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66092"/>
    <a:srgbClr val="338DCD"/>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r>
              <a:rPr lang="it-IT"/>
              <a:t>Tecnologie informatiche per il web</a:t>
            </a:r>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07/09/2021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07/09/2021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a:xfrm>
            <a:off x="1524000" y="3602037"/>
            <a:ext cx="9144000" cy="2133599"/>
          </a:xfrm>
        </p:spPr>
        <p:txBody>
          <a:bodyPr>
            <a:normAutofit lnSpcReduction="10000"/>
          </a:bodyPr>
          <a:lstStyle/>
          <a:p>
            <a:r>
              <a:rPr lang="it-IT"/>
              <a:t>Tecnologie informatiche per il web</a:t>
            </a:r>
          </a:p>
          <a:p>
            <a:r>
              <a:rPr lang="it-IT"/>
              <a:t>Esercizio </a:t>
            </a:r>
            <a:r>
              <a:rPr lang="it-IT" dirty="0"/>
              <a:t>3 – Versione HTML</a:t>
            </a:r>
          </a:p>
          <a:p>
            <a:endParaRPr lang="it-IT" dirty="0"/>
          </a:p>
          <a:p>
            <a:r>
              <a:rPr lang="it-IT" dirty="0"/>
              <a:t>Leonardo Guerra – 10524955</a:t>
            </a:r>
          </a:p>
          <a:p>
            <a:r>
              <a:rPr lang="it-IT" dirty="0"/>
              <a:t>Gaia Locchi – 10750598</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21533"/>
            <a:ext cx="3492954" cy="23198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24184" cy="3331875"/>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125353" y="3405331"/>
            <a:ext cx="2353535" cy="22695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4517198"/>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5051432"/>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6336" y="2373134"/>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4232138"/>
            <a:ext cx="2833888" cy="26103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a:latin typeface="Calibri"/>
                <a:ea typeface="Calibri"/>
                <a:cs typeface="Calibri"/>
                <a:sym typeface="Calibri"/>
              </a:rPr>
              <a:t>, code, 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476439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5048273"/>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367159" y="4571517"/>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flipH="1">
            <a:off x="2065090" y="2126414"/>
            <a:ext cx="15788" cy="335998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0" cy="335998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4944215"/>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643668" y="3666745"/>
            <a:ext cx="2870098" cy="22069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6" name="Straight Arrow Connector 25">
            <a:extLst>
              <a:ext uri="{FF2B5EF4-FFF2-40B4-BE49-F238E27FC236}">
                <a16:creationId xmlns:a16="http://schemas.microsoft.com/office/drawing/2014/main" id="{5F6EE1B2-F3ED-4D4C-9BBE-7F6C61C1CB13}"/>
              </a:ext>
            </a:extLst>
          </p:cNvPr>
          <p:cNvCxnSpPr>
            <a:cxnSpLocks/>
          </p:cNvCxnSpPr>
          <p:nvPr/>
        </p:nvCxnSpPr>
        <p:spPr>
          <a:xfrm>
            <a:off x="2206860" y="29480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225;p34">
            <a:extLst>
              <a:ext uri="{FF2B5EF4-FFF2-40B4-BE49-F238E27FC236}">
                <a16:creationId xmlns:a16="http://schemas.microsoft.com/office/drawing/2014/main" id="{A9C8088B-461F-4B1E-9D08-8DEE7A462B13}"/>
              </a:ext>
            </a:extLst>
          </p:cNvPr>
          <p:cNvSpPr txBox="1"/>
          <p:nvPr/>
        </p:nvSpPr>
        <p:spPr>
          <a:xfrm>
            <a:off x="2180085" y="2691058"/>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exixtsCategory(name)</a:t>
            </a:r>
            <a:endParaRPr sz="1200" dirty="0">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52302F8C-9421-4A00-9500-D36FB33BEF23}"/>
              </a:ext>
            </a:extLst>
          </p:cNvPr>
          <p:cNvCxnSpPr>
            <a:cxnSpLocks/>
          </p:cNvCxnSpPr>
          <p:nvPr/>
        </p:nvCxnSpPr>
        <p:spPr>
          <a:xfrm>
            <a:off x="2219611" y="3317877"/>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Google Shape;225;p34">
            <a:extLst>
              <a:ext uri="{FF2B5EF4-FFF2-40B4-BE49-F238E27FC236}">
                <a16:creationId xmlns:a16="http://schemas.microsoft.com/office/drawing/2014/main" id="{6CC7F610-2A61-4EDA-9591-B7675FB64B18}"/>
              </a:ext>
            </a:extLst>
          </p:cNvPr>
          <p:cNvSpPr txBox="1"/>
          <p:nvPr/>
        </p:nvSpPr>
        <p:spPr>
          <a:xfrm>
            <a:off x="2180085" y="3032818"/>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[fatherId == -1] getNumOfRoots()</a:t>
            </a:r>
            <a:endParaRPr sz="1200" dirty="0">
              <a:latin typeface="Calibri"/>
              <a:ea typeface="Calibri"/>
              <a:cs typeface="Calibri"/>
              <a:sym typeface="Calibri"/>
            </a:endParaRPr>
          </a:p>
        </p:txBody>
      </p:sp>
      <p:cxnSp>
        <p:nvCxnSpPr>
          <p:cNvPr id="41" name="Straight Arrow Connector 40">
            <a:extLst>
              <a:ext uri="{FF2B5EF4-FFF2-40B4-BE49-F238E27FC236}">
                <a16:creationId xmlns:a16="http://schemas.microsoft.com/office/drawing/2014/main" id="{47013172-DE19-41E6-BA71-BC92E3678121}"/>
              </a:ext>
            </a:extLst>
          </p:cNvPr>
          <p:cNvCxnSpPr>
            <a:cxnSpLocks/>
          </p:cNvCxnSpPr>
          <p:nvPr/>
        </p:nvCxnSpPr>
        <p:spPr>
          <a:xfrm>
            <a:off x="2239685" y="4048691"/>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Google Shape;225;p34">
            <a:extLst>
              <a:ext uri="{FF2B5EF4-FFF2-40B4-BE49-F238E27FC236}">
                <a16:creationId xmlns:a16="http://schemas.microsoft.com/office/drawing/2014/main" id="{3B248CEE-9AAC-49A5-B6C4-05792AC01346}"/>
              </a:ext>
            </a:extLst>
          </p:cNvPr>
          <p:cNvSpPr txBox="1"/>
          <p:nvPr/>
        </p:nvSpPr>
        <p:spPr>
          <a:xfrm>
            <a:off x="2173401" y="3382924"/>
            <a:ext cx="3046479" cy="1696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latin typeface="Calibri"/>
                <a:ea typeface="Calibri"/>
                <a:cs typeface="Calibri"/>
                <a:sym typeface="Calibri"/>
              </a:rPr>
              <a:t>[fatherId != -1] {</a:t>
            </a:r>
          </a:p>
          <a:p>
            <a:pPr marL="0" marR="0" lvl="0" indent="0" rtl="0">
              <a:spcBef>
                <a:spcPts val="0"/>
              </a:spcBef>
              <a:spcAft>
                <a:spcPts val="0"/>
              </a:spcAft>
              <a:buNone/>
            </a:pPr>
            <a:r>
              <a:rPr lang="es-419" sz="1200">
                <a:latin typeface="Calibri"/>
                <a:ea typeface="Calibri"/>
                <a:cs typeface="Calibri"/>
                <a:sym typeface="Calibri"/>
              </a:rPr>
              <a:t>findLastChildCode(fatherId)</a:t>
            </a:r>
          </a:p>
          <a:p>
            <a:pPr marL="0" marR="0" lvl="0" indent="0" rtl="0">
              <a:spcBef>
                <a:spcPts val="0"/>
              </a:spcBef>
              <a:spcAft>
                <a:spcPts val="0"/>
              </a:spcAft>
              <a:buNone/>
            </a:pPr>
            <a:r>
              <a:rPr lang="es-419" sz="1200">
                <a:latin typeface="Calibri"/>
                <a:ea typeface="Calibri"/>
                <a:cs typeface="Calibri"/>
                <a:sym typeface="Calibri"/>
              </a:rPr>
              <a:t>findCategoryCode(fatherId)}</a:t>
            </a:r>
            <a:endParaRPr sz="1200" dirty="0">
              <a:latin typeface="Calibri"/>
              <a:ea typeface="Calibri"/>
              <a:cs typeface="Calibri"/>
              <a:sym typeface="Calibri"/>
            </a:endParaRPr>
          </a:p>
        </p:txBody>
      </p:sp>
      <p:sp>
        <p:nvSpPr>
          <p:cNvPr id="44" name="Rectangle: Diagonal Corners Rounded 43">
            <a:extLst>
              <a:ext uri="{FF2B5EF4-FFF2-40B4-BE49-F238E27FC236}">
                <a16:creationId xmlns:a16="http://schemas.microsoft.com/office/drawing/2014/main" id="{5A20395C-3ACE-4579-94C0-44FD85F907C3}"/>
              </a:ext>
            </a:extLst>
          </p:cNvPr>
          <p:cNvSpPr/>
          <p:nvPr/>
        </p:nvSpPr>
        <p:spPr>
          <a:xfrm>
            <a:off x="8998857" y="369455"/>
            <a:ext cx="2888343" cy="94327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I valori di ritorno delle funzioni invocate sul DAO non sono riportati per questioni di leggibilità</a:t>
            </a:r>
            <a:endParaRPr lang="en-US" sz="1400">
              <a:solidFill>
                <a:schemeClr val="tx1"/>
              </a:solidFill>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424689" y="3105996"/>
            <a:ext cx="1742342" cy="2144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02250" y="4350003"/>
            <a:ext cx="4388404" cy="4027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fatherId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subtreeIndexes</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categoryCode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onSelection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12790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8885" y="4448315"/>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06A9946A-00D5-43BA-A73A-9309B5514008}"/>
              </a:ext>
            </a:extLst>
          </p:cNvPr>
          <p:cNvCxnSpPr>
            <a:cxnSpLocks/>
          </p:cNvCxnSpPr>
          <p:nvPr/>
        </p:nvCxnSpPr>
        <p:spPr>
          <a:xfrm>
            <a:off x="2194517" y="368517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C60E8F-ED3E-4F2A-9E58-E9438951F953}"/>
              </a:ext>
            </a:extLst>
          </p:cNvPr>
          <p:cNvCxnSpPr>
            <a:cxnSpLocks/>
          </p:cNvCxnSpPr>
          <p:nvPr/>
        </p:nvCxnSpPr>
        <p:spPr>
          <a:xfrm flipH="1">
            <a:off x="2194517" y="400502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9E0F8D6C-37C9-437F-9DC6-2A707C0953CB}"/>
              </a:ext>
            </a:extLst>
          </p:cNvPr>
          <p:cNvSpPr txBox="1"/>
          <p:nvPr/>
        </p:nvSpPr>
        <p:spPr>
          <a:xfrm>
            <a:off x="2194517" y="3400116"/>
            <a:ext cx="2347227" cy="2163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getCategorySubtree</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36" name="Google Shape;225;p34">
            <a:extLst>
              <a:ext uri="{FF2B5EF4-FFF2-40B4-BE49-F238E27FC236}">
                <a16:creationId xmlns:a16="http://schemas.microsoft.com/office/drawing/2014/main" id="{F9F46DF8-7401-4687-A145-FA3535749B61}"/>
              </a:ext>
            </a:extLst>
          </p:cNvPr>
          <p:cNvSpPr txBox="1"/>
          <p:nvPr/>
        </p:nvSpPr>
        <p:spPr>
          <a:xfrm>
            <a:off x="4032873" y="3700892"/>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subtreeIndexes</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554632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614929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69315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2348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5527" y="2371157"/>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newFatherId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60833" y="2989703"/>
            <a:ext cx="1868737" cy="3049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lastChildNewFatherCode</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138476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newFatherId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oldCategoryCode</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19236" y="4596568"/>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oldFatherId</a:t>
            </a:r>
            <a:r>
              <a:rPr lang="es-419" sz="1200" dirty="0">
                <a:latin typeface="Calibri"/>
                <a:ea typeface="Calibri"/>
                <a:cs typeface="Calibri"/>
                <a:sym typeface="Calibri"/>
              </a:rPr>
              <a:t>)</a:t>
            </a: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764047"/>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85156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333069"/>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851560"/>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552219"/>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1" name="Google Shape;225;p34">
            <a:extLst>
              <a:ext uri="{FF2B5EF4-FFF2-40B4-BE49-F238E27FC236}">
                <a16:creationId xmlns:a16="http://schemas.microsoft.com/office/drawing/2014/main" id="{03E56971-32EC-4E9B-94D7-104BFC6CE387}"/>
              </a:ext>
            </a:extLst>
          </p:cNvPr>
          <p:cNvSpPr txBox="1"/>
          <p:nvPr/>
        </p:nvSpPr>
        <p:spPr>
          <a:xfrm>
            <a:off x="4460469" y="3631354"/>
            <a:ext cx="2059459" cy="2608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lastChildOldFatherCode</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A7D09FA7-CA72-4C09-953B-25D3E41B75FB}"/>
              </a:ext>
            </a:extLst>
          </p:cNvPr>
          <p:cNvSpPr txBox="1"/>
          <p:nvPr/>
        </p:nvSpPr>
        <p:spPr>
          <a:xfrm>
            <a:off x="2209356" y="3965941"/>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findCategoryCode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p>
        </p:txBody>
      </p:sp>
      <p:sp>
        <p:nvSpPr>
          <p:cNvPr id="55" name="Google Shape;225;p34">
            <a:extLst>
              <a:ext uri="{FF2B5EF4-FFF2-40B4-BE49-F238E27FC236}">
                <a16:creationId xmlns:a16="http://schemas.microsoft.com/office/drawing/2014/main" id="{5362B679-129B-4705-B302-E0253FF5D087}"/>
              </a:ext>
            </a:extLst>
          </p:cNvPr>
          <p:cNvSpPr txBox="1"/>
          <p:nvPr/>
        </p:nvSpPr>
        <p:spPr>
          <a:xfrm>
            <a:off x="3949548" y="4267978"/>
            <a:ext cx="1165478" cy="2200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newFatherCode</a:t>
            </a:r>
            <a:endParaRPr sz="1200" dirty="0">
              <a:solidFill>
                <a:schemeClr val="dk1"/>
              </a:solidFill>
              <a:latin typeface="Calibri"/>
              <a:ea typeface="Calibri"/>
              <a:cs typeface="Calibri"/>
              <a:sym typeface="Calibri"/>
            </a:endParaRPr>
          </a:p>
        </p:txBody>
      </p:sp>
      <p:sp>
        <p:nvSpPr>
          <p:cNvPr id="57" name="Google Shape;225;p34">
            <a:extLst>
              <a:ext uri="{FF2B5EF4-FFF2-40B4-BE49-F238E27FC236}">
                <a16:creationId xmlns:a16="http://schemas.microsoft.com/office/drawing/2014/main" id="{6ABB254A-252A-4676-8DA4-80D7F144E4AD}"/>
              </a:ext>
            </a:extLst>
          </p:cNvPr>
          <p:cNvSpPr txBox="1"/>
          <p:nvPr/>
        </p:nvSpPr>
        <p:spPr>
          <a:xfrm>
            <a:off x="2159706" y="4876650"/>
            <a:ext cx="3429141" cy="64714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updateCategory</a:t>
            </a:r>
            <a:r>
              <a:rPr lang="es-419" sz="1200" dirty="0">
                <a:latin typeface="Calibri"/>
                <a:ea typeface="Calibri"/>
                <a:cs typeface="Calibri"/>
                <a:sym typeface="Calibri"/>
              </a:rPr>
              <a:t>(</a:t>
            </a:r>
            <a:r>
              <a:rPr lang="es-419" sz="1200" dirty="0" err="1">
                <a:latin typeface="Calibri"/>
                <a:ea typeface="Calibri"/>
                <a:cs typeface="Calibri"/>
                <a:sym typeface="Calibri"/>
              </a:rPr>
              <a:t>categoryId</a:t>
            </a:r>
            <a:r>
              <a:rPr lang="es-419" sz="1200" dirty="0">
                <a:latin typeface="Calibri"/>
                <a:ea typeface="Calibri"/>
                <a:cs typeface="Calibri"/>
                <a:sym typeface="Calibri"/>
              </a:rPr>
              <a:t>, </a:t>
            </a:r>
            <a:r>
              <a:rPr lang="es-419" sz="1200" dirty="0" err="1">
                <a:latin typeface="Calibri"/>
                <a:ea typeface="Calibri"/>
                <a:cs typeface="Calibri"/>
                <a:sym typeface="Calibri"/>
              </a:rPr>
              <a:t>oldFatherId</a:t>
            </a:r>
            <a:r>
              <a:rPr lang="es-419" sz="1200" dirty="0">
                <a:latin typeface="Calibri"/>
                <a:ea typeface="Calibri"/>
                <a:cs typeface="Calibri"/>
                <a:sym typeface="Calibri"/>
              </a:rPr>
              <a:t>, </a:t>
            </a:r>
            <a:r>
              <a:rPr lang="es-419" sz="1200" dirty="0" err="1">
                <a:latin typeface="Calibri"/>
                <a:ea typeface="Calibri"/>
                <a:cs typeface="Calibri"/>
                <a:sym typeface="Calibri"/>
              </a:rPr>
              <a:t>newFatherId</a:t>
            </a:r>
            <a:r>
              <a:rPr lang="es-419" sz="1200" dirty="0">
                <a:latin typeface="Calibri"/>
                <a:ea typeface="Calibri"/>
                <a:cs typeface="Calibri"/>
                <a:sym typeface="Calibri"/>
              </a:rPr>
              <a:t>, </a:t>
            </a:r>
            <a:r>
              <a:rPr lang="es-419" sz="1200" dirty="0" err="1">
                <a:latin typeface="Calibri"/>
                <a:ea typeface="Calibri"/>
                <a:cs typeface="Calibri"/>
                <a:sym typeface="Calibri"/>
              </a:rPr>
              <a:t>oldCategoryCode</a:t>
            </a:r>
            <a:r>
              <a:rPr lang="es-419" sz="1200" dirty="0">
                <a:latin typeface="Calibri"/>
                <a:ea typeface="Calibri"/>
                <a:cs typeface="Calibri"/>
                <a:sym typeface="Calibri"/>
              </a:rPr>
              <a:t>, </a:t>
            </a:r>
            <a:r>
              <a:rPr lang="es-419" sz="1200" dirty="0" err="1">
                <a:latin typeface="Calibri"/>
                <a:ea typeface="Calibri"/>
                <a:cs typeface="Calibri"/>
                <a:sym typeface="Calibri"/>
              </a:rPr>
              <a:t>newCategoryCode</a:t>
            </a:r>
            <a:r>
              <a:rPr lang="es-419" sz="1200" dirty="0">
                <a:latin typeface="Calibri"/>
                <a:ea typeface="Calibri"/>
                <a:cs typeface="Calibri"/>
                <a:sym typeface="Calibri"/>
              </a:rPr>
              <a:t>)</a:t>
            </a:r>
          </a:p>
        </p:txBody>
      </p:sp>
      <p:cxnSp>
        <p:nvCxnSpPr>
          <p:cNvPr id="61" name="Straight Arrow Connector 60">
            <a:extLst>
              <a:ext uri="{FF2B5EF4-FFF2-40B4-BE49-F238E27FC236}">
                <a16:creationId xmlns:a16="http://schemas.microsoft.com/office/drawing/2014/main" id="{8C490F9E-990C-4602-AC82-EE23023FB104}"/>
              </a:ext>
            </a:extLst>
          </p:cNvPr>
          <p:cNvCxnSpPr>
            <a:cxnSpLocks/>
          </p:cNvCxnSpPr>
          <p:nvPr/>
        </p:nvCxnSpPr>
        <p:spPr>
          <a:xfrm flipV="1">
            <a:off x="2214341" y="29196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7AA97CE-3C88-488C-9B91-47CE1E11E060}"/>
              </a:ext>
            </a:extLst>
          </p:cNvPr>
          <p:cNvCxnSpPr>
            <a:cxnSpLocks/>
          </p:cNvCxnSpPr>
          <p:nvPr/>
        </p:nvCxnSpPr>
        <p:spPr>
          <a:xfrm flipH="1" flipV="1">
            <a:off x="2210133" y="3214216"/>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E94229-E16C-487E-92C3-C53702AE6581}"/>
              </a:ext>
            </a:extLst>
          </p:cNvPr>
          <p:cNvCxnSpPr>
            <a:cxnSpLocks/>
          </p:cNvCxnSpPr>
          <p:nvPr/>
        </p:nvCxnSpPr>
        <p:spPr>
          <a:xfrm flipV="1">
            <a:off x="2225426" y="354489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E339D8-BBEC-463B-9AAA-B97298711AE9}"/>
              </a:ext>
            </a:extLst>
          </p:cNvPr>
          <p:cNvCxnSpPr>
            <a:cxnSpLocks/>
          </p:cNvCxnSpPr>
          <p:nvPr/>
        </p:nvCxnSpPr>
        <p:spPr>
          <a:xfrm flipH="1" flipV="1">
            <a:off x="2210132" y="3862019"/>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012EA38-6261-40E3-9EA3-344F9A01046B}"/>
              </a:ext>
            </a:extLst>
          </p:cNvPr>
          <p:cNvCxnSpPr>
            <a:cxnSpLocks/>
          </p:cNvCxnSpPr>
          <p:nvPr/>
        </p:nvCxnSpPr>
        <p:spPr>
          <a:xfrm flipV="1">
            <a:off x="2238162" y="4204918"/>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80AE88-F307-4F64-931F-63080F01E947}"/>
              </a:ext>
            </a:extLst>
          </p:cNvPr>
          <p:cNvCxnSpPr>
            <a:cxnSpLocks/>
          </p:cNvCxnSpPr>
          <p:nvPr/>
        </p:nvCxnSpPr>
        <p:spPr>
          <a:xfrm flipH="1" flipV="1">
            <a:off x="2217146" y="452733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6EA37BF-B641-4556-92E4-CB0F5A2A66E8}"/>
              </a:ext>
            </a:extLst>
          </p:cNvPr>
          <p:cNvCxnSpPr>
            <a:cxnSpLocks/>
          </p:cNvCxnSpPr>
          <p:nvPr/>
        </p:nvCxnSpPr>
        <p:spPr>
          <a:xfrm flipV="1">
            <a:off x="2217146" y="4880487"/>
            <a:ext cx="3830857" cy="151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D12A6058-C850-4248-9587-B1A1B35F44FE}"/>
              </a:ext>
            </a:extLst>
          </p:cNvPr>
          <p:cNvSpPr/>
          <p:nvPr/>
        </p:nvSpPr>
        <p:spPr>
          <a:xfrm>
            <a:off x="6673115" y="1675102"/>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cxnSp>
        <p:nvCxnSpPr>
          <p:cNvPr id="30" name="Straight Arrow Connector 29">
            <a:extLst>
              <a:ext uri="{FF2B5EF4-FFF2-40B4-BE49-F238E27FC236}">
                <a16:creationId xmlns:a16="http://schemas.microsoft.com/office/drawing/2014/main" id="{246A9627-8E4B-47BB-AB86-7AD34BFDED9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Google Shape;225;p34">
            <a:extLst>
              <a:ext uri="{FF2B5EF4-FFF2-40B4-BE49-F238E27FC236}">
                <a16:creationId xmlns:a16="http://schemas.microsoft.com/office/drawing/2014/main" id="{7853C49D-D92D-4030-8D14-FA4225DE986F}"/>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8923EEA1-CC94-4718-9C51-A2F138C90141}"/>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la Connection</a:t>
            </a:r>
          </a:p>
          <a:p>
            <a:pPr lvl="1"/>
            <a:r>
              <a:rPr lang="it-IT" dirty="0" err="1"/>
              <a:t>SharedPropertyMessageResolver</a:t>
            </a:r>
            <a:endParaRPr lang="it-IT" dirty="0"/>
          </a:p>
          <a:p>
            <a:pPr lvl="2"/>
            <a:r>
              <a:rPr lang="it-IT" dirty="0"/>
              <a:t>Classe utilizzata nel metodo </a:t>
            </a:r>
            <a:r>
              <a:rPr lang="it-IT" dirty="0" err="1"/>
              <a:t>init</a:t>
            </a:r>
            <a:r>
              <a:rPr lang="it-IT" dirty="0"/>
              <a:t>() di ogni </a:t>
            </a:r>
            <a:r>
              <a:rPr lang="it-IT" dirty="0" err="1"/>
              <a:t>servlet</a:t>
            </a:r>
            <a:r>
              <a:rPr lang="it-IT" dirty="0"/>
              <a:t> per inizializzare o richiamare le proprietà di internazionalizzazione della rispettiva </a:t>
            </a:r>
            <a:r>
              <a:rPr lang="it-IT" dirty="0" err="1"/>
              <a:t>servlet</a:t>
            </a:r>
            <a:endParaRPr lang="it-IT" dirty="0"/>
          </a:p>
          <a:p>
            <a:pPr lvl="2"/>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a:xfrm>
            <a:off x="838200" y="1851025"/>
            <a:ext cx="10515600" cy="4351338"/>
          </a:xfrm>
        </p:spPr>
        <p:txBody>
          <a:bodyPr/>
          <a:lstStyle/>
          <a:p>
            <a:r>
              <a:rPr lang="it-IT" dirty="0"/>
              <a:t>Il progetto è stato sviluppato sfruttando il supporto di </a:t>
            </a:r>
            <a:r>
              <a:rPr lang="it-IT" dirty="0" err="1"/>
              <a:t>Thymeleaf</a:t>
            </a:r>
            <a:r>
              <a:rPr lang="it-IT" dirty="0"/>
              <a:t> per l’internazionalizzazione.</a:t>
            </a:r>
          </a:p>
          <a:p>
            <a:r>
              <a:rPr lang="it-IT" dirty="0"/>
              <a:t>Le lingue supportate sono:</a:t>
            </a:r>
          </a:p>
          <a:p>
            <a:pPr lvl="1"/>
            <a:r>
              <a:rPr lang="it-IT" sz="2800" dirty="0"/>
              <a:t>italiano</a:t>
            </a:r>
          </a:p>
          <a:p>
            <a:pPr lvl="1"/>
            <a:r>
              <a:rPr lang="it-IT" sz="2800" dirty="0"/>
              <a:t>inglese</a:t>
            </a:r>
          </a:p>
          <a:p>
            <a:pPr lvl="1"/>
            <a:r>
              <a:rPr lang="it-IT" sz="2800" dirty="0"/>
              <a:t>spagnolo</a:t>
            </a:r>
          </a:p>
          <a:p>
            <a:pPr lvl="1"/>
            <a:r>
              <a:rPr lang="it-IT" sz="2800" dirty="0"/>
              <a:t>francese</a:t>
            </a:r>
          </a:p>
          <a:p>
            <a:endParaRPr lang="it-IT" dirty="0"/>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alla categoria padre </a:t>
            </a:r>
            <a:r>
              <a:rPr lang="it-IT" sz="1600" dirty="0"/>
              <a:t>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users</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categories</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12" name="Google Shape;163;p28">
            <a:extLst>
              <a:ext uri="{FF2B5EF4-FFF2-40B4-BE49-F238E27FC236}">
                <a16:creationId xmlns:a16="http://schemas.microsoft.com/office/drawing/2014/main" id="{AD78C6D3-AF55-4A25-9DC2-BB12FB8E9861}"/>
              </a:ext>
            </a:extLst>
          </p:cNvPr>
          <p:cNvSpPr txBox="1"/>
          <p:nvPr/>
        </p:nvSpPr>
        <p:spPr>
          <a:xfrm>
            <a:off x="6159783" y="3584883"/>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0:9</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a:t>
            </a:r>
            <a:r>
              <a:rPr lang="en-US" sz="1600">
                <a:latin typeface="Courier New"/>
                <a:ea typeface="Courier New"/>
                <a:cs typeface="Courier New"/>
                <a:sym typeface="Courier New"/>
              </a:rPr>
              <a:t>id`) ON DELETE CASCADE ON UPDATE CASCADE</a:t>
            </a:r>
            <a:endParaRPr lang="en-US" sz="1600" dirty="0">
              <a:latin typeface="Courier New"/>
              <a:ea typeface="Courier New"/>
              <a:cs typeface="Courier New"/>
              <a:sym typeface="Courier New"/>
            </a:endParaRP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1600" dirty="0"/>
              <a:t>La </a:t>
            </a:r>
            <a:r>
              <a:rPr lang="es-419" sz="1600" b="1" dirty="0">
                <a:solidFill>
                  <a:srgbClr val="FF0000"/>
                </a:solidFill>
              </a:rPr>
              <a:t>pagina di default</a:t>
            </a:r>
            <a:r>
              <a:rPr lang="es-419" sz="1600" dirty="0"/>
              <a:t> contiene la </a:t>
            </a:r>
            <a:r>
              <a:rPr lang="es-419" sz="1600" b="1" dirty="0" err="1">
                <a:solidFill>
                  <a:srgbClr val="00B050"/>
                </a:solidFill>
              </a:rPr>
              <a:t>form</a:t>
            </a:r>
            <a:r>
              <a:rPr lang="es-419" sz="1600" b="1" dirty="0">
                <a:solidFill>
                  <a:srgbClr val="00B050"/>
                </a:solidFill>
              </a:rPr>
              <a:t> di </a:t>
            </a:r>
            <a:r>
              <a:rPr lang="es-419" sz="1600" b="1" dirty="0" err="1">
                <a:solidFill>
                  <a:srgbClr val="00B050"/>
                </a:solidFill>
              </a:rPr>
              <a:t>login</a:t>
            </a:r>
            <a:endParaRPr lang="es-419" sz="1600" b="1" dirty="0"/>
          </a:p>
          <a:p>
            <a:pPr algn="just">
              <a:lnSpc>
                <a:spcPct val="120000"/>
              </a:lnSpc>
            </a:pPr>
            <a:r>
              <a:rPr lang="es-419" sz="1600" dirty="0" err="1"/>
              <a:t>Nella</a:t>
            </a:r>
            <a:r>
              <a:rPr lang="es-419" sz="1600" dirty="0"/>
              <a:t> </a:t>
            </a:r>
            <a:r>
              <a:rPr lang="es-419" sz="1600" dirty="0" err="1"/>
              <a:t>form</a:t>
            </a:r>
            <a:r>
              <a:rPr lang="es-419" sz="1600" dirty="0"/>
              <a:t> di </a:t>
            </a:r>
            <a:r>
              <a:rPr lang="es-419" sz="1600" dirty="0" err="1"/>
              <a:t>login</a:t>
            </a:r>
            <a:r>
              <a:rPr lang="es-419" sz="1600" dirty="0"/>
              <a:t> </a:t>
            </a:r>
            <a:r>
              <a:rPr lang="es-419" sz="1600" dirty="0" err="1"/>
              <a:t>sia</a:t>
            </a:r>
            <a:r>
              <a:rPr lang="es-419" sz="1600" dirty="0"/>
              <a:t> </a:t>
            </a:r>
            <a:r>
              <a:rPr lang="es-419" sz="1600" dirty="0" err="1"/>
              <a:t>username</a:t>
            </a:r>
            <a:r>
              <a:rPr lang="es-419" sz="1600" dirty="0"/>
              <a:t> che </a:t>
            </a:r>
            <a:r>
              <a:rPr lang="es-419" sz="1600" dirty="0" err="1"/>
              <a:t>password</a:t>
            </a:r>
            <a:r>
              <a:rPr lang="es-419" sz="1600" dirty="0"/>
              <a:t> </a:t>
            </a:r>
            <a:r>
              <a:rPr lang="es-419" sz="1600" dirty="0" err="1"/>
              <a:t>sono</a:t>
            </a:r>
            <a:r>
              <a:rPr lang="es-419" sz="1600" dirty="0"/>
              <a:t> </a:t>
            </a:r>
            <a:r>
              <a:rPr lang="es-419" sz="1600" dirty="0" err="1"/>
              <a:t>obbligatori</a:t>
            </a:r>
            <a:r>
              <a:rPr lang="es-419" sz="1600" dirty="0"/>
              <a:t>. </a:t>
            </a:r>
            <a:r>
              <a:rPr lang="es-419" sz="1600" dirty="0" err="1"/>
              <a:t>Nella</a:t>
            </a:r>
            <a:r>
              <a:rPr lang="es-419" sz="1600" dirty="0"/>
              <a:t> </a:t>
            </a:r>
            <a:r>
              <a:rPr lang="es-419" sz="1600" dirty="0" err="1"/>
              <a:t>creazione</a:t>
            </a:r>
            <a:r>
              <a:rPr lang="es-419" sz="1600" dirty="0"/>
              <a:t> di una </a:t>
            </a:r>
            <a:r>
              <a:rPr lang="es-419" sz="1600" dirty="0" err="1"/>
              <a:t>nuova</a:t>
            </a:r>
            <a:r>
              <a:rPr lang="es-419" sz="1600" dirty="0"/>
              <a:t> categoría, solo </a:t>
            </a:r>
            <a:r>
              <a:rPr lang="es-419" sz="1600" dirty="0" err="1"/>
              <a:t>il</a:t>
            </a:r>
            <a:r>
              <a:rPr lang="es-419" sz="1600" dirty="0"/>
              <a:t> </a:t>
            </a:r>
            <a:r>
              <a:rPr lang="es-419" sz="1600" dirty="0" err="1"/>
              <a:t>nome</a:t>
            </a:r>
            <a:r>
              <a:rPr lang="es-419" sz="1600" dirty="0"/>
              <a:t> </a:t>
            </a:r>
            <a:r>
              <a:rPr lang="es-419" sz="1600" dirty="0" err="1"/>
              <a:t>della</a:t>
            </a:r>
            <a:r>
              <a:rPr lang="es-419" sz="1600" dirty="0"/>
              <a:t> </a:t>
            </a:r>
            <a:r>
              <a:rPr lang="es-419" sz="1600" dirty="0" err="1"/>
              <a:t>nuova</a:t>
            </a:r>
            <a:r>
              <a:rPr lang="es-419" sz="1600" dirty="0"/>
              <a:t> categoría è </a:t>
            </a:r>
            <a:r>
              <a:rPr lang="es-419" sz="1600" dirty="0" err="1"/>
              <a:t>obbligatorio</a:t>
            </a:r>
            <a:r>
              <a:rPr lang="es-419" sz="1600" dirty="0"/>
              <a:t>.</a:t>
            </a:r>
          </a:p>
          <a:p>
            <a:pPr algn="just">
              <a:lnSpc>
                <a:spcPct val="120000"/>
              </a:lnSpc>
            </a:pPr>
            <a:r>
              <a:rPr lang="es-419" sz="1600" dirty="0"/>
              <a:t>Le </a:t>
            </a:r>
            <a:r>
              <a:rPr lang="es-419" sz="1600" dirty="0" err="1"/>
              <a:t>categorie</a:t>
            </a:r>
            <a:r>
              <a:rPr lang="es-419" sz="1600" dirty="0"/>
              <a:t> “</a:t>
            </a:r>
            <a:r>
              <a:rPr lang="es-419" sz="1600" dirty="0" err="1"/>
              <a:t>radice</a:t>
            </a:r>
            <a:r>
              <a:rPr lang="es-419" sz="1600" dirty="0"/>
              <a:t>” (</a:t>
            </a:r>
            <a:r>
              <a:rPr lang="es-419" sz="1600" dirty="0" err="1"/>
              <a:t>il</a:t>
            </a:r>
            <a:r>
              <a:rPr lang="es-419" sz="1600" dirty="0"/>
              <a:t> cui </a:t>
            </a:r>
            <a:r>
              <a:rPr lang="es-419" sz="1600" dirty="0" err="1"/>
              <a:t>codice</a:t>
            </a:r>
            <a:r>
              <a:rPr lang="es-419" sz="1600" dirty="0"/>
              <a:t> è composto da una sola cifra) non </a:t>
            </a:r>
            <a:r>
              <a:rPr lang="es-419" sz="1600" dirty="0" err="1"/>
              <a:t>hanno</a:t>
            </a:r>
            <a:r>
              <a:rPr lang="es-419" sz="1600" dirty="0"/>
              <a:t> una </a:t>
            </a:r>
            <a:r>
              <a:rPr lang="es-419" sz="1600" dirty="0" err="1"/>
              <a:t>categoria</a:t>
            </a:r>
            <a:r>
              <a:rPr lang="es-419" sz="1600" dirty="0"/>
              <a:t> padre.</a:t>
            </a:r>
          </a:p>
          <a:p>
            <a:pPr algn="just">
              <a:lnSpc>
                <a:spcPct val="120000"/>
              </a:lnSpc>
            </a:pPr>
            <a:r>
              <a:rPr lang="es-419" sz="1600" dirty="0"/>
              <a:t>Una categoría non </a:t>
            </a:r>
            <a:r>
              <a:rPr lang="es-419" sz="1600" dirty="0" err="1"/>
              <a:t>può</a:t>
            </a:r>
            <a:r>
              <a:rPr lang="es-419" sz="1600" dirty="0"/>
              <a:t> </a:t>
            </a:r>
            <a:r>
              <a:rPr lang="es-419" sz="1600" dirty="0" err="1"/>
              <a:t>essere</a:t>
            </a:r>
            <a:r>
              <a:rPr lang="es-419" sz="1600" dirty="0"/>
              <a:t> </a:t>
            </a:r>
            <a:r>
              <a:rPr lang="es-419" sz="1600" dirty="0" err="1"/>
              <a:t>spostata</a:t>
            </a:r>
            <a:r>
              <a:rPr lang="es-419" sz="1600" dirty="0"/>
              <a:t> come </a:t>
            </a:r>
            <a:r>
              <a:rPr lang="es-419" sz="1600" dirty="0" err="1"/>
              <a:t>sotto</a:t>
            </a:r>
            <a:r>
              <a:rPr lang="es-419" sz="1600" dirty="0"/>
              <a:t>-categoría </a:t>
            </a:r>
            <a:r>
              <a:rPr lang="es-419" sz="1600" dirty="0" err="1"/>
              <a:t>dello</a:t>
            </a:r>
            <a:r>
              <a:rPr lang="es-419" sz="1600" dirty="0"/>
              <a:t> </a:t>
            </a:r>
            <a:r>
              <a:rPr lang="es-419" sz="1600" dirty="0" err="1"/>
              <a:t>stesso</a:t>
            </a:r>
            <a:r>
              <a:rPr lang="es-419" sz="1600" dirty="0"/>
              <a:t> padre di </a:t>
            </a:r>
            <a:r>
              <a:rPr lang="es-419" sz="1600" dirty="0" err="1"/>
              <a:t>partenza</a:t>
            </a:r>
            <a:r>
              <a:rPr lang="es-419" sz="1600" dirty="0"/>
              <a:t> (</a:t>
            </a:r>
            <a:r>
              <a:rPr lang="es-419" sz="1600" dirty="0" err="1"/>
              <a:t>quindi</a:t>
            </a:r>
            <a:r>
              <a:rPr lang="es-419" sz="1600" dirty="0"/>
              <a:t>, dopo </a:t>
            </a:r>
            <a:r>
              <a:rPr lang="es-419" sz="1600" dirty="0" err="1"/>
              <a:t>aver</a:t>
            </a:r>
            <a:r>
              <a:rPr lang="es-419" sz="1600" dirty="0"/>
              <a:t> </a:t>
            </a:r>
            <a:r>
              <a:rPr lang="es-419" sz="1600" dirty="0" err="1"/>
              <a:t>premuto</a:t>
            </a:r>
            <a:r>
              <a:rPr lang="es-419" sz="1600" dirty="0"/>
              <a:t> “</a:t>
            </a:r>
            <a:r>
              <a:rPr lang="es-419" sz="1600" dirty="0" err="1"/>
              <a:t>Sposta</a:t>
            </a:r>
            <a:r>
              <a:rPr lang="es-419" sz="1600" dirty="0"/>
              <a:t>” in </a:t>
            </a:r>
            <a:r>
              <a:rPr lang="es-419" sz="1600" dirty="0" err="1"/>
              <a:t>corrispondenza</a:t>
            </a:r>
            <a:r>
              <a:rPr lang="es-419" sz="1600" dirty="0"/>
              <a:t> di una categoría che non </a:t>
            </a:r>
            <a:r>
              <a:rPr lang="es-419" sz="1600" dirty="0" err="1"/>
              <a:t>sia</a:t>
            </a:r>
            <a:r>
              <a:rPr lang="es-419" sz="1600" dirty="0"/>
              <a:t> </a:t>
            </a:r>
            <a:r>
              <a:rPr lang="es-419" sz="1600" dirty="0" err="1"/>
              <a:t>radice</a:t>
            </a:r>
            <a:r>
              <a:rPr lang="es-419" sz="1600" dirty="0"/>
              <a:t>, </a:t>
            </a:r>
            <a:r>
              <a:rPr lang="es-419" sz="1600" dirty="0" err="1"/>
              <a:t>il</a:t>
            </a:r>
            <a:r>
              <a:rPr lang="es-419" sz="1600" dirty="0"/>
              <a:t> padre di </a:t>
            </a:r>
            <a:r>
              <a:rPr lang="es-419" sz="1600" dirty="0" err="1"/>
              <a:t>quella</a:t>
            </a:r>
            <a:r>
              <a:rPr lang="es-419" sz="1600" dirty="0"/>
              <a:t> categoría non </a:t>
            </a:r>
            <a:r>
              <a:rPr lang="es-419" sz="1600" dirty="0" err="1"/>
              <a:t>presenterà</a:t>
            </a:r>
            <a:r>
              <a:rPr lang="es-419" sz="1600" dirty="0"/>
              <a:t> lo “</a:t>
            </a:r>
            <a:r>
              <a:rPr lang="es-419" sz="1600" dirty="0" err="1"/>
              <a:t>Sposta</a:t>
            </a:r>
            <a:r>
              <a:rPr lang="es-419" sz="1600" dirty="0"/>
              <a:t> qui”), </a:t>
            </a:r>
            <a:r>
              <a:rPr lang="es-419" sz="1600" dirty="0" err="1"/>
              <a:t>nè</a:t>
            </a:r>
            <a:r>
              <a:rPr lang="es-419" sz="1600" dirty="0"/>
              <a:t> di uno </a:t>
            </a:r>
            <a:r>
              <a:rPr lang="es-419" sz="1600" dirty="0" err="1"/>
              <a:t>dei</a:t>
            </a:r>
            <a:r>
              <a:rPr lang="es-419" sz="1600" dirty="0"/>
              <a:t> </a:t>
            </a:r>
            <a:r>
              <a:rPr lang="es-419" sz="1600" dirty="0" err="1"/>
              <a:t>suoi</a:t>
            </a:r>
            <a:r>
              <a:rPr lang="es-419" sz="1600" dirty="0"/>
              <a:t> </a:t>
            </a:r>
            <a:r>
              <a:rPr lang="es-419" sz="1600" dirty="0" err="1"/>
              <a:t>figli</a:t>
            </a:r>
            <a:r>
              <a:rPr lang="es-419" sz="1600" dirty="0"/>
              <a:t> (anche </a:t>
            </a:r>
            <a:r>
              <a:rPr lang="es-419" sz="1600" dirty="0" err="1"/>
              <a:t>indiretti</a:t>
            </a:r>
            <a:r>
              <a:rPr lang="es-419" sz="1600" dirty="0"/>
              <a:t>).</a:t>
            </a:r>
          </a:p>
          <a:p>
            <a:pPr algn="just">
              <a:lnSpc>
                <a:spcPct val="120000"/>
              </a:lnSpc>
            </a:pPr>
            <a:r>
              <a:rPr lang="es-419" sz="1600" b="1" dirty="0" err="1"/>
              <a:t>Funzione</a:t>
            </a:r>
            <a:r>
              <a:rPr lang="es-419" sz="1600" b="1" dirty="0"/>
              <a:t> di </a:t>
            </a:r>
            <a:r>
              <a:rPr lang="es-419" sz="1600" b="1" dirty="0" err="1"/>
              <a:t>ricalcolo</a:t>
            </a:r>
            <a:r>
              <a:rPr lang="es-419" sz="1600" dirty="0"/>
              <a:t>: se la categoría </a:t>
            </a:r>
            <a:r>
              <a:rPr lang="es-419" sz="1600" dirty="0" err="1"/>
              <a:t>spostata</a:t>
            </a:r>
            <a:r>
              <a:rPr lang="es-419" sz="1600" dirty="0"/>
              <a:t> è un “</a:t>
            </a:r>
            <a:r>
              <a:rPr lang="es-419" sz="1600" dirty="0" err="1"/>
              <a:t>figlio</a:t>
            </a:r>
            <a:r>
              <a:rPr lang="es-419" sz="1600" dirty="0"/>
              <a:t> intermedio” di una </a:t>
            </a:r>
            <a:r>
              <a:rPr lang="es-419" sz="1600" dirty="0" err="1"/>
              <a:t>categoria</a:t>
            </a:r>
            <a:r>
              <a:rPr lang="es-419" sz="1600" dirty="0"/>
              <a:t> (</a:t>
            </a:r>
            <a:r>
              <a:rPr lang="es-419" sz="1600" dirty="0" err="1"/>
              <a:t>quindi</a:t>
            </a:r>
            <a:r>
              <a:rPr lang="es-419" sz="1600" dirty="0"/>
              <a:t> ha “</a:t>
            </a:r>
            <a:r>
              <a:rPr lang="es-419" sz="1600" dirty="0" err="1"/>
              <a:t>fratelli</a:t>
            </a:r>
            <a:r>
              <a:rPr lang="es-419" sz="1600" dirty="0"/>
              <a:t>” con </a:t>
            </a:r>
            <a:r>
              <a:rPr lang="es-419" sz="1600" dirty="0" err="1"/>
              <a:t>codice</a:t>
            </a:r>
            <a:r>
              <a:rPr lang="es-419" sz="1600" dirty="0"/>
              <a:t> </a:t>
            </a:r>
            <a:r>
              <a:rPr lang="es-419" sz="1600" dirty="0" err="1"/>
              <a:t>maggiore</a:t>
            </a:r>
            <a:r>
              <a:rPr lang="es-419" sz="1600" dirty="0"/>
              <a:t> del </a:t>
            </a:r>
            <a:r>
              <a:rPr lang="es-419" sz="1600" dirty="0" err="1"/>
              <a:t>suo</a:t>
            </a:r>
            <a:r>
              <a:rPr lang="es-419" sz="1600" dirty="0"/>
              <a:t>), dopo </a:t>
            </a:r>
            <a:r>
              <a:rPr lang="es-419" sz="1600" dirty="0" err="1"/>
              <a:t>il</a:t>
            </a:r>
            <a:r>
              <a:rPr lang="es-419" sz="1600" dirty="0"/>
              <a:t> </a:t>
            </a:r>
            <a:r>
              <a:rPr lang="es-419" sz="1600" dirty="0" err="1"/>
              <a:t>suo</a:t>
            </a:r>
            <a:r>
              <a:rPr lang="es-419" sz="1600" dirty="0"/>
              <a:t> </a:t>
            </a:r>
            <a:r>
              <a:rPr lang="es-419" sz="1600" dirty="0" err="1"/>
              <a:t>spostamento</a:t>
            </a:r>
            <a:r>
              <a:rPr lang="es-419" sz="1600" dirty="0"/>
              <a:t>, per </a:t>
            </a:r>
            <a:r>
              <a:rPr lang="es-419" sz="1600" dirty="0" err="1"/>
              <a:t>occupare</a:t>
            </a:r>
            <a:r>
              <a:rPr lang="es-419" sz="1600" dirty="0"/>
              <a:t> </a:t>
            </a:r>
            <a:r>
              <a:rPr lang="es-419" sz="1600" dirty="0" err="1"/>
              <a:t>il</a:t>
            </a:r>
            <a:r>
              <a:rPr lang="es-419" sz="1600" dirty="0"/>
              <a:t> </a:t>
            </a:r>
            <a:r>
              <a:rPr lang="es-419" sz="1600" dirty="0" err="1"/>
              <a:t>vuoto</a:t>
            </a:r>
            <a:r>
              <a:rPr lang="es-419" sz="1600" dirty="0"/>
              <a:t> </a:t>
            </a:r>
            <a:r>
              <a:rPr lang="es-419" sz="1600" dirty="0" err="1"/>
              <a:t>lasciato</a:t>
            </a:r>
            <a:r>
              <a:rPr lang="es-419" sz="1600" dirty="0"/>
              <a:t>, </a:t>
            </a:r>
            <a:r>
              <a:rPr lang="es-419" sz="1600" dirty="0" err="1"/>
              <a:t>il</a:t>
            </a:r>
            <a:r>
              <a:rPr lang="es-419" sz="1600" dirty="0"/>
              <a:t> </a:t>
            </a:r>
            <a:r>
              <a:rPr lang="es-419" sz="1600" dirty="0" err="1"/>
              <a:t>fratello</a:t>
            </a:r>
            <a:r>
              <a:rPr lang="es-419" sz="1600" dirty="0"/>
              <a:t> con </a:t>
            </a:r>
            <a:r>
              <a:rPr lang="es-419" sz="1600" dirty="0" err="1"/>
              <a:t>codice</a:t>
            </a:r>
            <a:r>
              <a:rPr lang="es-419" sz="1600" dirty="0"/>
              <a:t> </a:t>
            </a:r>
            <a:r>
              <a:rPr lang="es-419" sz="1600" dirty="0" err="1"/>
              <a:t>maggiore</a:t>
            </a:r>
            <a:r>
              <a:rPr lang="es-419" sz="1600" dirty="0"/>
              <a:t> viene </a:t>
            </a:r>
            <a:r>
              <a:rPr lang="es-419" sz="1600" dirty="0" err="1"/>
              <a:t>spostato</a:t>
            </a:r>
            <a:r>
              <a:rPr lang="es-419" sz="1600" dirty="0"/>
              <a:t> (con </a:t>
            </a:r>
            <a:r>
              <a:rPr lang="es-419" sz="1600" dirty="0" err="1"/>
              <a:t>tutto</a:t>
            </a:r>
            <a:r>
              <a:rPr lang="es-419" sz="1600" dirty="0"/>
              <a:t> </a:t>
            </a:r>
            <a:r>
              <a:rPr lang="es-419" sz="1600" dirty="0" err="1"/>
              <a:t>il</a:t>
            </a:r>
            <a:r>
              <a:rPr lang="es-419" sz="1600" dirty="0"/>
              <a:t> </a:t>
            </a:r>
            <a:r>
              <a:rPr lang="es-419" sz="1600" dirty="0" err="1"/>
              <a:t>suo</a:t>
            </a:r>
            <a:r>
              <a:rPr lang="es-419" sz="1600" dirty="0"/>
              <a:t> albero) al </a:t>
            </a:r>
            <a:r>
              <a:rPr lang="es-419" sz="1600" dirty="0" err="1"/>
              <a:t>suo</a:t>
            </a:r>
            <a:r>
              <a:rPr lang="es-419" sz="1600" dirty="0"/>
              <a:t> posto, con </a:t>
            </a:r>
            <a:r>
              <a:rPr lang="es-419" sz="1600" dirty="0" err="1"/>
              <a:t>conseguente</a:t>
            </a:r>
            <a:r>
              <a:rPr lang="es-419" sz="1600" dirty="0"/>
              <a:t> aggiornamento di </a:t>
            </a:r>
            <a:r>
              <a:rPr lang="es-419" sz="1600" dirty="0" err="1"/>
              <a:t>tutti</a:t>
            </a:r>
            <a:r>
              <a:rPr lang="es-419" sz="1600" dirty="0"/>
              <a:t> i </a:t>
            </a:r>
            <a:r>
              <a:rPr lang="es-419" sz="1600" dirty="0" err="1"/>
              <a:t>codici</a:t>
            </a:r>
            <a:r>
              <a:rPr lang="es-419" sz="1600" dirty="0"/>
              <a:t> </a:t>
            </a:r>
            <a:r>
              <a:rPr lang="es-419" sz="1600" dirty="0" err="1"/>
              <a:t>interessati</a:t>
            </a:r>
            <a:r>
              <a:rPr lang="es-419" sz="1600" dirty="0"/>
              <a:t>.</a:t>
            </a:r>
          </a:p>
          <a:p>
            <a:pPr marL="0" indent="0" algn="just">
              <a:lnSpc>
                <a:spcPct val="120000"/>
              </a:lnSpc>
              <a:buNone/>
            </a:pPr>
            <a:endParaRPr lang="es-419" sz="1600" dirty="0"/>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5980897"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76088" y="4208951"/>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lang="es-419" sz="1100" dirty="0">
              <a:solidFill>
                <a:schemeClr val="dk1"/>
              </a:solidFill>
              <a:latin typeface="Calibri"/>
              <a:ea typeface="Calibri"/>
              <a:cs typeface="Calibri"/>
              <a:sym typeface="Calibri"/>
            </a:endParaRPr>
          </a:p>
          <a:p>
            <a:pPr marL="0" marR="0" lvl="0" indent="0" rtl="0">
              <a:spcBef>
                <a:spcPts val="0"/>
              </a:spcBef>
              <a:spcAft>
                <a:spcPts val="0"/>
              </a:spcAft>
              <a:buNone/>
            </a:pPr>
            <a:r>
              <a:rPr lang="es-419" sz="1100" dirty="0" err="1">
                <a:solidFill>
                  <a:schemeClr val="dk1"/>
                </a:solidFill>
                <a:latin typeface="Calibri"/>
                <a:ea typeface="Calibri"/>
                <a:cs typeface="Calibri"/>
                <a:sym typeface="Calibri"/>
              </a:rPr>
              <a:t>errati</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8162076" y="3286539"/>
            <a:ext cx="173541" cy="444410"/>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7"/>
            <a:ext cx="3451860" cy="451923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5486595" y="4627483"/>
            <a:ext cx="395068"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72480" y="5002411"/>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father.code</a:t>
            </a:r>
            <a:r>
              <a:rPr lang="es-419" sz="1200" dirty="0">
                <a:solidFill>
                  <a:schemeClr val="dk1"/>
                </a:solidFill>
                <a:latin typeface="Calibri"/>
                <a:ea typeface="Calibri"/>
                <a:cs typeface="Calibri"/>
                <a:sym typeface="Calibri"/>
              </a:rPr>
              <a:t> +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33567" y="5561089"/>
            <a:ext cx="2905000" cy="3698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stCxn id="21" idx="2"/>
          </p:cNvCxnSpPr>
          <p:nvPr/>
        </p:nvCxnSpPr>
        <p:spPr>
          <a:xfrm flipH="1">
            <a:off x="4943230" y="5238013"/>
            <a:ext cx="36191" cy="34156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6584252" y="538081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45894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448214" y="502058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5433" y="47800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5805120" y="2215434"/>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5690" y="294544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4"/>
          </p:cNvCxnSpPr>
          <p:nvPr/>
        </p:nvCxnSpPr>
        <p:spPr>
          <a:xfrm rot="5400000">
            <a:off x="5422151" y="1781638"/>
            <a:ext cx="523956" cy="277076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stCxn id="100" idx="6"/>
            <a:endCxn id="99" idx="5"/>
          </p:cNvCxnSpPr>
          <p:nvPr/>
        </p:nvCxnSpPr>
        <p:spPr>
          <a:xfrm flipV="1">
            <a:off x="3753839" y="2687785"/>
            <a:ext cx="2884728" cy="3389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6584252" y="247052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31953" y="2942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943230" y="2019359"/>
            <a:ext cx="2305540" cy="2044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category.code</a:t>
            </a:r>
            <a:endParaRPr lang="es-419" sz="1100" dirty="0">
              <a:solidFill>
                <a:schemeClr val="dk1"/>
              </a:solidFill>
              <a:latin typeface="Calibri"/>
              <a:ea typeface="Calibri"/>
              <a:cs typeface="Calibri"/>
              <a:sym typeface="Calibri"/>
            </a:endParaRPr>
          </a:p>
          <a:p>
            <a:pPr algn="ct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59625" y="273199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cxnSp>
        <p:nvCxnSpPr>
          <p:cNvPr id="114" name="Google Shape;223;p34">
            <a:extLst>
              <a:ext uri="{FF2B5EF4-FFF2-40B4-BE49-F238E27FC236}">
                <a16:creationId xmlns:a16="http://schemas.microsoft.com/office/drawing/2014/main" id="{71DE131E-E5E2-4C00-98EB-D2E813721D22}"/>
              </a:ext>
            </a:extLst>
          </p:cNvPr>
          <p:cNvCxnSpPr>
            <a:cxnSpLocks/>
            <a:stCxn id="117" idx="6"/>
            <a:endCxn id="116" idx="5"/>
          </p:cNvCxnSpPr>
          <p:nvPr/>
        </p:nvCxnSpPr>
        <p:spPr>
          <a:xfrm rot="10800000" flipH="1" flipV="1">
            <a:off x="3571396" y="3533028"/>
            <a:ext cx="5459951" cy="204455"/>
          </a:xfrm>
          <a:prstGeom prst="bentConnector3">
            <a:avLst>
              <a:gd name="adj1" fmla="val 600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8977033" y="352022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flipH="1">
            <a:off x="3571397" y="344854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23" name="Google Shape;226;p34">
            <a:extLst>
              <a:ext uri="{FF2B5EF4-FFF2-40B4-BE49-F238E27FC236}">
                <a16:creationId xmlns:a16="http://schemas.microsoft.com/office/drawing/2014/main" id="{4A67574A-7AD4-4E40-9A0B-EAF9F4A5DA1D}"/>
              </a:ext>
            </a:extLst>
          </p:cNvPr>
          <p:cNvSpPr txBox="1"/>
          <p:nvPr/>
        </p:nvSpPr>
        <p:spPr>
          <a:xfrm>
            <a:off x="7293272" y="3027029"/>
            <a:ext cx="4606512" cy="24900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newFather.id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oldCategory.code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newCategory.code</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40" idx="5"/>
          </p:cNvCxnSpPr>
          <p:nvPr/>
        </p:nvCxnSpPr>
        <p:spPr>
          <a:xfrm rot="10800000" flipV="1">
            <a:off x="4298747" y="4407605"/>
            <a:ext cx="6304301" cy="21725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5;p34">
            <a:extLst>
              <a:ext uri="{FF2B5EF4-FFF2-40B4-BE49-F238E27FC236}">
                <a16:creationId xmlns:a16="http://schemas.microsoft.com/office/drawing/2014/main" id="{2C733332-54E5-400B-AB53-8C9F0EF0410A}"/>
              </a:ext>
            </a:extLst>
          </p:cNvPr>
          <p:cNvSpPr txBox="1"/>
          <p:nvPr/>
        </p:nvSpPr>
        <p:spPr>
          <a:xfrm>
            <a:off x="3545433" y="3734079"/>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update</a:t>
            </a:r>
            <a:endParaRPr sz="1100" dirty="0">
              <a:solidFill>
                <a:schemeClr val="dk1"/>
              </a:solidFill>
              <a:latin typeface="Calibri"/>
              <a:ea typeface="Calibri"/>
              <a:cs typeface="Calibri"/>
              <a:sym typeface="Calibri"/>
            </a:endParaRPr>
          </a:p>
        </p:txBody>
      </p:sp>
      <p:sp>
        <p:nvSpPr>
          <p:cNvPr id="40" name="Google Shape;224;p34">
            <a:extLst>
              <a:ext uri="{FF2B5EF4-FFF2-40B4-BE49-F238E27FC236}">
                <a16:creationId xmlns:a16="http://schemas.microsoft.com/office/drawing/2014/main" id="{3514B8BB-03C3-48CF-859F-87B50E603DE2}"/>
              </a:ext>
            </a:extLst>
          </p:cNvPr>
          <p:cNvSpPr/>
          <p:nvPr/>
        </p:nvSpPr>
        <p:spPr>
          <a:xfrm>
            <a:off x="10548732" y="4190347"/>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cxnSp>
        <p:nvCxnSpPr>
          <p:cNvPr id="41" name="Google Shape;223;p34">
            <a:extLst>
              <a:ext uri="{FF2B5EF4-FFF2-40B4-BE49-F238E27FC236}">
                <a16:creationId xmlns:a16="http://schemas.microsoft.com/office/drawing/2014/main" id="{70A8E7FD-3B88-4C4A-8FD2-42268557D2F4}"/>
              </a:ext>
            </a:extLst>
          </p:cNvPr>
          <p:cNvCxnSpPr>
            <a:cxnSpLocks/>
            <a:stCxn id="43" idx="6"/>
            <a:endCxn id="40" idx="0"/>
          </p:cNvCxnSpPr>
          <p:nvPr/>
        </p:nvCxnSpPr>
        <p:spPr>
          <a:xfrm>
            <a:off x="9995259" y="3735634"/>
            <a:ext cx="1121802" cy="454713"/>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2;p34">
            <a:extLst>
              <a:ext uri="{FF2B5EF4-FFF2-40B4-BE49-F238E27FC236}">
                <a16:creationId xmlns:a16="http://schemas.microsoft.com/office/drawing/2014/main" id="{5D5FEB27-61B1-473A-A851-2F5880BCC579}"/>
              </a:ext>
            </a:extLst>
          </p:cNvPr>
          <p:cNvSpPr/>
          <p:nvPr/>
        </p:nvSpPr>
        <p:spPr>
          <a:xfrm>
            <a:off x="9773373" y="3651154"/>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70000" lnSpcReduction="2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checkCredentials</a:t>
            </a:r>
            <a:r>
              <a:rPr lang="it-IT" dirty="0"/>
              <a:t>(username, password)</a:t>
            </a:r>
          </a:p>
          <a:p>
            <a:pPr lvl="1"/>
            <a:r>
              <a:rPr lang="it-IT" dirty="0" err="1"/>
              <a:t>CategoryDAO</a:t>
            </a:r>
            <a:endParaRPr lang="it-IT" dirty="0"/>
          </a:p>
          <a:p>
            <a:pPr lvl="2"/>
            <a:r>
              <a:rPr lang="it-IT" dirty="0" err="1"/>
              <a:t>createCategory</a:t>
            </a:r>
            <a:r>
              <a:rPr lang="it-IT" dirty="0"/>
              <a:t>(name, code, </a:t>
            </a:r>
            <a:r>
              <a:rPr lang="it-IT" dirty="0" err="1"/>
              <a:t>fatherId</a:t>
            </a:r>
            <a:r>
              <a:rPr lang="it-IT" dirty="0"/>
              <a:t>)</a:t>
            </a:r>
          </a:p>
          <a:p>
            <a:pPr lvl="2"/>
            <a:r>
              <a:rPr lang="it-IT" dirty="0" err="1"/>
              <a:t>findLastChildCode</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getNumOfRoots</a:t>
            </a:r>
            <a:r>
              <a:rPr lang="it-IT" dirty="0"/>
              <a:t>()</a:t>
            </a:r>
          </a:p>
          <a:p>
            <a:pPr lvl="2"/>
            <a:r>
              <a:rPr lang="it-IT" dirty="0" err="1"/>
              <a:t>getCategorySubtree</a:t>
            </a:r>
            <a:r>
              <a:rPr lang="it-IT" dirty="0"/>
              <a:t>(</a:t>
            </a:r>
            <a:r>
              <a:rPr lang="it-IT" dirty="0" err="1"/>
              <a:t>categoryId</a:t>
            </a:r>
            <a:r>
              <a:rPr lang="it-IT" dirty="0"/>
              <a:t>)</a:t>
            </a:r>
          </a:p>
          <a:p>
            <a:pPr lvl="2"/>
            <a:r>
              <a:rPr lang="it-IT" dirty="0" err="1"/>
              <a:t>findCategoryCode</a:t>
            </a:r>
            <a:r>
              <a:rPr lang="it-IT" dirty="0"/>
              <a:t>(</a:t>
            </a:r>
            <a:r>
              <a:rPr lang="it-IT" err="1"/>
              <a:t>categoryId</a:t>
            </a:r>
            <a:r>
              <a:rPr lang="it-IT"/>
              <a:t>)</a:t>
            </a:r>
          </a:p>
          <a:p>
            <a:pPr lvl="2"/>
            <a:r>
              <a:rPr lang="it-IT"/>
              <a:t>findMaxRootCode()</a:t>
            </a:r>
            <a:endParaRPr lang="it-IT" dirty="0"/>
          </a:p>
          <a:p>
            <a:pPr lvl="2"/>
            <a:r>
              <a:rPr lang="it-IT" dirty="0" err="1"/>
              <a:t>updateCategory</a:t>
            </a:r>
            <a:r>
              <a:rPr lang="it-IT" dirty="0"/>
              <a:t>(</a:t>
            </a:r>
            <a:r>
              <a:rPr lang="it-IT" dirty="0" err="1"/>
              <a:t>categoryId</a:t>
            </a:r>
            <a:r>
              <a:rPr lang="it-IT" dirty="0"/>
              <a:t>, </a:t>
            </a:r>
            <a:r>
              <a:rPr lang="it-IT" dirty="0" err="1"/>
              <a:t>oldFatherId</a:t>
            </a:r>
            <a:r>
              <a:rPr lang="it-IT" dirty="0"/>
              <a:t>, </a:t>
            </a:r>
            <a:r>
              <a:rPr lang="it-IT" dirty="0" err="1"/>
              <a:t>newFatherId</a:t>
            </a:r>
            <a:r>
              <a:rPr lang="it-IT" dirty="0"/>
              <a:t>, </a:t>
            </a:r>
            <a:r>
              <a:rPr lang="it-IT" dirty="0" err="1"/>
              <a:t>oldCategoryCode</a:t>
            </a:r>
            <a:r>
              <a:rPr lang="it-IT" dirty="0"/>
              <a:t>, </a:t>
            </a:r>
            <a:r>
              <a:rPr lang="it-IT" dirty="0" err="1"/>
              <a:t>newCategoryCode</a:t>
            </a:r>
            <a:r>
              <a:rPr lang="it-IT" dirty="0"/>
              <a:t>)</a:t>
            </a:r>
          </a:p>
          <a:p>
            <a:pPr lvl="2"/>
            <a:r>
              <a:rPr lang="it-IT" dirty="0" err="1"/>
              <a:t>existsCategory</a:t>
            </a:r>
            <a:r>
              <a:rPr lang="it-IT" dirty="0"/>
              <a:t>(name)</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700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CreateCategory</a:t>
            </a:r>
            <a:endParaRPr lang="it-IT" dirty="0"/>
          </a:p>
          <a:p>
            <a:pPr lvl="1"/>
            <a:r>
              <a:rPr lang="it-IT" dirty="0" err="1"/>
              <a:t>GoToHomePage</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a:t>index</a:t>
            </a:r>
            <a:endParaRPr lang="it-IT" dirty="0"/>
          </a:p>
          <a:p>
            <a:pPr lvl="1"/>
            <a:r>
              <a:rPr lang="it-IT" dirty="0"/>
              <a:t>h</a:t>
            </a:r>
            <a:r>
              <a:rPr lang="it-IT"/>
              <a:t>ome</a:t>
            </a:r>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1614</Words>
  <Application>Microsoft Office PowerPoint</Application>
  <PresentationFormat>Widescreen</PresentationFormat>
  <Paragraphs>240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e Filters</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61</cp:revision>
  <dcterms:created xsi:type="dcterms:W3CDTF">2021-08-10T09:06:04Z</dcterms:created>
  <dcterms:modified xsi:type="dcterms:W3CDTF">2021-09-07T18:21:03Z</dcterms:modified>
</cp:coreProperties>
</file>