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58" d="100"/>
          <a:sy n="58" d="100"/>
        </p:scale>
        <p:origin x="90"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12/08/2021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12/08/2021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12/08/2021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12/08/2021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12/08/2021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12/08/2021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12/08/2021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12/08/2021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12/08/2021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12/08/2021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12/08/2021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12/08/2021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a:t>
            </a:r>
          </a:p>
        </p:txBody>
      </p:sp>
    </p:spTree>
    <p:extLst>
      <p:ext uri="{BB962C8B-B14F-4D97-AF65-F5344CB8AC3E}">
        <p14:creationId xmlns:p14="http://schemas.microsoft.com/office/powerpoint/2010/main" val="423228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lvl="0" indent="0">
              <a:spcBef>
                <a:spcPts val="0"/>
              </a:spcBef>
              <a:buSzPts val="1800"/>
              <a:buNone/>
            </a:pPr>
            <a:r>
              <a:rPr lang="en-US" sz="1600" dirty="0">
                <a:latin typeface="Courier New"/>
                <a:ea typeface="Courier New"/>
                <a:cs typeface="Courier New"/>
                <a:sym typeface="Courier New"/>
              </a:rPr>
              <a:t>KEY `id` (`categories`),  </a:t>
            </a:r>
          </a:p>
          <a:p>
            <a:pPr marL="0" lvl="0" indent="0">
              <a:spcBef>
                <a:spcPts val="0"/>
              </a:spcBef>
              <a:buSzPts val="1800"/>
              <a:buNone/>
            </a:pPr>
            <a:r>
              <a:rPr lang="en-US" sz="1600" dirty="0">
                <a:latin typeface="Courier New"/>
                <a:ea typeface="Courier New"/>
                <a:cs typeface="Courier New"/>
                <a:sym typeface="Courier New"/>
              </a:rPr>
              <a:t>CONSTRAINT `id` FOREIGN KEY (`categories`) REFERENCES `categories` (`id`) </a:t>
            </a:r>
            <a:r>
              <a:rPr lang="en-US" sz="1600" dirty="0">
                <a:highlight>
                  <a:srgbClr val="FFFF00"/>
                </a:highlight>
                <a:latin typeface="Courier New"/>
                <a:ea typeface="Courier New"/>
                <a:cs typeface="Courier New"/>
                <a:sym typeface="Courier New"/>
              </a:rPr>
              <a:t>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Tutti</a:t>
            </a:r>
            <a:r>
              <a:rPr lang="es-419" sz="2000" dirty="0"/>
              <a:t> </a:t>
            </a:r>
            <a:r>
              <a:rPr lang="es-419" sz="2000" dirty="0" err="1"/>
              <a:t>gli</a:t>
            </a:r>
            <a:r>
              <a:rPr lang="es-419" sz="2000" dirty="0"/>
              <a:t> </a:t>
            </a:r>
            <a:r>
              <a:rPr lang="es-419" sz="2000" dirty="0" err="1"/>
              <a:t>attributi</a:t>
            </a:r>
            <a:r>
              <a:rPr lang="es-419" sz="2000" dirty="0"/>
              <a:t> </a:t>
            </a:r>
            <a:r>
              <a:rPr lang="es-419" sz="2000" dirty="0" err="1"/>
              <a:t>delle</a:t>
            </a:r>
            <a:r>
              <a:rPr lang="es-419" sz="2000" dirty="0"/>
              <a:t> </a:t>
            </a:r>
            <a:r>
              <a:rPr lang="es-419" sz="2000" dirty="0" err="1"/>
              <a:t>categorie</a:t>
            </a:r>
            <a:r>
              <a:rPr lang="es-419" sz="2000" dirty="0"/>
              <a:t> </a:t>
            </a:r>
            <a:r>
              <a:rPr lang="es-419" sz="2000" dirty="0" err="1"/>
              <a:t>sono</a:t>
            </a:r>
            <a:r>
              <a:rPr lang="es-419" sz="2000" dirty="0"/>
              <a:t> </a:t>
            </a:r>
            <a:r>
              <a:rPr lang="es-419" sz="2000" dirty="0" err="1"/>
              <a:t>obbligatori</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 </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3987725"/>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4359766"/>
            <a:ext cx="5088562" cy="1298588"/>
            <a:chOff x="1492698" y="2670804"/>
            <a:chExt cx="5088562" cy="1298588"/>
          </a:xfrm>
        </p:grpSpPr>
        <p:cxnSp>
          <p:nvCxnSpPr>
            <p:cNvPr id="25" name="Google Shape;228;p34">
              <a:extLst>
                <a:ext uri="{FF2B5EF4-FFF2-40B4-BE49-F238E27FC236}">
                  <a16:creationId xmlns:a16="http://schemas.microsoft.com/office/drawing/2014/main" id="{84856A8F-F2E9-4EE2-8484-7C3F968D64AA}"/>
                </a:ext>
              </a:extLst>
            </p:cNvPr>
            <p:cNvCxnSpPr>
              <a:cxnSpLocks/>
            </p:cNvCxnSpPr>
            <p:nvPr/>
          </p:nvCxnSpPr>
          <p:spPr>
            <a:xfrm rot="10800000" flipV="1">
              <a:off x="4295754" y="3506402"/>
              <a:ext cx="1389550" cy="22049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229503"/>
              <a:ext cx="1964746" cy="20530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4944558" y="2895602"/>
              <a:ext cx="209539" cy="333901"/>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90" y="2670804"/>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grpSp>
        <p:nvGrpSpPr>
          <p:cNvPr id="121" name="Group 120">
            <a:extLst>
              <a:ext uri="{FF2B5EF4-FFF2-40B4-BE49-F238E27FC236}">
                <a16:creationId xmlns:a16="http://schemas.microsoft.com/office/drawing/2014/main" id="{40663390-45B7-4EE5-926F-B585BC54E4BC}"/>
              </a:ext>
            </a:extLst>
          </p:cNvPr>
          <p:cNvGrpSpPr/>
          <p:nvPr/>
        </p:nvGrpSpPr>
        <p:grpSpPr>
          <a:xfrm>
            <a:off x="1495690" y="2523472"/>
            <a:ext cx="6679352" cy="1092582"/>
            <a:chOff x="1492698" y="3982395"/>
            <a:chExt cx="6679352" cy="1092582"/>
          </a:xfrm>
        </p:grpSpPr>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4831608" y="4207193"/>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2698" y="44043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2"/>
            </p:cNvCxnSpPr>
            <p:nvPr/>
          </p:nvCxnSpPr>
          <p:spPr>
            <a:xfrm flipV="1">
              <a:off x="6526946" y="4594716"/>
              <a:ext cx="1645104" cy="8482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endCxn id="99" idx="5"/>
            </p:cNvCxnSpPr>
            <p:nvPr/>
          </p:nvCxnSpPr>
          <p:spPr>
            <a:xfrm flipV="1">
              <a:off x="3730575" y="46795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5610740" y="44622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42441" y="46573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622890" y="3982395"/>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42441" y="44026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DESTINATION SELECTION</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0" name="Group 119">
            <a:extLst>
              <a:ext uri="{FF2B5EF4-FFF2-40B4-BE49-F238E27FC236}">
                <a16:creationId xmlns:a16="http://schemas.microsoft.com/office/drawing/2014/main" id="{9298BCBD-5AA2-44B0-8F06-F4DCD0689B31}"/>
              </a:ext>
            </a:extLst>
          </p:cNvPr>
          <p:cNvGrpSpPr/>
          <p:nvPr/>
        </p:nvGrpSpPr>
        <p:grpSpPr>
          <a:xfrm flipH="1">
            <a:off x="5855796" y="3710825"/>
            <a:ext cx="5088562" cy="672333"/>
            <a:chOff x="1645098" y="4555044"/>
            <a:chExt cx="5088562" cy="672333"/>
          </a:xfrm>
        </p:grpSpPr>
        <p:sp>
          <p:nvSpPr>
            <p:cNvPr id="112" name="Google Shape;229;p34">
              <a:extLst>
                <a:ext uri="{FF2B5EF4-FFF2-40B4-BE49-F238E27FC236}">
                  <a16:creationId xmlns:a16="http://schemas.microsoft.com/office/drawing/2014/main" id="{CC7AEE89-9E84-4EA9-B405-BB393982EC0C}"/>
                </a:ext>
              </a:extLst>
            </p:cNvPr>
            <p:cNvSpPr/>
            <p:nvPr/>
          </p:nvSpPr>
          <p:spPr>
            <a:xfrm>
              <a:off x="1645098" y="45567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114" name="Google Shape;223;p34">
              <a:extLst>
                <a:ext uri="{FF2B5EF4-FFF2-40B4-BE49-F238E27FC236}">
                  <a16:creationId xmlns:a16="http://schemas.microsoft.com/office/drawing/2014/main" id="{71DE131E-E5E2-4C00-98EB-D2E813721D22}"/>
                </a:ext>
              </a:extLst>
            </p:cNvPr>
            <p:cNvCxnSpPr>
              <a:cxnSpLocks/>
              <a:endCxn id="116" idx="5"/>
            </p:cNvCxnSpPr>
            <p:nvPr/>
          </p:nvCxnSpPr>
          <p:spPr>
            <a:xfrm rot="10800000" flipH="1">
              <a:off x="3882975" y="48319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5763140" y="46146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Move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a:off x="3694841" y="48097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9" name="Google Shape;225;p34">
              <a:extLst>
                <a:ext uri="{FF2B5EF4-FFF2-40B4-BE49-F238E27FC236}">
                  <a16:creationId xmlns:a16="http://schemas.microsoft.com/office/drawing/2014/main" id="{038BAD56-05A4-4D49-B702-A7B39DCAA99C}"/>
                </a:ext>
              </a:extLst>
            </p:cNvPr>
            <p:cNvSpPr txBox="1"/>
            <p:nvPr/>
          </p:nvSpPr>
          <p:spPr>
            <a:xfrm>
              <a:off x="3694841" y="45550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23" name="Google Shape;226;p34">
            <a:extLst>
              <a:ext uri="{FF2B5EF4-FFF2-40B4-BE49-F238E27FC236}">
                <a16:creationId xmlns:a16="http://schemas.microsoft.com/office/drawing/2014/main" id="{4A67574A-7AD4-4E40-9A0B-EAF9F4A5DA1D}"/>
              </a:ext>
            </a:extLst>
          </p:cNvPr>
          <p:cNvSpPr txBox="1"/>
          <p:nvPr/>
        </p:nvSpPr>
        <p:spPr>
          <a:xfrm>
            <a:off x="6614864" y="4355213"/>
            <a:ext cx="1386298"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116" idx="2"/>
          </p:cNvCxnSpPr>
          <p:nvPr/>
        </p:nvCxnSpPr>
        <p:spPr>
          <a:xfrm rot="10800000">
            <a:off x="4298746" y="3929477"/>
            <a:ext cx="1611364" cy="5824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a:t>
            </a:r>
            <a:r>
              <a:rPr lang="it-IT" dirty="0"/>
              <a:t>(username, password)</a:t>
            </a:r>
          </a:p>
          <a:p>
            <a:pPr lvl="1"/>
            <a:r>
              <a:rPr lang="it-IT" dirty="0" err="1"/>
              <a:t>CategoryDAO</a:t>
            </a:r>
            <a:endParaRPr lang="it-IT" dirty="0"/>
          </a:p>
          <a:p>
            <a:pPr lvl="2"/>
            <a:r>
              <a:rPr lang="it-IT" dirty="0" err="1"/>
              <a:t>createCategory</a:t>
            </a:r>
            <a:r>
              <a:rPr lang="it-IT" dirty="0"/>
              <a:t>(name, </a:t>
            </a:r>
            <a:r>
              <a:rPr lang="it-IT" dirty="0" err="1"/>
              <a:t>fatherId</a:t>
            </a:r>
            <a:r>
              <a:rPr lang="it-IT" dirty="0"/>
              <a:t>)</a:t>
            </a:r>
          </a:p>
          <a:p>
            <a:pPr lvl="2"/>
            <a:r>
              <a:rPr lang="it-IT" dirty="0" err="1"/>
              <a:t>findCategoryById</a:t>
            </a:r>
            <a:r>
              <a:rPr lang="it-IT" dirty="0"/>
              <a:t>(</a:t>
            </a:r>
            <a:r>
              <a:rPr lang="it-IT" dirty="0" err="1"/>
              <a:t>categoryId</a:t>
            </a:r>
            <a:r>
              <a:rPr lang="it-IT" dirty="0"/>
              <a:t>)</a:t>
            </a:r>
          </a:p>
          <a:p>
            <a:pPr lvl="2"/>
            <a:r>
              <a:rPr lang="it-IT" dirty="0" err="1"/>
              <a:t>findCategoryByFather</a:t>
            </a:r>
            <a:r>
              <a:rPr lang="it-IT" dirty="0"/>
              <a:t>(</a:t>
            </a:r>
            <a:r>
              <a:rPr lang="it-IT" dirty="0" err="1"/>
              <a:t>fatherId</a:t>
            </a:r>
            <a:r>
              <a:rPr lang="it-IT" dirty="0"/>
              <a:t>)</a:t>
            </a:r>
          </a:p>
          <a:p>
            <a:pPr lvl="2"/>
            <a:r>
              <a:rPr lang="it-IT" dirty="0" err="1"/>
              <a:t>updateCategory</a:t>
            </a:r>
            <a:r>
              <a:rPr lang="it-IT" dirty="0"/>
              <a:t>(</a:t>
            </a:r>
            <a:r>
              <a:rPr lang="it-IT" dirty="0" err="1"/>
              <a:t>categoryId</a:t>
            </a:r>
            <a:r>
              <a:rPr lang="it-IT" dirty="0"/>
              <a:t>, code, </a:t>
            </a:r>
            <a:r>
              <a:rPr lang="it-IT" dirty="0" err="1"/>
              <a:t>fatherId</a:t>
            </a:r>
            <a:r>
              <a:rPr lang="it-IT" dirty="0"/>
              <a: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lnSpcReduction="1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GoToHomePage</a:t>
            </a:r>
            <a:endParaRPr lang="it-IT" dirty="0"/>
          </a:p>
          <a:p>
            <a:pPr lvl="1"/>
            <a:r>
              <a:rPr lang="it-IT" dirty="0" err="1"/>
              <a:t>CreateCategory</a:t>
            </a:r>
            <a:endParaRPr lang="it-IT" dirty="0"/>
          </a:p>
          <a:p>
            <a:pPr lvl="1"/>
            <a:r>
              <a:rPr lang="it-IT" dirty="0" err="1"/>
              <a:t>SelectCategory</a:t>
            </a:r>
            <a:endParaRPr lang="it-IT" dirty="0"/>
          </a:p>
          <a:p>
            <a:pPr lvl="1"/>
            <a:r>
              <a:rPr lang="it-IT" dirty="0" err="1"/>
              <a:t>MoveCategory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pPr lvl="1"/>
            <a:r>
              <a:rPr lang="it-IT" dirty="0" err="1"/>
              <a:t>Destination</a:t>
            </a:r>
            <a:r>
              <a:rPr lang="it-IT" dirty="0"/>
              <a:t> </a:t>
            </a:r>
            <a:r>
              <a:rPr lang="it-IT" dirty="0" err="1"/>
              <a:t>Selection</a:t>
            </a:r>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1021</Words>
  <Application>Microsoft Office PowerPoint</Application>
  <PresentationFormat>Widescreen</PresentationFormat>
  <Paragraphs>104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Gaia Locchi</cp:lastModifiedBy>
  <cp:revision>10</cp:revision>
  <dcterms:created xsi:type="dcterms:W3CDTF">2021-08-10T09:06:04Z</dcterms:created>
  <dcterms:modified xsi:type="dcterms:W3CDTF">2021-08-12T10:31:21Z</dcterms:modified>
</cp:coreProperties>
</file>