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3" r:id="rId9"/>
    <p:sldId id="265" r:id="rId10"/>
    <p:sldId id="266" r:id="rId11"/>
    <p:sldId id="267" r:id="rId12"/>
    <p:sldId id="269" r:id="rId13"/>
    <p:sldId id="272" r:id="rId14"/>
    <p:sldId id="273" r:id="rId15"/>
    <p:sldId id="274" r:id="rId16"/>
    <p:sldId id="275" r:id="rId17"/>
    <p:sldId id="278"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4806"/>
    <a:srgbClr val="338DCD"/>
    <a:srgbClr val="00B050"/>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varScale="1">
        <p:scale>
          <a:sx n="72" d="100"/>
          <a:sy n="72"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30/08/2021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dirty="0"/>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p:txBody>
          <a:bodyPr/>
          <a:lstStyle/>
          <a:p>
            <a:r>
              <a:rPr lang="it-IT" dirty="0"/>
              <a:t>Esercizio 3 – Versione HTML</a:t>
            </a:r>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77902"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372962"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UserDAO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268023"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7163084"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9058145" y="1690688"/>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stCxn id="9" idx="2"/>
          </p:cNvCxnSpPr>
          <p:nvPr/>
        </p:nvCxnSpPr>
        <p:spPr>
          <a:xfrm>
            <a:off x="2090673" y="212641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3975936"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5861199"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7746462"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p:nvPr/>
        </p:nvCxnSpPr>
        <p:spPr>
          <a:xfrm>
            <a:off x="9737176" y="2117188"/>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3428928"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2212984" y="263718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p:nvPr/>
        </p:nvCxnSpPr>
        <p:spPr>
          <a:xfrm>
            <a:off x="2212983" y="296186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5544589" y="376562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2212984" y="3853134"/>
            <a:ext cx="35392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7433381" y="455434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4641859"/>
            <a:ext cx="54280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9424099" y="552858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697DF3EB-2C51-4AE7-A91D-4C24FB0B508A}"/>
              </a:ext>
            </a:extLst>
          </p:cNvPr>
          <p:cNvCxnSpPr>
            <a:cxnSpLocks/>
          </p:cNvCxnSpPr>
          <p:nvPr/>
        </p:nvCxnSpPr>
        <p:spPr>
          <a:xfrm>
            <a:off x="2212983" y="5616099"/>
            <a:ext cx="74187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6129FB-31DC-4CA2-8059-FF7DCCDA3992}"/>
              </a:ext>
            </a:extLst>
          </p:cNvPr>
          <p:cNvCxnSpPr/>
          <p:nvPr/>
        </p:nvCxnSpPr>
        <p:spPr>
          <a:xfrm>
            <a:off x="9846162" y="5616099"/>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76912" y="2173348"/>
            <a:ext cx="172257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UserDAO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187417" y="2695007"/>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checkCredentials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2619473" y="298638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3" name="Google Shape;225;p34">
            <a:extLst>
              <a:ext uri="{FF2B5EF4-FFF2-40B4-BE49-F238E27FC236}">
                <a16:creationId xmlns:a16="http://schemas.microsoft.com/office/drawing/2014/main" id="{17FB5368-0676-440B-95B0-7EF4593EF17A}"/>
              </a:ext>
            </a:extLst>
          </p:cNvPr>
          <p:cNvSpPr txBox="1"/>
          <p:nvPr/>
        </p:nvSpPr>
        <p:spPr>
          <a:xfrm>
            <a:off x="327719" y="3041463"/>
            <a:ext cx="1150183"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checkLogin</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username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password</a:t>
            </a:r>
            <a:endParaRPr sz="1400" dirty="0">
              <a:solidFill>
                <a:schemeClr val="dk1"/>
              </a:solidFill>
              <a:latin typeface="Calibri"/>
              <a:ea typeface="Calibri"/>
              <a:cs typeface="Calibri"/>
              <a:sym typeface="Calibri"/>
            </a:endParaRPr>
          </a:p>
        </p:txBody>
      </p:sp>
      <p:sp>
        <p:nvSpPr>
          <p:cNvPr id="44" name="Google Shape;225;p34">
            <a:extLst>
              <a:ext uri="{FF2B5EF4-FFF2-40B4-BE49-F238E27FC236}">
                <a16:creationId xmlns:a16="http://schemas.microsoft.com/office/drawing/2014/main" id="{8EC4F8CB-950D-4FAC-87A9-7CA3312DF8FF}"/>
              </a:ext>
            </a:extLst>
          </p:cNvPr>
          <p:cNvSpPr txBox="1"/>
          <p:nvPr/>
        </p:nvSpPr>
        <p:spPr>
          <a:xfrm>
            <a:off x="349110" y="4081667"/>
            <a:ext cx="962224"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index.html</a:t>
            </a:r>
            <a:endParaRPr sz="14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35634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43237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setAttribute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7" name="Google Shape;225;p34">
            <a:extLst>
              <a:ext uri="{FF2B5EF4-FFF2-40B4-BE49-F238E27FC236}">
                <a16:creationId xmlns:a16="http://schemas.microsoft.com/office/drawing/2014/main" id="{D5A2D19D-D1EC-44AF-BD58-DF2701EFB91D}"/>
              </a:ext>
            </a:extLst>
          </p:cNvPr>
          <p:cNvSpPr txBox="1"/>
          <p:nvPr/>
        </p:nvSpPr>
        <p:spPr>
          <a:xfrm>
            <a:off x="2195920" y="5290490"/>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8" name="Google Shape;225;p34">
            <a:extLst>
              <a:ext uri="{FF2B5EF4-FFF2-40B4-BE49-F238E27FC236}">
                <a16:creationId xmlns:a16="http://schemas.microsoft.com/office/drawing/2014/main" id="{41C71058-AD86-4F57-9C1A-EB84CD1510AA}"/>
              </a:ext>
            </a:extLst>
          </p:cNvPr>
          <p:cNvSpPr txBox="1"/>
          <p:nvPr/>
        </p:nvSpPr>
        <p:spPr>
          <a:xfrm>
            <a:off x="10022981" y="5097608"/>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go to home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21533"/>
            <a:ext cx="3492954" cy="23198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onSelection</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subtreeIndexes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“home.html”)</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7722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create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CreateCategory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6336" y="2373134"/>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402514" cy="194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createCategory</a:t>
            </a:r>
            <a:r>
              <a:rPr lang="es-419" sz="1200" dirty="0">
                <a:latin typeface="Calibri"/>
                <a:ea typeface="Calibri"/>
                <a:cs typeface="Calibri"/>
                <a:sym typeface="Calibri"/>
              </a:rPr>
              <a:t>(</a:t>
            </a:r>
            <a:r>
              <a:rPr lang="es-419" sz="1200" dirty="0" err="1">
                <a:latin typeface="Calibri"/>
                <a:ea typeface="Calibri"/>
                <a:cs typeface="Calibri"/>
                <a:sym typeface="Calibri"/>
              </a:rPr>
              <a:t>name</a:t>
            </a:r>
            <a:r>
              <a:rPr lang="es-419" sz="1200" dirty="0">
                <a:latin typeface="Calibri"/>
                <a:ea typeface="Calibri"/>
                <a:cs typeface="Calibri"/>
                <a:sym typeface="Calibri"/>
              </a:rPr>
              <a:t>, </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106812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createCategory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4348041"/>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DFD6C6A6-CF97-4302-8F0B-97EA1B0AB82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Google Shape;225;p34">
            <a:extLst>
              <a:ext uri="{FF2B5EF4-FFF2-40B4-BE49-F238E27FC236}">
                <a16:creationId xmlns:a16="http://schemas.microsoft.com/office/drawing/2014/main" id="{E6AB3F01-9AE1-4357-924F-25038A065006}"/>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917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a:t>
            </a:r>
            <a:r>
              <a:rPr lang="it-IT" dirty="0" err="1"/>
              <a:t>select</a:t>
            </a:r>
            <a:r>
              <a:rPr lang="it-IT" dirty="0"/>
              <a:t>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SelectCategory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424689" y="3105996"/>
            <a:ext cx="1742342" cy="21443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02250" y="4350003"/>
            <a:ext cx="4388404" cy="4027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categoryId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fatherId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subtreeIndexes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categoryCode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onSelection</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“home.html”)</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333301" cy="12790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selectCategory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categoryCode</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8885" y="4448315"/>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06A9946A-00D5-43BA-A73A-9309B5514008}"/>
              </a:ext>
            </a:extLst>
          </p:cNvPr>
          <p:cNvCxnSpPr>
            <a:cxnSpLocks/>
          </p:cNvCxnSpPr>
          <p:nvPr/>
        </p:nvCxnSpPr>
        <p:spPr>
          <a:xfrm>
            <a:off x="2194517" y="368517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4C60E8F-ED3E-4F2A-9E58-E9438951F953}"/>
              </a:ext>
            </a:extLst>
          </p:cNvPr>
          <p:cNvCxnSpPr>
            <a:cxnSpLocks/>
          </p:cNvCxnSpPr>
          <p:nvPr/>
        </p:nvCxnSpPr>
        <p:spPr>
          <a:xfrm flipH="1">
            <a:off x="2194517" y="400502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Google Shape;225;p34">
            <a:extLst>
              <a:ext uri="{FF2B5EF4-FFF2-40B4-BE49-F238E27FC236}">
                <a16:creationId xmlns:a16="http://schemas.microsoft.com/office/drawing/2014/main" id="{9E0F8D6C-37C9-437F-9DC6-2A707C0953CB}"/>
              </a:ext>
            </a:extLst>
          </p:cNvPr>
          <p:cNvSpPr txBox="1"/>
          <p:nvPr/>
        </p:nvSpPr>
        <p:spPr>
          <a:xfrm>
            <a:off x="2194517" y="3400116"/>
            <a:ext cx="2347227" cy="21633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getCategorySubtree</a:t>
            </a:r>
            <a:r>
              <a:rPr lang="es-419" sz="1200" dirty="0">
                <a:latin typeface="Calibri"/>
                <a:ea typeface="Calibri"/>
                <a:cs typeface="Calibri"/>
                <a:sym typeface="Calibri"/>
              </a:rPr>
              <a:t>(</a:t>
            </a:r>
            <a:r>
              <a:rPr lang="es-419" sz="1200" dirty="0" err="1">
                <a:latin typeface="Calibri"/>
                <a:ea typeface="Calibri"/>
                <a:cs typeface="Calibri"/>
                <a:sym typeface="Calibri"/>
              </a:rPr>
              <a:t>categoryId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36" name="Google Shape;225;p34">
            <a:extLst>
              <a:ext uri="{FF2B5EF4-FFF2-40B4-BE49-F238E27FC236}">
                <a16:creationId xmlns:a16="http://schemas.microsoft.com/office/drawing/2014/main" id="{F9F46DF8-7401-4687-A145-FA3535749B61}"/>
              </a:ext>
            </a:extLst>
          </p:cNvPr>
          <p:cNvSpPr txBox="1"/>
          <p:nvPr/>
        </p:nvSpPr>
        <p:spPr>
          <a:xfrm>
            <a:off x="4032873" y="3700892"/>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subtreeIndexes</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474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update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389784" y="1690855"/>
            <a:ext cx="1401779"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UpdateCategory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554632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p:nvPr/>
        </p:nvCxnSpPr>
        <p:spPr>
          <a:xfrm>
            <a:off x="614929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693154" y="3685671"/>
            <a:ext cx="2905222"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23488"/>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5527" y="2371157"/>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328760"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newFatherId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60833" y="2989703"/>
            <a:ext cx="1868737" cy="30499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lastChildNewFatherCode</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477150" cy="138476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updateCategory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oldFatherId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newFatherId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oldCategoryCode</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19236" y="4596568"/>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Connector 32">
            <a:extLst>
              <a:ext uri="{FF2B5EF4-FFF2-40B4-BE49-F238E27FC236}">
                <a16:creationId xmlns:a16="http://schemas.microsoft.com/office/drawing/2014/main" id="{5D493847-E5A9-40BF-A8DF-0CBCA35458A8}"/>
              </a:ext>
            </a:extLst>
          </p:cNvPr>
          <p:cNvCxnSpPr/>
          <p:nvPr/>
        </p:nvCxnSpPr>
        <p:spPr>
          <a:xfrm>
            <a:off x="2090673" y="21264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35" name="Google Shape;225;p34">
            <a:extLst>
              <a:ext uri="{FF2B5EF4-FFF2-40B4-BE49-F238E27FC236}">
                <a16:creationId xmlns:a16="http://schemas.microsoft.com/office/drawing/2014/main" id="{BCEFCA39-0315-4D50-93A3-294402B12D64}"/>
              </a:ext>
            </a:extLst>
          </p:cNvPr>
          <p:cNvSpPr txBox="1"/>
          <p:nvPr/>
        </p:nvSpPr>
        <p:spPr>
          <a:xfrm>
            <a:off x="2214254" y="3323647"/>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oldFatherId</a:t>
            </a:r>
            <a:r>
              <a:rPr lang="es-419" sz="1200" dirty="0">
                <a:latin typeface="Calibri"/>
                <a:ea typeface="Calibri"/>
                <a:cs typeface="Calibri"/>
                <a:sym typeface="Calibri"/>
              </a:rPr>
              <a:t>)</a:t>
            </a:r>
          </a:p>
        </p:txBody>
      </p:sp>
      <p:sp>
        <p:nvSpPr>
          <p:cNvPr id="36" name="Google Shape;150;p28">
            <a:extLst>
              <a:ext uri="{FF2B5EF4-FFF2-40B4-BE49-F238E27FC236}">
                <a16:creationId xmlns:a16="http://schemas.microsoft.com/office/drawing/2014/main" id="{C0AD839D-0DD2-4EF4-B553-9ADAE3E80374}"/>
              </a:ext>
            </a:extLst>
          </p:cNvPr>
          <p:cNvSpPr/>
          <p:nvPr/>
        </p:nvSpPr>
        <p:spPr>
          <a:xfrm>
            <a:off x="7454995" y="1687613"/>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38" name="Straight Connector 37">
            <a:extLst>
              <a:ext uri="{FF2B5EF4-FFF2-40B4-BE49-F238E27FC236}">
                <a16:creationId xmlns:a16="http://schemas.microsoft.com/office/drawing/2014/main" id="{74E1E25B-7F5A-4E66-8A43-36755464D6A0}"/>
              </a:ext>
            </a:extLst>
          </p:cNvPr>
          <p:cNvCxnSpPr/>
          <p:nvPr/>
        </p:nvCxnSpPr>
        <p:spPr>
          <a:xfrm>
            <a:off x="8134026" y="21141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3" name="Google Shape;150;p28">
            <a:extLst>
              <a:ext uri="{FF2B5EF4-FFF2-40B4-BE49-F238E27FC236}">
                <a16:creationId xmlns:a16="http://schemas.microsoft.com/office/drawing/2014/main" id="{6820D248-1030-421D-A862-858F5753151E}"/>
              </a:ext>
            </a:extLst>
          </p:cNvPr>
          <p:cNvSpPr/>
          <p:nvPr/>
        </p:nvSpPr>
        <p:spPr>
          <a:xfrm rot="16200000">
            <a:off x="7820949" y="5764047"/>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44" name="Straight Arrow Connector 43">
            <a:extLst>
              <a:ext uri="{FF2B5EF4-FFF2-40B4-BE49-F238E27FC236}">
                <a16:creationId xmlns:a16="http://schemas.microsoft.com/office/drawing/2014/main" id="{DBBA88F7-E20B-407B-9DC2-A3460D5E56FF}"/>
              </a:ext>
            </a:extLst>
          </p:cNvPr>
          <p:cNvCxnSpPr/>
          <p:nvPr/>
        </p:nvCxnSpPr>
        <p:spPr>
          <a:xfrm>
            <a:off x="8243012" y="5851560"/>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Google Shape;225;p34">
            <a:extLst>
              <a:ext uri="{FF2B5EF4-FFF2-40B4-BE49-F238E27FC236}">
                <a16:creationId xmlns:a16="http://schemas.microsoft.com/office/drawing/2014/main" id="{8D1433D7-071C-49B4-9C16-C7DB7C6D0D49}"/>
              </a:ext>
            </a:extLst>
          </p:cNvPr>
          <p:cNvSpPr txBox="1"/>
          <p:nvPr/>
        </p:nvSpPr>
        <p:spPr>
          <a:xfrm>
            <a:off x="8419831" y="5333069"/>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48" name="Straight Arrow Connector 47">
            <a:extLst>
              <a:ext uri="{FF2B5EF4-FFF2-40B4-BE49-F238E27FC236}">
                <a16:creationId xmlns:a16="http://schemas.microsoft.com/office/drawing/2014/main" id="{B7591A32-D2A1-4B48-93A4-4398C05F316A}"/>
              </a:ext>
            </a:extLst>
          </p:cNvPr>
          <p:cNvCxnSpPr>
            <a:cxnSpLocks/>
          </p:cNvCxnSpPr>
          <p:nvPr/>
        </p:nvCxnSpPr>
        <p:spPr>
          <a:xfrm>
            <a:off x="2208085" y="5851560"/>
            <a:ext cx="5837531" cy="42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Google Shape;225;p34">
            <a:extLst>
              <a:ext uri="{FF2B5EF4-FFF2-40B4-BE49-F238E27FC236}">
                <a16:creationId xmlns:a16="http://schemas.microsoft.com/office/drawing/2014/main" id="{9B5E8857-1E1E-4F29-A471-1C8C74AA0884}"/>
              </a:ext>
            </a:extLst>
          </p:cNvPr>
          <p:cNvSpPr txBox="1"/>
          <p:nvPr/>
        </p:nvSpPr>
        <p:spPr>
          <a:xfrm>
            <a:off x="2325496" y="5552219"/>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51" name="Google Shape;225;p34">
            <a:extLst>
              <a:ext uri="{FF2B5EF4-FFF2-40B4-BE49-F238E27FC236}">
                <a16:creationId xmlns:a16="http://schemas.microsoft.com/office/drawing/2014/main" id="{03E56971-32EC-4E9B-94D7-104BFC6CE387}"/>
              </a:ext>
            </a:extLst>
          </p:cNvPr>
          <p:cNvSpPr txBox="1"/>
          <p:nvPr/>
        </p:nvSpPr>
        <p:spPr>
          <a:xfrm>
            <a:off x="4460469" y="3631354"/>
            <a:ext cx="2059459" cy="2608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lastChildOldFatherCode</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A7D09FA7-CA72-4C09-953B-25D3E41B75FB}"/>
              </a:ext>
            </a:extLst>
          </p:cNvPr>
          <p:cNvSpPr txBox="1"/>
          <p:nvPr/>
        </p:nvSpPr>
        <p:spPr>
          <a:xfrm>
            <a:off x="2209356" y="3965941"/>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findCategoryCode</a:t>
            </a:r>
            <a:r>
              <a:rPr lang="es-419" sz="1200" dirty="0">
                <a:latin typeface="Calibri"/>
                <a:ea typeface="Calibri"/>
                <a:cs typeface="Calibri"/>
                <a:sym typeface="Calibri"/>
              </a:rPr>
              <a:t>(</a:t>
            </a:r>
            <a:r>
              <a:rPr lang="es-419" sz="1200" dirty="0" err="1">
                <a:latin typeface="Calibri"/>
                <a:ea typeface="Calibri"/>
                <a:cs typeface="Calibri"/>
                <a:sym typeface="Calibri"/>
              </a:rPr>
              <a:t>fatherId</a:t>
            </a:r>
            <a:r>
              <a:rPr lang="es-419" sz="1200" dirty="0">
                <a:latin typeface="Calibri"/>
                <a:ea typeface="Calibri"/>
                <a:cs typeface="Calibri"/>
                <a:sym typeface="Calibri"/>
              </a:rPr>
              <a:t>)</a:t>
            </a:r>
          </a:p>
        </p:txBody>
      </p:sp>
      <p:sp>
        <p:nvSpPr>
          <p:cNvPr id="55" name="Google Shape;225;p34">
            <a:extLst>
              <a:ext uri="{FF2B5EF4-FFF2-40B4-BE49-F238E27FC236}">
                <a16:creationId xmlns:a16="http://schemas.microsoft.com/office/drawing/2014/main" id="{5362B679-129B-4705-B302-E0253FF5D087}"/>
              </a:ext>
            </a:extLst>
          </p:cNvPr>
          <p:cNvSpPr txBox="1"/>
          <p:nvPr/>
        </p:nvSpPr>
        <p:spPr>
          <a:xfrm>
            <a:off x="3949548" y="4267978"/>
            <a:ext cx="1165478" cy="2200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newFatherCode</a:t>
            </a:r>
            <a:endParaRPr sz="1200" dirty="0">
              <a:solidFill>
                <a:schemeClr val="dk1"/>
              </a:solidFill>
              <a:latin typeface="Calibri"/>
              <a:ea typeface="Calibri"/>
              <a:cs typeface="Calibri"/>
              <a:sym typeface="Calibri"/>
            </a:endParaRPr>
          </a:p>
        </p:txBody>
      </p:sp>
      <p:sp>
        <p:nvSpPr>
          <p:cNvPr id="57" name="Google Shape;225;p34">
            <a:extLst>
              <a:ext uri="{FF2B5EF4-FFF2-40B4-BE49-F238E27FC236}">
                <a16:creationId xmlns:a16="http://schemas.microsoft.com/office/drawing/2014/main" id="{6ABB254A-252A-4676-8DA4-80D7F144E4AD}"/>
              </a:ext>
            </a:extLst>
          </p:cNvPr>
          <p:cNvSpPr txBox="1"/>
          <p:nvPr/>
        </p:nvSpPr>
        <p:spPr>
          <a:xfrm>
            <a:off x="2159706" y="4876650"/>
            <a:ext cx="3429141" cy="647141"/>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updateCategory</a:t>
            </a:r>
            <a:r>
              <a:rPr lang="es-419" sz="1200" dirty="0">
                <a:latin typeface="Calibri"/>
                <a:ea typeface="Calibri"/>
                <a:cs typeface="Calibri"/>
                <a:sym typeface="Calibri"/>
              </a:rPr>
              <a:t>(</a:t>
            </a:r>
            <a:r>
              <a:rPr lang="es-419" sz="1200" dirty="0" err="1">
                <a:latin typeface="Calibri"/>
                <a:ea typeface="Calibri"/>
                <a:cs typeface="Calibri"/>
                <a:sym typeface="Calibri"/>
              </a:rPr>
              <a:t>categoryId</a:t>
            </a:r>
            <a:r>
              <a:rPr lang="es-419" sz="1200" dirty="0">
                <a:latin typeface="Calibri"/>
                <a:ea typeface="Calibri"/>
                <a:cs typeface="Calibri"/>
                <a:sym typeface="Calibri"/>
              </a:rPr>
              <a:t>, </a:t>
            </a:r>
            <a:r>
              <a:rPr lang="es-419" sz="1200" dirty="0" err="1">
                <a:latin typeface="Calibri"/>
                <a:ea typeface="Calibri"/>
                <a:cs typeface="Calibri"/>
                <a:sym typeface="Calibri"/>
              </a:rPr>
              <a:t>oldFatherId</a:t>
            </a:r>
            <a:r>
              <a:rPr lang="es-419" sz="1200" dirty="0">
                <a:latin typeface="Calibri"/>
                <a:ea typeface="Calibri"/>
                <a:cs typeface="Calibri"/>
                <a:sym typeface="Calibri"/>
              </a:rPr>
              <a:t>, </a:t>
            </a:r>
            <a:r>
              <a:rPr lang="es-419" sz="1200" dirty="0" err="1">
                <a:latin typeface="Calibri"/>
                <a:ea typeface="Calibri"/>
                <a:cs typeface="Calibri"/>
                <a:sym typeface="Calibri"/>
              </a:rPr>
              <a:t>newFatherId</a:t>
            </a:r>
            <a:r>
              <a:rPr lang="es-419" sz="1200" dirty="0">
                <a:latin typeface="Calibri"/>
                <a:ea typeface="Calibri"/>
                <a:cs typeface="Calibri"/>
                <a:sym typeface="Calibri"/>
              </a:rPr>
              <a:t>, </a:t>
            </a:r>
            <a:r>
              <a:rPr lang="es-419" sz="1200" dirty="0" err="1">
                <a:latin typeface="Calibri"/>
                <a:ea typeface="Calibri"/>
                <a:cs typeface="Calibri"/>
                <a:sym typeface="Calibri"/>
              </a:rPr>
              <a:t>oldCategoryCode</a:t>
            </a:r>
            <a:r>
              <a:rPr lang="es-419" sz="1200" dirty="0">
                <a:latin typeface="Calibri"/>
                <a:ea typeface="Calibri"/>
                <a:cs typeface="Calibri"/>
                <a:sym typeface="Calibri"/>
              </a:rPr>
              <a:t>, </a:t>
            </a:r>
            <a:r>
              <a:rPr lang="es-419" sz="1200" dirty="0" err="1">
                <a:latin typeface="Calibri"/>
                <a:ea typeface="Calibri"/>
                <a:cs typeface="Calibri"/>
                <a:sym typeface="Calibri"/>
              </a:rPr>
              <a:t>newCategoryCode</a:t>
            </a:r>
            <a:r>
              <a:rPr lang="es-419" sz="1200" dirty="0">
                <a:latin typeface="Calibri"/>
                <a:ea typeface="Calibri"/>
                <a:cs typeface="Calibri"/>
                <a:sym typeface="Calibri"/>
              </a:rPr>
              <a:t>)</a:t>
            </a:r>
          </a:p>
        </p:txBody>
      </p:sp>
      <p:cxnSp>
        <p:nvCxnSpPr>
          <p:cNvPr id="61" name="Straight Arrow Connector 60">
            <a:extLst>
              <a:ext uri="{FF2B5EF4-FFF2-40B4-BE49-F238E27FC236}">
                <a16:creationId xmlns:a16="http://schemas.microsoft.com/office/drawing/2014/main" id="{8C490F9E-990C-4602-AC82-EE23023FB104}"/>
              </a:ext>
            </a:extLst>
          </p:cNvPr>
          <p:cNvCxnSpPr>
            <a:cxnSpLocks/>
          </p:cNvCxnSpPr>
          <p:nvPr/>
        </p:nvCxnSpPr>
        <p:spPr>
          <a:xfrm flipV="1">
            <a:off x="2214341" y="291961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7AA97CE-3C88-488C-9B91-47CE1E11E060}"/>
              </a:ext>
            </a:extLst>
          </p:cNvPr>
          <p:cNvCxnSpPr>
            <a:cxnSpLocks/>
          </p:cNvCxnSpPr>
          <p:nvPr/>
        </p:nvCxnSpPr>
        <p:spPr>
          <a:xfrm flipH="1" flipV="1">
            <a:off x="2210133" y="3214216"/>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E94229-E16C-487E-92C3-C53702AE6581}"/>
              </a:ext>
            </a:extLst>
          </p:cNvPr>
          <p:cNvCxnSpPr>
            <a:cxnSpLocks/>
          </p:cNvCxnSpPr>
          <p:nvPr/>
        </p:nvCxnSpPr>
        <p:spPr>
          <a:xfrm flipV="1">
            <a:off x="2225426" y="354489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3E339D8-BBEC-463B-9AAA-B97298711AE9}"/>
              </a:ext>
            </a:extLst>
          </p:cNvPr>
          <p:cNvCxnSpPr>
            <a:cxnSpLocks/>
          </p:cNvCxnSpPr>
          <p:nvPr/>
        </p:nvCxnSpPr>
        <p:spPr>
          <a:xfrm flipH="1" flipV="1">
            <a:off x="2210132" y="386201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012EA38-6261-40E3-9EA3-344F9A01046B}"/>
              </a:ext>
            </a:extLst>
          </p:cNvPr>
          <p:cNvCxnSpPr>
            <a:cxnSpLocks/>
          </p:cNvCxnSpPr>
          <p:nvPr/>
        </p:nvCxnSpPr>
        <p:spPr>
          <a:xfrm flipV="1">
            <a:off x="2238162" y="4204918"/>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580AE88-F307-4F64-931F-63080F01E947}"/>
              </a:ext>
            </a:extLst>
          </p:cNvPr>
          <p:cNvCxnSpPr>
            <a:cxnSpLocks/>
          </p:cNvCxnSpPr>
          <p:nvPr/>
        </p:nvCxnSpPr>
        <p:spPr>
          <a:xfrm flipH="1" flipV="1">
            <a:off x="2217146" y="4527337"/>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6EA37BF-B641-4556-92E4-CB0F5A2A66E8}"/>
              </a:ext>
            </a:extLst>
          </p:cNvPr>
          <p:cNvCxnSpPr>
            <a:cxnSpLocks/>
          </p:cNvCxnSpPr>
          <p:nvPr/>
        </p:nvCxnSpPr>
        <p:spPr>
          <a:xfrm flipV="1">
            <a:off x="2217146" y="4880487"/>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29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logout</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Logout</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0334" y="2617875"/>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Invalidate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6614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Logout</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3812373"/>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0" name="Google Shape;150;p28">
            <a:extLst>
              <a:ext uri="{FF2B5EF4-FFF2-40B4-BE49-F238E27FC236}">
                <a16:creationId xmlns:a16="http://schemas.microsoft.com/office/drawing/2014/main" id="{D12A6058-C850-4248-9587-B1A1B35F44FE}"/>
              </a:ext>
            </a:extLst>
          </p:cNvPr>
          <p:cNvSpPr/>
          <p:nvPr/>
        </p:nvSpPr>
        <p:spPr>
          <a:xfrm>
            <a:off x="6673115" y="1675102"/>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cxnSp>
        <p:nvCxnSpPr>
          <p:cNvPr id="30" name="Straight Arrow Connector 29">
            <a:extLst>
              <a:ext uri="{FF2B5EF4-FFF2-40B4-BE49-F238E27FC236}">
                <a16:creationId xmlns:a16="http://schemas.microsoft.com/office/drawing/2014/main" id="{246A9627-8E4B-47BB-AB86-7AD34BFDED9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Google Shape;225;p34">
            <a:extLst>
              <a:ext uri="{FF2B5EF4-FFF2-40B4-BE49-F238E27FC236}">
                <a16:creationId xmlns:a16="http://schemas.microsoft.com/office/drawing/2014/main" id="{7853C49D-D92D-4030-8D14-FA4225DE986F}"/>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33" name="Google Shape;150;p28">
            <a:extLst>
              <a:ext uri="{FF2B5EF4-FFF2-40B4-BE49-F238E27FC236}">
                <a16:creationId xmlns:a16="http://schemas.microsoft.com/office/drawing/2014/main" id="{8923EEA1-CC94-4718-9C51-A2F138C90141}"/>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9635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8A3A-E294-4D06-9F31-AB3530DA8FE9}"/>
              </a:ext>
            </a:extLst>
          </p:cNvPr>
          <p:cNvSpPr>
            <a:spLocks noGrp="1"/>
          </p:cNvSpPr>
          <p:nvPr>
            <p:ph type="title"/>
          </p:nvPr>
        </p:nvSpPr>
        <p:spPr/>
        <p:txBody>
          <a:bodyPr/>
          <a:lstStyle/>
          <a:p>
            <a:r>
              <a:rPr lang="it-IT" dirty="0"/>
              <a:t>Packages </a:t>
            </a:r>
            <a:r>
              <a:rPr lang="it-IT" dirty="0" err="1"/>
              <a:t>Utils</a:t>
            </a:r>
            <a:r>
              <a:rPr lang="it-IT" dirty="0"/>
              <a:t> and Filters</a:t>
            </a:r>
          </a:p>
        </p:txBody>
      </p:sp>
      <p:sp>
        <p:nvSpPr>
          <p:cNvPr id="3" name="Content Placeholder 2">
            <a:extLst>
              <a:ext uri="{FF2B5EF4-FFF2-40B4-BE49-F238E27FC236}">
                <a16:creationId xmlns:a16="http://schemas.microsoft.com/office/drawing/2014/main" id="{0377DC33-2989-4E7E-ADE7-44A5B4BD2C03}"/>
              </a:ext>
            </a:extLst>
          </p:cNvPr>
          <p:cNvSpPr>
            <a:spLocks noGrp="1"/>
          </p:cNvSpPr>
          <p:nvPr>
            <p:ph sz="half" idx="1"/>
          </p:nvPr>
        </p:nvSpPr>
        <p:spPr/>
        <p:txBody>
          <a:bodyPr/>
          <a:lstStyle/>
          <a:p>
            <a:r>
              <a:rPr lang="it-IT" dirty="0"/>
              <a:t>Package </a:t>
            </a:r>
            <a:r>
              <a:rPr lang="it-IT" dirty="0" err="1"/>
              <a:t>Utils</a:t>
            </a:r>
            <a:endParaRPr lang="it-IT" dirty="0"/>
          </a:p>
          <a:p>
            <a:pPr lvl="1"/>
            <a:r>
              <a:rPr lang="it-IT" dirty="0" err="1"/>
              <a:t>ConnectionHandler</a:t>
            </a:r>
            <a:endParaRPr lang="it-IT" dirty="0"/>
          </a:p>
          <a:p>
            <a:pPr lvl="2"/>
            <a:r>
              <a:rPr lang="it-IT" dirty="0"/>
              <a:t>Si occupa di istanziare e chiudere la Connection</a:t>
            </a:r>
          </a:p>
          <a:p>
            <a:pPr lvl="1"/>
            <a:r>
              <a:rPr lang="it-IT" dirty="0" err="1"/>
              <a:t>SharedPropertyMessageResolver</a:t>
            </a:r>
            <a:endParaRPr lang="it-IT" dirty="0"/>
          </a:p>
          <a:p>
            <a:pPr lvl="2"/>
            <a:r>
              <a:rPr lang="it-IT" dirty="0"/>
              <a:t>Classe utilizzata nel metodo </a:t>
            </a:r>
            <a:r>
              <a:rPr lang="it-IT" dirty="0" err="1"/>
              <a:t>init</a:t>
            </a:r>
            <a:r>
              <a:rPr lang="it-IT" dirty="0"/>
              <a:t>() di ogni </a:t>
            </a:r>
            <a:r>
              <a:rPr lang="it-IT" dirty="0" err="1"/>
              <a:t>servlet</a:t>
            </a:r>
            <a:r>
              <a:rPr lang="it-IT" dirty="0"/>
              <a:t> per inizializzare o richiamare le proprietà di internazionalizzazione della rispettiva </a:t>
            </a:r>
            <a:r>
              <a:rPr lang="it-IT" dirty="0" err="1"/>
              <a:t>servlet</a:t>
            </a:r>
            <a:endParaRPr lang="it-IT" dirty="0"/>
          </a:p>
          <a:p>
            <a:pPr lvl="2"/>
            <a:endParaRPr lang="it-IT" dirty="0"/>
          </a:p>
        </p:txBody>
      </p:sp>
      <p:sp>
        <p:nvSpPr>
          <p:cNvPr id="4" name="Content Placeholder 3">
            <a:extLst>
              <a:ext uri="{FF2B5EF4-FFF2-40B4-BE49-F238E27FC236}">
                <a16:creationId xmlns:a16="http://schemas.microsoft.com/office/drawing/2014/main" id="{B7E9A77F-63CC-4EC2-83F8-257DDF79D09D}"/>
              </a:ext>
            </a:extLst>
          </p:cNvPr>
          <p:cNvSpPr>
            <a:spLocks noGrp="1"/>
          </p:cNvSpPr>
          <p:nvPr>
            <p:ph sz="half" idx="2"/>
          </p:nvPr>
        </p:nvSpPr>
        <p:spPr/>
        <p:txBody>
          <a:bodyPr/>
          <a:lstStyle/>
          <a:p>
            <a:r>
              <a:rPr lang="it-IT" dirty="0"/>
              <a:t>Package Filters</a:t>
            </a:r>
          </a:p>
          <a:p>
            <a:pPr lvl="1"/>
            <a:r>
              <a:rPr lang="it-IT" dirty="0" err="1"/>
              <a:t>LoginChecker</a:t>
            </a:r>
            <a:endParaRPr lang="it-IT" dirty="0"/>
          </a:p>
          <a:p>
            <a:pPr lvl="2"/>
            <a:r>
              <a:rPr lang="it-IT" dirty="0"/>
              <a:t>Classe u</a:t>
            </a:r>
            <a:r>
              <a:rPr lang="it-IT" sz="2000" dirty="0"/>
              <a:t>tilizzata ogni volta in cui un utente realizza un’azione nella pagina web (GET/POST), che si occupa di controllare la validità della sessione</a:t>
            </a:r>
            <a:endParaRPr lang="it-IT" dirty="0"/>
          </a:p>
        </p:txBody>
      </p:sp>
    </p:spTree>
    <p:extLst>
      <p:ext uri="{BB962C8B-B14F-4D97-AF65-F5344CB8AC3E}">
        <p14:creationId xmlns:p14="http://schemas.microsoft.com/office/powerpoint/2010/main" val="229635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81D5-2096-4C62-80DC-56F053A62B80}"/>
              </a:ext>
            </a:extLst>
          </p:cNvPr>
          <p:cNvSpPr>
            <a:spLocks noGrp="1"/>
          </p:cNvSpPr>
          <p:nvPr>
            <p:ph type="title"/>
          </p:nvPr>
        </p:nvSpPr>
        <p:spPr/>
        <p:txBody>
          <a:bodyPr/>
          <a:lstStyle/>
          <a:p>
            <a:r>
              <a:rPr lang="it-IT" dirty="0"/>
              <a:t>Internazionalizzazione</a:t>
            </a:r>
          </a:p>
        </p:txBody>
      </p:sp>
      <p:sp>
        <p:nvSpPr>
          <p:cNvPr id="3" name="Content Placeholder 2">
            <a:extLst>
              <a:ext uri="{FF2B5EF4-FFF2-40B4-BE49-F238E27FC236}">
                <a16:creationId xmlns:a16="http://schemas.microsoft.com/office/drawing/2014/main" id="{724AC00F-9A70-4BEE-83B0-ABEC126630F5}"/>
              </a:ext>
            </a:extLst>
          </p:cNvPr>
          <p:cNvSpPr>
            <a:spLocks noGrp="1"/>
          </p:cNvSpPr>
          <p:nvPr>
            <p:ph sz="half" idx="1"/>
          </p:nvPr>
        </p:nvSpPr>
        <p:spPr>
          <a:xfrm>
            <a:off x="838200" y="1851025"/>
            <a:ext cx="10515600" cy="4351338"/>
          </a:xfrm>
        </p:spPr>
        <p:txBody>
          <a:bodyPr/>
          <a:lstStyle/>
          <a:p>
            <a:r>
              <a:rPr lang="it-IT" dirty="0"/>
              <a:t>Il progetto è stato sviluppato sfruttando il supporto di </a:t>
            </a:r>
            <a:r>
              <a:rPr lang="it-IT" dirty="0" err="1"/>
              <a:t>Thymeleaf</a:t>
            </a:r>
            <a:r>
              <a:rPr lang="it-IT" dirty="0"/>
              <a:t> per l’internazionalizzazione.</a:t>
            </a:r>
          </a:p>
          <a:p>
            <a:r>
              <a:rPr lang="it-IT" dirty="0"/>
              <a:t>Le lingue supportate sono:</a:t>
            </a:r>
          </a:p>
          <a:p>
            <a:pPr lvl="1"/>
            <a:r>
              <a:rPr lang="it-IT" sz="2800" dirty="0"/>
              <a:t>italiano</a:t>
            </a:r>
          </a:p>
          <a:p>
            <a:pPr lvl="1"/>
            <a:r>
              <a:rPr lang="it-IT" sz="2800" dirty="0"/>
              <a:t>inglese</a:t>
            </a:r>
          </a:p>
          <a:p>
            <a:pPr lvl="1"/>
            <a:r>
              <a:rPr lang="it-IT" sz="2800" dirty="0"/>
              <a:t>spagnolo</a:t>
            </a:r>
          </a:p>
          <a:p>
            <a:pPr lvl="1"/>
            <a:r>
              <a:rPr lang="it-IT" sz="2800" dirty="0"/>
              <a:t>francese</a:t>
            </a:r>
          </a:p>
          <a:p>
            <a:endParaRPr lang="it-IT" dirty="0"/>
          </a:p>
        </p:txBody>
      </p:sp>
    </p:spTree>
    <p:extLst>
      <p:ext uri="{BB962C8B-B14F-4D97-AF65-F5344CB8AC3E}">
        <p14:creationId xmlns:p14="http://schemas.microsoft.com/office/powerpoint/2010/main" val="111206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dati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a:t>
            </a:r>
            <a:r>
              <a:rPr lang="it-IT" sz="1600" b="1" dirty="0">
                <a:solidFill>
                  <a:srgbClr val="FF0000"/>
                </a:solidFill>
              </a:rPr>
              <a:t>utente</a:t>
            </a:r>
            <a:r>
              <a:rPr lang="it-IT" sz="1600" dirty="0"/>
              <a:t> (ad esempio il curatore di un catalogo online di immagini) di gestire una tassonomia di classificazione utile per etichettare immagini allo scopo di consentire la ricerca in base alla </a:t>
            </a:r>
            <a:r>
              <a:rPr lang="it-IT" sz="1600" b="1" dirty="0">
                <a:solidFill>
                  <a:srgbClr val="FF0000"/>
                </a:solidFill>
              </a:rPr>
              <a:t>categoria</a:t>
            </a:r>
            <a:r>
              <a:rPr lang="it-IT" sz="1600" dirty="0"/>
              <a:t>. Dopo il login, l’utente accede a una pagina HOME in cui compare un albero gerarchico di categorie. Le categorie non dipendono dall’utente e sono in comune tra tutti gli utenti. Le categorie hanno </a:t>
            </a:r>
            <a:r>
              <a:rPr lang="it-IT" sz="1600" b="1" dirty="0">
                <a:solidFill>
                  <a:srgbClr val="00B050"/>
                </a:solidFill>
              </a:rPr>
              <a:t>nomi</a:t>
            </a:r>
            <a:r>
              <a:rPr lang="it-IT" sz="1600" dirty="0"/>
              <a:t> distinti. L’utente può inserire una nuova categoria nell’albero. Per fare ciò usa una </a:t>
            </a:r>
            <a:r>
              <a:rPr lang="it-IT" sz="1600" dirty="0" err="1"/>
              <a:t>form</a:t>
            </a:r>
            <a:r>
              <a:rPr lang="it-IT" sz="1600" dirty="0"/>
              <a:t> nella pagina HOME in cui specifica il nome della nuova categoria e sceglie la categoria padre. L’invio della nuova categoria comporta l’aggiornamento dell’albero: la nuova categoria </a:t>
            </a:r>
            <a:r>
              <a:rPr lang="it-IT" sz="1600" b="1" dirty="0">
                <a:solidFill>
                  <a:srgbClr val="366092"/>
                </a:solidFill>
              </a:rPr>
              <a:t>è appesa </a:t>
            </a:r>
            <a:r>
              <a:rPr lang="it-IT" sz="1600" dirty="0"/>
              <a:t>alla categoria padre come ultimo </a:t>
            </a:r>
            <a:r>
              <a:rPr lang="it-IT" sz="1600" dirty="0" err="1"/>
              <a:t>sottoelemento</a:t>
            </a:r>
            <a:r>
              <a:rPr lang="it-IT" sz="1600" dirty="0"/>
              <a:t>. Alla nuova categoria viene assegnato un </a:t>
            </a:r>
            <a:r>
              <a:rPr lang="it-IT" sz="1600" b="1" dirty="0">
                <a:solidFill>
                  <a:srgbClr val="00B050"/>
                </a:solidFill>
              </a:rPr>
              <a:t>codice numerico </a:t>
            </a:r>
            <a:r>
              <a:rPr lang="it-IT" sz="1600" dirty="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err="1">
                <a:solidFill>
                  <a:srgbClr val="FF0000"/>
                </a:solidFill>
              </a:rPr>
              <a:t>Entities</a:t>
            </a:r>
            <a:r>
              <a:rPr lang="es-419" sz="1600" b="1" dirty="0"/>
              <a:t>, </a:t>
            </a:r>
            <a:r>
              <a:rPr lang="es-419" sz="1600" b="1" dirty="0" err="1">
                <a:solidFill>
                  <a:srgbClr val="00B050"/>
                </a:solidFill>
              </a:rPr>
              <a:t>attributes</a:t>
            </a:r>
            <a:r>
              <a:rPr lang="es-419" sz="1600" b="1" dirty="0"/>
              <a:t>, </a:t>
            </a:r>
            <a:r>
              <a:rPr lang="es-419" sz="1600" b="1" dirty="0" err="1">
                <a:solidFill>
                  <a:srgbClr val="366092"/>
                </a:solidFill>
              </a:rPr>
              <a:t>relationships</a:t>
            </a:r>
            <a:endParaRPr lang="es-419" sz="1600" b="1" dirty="0">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err="1">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err="1">
                <a:solidFill>
                  <a:schemeClr val="dk1"/>
                </a:solidFill>
                <a:latin typeface="Calibri"/>
                <a:ea typeface="Calibri"/>
                <a:cs typeface="Calibri"/>
                <a:sym typeface="Calibri"/>
              </a:rPr>
              <a:t>User</a:t>
            </a:r>
            <a:endParaRPr sz="1800" dirty="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63;p28">
            <a:extLst>
              <a:ext uri="{FF2B5EF4-FFF2-40B4-BE49-F238E27FC236}">
                <a16:creationId xmlns:a16="http://schemas.microsoft.com/office/drawing/2014/main" id="{C4327A5C-B0BF-4E34-A7C2-4740180DF2FC}"/>
              </a:ext>
            </a:extLst>
          </p:cNvPr>
          <p:cNvSpPr txBox="1"/>
          <p:nvPr/>
        </p:nvSpPr>
        <p:spPr>
          <a:xfrm>
            <a:off x="6116628" y="3290550"/>
            <a:ext cx="5133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dirty="0">
                <a:solidFill>
                  <a:schemeClr val="dk1"/>
                </a:solidFill>
                <a:latin typeface="Calibri"/>
                <a:ea typeface="Calibri"/>
                <a:cs typeface="Calibri"/>
                <a:sym typeface="Calibri"/>
              </a:rPr>
              <a:t>0:9</a:t>
            </a:r>
            <a:endParaRPr dirty="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code</a:t>
            </a:r>
            <a:endParaRPr sz="1600" dirty="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dirty="0" err="1">
                <a:solidFill>
                  <a:schemeClr val="dk1"/>
                </a:solidFill>
                <a:latin typeface="Calibri"/>
                <a:ea typeface="Calibri"/>
                <a:cs typeface="Calibri"/>
                <a:sym typeface="Calibri"/>
              </a:rPr>
              <a:t>Category</a:t>
            </a:r>
            <a:endParaRPr sz="1800" dirty="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dirty="0" err="1"/>
              <a:t>child_of</a:t>
            </a:r>
            <a:endParaRPr lang="it-IT" dirty="0"/>
          </a:p>
        </p:txBody>
      </p:sp>
      <p:sp>
        <p:nvSpPr>
          <p:cNvPr id="41" name="TextBox 40">
            <a:extLst>
              <a:ext uri="{FF2B5EF4-FFF2-40B4-BE49-F238E27FC236}">
                <a16:creationId xmlns:a16="http://schemas.microsoft.com/office/drawing/2014/main" id="{397A03F0-0D91-414E-938E-839D6727B4EB}"/>
              </a:ext>
            </a:extLst>
          </p:cNvPr>
          <p:cNvSpPr txBox="1"/>
          <p:nvPr/>
        </p:nvSpPr>
        <p:spPr>
          <a:xfrm>
            <a:off x="5562074" y="3588400"/>
            <a:ext cx="1067854" cy="369332"/>
          </a:xfrm>
          <a:prstGeom prst="rect">
            <a:avLst/>
          </a:prstGeom>
          <a:noFill/>
        </p:spPr>
        <p:txBody>
          <a:bodyPr wrap="square" rtlCol="0">
            <a:spAutoFit/>
          </a:bodyPr>
          <a:lstStyle/>
          <a:p>
            <a:pPr algn="r"/>
            <a:r>
              <a:rPr lang="it-IT" dirty="0" err="1"/>
              <a:t>father_of</a:t>
            </a:r>
            <a:endParaRPr lang="it-IT" dirty="0"/>
          </a:p>
        </p:txBody>
      </p:sp>
    </p:spTree>
    <p:extLst>
      <p:ext uri="{BB962C8B-B14F-4D97-AF65-F5344CB8AC3E}">
        <p14:creationId xmlns:p14="http://schemas.microsoft.com/office/powerpoint/2010/main" val="282683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users</a:t>
            </a:r>
            <a:r>
              <a:rPr lang="en-US" sz="1600" dirty="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categories</a:t>
            </a:r>
            <a:r>
              <a:rPr lang="en-US" sz="1600" dirty="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PRIMARY KEY (`id`),</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FOREIGN KEY (`father`) REFERENCES `categories` (`id`) ON DELETE CASCADE ON UPDATE CASCADE</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all’utente (ad esempio il curatore di un catalogo online di immagini) di gestire una tassonomia di classificazione utile per etichettare immagini allo scopo di consentire la ricerca in base alla categoria. Dopo il </a:t>
            </a:r>
            <a:r>
              <a:rPr lang="it-IT" sz="1600" b="1" dirty="0">
                <a:solidFill>
                  <a:srgbClr val="974806"/>
                </a:solidFill>
              </a:rPr>
              <a:t>login</a:t>
            </a:r>
            <a:r>
              <a:rPr lang="it-IT" sz="1600" dirty="0"/>
              <a:t>, l’utente </a:t>
            </a:r>
            <a:r>
              <a:rPr lang="it-IT" sz="1600" b="1" dirty="0">
                <a:solidFill>
                  <a:srgbClr val="338DCD"/>
                </a:solidFill>
              </a:rPr>
              <a:t>accede a</a:t>
            </a:r>
            <a:r>
              <a:rPr lang="it-IT" sz="1600" dirty="0"/>
              <a:t> una pagina </a:t>
            </a:r>
            <a:r>
              <a:rPr lang="it-IT" sz="1600" b="1" dirty="0">
                <a:solidFill>
                  <a:srgbClr val="FF0000"/>
                </a:solidFill>
              </a:rPr>
              <a:t>HOME</a:t>
            </a:r>
            <a:r>
              <a:rPr lang="it-IT" sz="1600" dirty="0"/>
              <a:t> in cui compare </a:t>
            </a:r>
            <a:r>
              <a:rPr lang="it-IT" sz="1600" b="1" dirty="0">
                <a:solidFill>
                  <a:srgbClr val="00B050"/>
                </a:solidFill>
              </a:rPr>
              <a:t>un albero gerarchico di categorie</a:t>
            </a:r>
            <a:r>
              <a:rPr lang="it-IT" sz="1600" dirty="0"/>
              <a:t>. Le categorie non dipendono dall’utente e sono in comune tra tutti gli utenti. Le categorie hanno nomi distinti. L’utente può </a:t>
            </a:r>
            <a:r>
              <a:rPr lang="it-IT" sz="1600" b="1" dirty="0">
                <a:solidFill>
                  <a:srgbClr val="974806"/>
                </a:solidFill>
              </a:rPr>
              <a:t>inserire una nuova categoria</a:t>
            </a:r>
            <a:r>
              <a:rPr lang="it-IT" sz="1600" dirty="0"/>
              <a:t> nell’albero. Per fare ciò usa una </a:t>
            </a:r>
            <a:r>
              <a:rPr lang="it-IT" sz="1600" b="1" dirty="0" err="1">
                <a:solidFill>
                  <a:srgbClr val="00B050"/>
                </a:solidFill>
              </a:rPr>
              <a:t>form</a:t>
            </a:r>
            <a:r>
              <a:rPr lang="it-IT" sz="1600" dirty="0"/>
              <a:t> nella pagina HOME in cui specifica il nome della nuova categoria e sceglie la categoria padre. L’</a:t>
            </a:r>
            <a:r>
              <a:rPr lang="it-IT" sz="1600" b="1" dirty="0">
                <a:solidFill>
                  <a:srgbClr val="338DCD"/>
                </a:solidFill>
              </a:rPr>
              <a:t>invio della nuova categoria</a:t>
            </a:r>
            <a:r>
              <a:rPr lang="it-IT" sz="1600" dirty="0"/>
              <a:t> comporta l’aggiornamento dell’albero: la nuova categoria è appesa alla categoria padre come ultimo </a:t>
            </a:r>
            <a:r>
              <a:rPr lang="it-IT" sz="1600" dirty="0" err="1"/>
              <a:t>sottoelemento</a:t>
            </a:r>
            <a:r>
              <a:rPr lang="it-IT" sz="1600" dirty="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600" b="1" dirty="0">
                <a:solidFill>
                  <a:srgbClr val="974806"/>
                </a:solidFill>
              </a:rPr>
              <a:t>spostare di posizione una categoria</a:t>
            </a:r>
            <a:r>
              <a:rPr lang="it-IT" sz="1600" dirty="0"/>
              <a:t>: per fare ciò </a:t>
            </a:r>
            <a:r>
              <a:rPr lang="it-IT" sz="1600" b="1" dirty="0">
                <a:solidFill>
                  <a:srgbClr val="338DCD"/>
                </a:solidFill>
              </a:rPr>
              <a:t>clicca sul </a:t>
            </a:r>
            <a:r>
              <a:rPr lang="it-IT" sz="1600" b="1" dirty="0">
                <a:solidFill>
                  <a:srgbClr val="00B050"/>
                </a:solidFill>
              </a:rPr>
              <a:t>link “sposta” </a:t>
            </a:r>
            <a:r>
              <a:rPr lang="it-IT" sz="1600" dirty="0"/>
              <a:t>associato alla categoria da spostare. A seguito di tale azione l’applicazione mostra, sempre nella HOME page, l’albero con evidenziato il sotto albero attestato sulla categoria da spostare: tutte le altre categorie hanno un </a:t>
            </a:r>
            <a:r>
              <a:rPr lang="it-IT" sz="1600" b="1" dirty="0">
                <a:solidFill>
                  <a:srgbClr val="00B050"/>
                </a:solidFill>
              </a:rPr>
              <a:t>link “sposta qui”</a:t>
            </a:r>
            <a:r>
              <a:rPr lang="it-IT" sz="1600" dirty="0"/>
              <a:t>. La </a:t>
            </a:r>
            <a:r>
              <a:rPr lang="it-IT" sz="1600" b="1" dirty="0">
                <a:solidFill>
                  <a:srgbClr val="338DCD"/>
                </a:solidFill>
              </a:rPr>
              <a:t>selezione di un link “sposta qui”</a:t>
            </a:r>
            <a:r>
              <a:rPr lang="it-IT" sz="1600" dirty="0"/>
              <a:t>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algn="just">
              <a:lnSpc>
                <a:spcPct val="120000"/>
              </a:lnSpc>
            </a:pPr>
            <a:r>
              <a:rPr lang="es-419" sz="2000" dirty="0"/>
              <a:t>La </a:t>
            </a:r>
            <a:r>
              <a:rPr lang="es-419" sz="2000" b="1" dirty="0">
                <a:solidFill>
                  <a:srgbClr val="FF0000"/>
                </a:solidFill>
              </a:rPr>
              <a:t>pagina di default</a:t>
            </a:r>
            <a:r>
              <a:rPr lang="es-419" sz="2000" dirty="0"/>
              <a:t> contiene la </a:t>
            </a:r>
            <a:r>
              <a:rPr lang="es-419" sz="2000" b="1" dirty="0" err="1">
                <a:solidFill>
                  <a:srgbClr val="00B050"/>
                </a:solidFill>
              </a:rPr>
              <a:t>form</a:t>
            </a:r>
            <a:r>
              <a:rPr lang="es-419" sz="2000" b="1" dirty="0">
                <a:solidFill>
                  <a:srgbClr val="00B050"/>
                </a:solidFill>
              </a:rPr>
              <a:t> di </a:t>
            </a:r>
            <a:r>
              <a:rPr lang="es-419" sz="2000" b="1" dirty="0" err="1">
                <a:solidFill>
                  <a:srgbClr val="00B050"/>
                </a:solidFill>
              </a:rPr>
              <a:t>login</a:t>
            </a:r>
            <a:endParaRPr lang="es-419" sz="2000" b="1" dirty="0"/>
          </a:p>
          <a:p>
            <a:pPr algn="just">
              <a:lnSpc>
                <a:spcPct val="120000"/>
              </a:lnSpc>
            </a:pPr>
            <a:r>
              <a:rPr lang="es-419" sz="2000" dirty="0" err="1"/>
              <a:t>Nella</a:t>
            </a:r>
            <a:r>
              <a:rPr lang="es-419" sz="2000" dirty="0"/>
              <a:t> </a:t>
            </a:r>
            <a:r>
              <a:rPr lang="es-419" sz="2000" dirty="0" err="1"/>
              <a:t>creazione</a:t>
            </a:r>
            <a:r>
              <a:rPr lang="es-419" sz="2000" dirty="0"/>
              <a:t> di una </a:t>
            </a:r>
            <a:r>
              <a:rPr lang="es-419" sz="2000" dirty="0" err="1"/>
              <a:t>nuova</a:t>
            </a:r>
            <a:r>
              <a:rPr lang="es-419" sz="2000" dirty="0"/>
              <a:t> categoría, </a:t>
            </a:r>
            <a:r>
              <a:rPr lang="es-419" sz="2000" dirty="0" err="1"/>
              <a:t>il</a:t>
            </a:r>
            <a:r>
              <a:rPr lang="es-419" sz="2000" dirty="0"/>
              <a:t> </a:t>
            </a:r>
            <a:r>
              <a:rPr lang="es-419" sz="2000" dirty="0" err="1"/>
              <a:t>nome</a:t>
            </a:r>
            <a:r>
              <a:rPr lang="es-419" sz="2000" dirty="0"/>
              <a:t> </a:t>
            </a:r>
            <a:r>
              <a:rPr lang="es-419" sz="2000" dirty="0" err="1"/>
              <a:t>della</a:t>
            </a:r>
            <a:r>
              <a:rPr lang="es-419" sz="2000" dirty="0"/>
              <a:t> </a:t>
            </a:r>
            <a:r>
              <a:rPr lang="es-419" sz="2000" dirty="0" err="1"/>
              <a:t>nuova</a:t>
            </a:r>
            <a:r>
              <a:rPr lang="es-419" sz="2000" dirty="0"/>
              <a:t> categoría è </a:t>
            </a:r>
            <a:r>
              <a:rPr lang="es-419" sz="2000" dirty="0" err="1"/>
              <a:t>obbligatorio</a:t>
            </a:r>
            <a:r>
              <a:rPr lang="es-419" sz="2000" dirty="0"/>
              <a:t>.</a:t>
            </a:r>
          </a:p>
          <a:p>
            <a:pPr algn="just">
              <a:lnSpc>
                <a:spcPct val="120000"/>
              </a:lnSpc>
            </a:pPr>
            <a:r>
              <a:rPr lang="es-419" sz="2000" dirty="0"/>
              <a:t>Le </a:t>
            </a:r>
            <a:r>
              <a:rPr lang="es-419" sz="2000" dirty="0" err="1"/>
              <a:t>categorie</a:t>
            </a:r>
            <a:r>
              <a:rPr lang="es-419" sz="2000" dirty="0"/>
              <a:t> “</a:t>
            </a:r>
            <a:r>
              <a:rPr lang="es-419" sz="2000" dirty="0" err="1"/>
              <a:t>radice</a:t>
            </a:r>
            <a:r>
              <a:rPr lang="es-419" sz="2000" dirty="0"/>
              <a:t>” (</a:t>
            </a:r>
            <a:r>
              <a:rPr lang="es-419" sz="2000" dirty="0" err="1"/>
              <a:t>il</a:t>
            </a:r>
            <a:r>
              <a:rPr lang="es-419" sz="2000" dirty="0"/>
              <a:t> cui </a:t>
            </a:r>
            <a:r>
              <a:rPr lang="es-419" sz="2000" dirty="0" err="1"/>
              <a:t>codice</a:t>
            </a:r>
            <a:r>
              <a:rPr lang="es-419" sz="2000" dirty="0"/>
              <a:t> è composto da una sola cifra) non </a:t>
            </a:r>
            <a:r>
              <a:rPr lang="es-419" sz="2000" dirty="0" err="1"/>
              <a:t>hanno</a:t>
            </a:r>
            <a:r>
              <a:rPr lang="es-419" sz="2000" dirty="0"/>
              <a:t> una </a:t>
            </a:r>
            <a:r>
              <a:rPr lang="es-419" sz="2000" dirty="0" err="1"/>
              <a:t>categoria</a:t>
            </a:r>
            <a:r>
              <a:rPr lang="es-419" sz="2000" dirty="0"/>
              <a:t> padre.</a:t>
            </a:r>
          </a:p>
          <a:p>
            <a:pPr algn="just">
              <a:lnSpc>
                <a:spcPct val="120000"/>
              </a:lnSpc>
            </a:pPr>
            <a:r>
              <a:rPr lang="es-419" sz="2000" dirty="0"/>
              <a:t>Se la categoría </a:t>
            </a:r>
            <a:r>
              <a:rPr lang="es-419" sz="2000" dirty="0" err="1"/>
              <a:t>spostata</a:t>
            </a:r>
            <a:r>
              <a:rPr lang="es-419" sz="2000" dirty="0"/>
              <a:t> è un “</a:t>
            </a:r>
            <a:r>
              <a:rPr lang="es-419" sz="2000" dirty="0" err="1"/>
              <a:t>figlio</a:t>
            </a:r>
            <a:r>
              <a:rPr lang="es-419" sz="2000" dirty="0"/>
              <a:t> intermedio” (</a:t>
            </a:r>
            <a:r>
              <a:rPr lang="es-419" sz="2000" dirty="0" err="1"/>
              <a:t>quindi</a:t>
            </a:r>
            <a:r>
              <a:rPr lang="es-419" sz="2000" dirty="0"/>
              <a:t> ha “</a:t>
            </a:r>
            <a:r>
              <a:rPr lang="es-419" sz="2000" dirty="0" err="1"/>
              <a:t>fratelli</a:t>
            </a:r>
            <a:r>
              <a:rPr lang="es-419" sz="2000" dirty="0"/>
              <a:t>” con </a:t>
            </a:r>
            <a:r>
              <a:rPr lang="es-419" sz="2000" dirty="0" err="1"/>
              <a:t>codice</a:t>
            </a:r>
            <a:r>
              <a:rPr lang="es-419" sz="2000" dirty="0"/>
              <a:t> </a:t>
            </a:r>
            <a:r>
              <a:rPr lang="es-419" sz="2000" dirty="0" err="1"/>
              <a:t>maggiore</a:t>
            </a:r>
            <a:r>
              <a:rPr lang="es-419" sz="2000" dirty="0"/>
              <a:t>), dopo </a:t>
            </a:r>
            <a:r>
              <a:rPr lang="es-419" sz="2000" dirty="0" err="1"/>
              <a:t>il</a:t>
            </a:r>
            <a:r>
              <a:rPr lang="es-419" sz="2000" dirty="0"/>
              <a:t> </a:t>
            </a:r>
            <a:r>
              <a:rPr lang="es-419" sz="2000" dirty="0" err="1"/>
              <a:t>suo</a:t>
            </a:r>
            <a:r>
              <a:rPr lang="es-419" sz="2000" dirty="0"/>
              <a:t> </a:t>
            </a:r>
            <a:r>
              <a:rPr lang="es-419" sz="2000" dirty="0" err="1"/>
              <a:t>spostamento</a:t>
            </a:r>
            <a:r>
              <a:rPr lang="es-419" sz="2000" dirty="0"/>
              <a:t>, per </a:t>
            </a:r>
            <a:r>
              <a:rPr lang="es-419" sz="2000" dirty="0" err="1"/>
              <a:t>occupare</a:t>
            </a:r>
            <a:r>
              <a:rPr lang="es-419" sz="2000" dirty="0"/>
              <a:t> </a:t>
            </a:r>
            <a:r>
              <a:rPr lang="es-419" sz="2000" dirty="0" err="1"/>
              <a:t>il</a:t>
            </a:r>
            <a:r>
              <a:rPr lang="es-419" sz="2000" dirty="0"/>
              <a:t> </a:t>
            </a:r>
            <a:r>
              <a:rPr lang="es-419" sz="2000" dirty="0" err="1"/>
              <a:t>vuoto</a:t>
            </a:r>
            <a:r>
              <a:rPr lang="es-419" sz="2000" dirty="0"/>
              <a:t> </a:t>
            </a:r>
            <a:r>
              <a:rPr lang="es-419" sz="2000" dirty="0" err="1"/>
              <a:t>lasciato</a:t>
            </a:r>
            <a:r>
              <a:rPr lang="es-419" sz="2000" dirty="0"/>
              <a:t>, </a:t>
            </a:r>
            <a:r>
              <a:rPr lang="es-419" sz="2000" dirty="0" err="1"/>
              <a:t>il</a:t>
            </a:r>
            <a:r>
              <a:rPr lang="es-419" sz="2000" dirty="0"/>
              <a:t> </a:t>
            </a:r>
            <a:r>
              <a:rPr lang="es-419" sz="2000" dirty="0" err="1"/>
              <a:t>fratello</a:t>
            </a:r>
            <a:r>
              <a:rPr lang="es-419" sz="2000" dirty="0"/>
              <a:t> con </a:t>
            </a:r>
            <a:r>
              <a:rPr lang="es-419" sz="2000" dirty="0" err="1"/>
              <a:t>codice</a:t>
            </a:r>
            <a:r>
              <a:rPr lang="es-419" sz="2000" dirty="0"/>
              <a:t> </a:t>
            </a:r>
            <a:r>
              <a:rPr lang="es-419" sz="2000" dirty="0" err="1"/>
              <a:t>maggiore</a:t>
            </a:r>
            <a:r>
              <a:rPr lang="es-419" sz="2000" dirty="0"/>
              <a:t> viene </a:t>
            </a:r>
            <a:r>
              <a:rPr lang="es-419" sz="2000" dirty="0" err="1"/>
              <a:t>spostato</a:t>
            </a:r>
            <a:r>
              <a:rPr lang="es-419" sz="2000" dirty="0"/>
              <a:t> (con </a:t>
            </a:r>
            <a:r>
              <a:rPr lang="es-419" sz="2000" dirty="0" err="1"/>
              <a:t>tutto</a:t>
            </a:r>
            <a:r>
              <a:rPr lang="es-419" sz="2000" dirty="0"/>
              <a:t> </a:t>
            </a:r>
            <a:r>
              <a:rPr lang="es-419" sz="2000" dirty="0" err="1"/>
              <a:t>il</a:t>
            </a:r>
            <a:r>
              <a:rPr lang="es-419" sz="2000" dirty="0"/>
              <a:t> </a:t>
            </a:r>
            <a:r>
              <a:rPr lang="es-419" sz="2000" dirty="0" err="1"/>
              <a:t>suo</a:t>
            </a:r>
            <a:r>
              <a:rPr lang="es-419" sz="2000" dirty="0"/>
              <a:t> albero) al </a:t>
            </a:r>
            <a:r>
              <a:rPr lang="es-419" sz="2000" dirty="0" err="1"/>
              <a:t>suo</a:t>
            </a:r>
            <a:r>
              <a:rPr lang="es-419" sz="2000" dirty="0"/>
              <a:t> posto, con </a:t>
            </a:r>
            <a:r>
              <a:rPr lang="es-419" sz="2000" dirty="0" err="1"/>
              <a:t>conseguente</a:t>
            </a:r>
            <a:r>
              <a:rPr lang="es-419" sz="2000" dirty="0"/>
              <a:t> aggiornamento di </a:t>
            </a:r>
            <a:r>
              <a:rPr lang="es-419" sz="2000" dirty="0" err="1"/>
              <a:t>tutti</a:t>
            </a:r>
            <a:r>
              <a:rPr lang="es-419" sz="2000" dirty="0"/>
              <a:t> i </a:t>
            </a:r>
            <a:r>
              <a:rPr lang="es-419" sz="2000" dirty="0" err="1"/>
              <a:t>codici</a:t>
            </a:r>
            <a:r>
              <a:rPr lang="es-419" sz="2000" dirty="0"/>
              <a:t> </a:t>
            </a:r>
            <a:r>
              <a:rPr lang="es-419" sz="2000" dirty="0" err="1"/>
              <a:t>interessati</a:t>
            </a:r>
            <a:r>
              <a:rPr lang="es-419" sz="2000" dirty="0"/>
              <a:t>.</a:t>
            </a:r>
          </a:p>
          <a:p>
            <a:pPr marL="0" indent="0" algn="just">
              <a:lnSpc>
                <a:spcPct val="120000"/>
              </a:lnSpc>
              <a:buNone/>
            </a:pPr>
            <a:r>
              <a:rPr lang="es-419" sz="2000" b="1" dirty="0">
                <a:solidFill>
                  <a:srgbClr val="FF0000"/>
                </a:solidFill>
              </a:rPr>
              <a:t>Pages (</a:t>
            </a:r>
            <a:r>
              <a:rPr lang="es-419" sz="2000" b="1" dirty="0" err="1">
                <a:solidFill>
                  <a:srgbClr val="FF0000"/>
                </a:solidFill>
              </a:rPr>
              <a:t>views</a:t>
            </a:r>
            <a:r>
              <a:rPr lang="es-419" sz="2000" b="1" dirty="0">
                <a:solidFill>
                  <a:srgbClr val="FF0000"/>
                </a:solidFill>
              </a:rPr>
              <a:t>)</a:t>
            </a:r>
            <a:r>
              <a:rPr lang="es-419" sz="2000" b="1" dirty="0"/>
              <a:t>, </a:t>
            </a:r>
            <a:r>
              <a:rPr lang="es-419" sz="2000" b="1" dirty="0" err="1">
                <a:solidFill>
                  <a:srgbClr val="00B050"/>
                </a:solidFill>
              </a:rPr>
              <a:t>view</a:t>
            </a:r>
            <a:r>
              <a:rPr lang="es-419" sz="2000" b="1" dirty="0">
                <a:solidFill>
                  <a:srgbClr val="00B050"/>
                </a:solidFill>
              </a:rPr>
              <a:t> </a:t>
            </a:r>
            <a:r>
              <a:rPr lang="es-419" sz="2000" b="1" dirty="0" err="1">
                <a:solidFill>
                  <a:srgbClr val="00B050"/>
                </a:solidFill>
              </a:rPr>
              <a:t>components</a:t>
            </a:r>
            <a:r>
              <a:rPr lang="es-419" sz="2000" b="1" dirty="0"/>
              <a:t>, </a:t>
            </a:r>
            <a:r>
              <a:rPr lang="es-419" sz="2000" b="1" dirty="0" err="1">
                <a:solidFill>
                  <a:srgbClr val="0070C0"/>
                </a:solidFill>
              </a:rPr>
              <a:t>events</a:t>
            </a:r>
            <a:r>
              <a:rPr lang="es-419" sz="2000" b="1" dirty="0"/>
              <a:t>, </a:t>
            </a:r>
            <a:r>
              <a:rPr lang="es-419" sz="2000" b="1" dirty="0" err="1">
                <a:solidFill>
                  <a:srgbClr val="974806"/>
                </a:solidFill>
              </a:rPr>
              <a:t>actions</a:t>
            </a:r>
            <a:endParaRPr lang="es-419" sz="2000" b="1" dirty="0">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LOGIN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3160141"/>
            <a:ext cx="6679352" cy="1949516"/>
            <a:chOff x="1492698" y="2670804"/>
            <a:chExt cx="6679352" cy="1949516"/>
          </a:xfrm>
        </p:grpSpPr>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6711" y="2895602"/>
              <a:ext cx="137387" cy="285509"/>
            </a:xfrm>
            <a:prstGeom prst="straightConnector1">
              <a:avLst/>
            </a:prstGeom>
            <a:noFill/>
            <a:ln w="9525" cap="flat" cmpd="sng">
              <a:solidFill>
                <a:srgbClr val="4A7DBA"/>
              </a:solidFill>
              <a:prstDash val="solid"/>
              <a:round/>
              <a:headEnd type="none" w="sm" len="sm"/>
              <a:tailEnd type="none" w="sm" len="sm"/>
            </a:ln>
          </p:spPr>
        </p:cxnSp>
        <p:cxnSp>
          <p:nvCxnSpPr>
            <p:cNvPr id="25" name="Google Shape;228;p34">
              <a:extLst>
                <a:ext uri="{FF2B5EF4-FFF2-40B4-BE49-F238E27FC236}">
                  <a16:creationId xmlns:a16="http://schemas.microsoft.com/office/drawing/2014/main" id="{84856A8F-F2E9-4EE2-8484-7C3F968D64AA}"/>
                </a:ext>
              </a:extLst>
            </p:cNvPr>
            <p:cNvCxnSpPr>
              <a:cxnSpLocks/>
              <a:stCxn id="38" idx="2"/>
            </p:cNvCxnSpPr>
            <p:nvPr/>
          </p:nvCxnSpPr>
          <p:spPr>
            <a:xfrm flipV="1">
              <a:off x="6552346" y="4553466"/>
              <a:ext cx="1619704"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a:t>
              </a:r>
              <a:r>
                <a:rPr lang="es-419" sz="1200" dirty="0" err="1">
                  <a:solidFill>
                    <a:schemeClr val="dk1"/>
                  </a:solidFill>
                  <a:latin typeface="Calibri"/>
                  <a:ea typeface="Calibri"/>
                  <a:cs typeface="Calibri"/>
                  <a:sym typeface="Calibri"/>
                </a:rPr>
                <a:t>username</a:t>
              </a:r>
              <a:endParaRPr lang="es-419" sz="1200" dirty="0">
                <a:solidFill>
                  <a:schemeClr val="dk1"/>
                </a:solidFill>
                <a:latin typeface="Calibri"/>
                <a:ea typeface="Calibri"/>
                <a:cs typeface="Calibri"/>
                <a:sym typeface="Calibri"/>
              </a:endParaRPr>
            </a:p>
            <a:p>
              <a:pPr algn="ctr"/>
              <a:r>
                <a:rPr lang="es-419" sz="1200" dirty="0" err="1">
                  <a:solidFill>
                    <a:schemeClr val="dk1"/>
                  </a:solidFill>
                  <a:latin typeface="Calibri"/>
                  <a:ea typeface="Calibri"/>
                  <a:cs typeface="Calibri"/>
                  <a:sym typeface="Calibri"/>
                </a:rPr>
                <a:t>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181111"/>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Check</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Login</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89" y="2670804"/>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password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sp>
        <p:nvSpPr>
          <p:cNvPr id="38" name="Google Shape;224;p34">
            <a:extLst>
              <a:ext uri="{FF2B5EF4-FFF2-40B4-BE49-F238E27FC236}">
                <a16:creationId xmlns:a16="http://schemas.microsoft.com/office/drawing/2014/main" id="{7B7C4360-79BB-4116-9278-E2A99BA53734}"/>
              </a:ext>
            </a:extLst>
          </p:cNvPr>
          <p:cNvSpPr/>
          <p:nvPr/>
        </p:nvSpPr>
        <p:spPr>
          <a:xfrm>
            <a:off x="5472995" y="4892399"/>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5985057" y="402372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4"/>
            <a:endCxn id="38" idx="1"/>
          </p:cNvCxnSpPr>
          <p:nvPr/>
        </p:nvCxnSpPr>
        <p:spPr>
          <a:xfrm rot="5400000">
            <a:off x="5745960" y="4542358"/>
            <a:ext cx="699719" cy="36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062711" y="4345023"/>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user</a:t>
            </a:r>
            <a:r>
              <a:rPr lang="es-419" sz="1100" dirty="0">
                <a:solidFill>
                  <a:schemeClr val="dk1"/>
                </a:solidFill>
                <a:latin typeface="Calibri"/>
                <a:ea typeface="Calibri"/>
                <a:cs typeface="Calibri"/>
                <a:sym typeface="Calibri"/>
              </a:rPr>
              <a:t> -&gt; </a:t>
            </a:r>
            <a:r>
              <a:rPr lang="es-419" sz="1100" dirty="0" err="1">
                <a:solidFill>
                  <a:schemeClr val="dk1"/>
                </a:solidFill>
                <a:latin typeface="Calibri"/>
                <a:ea typeface="Calibri"/>
                <a:cs typeface="Calibri"/>
                <a:sym typeface="Calibri"/>
              </a:rPr>
              <a:t>session</a:t>
            </a:r>
            <a:endParaRPr sz="1100" dirty="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90060" y="4249355"/>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dirty="0" err="1">
                <a:solidFill>
                  <a:schemeClr val="dk1"/>
                </a:solidFill>
                <a:latin typeface="Calibri"/>
                <a:ea typeface="Calibri"/>
                <a:cs typeface="Calibri"/>
                <a:sym typeface="Calibri"/>
              </a:rPr>
              <a:t>wrong</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a:t>
            </a:r>
            <a:r>
              <a:rPr lang="es-419" sz="1100" dirty="0" err="1">
                <a:solidFill>
                  <a:schemeClr val="dk1"/>
                </a:solidFill>
                <a:latin typeface="Calibri"/>
                <a:ea typeface="Calibri"/>
                <a:cs typeface="Calibri"/>
                <a:sym typeface="Calibri"/>
              </a:rPr>
              <a:t>password</a:t>
            </a:r>
            <a:endParaRPr sz="1100" dirty="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8162076" y="3286539"/>
            <a:ext cx="173541" cy="444410"/>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7"/>
            <a:ext cx="3451860" cy="451923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cxnSp>
        <p:nvCxnSpPr>
          <p:cNvPr id="25" name="Google Shape;228;p34">
            <a:extLst>
              <a:ext uri="{FF2B5EF4-FFF2-40B4-BE49-F238E27FC236}">
                <a16:creationId xmlns:a16="http://schemas.microsoft.com/office/drawing/2014/main" id="{84856A8F-F2E9-4EE2-8484-7C3F968D64AA}"/>
              </a:ext>
            </a:extLst>
          </p:cNvPr>
          <p:cNvCxnSpPr>
            <a:cxnSpLocks/>
            <a:stCxn id="24" idx="4"/>
          </p:cNvCxnSpPr>
          <p:nvPr/>
        </p:nvCxnSpPr>
        <p:spPr>
          <a:xfrm rot="5400000">
            <a:off x="5486595" y="4627483"/>
            <a:ext cx="395068" cy="277076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72480" y="5002411"/>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 creation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name</a:t>
            </a:r>
          </a:p>
          <a:p>
            <a:pPr algn="ctr"/>
            <a:r>
              <a:rPr lang="es-419" sz="1200" dirty="0" err="1">
                <a:solidFill>
                  <a:schemeClr val="dk1"/>
                </a:solidFill>
                <a:latin typeface="Calibri"/>
                <a:ea typeface="Calibri"/>
                <a:cs typeface="Calibri"/>
                <a:sym typeface="Calibri"/>
              </a:rPr>
              <a:t>selectionfield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father.code</a:t>
            </a:r>
            <a:r>
              <a:rPr lang="es-419" sz="1200" dirty="0">
                <a:solidFill>
                  <a:schemeClr val="dk1"/>
                </a:solidFill>
                <a:latin typeface="Calibri"/>
                <a:ea typeface="Calibri"/>
                <a:cs typeface="Calibri"/>
                <a:sym typeface="Calibri"/>
              </a:rPr>
              <a:t> +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a:endCxn id="24" idx="5"/>
          </p:cNvCxnSpPr>
          <p:nvPr/>
        </p:nvCxnSpPr>
        <p:spPr>
          <a:xfrm>
            <a:off x="3733567" y="5561089"/>
            <a:ext cx="2905000" cy="36985"/>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a:stCxn id="21" idx="2"/>
          </p:cNvCxnSpPr>
          <p:nvPr/>
        </p:nvCxnSpPr>
        <p:spPr>
          <a:xfrm flipH="1">
            <a:off x="4943230" y="5238013"/>
            <a:ext cx="36191" cy="341568"/>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6584252" y="538081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Create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545894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448214" y="5020583"/>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5433" y="4780015"/>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cxnSp>
        <p:nvCxnSpPr>
          <p:cNvPr id="98" name="Google Shape;227;p34">
            <a:extLst>
              <a:ext uri="{FF2B5EF4-FFF2-40B4-BE49-F238E27FC236}">
                <a16:creationId xmlns:a16="http://schemas.microsoft.com/office/drawing/2014/main" id="{5AC1F4C5-7839-4039-9151-2EBFF77CA460}"/>
              </a:ext>
            </a:extLst>
          </p:cNvPr>
          <p:cNvCxnSpPr>
            <a:cxnSpLocks/>
          </p:cNvCxnSpPr>
          <p:nvPr/>
        </p:nvCxnSpPr>
        <p:spPr>
          <a:xfrm flipH="1">
            <a:off x="5805120" y="2215434"/>
            <a:ext cx="322490" cy="480883"/>
          </a:xfrm>
          <a:prstGeom prst="straightConnector1">
            <a:avLst/>
          </a:prstGeom>
          <a:noFill/>
          <a:ln w="9525" cap="flat" cmpd="sng">
            <a:solidFill>
              <a:srgbClr val="4A7DBA"/>
            </a:solidFill>
            <a:prstDash val="solid"/>
            <a:round/>
            <a:headEnd type="none" w="sm" len="sm"/>
            <a:tailEnd type="none" w="sm" len="sm"/>
          </a:ln>
        </p:spPr>
      </p:cxnSp>
      <p:sp>
        <p:nvSpPr>
          <p:cNvPr id="26" name="Google Shape;229;p34">
            <a:extLst>
              <a:ext uri="{FF2B5EF4-FFF2-40B4-BE49-F238E27FC236}">
                <a16:creationId xmlns:a16="http://schemas.microsoft.com/office/drawing/2014/main" id="{29F1C625-4FCD-491C-A355-F642C8FF6C3A}"/>
              </a:ext>
            </a:extLst>
          </p:cNvPr>
          <p:cNvSpPr/>
          <p:nvPr/>
        </p:nvSpPr>
        <p:spPr>
          <a:xfrm>
            <a:off x="1495690" y="2945442"/>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96" name="Google Shape;228;p34">
            <a:extLst>
              <a:ext uri="{FF2B5EF4-FFF2-40B4-BE49-F238E27FC236}">
                <a16:creationId xmlns:a16="http://schemas.microsoft.com/office/drawing/2014/main" id="{16FD18BF-ADBC-4E50-94B8-4C3104BF8181}"/>
              </a:ext>
            </a:extLst>
          </p:cNvPr>
          <p:cNvCxnSpPr>
            <a:cxnSpLocks/>
            <a:stCxn id="99" idx="4"/>
          </p:cNvCxnSpPr>
          <p:nvPr/>
        </p:nvCxnSpPr>
        <p:spPr>
          <a:xfrm rot="5400000">
            <a:off x="5422151" y="1781638"/>
            <a:ext cx="523956" cy="277076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7" name="Google Shape;223;p34">
            <a:extLst>
              <a:ext uri="{FF2B5EF4-FFF2-40B4-BE49-F238E27FC236}">
                <a16:creationId xmlns:a16="http://schemas.microsoft.com/office/drawing/2014/main" id="{198E5028-9119-450C-B51A-2893BF3AB797}"/>
              </a:ext>
            </a:extLst>
          </p:cNvPr>
          <p:cNvCxnSpPr>
            <a:cxnSpLocks/>
            <a:stCxn id="100" idx="6"/>
            <a:endCxn id="99" idx="5"/>
          </p:cNvCxnSpPr>
          <p:nvPr/>
        </p:nvCxnSpPr>
        <p:spPr>
          <a:xfrm flipV="1">
            <a:off x="3753839" y="2687785"/>
            <a:ext cx="2884728" cy="33896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9" name="Google Shape;224;p34">
            <a:extLst>
              <a:ext uri="{FF2B5EF4-FFF2-40B4-BE49-F238E27FC236}">
                <a16:creationId xmlns:a16="http://schemas.microsoft.com/office/drawing/2014/main" id="{0328F7E1-B848-4677-AF67-408815FD47E2}"/>
              </a:ext>
            </a:extLst>
          </p:cNvPr>
          <p:cNvSpPr/>
          <p:nvPr/>
        </p:nvSpPr>
        <p:spPr>
          <a:xfrm>
            <a:off x="6584252" y="2470527"/>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Select</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3531953" y="294226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 name="Google Shape;226;p34">
            <a:extLst>
              <a:ext uri="{FF2B5EF4-FFF2-40B4-BE49-F238E27FC236}">
                <a16:creationId xmlns:a16="http://schemas.microsoft.com/office/drawing/2014/main" id="{633DC3C3-458F-40F4-A59E-882AEA438DEE}"/>
              </a:ext>
            </a:extLst>
          </p:cNvPr>
          <p:cNvSpPr txBox="1"/>
          <p:nvPr/>
        </p:nvSpPr>
        <p:spPr>
          <a:xfrm>
            <a:off x="4943230" y="2019359"/>
            <a:ext cx="2305540" cy="20445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category.code</a:t>
            </a:r>
            <a:endParaRPr lang="es-419" sz="1100" dirty="0">
              <a:solidFill>
                <a:schemeClr val="dk1"/>
              </a:solidFill>
              <a:latin typeface="Calibri"/>
              <a:ea typeface="Calibri"/>
              <a:cs typeface="Calibri"/>
              <a:sym typeface="Calibri"/>
            </a:endParaRPr>
          </a:p>
          <a:p>
            <a:pPr algn="ct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102" name="Google Shape;225;p34">
            <a:extLst>
              <a:ext uri="{FF2B5EF4-FFF2-40B4-BE49-F238E27FC236}">
                <a16:creationId xmlns:a16="http://schemas.microsoft.com/office/drawing/2014/main" id="{8C4C33BB-ECD9-4EDD-9FF1-19E36BD404CF}"/>
              </a:ext>
            </a:extLst>
          </p:cNvPr>
          <p:cNvSpPr txBox="1"/>
          <p:nvPr/>
        </p:nvSpPr>
        <p:spPr>
          <a:xfrm>
            <a:off x="3559625" y="273199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cxnSp>
        <p:nvCxnSpPr>
          <p:cNvPr id="114" name="Google Shape;223;p34">
            <a:extLst>
              <a:ext uri="{FF2B5EF4-FFF2-40B4-BE49-F238E27FC236}">
                <a16:creationId xmlns:a16="http://schemas.microsoft.com/office/drawing/2014/main" id="{71DE131E-E5E2-4C00-98EB-D2E813721D22}"/>
              </a:ext>
            </a:extLst>
          </p:cNvPr>
          <p:cNvCxnSpPr>
            <a:cxnSpLocks/>
            <a:stCxn id="117" idx="6"/>
            <a:endCxn id="116" idx="5"/>
          </p:cNvCxnSpPr>
          <p:nvPr/>
        </p:nvCxnSpPr>
        <p:spPr>
          <a:xfrm rot="10800000" flipH="1" flipV="1">
            <a:off x="3571396" y="3533028"/>
            <a:ext cx="5459951" cy="204455"/>
          </a:xfrm>
          <a:prstGeom prst="bentConnector3">
            <a:avLst>
              <a:gd name="adj1" fmla="val 6007"/>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6" name="Google Shape;224;p34">
            <a:extLst>
              <a:ext uri="{FF2B5EF4-FFF2-40B4-BE49-F238E27FC236}">
                <a16:creationId xmlns:a16="http://schemas.microsoft.com/office/drawing/2014/main" id="{893FEC5C-C09F-4606-BBBB-70BBFAEC10CD}"/>
              </a:ext>
            </a:extLst>
          </p:cNvPr>
          <p:cNvSpPr/>
          <p:nvPr/>
        </p:nvSpPr>
        <p:spPr>
          <a:xfrm>
            <a:off x="8977033" y="352022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Update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17" name="Google Shape;222;p34">
            <a:extLst>
              <a:ext uri="{FF2B5EF4-FFF2-40B4-BE49-F238E27FC236}">
                <a16:creationId xmlns:a16="http://schemas.microsoft.com/office/drawing/2014/main" id="{A80F6974-8292-4574-93CB-E92285624893}"/>
              </a:ext>
            </a:extLst>
          </p:cNvPr>
          <p:cNvSpPr/>
          <p:nvPr/>
        </p:nvSpPr>
        <p:spPr>
          <a:xfrm flipH="1">
            <a:off x="3571397" y="344854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23" name="Google Shape;226;p34">
            <a:extLst>
              <a:ext uri="{FF2B5EF4-FFF2-40B4-BE49-F238E27FC236}">
                <a16:creationId xmlns:a16="http://schemas.microsoft.com/office/drawing/2014/main" id="{4A67574A-7AD4-4E40-9A0B-EAF9F4A5DA1D}"/>
              </a:ext>
            </a:extLst>
          </p:cNvPr>
          <p:cNvSpPr txBox="1"/>
          <p:nvPr/>
        </p:nvSpPr>
        <p:spPr>
          <a:xfrm>
            <a:off x="7293272" y="3027029"/>
            <a:ext cx="4606512" cy="24900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oldFather.id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newFather.id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oldCategory.code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newCategory.code</a:t>
            </a:r>
            <a:endParaRPr sz="1100" dirty="0">
              <a:solidFill>
                <a:schemeClr val="dk1"/>
              </a:solidFill>
              <a:latin typeface="Calibri"/>
              <a:ea typeface="Calibri"/>
              <a:cs typeface="Calibri"/>
              <a:sym typeface="Calibri"/>
            </a:endParaRPr>
          </a:p>
        </p:txBody>
      </p:sp>
      <p:cxnSp>
        <p:nvCxnSpPr>
          <p:cNvPr id="126" name="Google Shape;228;p34">
            <a:extLst>
              <a:ext uri="{FF2B5EF4-FFF2-40B4-BE49-F238E27FC236}">
                <a16:creationId xmlns:a16="http://schemas.microsoft.com/office/drawing/2014/main" id="{137FE743-D4A2-428B-953C-EAF174BD8B30}"/>
              </a:ext>
            </a:extLst>
          </p:cNvPr>
          <p:cNvCxnSpPr>
            <a:cxnSpLocks/>
            <a:stCxn id="40" idx="5"/>
          </p:cNvCxnSpPr>
          <p:nvPr/>
        </p:nvCxnSpPr>
        <p:spPr>
          <a:xfrm rot="10800000" flipV="1">
            <a:off x="4298747" y="4407605"/>
            <a:ext cx="6304301" cy="217258"/>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225;p34">
            <a:extLst>
              <a:ext uri="{FF2B5EF4-FFF2-40B4-BE49-F238E27FC236}">
                <a16:creationId xmlns:a16="http://schemas.microsoft.com/office/drawing/2014/main" id="{2C733332-54E5-400B-AB53-8C9F0EF0410A}"/>
              </a:ext>
            </a:extLst>
          </p:cNvPr>
          <p:cNvSpPr txBox="1"/>
          <p:nvPr/>
        </p:nvSpPr>
        <p:spPr>
          <a:xfrm>
            <a:off x="3545433" y="3734079"/>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update</a:t>
            </a:r>
            <a:endParaRPr sz="1100" dirty="0">
              <a:solidFill>
                <a:schemeClr val="dk1"/>
              </a:solidFill>
              <a:latin typeface="Calibri"/>
              <a:ea typeface="Calibri"/>
              <a:cs typeface="Calibri"/>
              <a:sym typeface="Calibri"/>
            </a:endParaRPr>
          </a:p>
        </p:txBody>
      </p:sp>
      <p:sp>
        <p:nvSpPr>
          <p:cNvPr id="40" name="Google Shape;224;p34">
            <a:extLst>
              <a:ext uri="{FF2B5EF4-FFF2-40B4-BE49-F238E27FC236}">
                <a16:creationId xmlns:a16="http://schemas.microsoft.com/office/drawing/2014/main" id="{3514B8BB-03C3-48CF-859F-87B50E603DE2}"/>
              </a:ext>
            </a:extLst>
          </p:cNvPr>
          <p:cNvSpPr/>
          <p:nvPr/>
        </p:nvSpPr>
        <p:spPr>
          <a:xfrm>
            <a:off x="10548732" y="4190347"/>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cxnSp>
        <p:nvCxnSpPr>
          <p:cNvPr id="41" name="Google Shape;223;p34">
            <a:extLst>
              <a:ext uri="{FF2B5EF4-FFF2-40B4-BE49-F238E27FC236}">
                <a16:creationId xmlns:a16="http://schemas.microsoft.com/office/drawing/2014/main" id="{70A8E7FD-3B88-4C4A-8FD2-42268557D2F4}"/>
              </a:ext>
            </a:extLst>
          </p:cNvPr>
          <p:cNvCxnSpPr>
            <a:cxnSpLocks/>
            <a:stCxn id="43" idx="6"/>
            <a:endCxn id="40" idx="0"/>
          </p:cNvCxnSpPr>
          <p:nvPr/>
        </p:nvCxnSpPr>
        <p:spPr>
          <a:xfrm>
            <a:off x="9995259" y="3735634"/>
            <a:ext cx="1121802" cy="454713"/>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3" name="Google Shape;222;p34">
            <a:extLst>
              <a:ext uri="{FF2B5EF4-FFF2-40B4-BE49-F238E27FC236}">
                <a16:creationId xmlns:a16="http://schemas.microsoft.com/office/drawing/2014/main" id="{5D5FEB27-61B1-473A-A851-2F5880BCC579}"/>
              </a:ext>
            </a:extLst>
          </p:cNvPr>
          <p:cNvSpPr/>
          <p:nvPr/>
        </p:nvSpPr>
        <p:spPr>
          <a:xfrm>
            <a:off x="9773373" y="3651154"/>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60672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Components</a:t>
            </a:r>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p:txBody>
          <a:bodyPr>
            <a:normAutofit fontScale="70000" lnSpcReduction="20000"/>
          </a:bodyPr>
          <a:lstStyle/>
          <a:p>
            <a:r>
              <a:rPr lang="it-IT" dirty="0"/>
              <a:t>Model </a:t>
            </a:r>
            <a:r>
              <a:rPr lang="it-IT" dirty="0" err="1"/>
              <a:t>objects</a:t>
            </a:r>
            <a:r>
              <a:rPr lang="it-IT" dirty="0"/>
              <a:t> (</a:t>
            </a:r>
            <a:r>
              <a:rPr lang="it-IT" dirty="0" err="1"/>
              <a:t>Beans</a:t>
            </a:r>
            <a:r>
              <a:rPr lang="it-IT" dirty="0"/>
              <a:t>)</a:t>
            </a:r>
          </a:p>
          <a:p>
            <a:pPr lvl="1"/>
            <a:r>
              <a:rPr lang="it-IT" dirty="0"/>
              <a:t>User</a:t>
            </a:r>
          </a:p>
          <a:p>
            <a:pPr lvl="1"/>
            <a:r>
              <a:rPr lang="it-IT" dirty="0" err="1"/>
              <a:t>Category</a:t>
            </a:r>
            <a:endParaRPr lang="it-IT" dirty="0"/>
          </a:p>
          <a:p>
            <a:r>
              <a:rPr lang="it-IT" dirty="0"/>
              <a:t>Data Access Objects (Classes)</a:t>
            </a:r>
          </a:p>
          <a:p>
            <a:pPr lvl="1"/>
            <a:r>
              <a:rPr lang="it-IT" dirty="0" err="1"/>
              <a:t>UserDAO</a:t>
            </a:r>
            <a:endParaRPr lang="it-IT" dirty="0"/>
          </a:p>
          <a:p>
            <a:pPr lvl="2"/>
            <a:r>
              <a:rPr lang="it-IT" dirty="0" err="1"/>
              <a:t>checkCredentials</a:t>
            </a:r>
            <a:r>
              <a:rPr lang="it-IT" dirty="0"/>
              <a:t>(username, password)</a:t>
            </a:r>
          </a:p>
          <a:p>
            <a:pPr lvl="1"/>
            <a:r>
              <a:rPr lang="it-IT" dirty="0" err="1"/>
              <a:t>CategoryDAO</a:t>
            </a:r>
            <a:endParaRPr lang="it-IT" dirty="0"/>
          </a:p>
          <a:p>
            <a:pPr lvl="2"/>
            <a:r>
              <a:rPr lang="it-IT" dirty="0" err="1"/>
              <a:t>createCategory</a:t>
            </a:r>
            <a:r>
              <a:rPr lang="it-IT" dirty="0"/>
              <a:t>(name, code, </a:t>
            </a:r>
            <a:r>
              <a:rPr lang="it-IT" dirty="0" err="1"/>
              <a:t>fatherId</a:t>
            </a:r>
            <a:r>
              <a:rPr lang="it-IT" dirty="0"/>
              <a:t>)</a:t>
            </a:r>
          </a:p>
          <a:p>
            <a:pPr lvl="2"/>
            <a:r>
              <a:rPr lang="it-IT" dirty="0" err="1"/>
              <a:t>findLastChildCode</a:t>
            </a:r>
            <a:r>
              <a:rPr lang="it-IT" dirty="0"/>
              <a:t>(</a:t>
            </a:r>
            <a:r>
              <a:rPr lang="it-IT" dirty="0" err="1"/>
              <a:t>categoryId</a:t>
            </a:r>
            <a:r>
              <a:rPr lang="it-IT" dirty="0"/>
              <a:t>)</a:t>
            </a:r>
          </a:p>
          <a:p>
            <a:pPr lvl="2"/>
            <a:r>
              <a:rPr lang="it-IT" dirty="0" err="1"/>
              <a:t>findCategoriesByFather</a:t>
            </a:r>
            <a:r>
              <a:rPr lang="it-IT" dirty="0"/>
              <a:t>(</a:t>
            </a:r>
            <a:r>
              <a:rPr lang="it-IT" dirty="0" err="1"/>
              <a:t>fatherId</a:t>
            </a:r>
            <a:r>
              <a:rPr lang="it-IT" dirty="0"/>
              <a:t>)</a:t>
            </a:r>
          </a:p>
          <a:p>
            <a:pPr lvl="2"/>
            <a:r>
              <a:rPr lang="it-IT" dirty="0" err="1"/>
              <a:t>findAllCategories</a:t>
            </a:r>
            <a:r>
              <a:rPr lang="it-IT" dirty="0"/>
              <a:t>()</a:t>
            </a:r>
          </a:p>
          <a:p>
            <a:pPr lvl="2"/>
            <a:r>
              <a:rPr lang="it-IT" dirty="0" err="1"/>
              <a:t>getNumOfRoots</a:t>
            </a:r>
            <a:r>
              <a:rPr lang="it-IT" dirty="0"/>
              <a:t>()</a:t>
            </a:r>
          </a:p>
          <a:p>
            <a:pPr lvl="2"/>
            <a:r>
              <a:rPr lang="it-IT" dirty="0" err="1"/>
              <a:t>getCategorySubtree</a:t>
            </a:r>
            <a:r>
              <a:rPr lang="it-IT" dirty="0"/>
              <a:t>(</a:t>
            </a:r>
            <a:r>
              <a:rPr lang="it-IT" dirty="0" err="1"/>
              <a:t>categoryId</a:t>
            </a:r>
            <a:r>
              <a:rPr lang="it-IT" dirty="0"/>
              <a:t>)</a:t>
            </a:r>
          </a:p>
          <a:p>
            <a:pPr lvl="2"/>
            <a:r>
              <a:rPr lang="it-IT" dirty="0" err="1"/>
              <a:t>findCategoryCode</a:t>
            </a:r>
            <a:r>
              <a:rPr lang="it-IT" dirty="0"/>
              <a:t>(</a:t>
            </a:r>
            <a:r>
              <a:rPr lang="it-IT" dirty="0" err="1"/>
              <a:t>categoryId</a:t>
            </a:r>
            <a:r>
              <a:rPr lang="it-IT" dirty="0"/>
              <a:t>)</a:t>
            </a:r>
          </a:p>
          <a:p>
            <a:pPr lvl="2"/>
            <a:r>
              <a:rPr lang="it-IT" dirty="0" err="1"/>
              <a:t>updateCategory</a:t>
            </a:r>
            <a:r>
              <a:rPr lang="it-IT" dirty="0"/>
              <a:t>(</a:t>
            </a:r>
            <a:r>
              <a:rPr lang="it-IT" dirty="0" err="1"/>
              <a:t>categoryId</a:t>
            </a:r>
            <a:r>
              <a:rPr lang="it-IT" dirty="0"/>
              <a:t>, </a:t>
            </a:r>
            <a:r>
              <a:rPr lang="it-IT" dirty="0" err="1"/>
              <a:t>oldFatherId</a:t>
            </a:r>
            <a:r>
              <a:rPr lang="it-IT" dirty="0"/>
              <a:t>, </a:t>
            </a:r>
            <a:r>
              <a:rPr lang="it-IT" dirty="0" err="1"/>
              <a:t>newFatherId</a:t>
            </a:r>
            <a:r>
              <a:rPr lang="it-IT" dirty="0"/>
              <a:t>, </a:t>
            </a:r>
            <a:r>
              <a:rPr lang="it-IT" dirty="0" err="1"/>
              <a:t>oldCategoryCode</a:t>
            </a:r>
            <a:r>
              <a:rPr lang="it-IT" dirty="0"/>
              <a:t>, </a:t>
            </a:r>
            <a:r>
              <a:rPr lang="it-IT" dirty="0" err="1"/>
              <a:t>newCategoryCode</a:t>
            </a:r>
            <a:r>
              <a:rPr lang="it-IT" dirty="0"/>
              <a:t>)</a:t>
            </a:r>
          </a:p>
          <a:p>
            <a:pPr lvl="2"/>
            <a:r>
              <a:rPr lang="it-IT" dirty="0" err="1"/>
              <a:t>existsCategory</a:t>
            </a:r>
            <a:r>
              <a:rPr lang="it-IT" dirty="0"/>
              <a:t>(name)</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p:txBody>
          <a:bodyPr>
            <a:normAutofit fontScale="70000" lnSpcReduction="20000"/>
          </a:bodyPr>
          <a:lstStyle/>
          <a:p>
            <a:r>
              <a:rPr lang="it-IT" dirty="0"/>
              <a:t>Controllers (</a:t>
            </a:r>
            <a:r>
              <a:rPr lang="it-IT" dirty="0" err="1"/>
              <a:t>Servlets</a:t>
            </a:r>
            <a:r>
              <a:rPr lang="it-IT" dirty="0"/>
              <a:t>)</a:t>
            </a:r>
          </a:p>
          <a:p>
            <a:pPr lvl="1"/>
            <a:r>
              <a:rPr lang="it-IT" dirty="0" err="1"/>
              <a:t>CheckLogin</a:t>
            </a:r>
            <a:endParaRPr lang="it-IT" dirty="0"/>
          </a:p>
          <a:p>
            <a:pPr lvl="1"/>
            <a:r>
              <a:rPr lang="it-IT" dirty="0" err="1"/>
              <a:t>CreateCategory</a:t>
            </a:r>
            <a:endParaRPr lang="it-IT" dirty="0"/>
          </a:p>
          <a:p>
            <a:pPr lvl="1"/>
            <a:r>
              <a:rPr lang="it-IT" dirty="0" err="1"/>
              <a:t>GoToHomePage</a:t>
            </a:r>
            <a:endParaRPr lang="it-IT" dirty="0"/>
          </a:p>
          <a:p>
            <a:pPr lvl="1"/>
            <a:r>
              <a:rPr lang="it-IT" dirty="0" err="1"/>
              <a:t>SelectCategory</a:t>
            </a:r>
            <a:endParaRPr lang="it-IT" dirty="0"/>
          </a:p>
          <a:p>
            <a:pPr lvl="1"/>
            <a:r>
              <a:rPr lang="it-IT" dirty="0" err="1"/>
              <a:t>UpdateCategory</a:t>
            </a:r>
            <a:endParaRPr lang="it-IT" dirty="0"/>
          </a:p>
          <a:p>
            <a:pPr lvl="1"/>
            <a:r>
              <a:rPr lang="it-IT" dirty="0"/>
              <a:t>Logout</a:t>
            </a:r>
          </a:p>
          <a:p>
            <a:r>
              <a:rPr lang="it-IT" dirty="0" err="1"/>
              <a:t>Views</a:t>
            </a:r>
            <a:r>
              <a:rPr lang="it-IT" dirty="0"/>
              <a:t> (Templates)</a:t>
            </a:r>
          </a:p>
          <a:p>
            <a:pPr lvl="1"/>
            <a:r>
              <a:rPr lang="it-IT" dirty="0"/>
              <a:t>Login</a:t>
            </a:r>
          </a:p>
          <a:p>
            <a:pPr lvl="1"/>
            <a:r>
              <a:rPr lang="it-IT" dirty="0"/>
              <a:t>Home</a:t>
            </a:r>
          </a:p>
          <a:p>
            <a:endParaRPr lang="it-IT" dirty="0"/>
          </a:p>
          <a:p>
            <a:pPr lvl="1"/>
            <a:endParaRPr lang="it-IT" dirty="0"/>
          </a:p>
        </p:txBody>
      </p:sp>
    </p:spTree>
    <p:extLst>
      <p:ext uri="{BB962C8B-B14F-4D97-AF65-F5344CB8AC3E}">
        <p14:creationId xmlns:p14="http://schemas.microsoft.com/office/powerpoint/2010/main" val="2479311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TotalTime>
  <Words>1481</Words>
  <Application>Microsoft Office PowerPoint</Application>
  <PresentationFormat>Widescreen</PresentationFormat>
  <Paragraphs>227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Catalogazione di immagini</vt:lpstr>
      <vt:lpstr>Analisi dei dati</vt:lpstr>
      <vt:lpstr>Database design</vt:lpstr>
      <vt:lpstr>Local database schema</vt:lpstr>
      <vt:lpstr>Analisi dei requisiti</vt:lpstr>
      <vt:lpstr>Completamento delle specifiche</vt:lpstr>
      <vt:lpstr>Application design</vt:lpstr>
      <vt:lpstr>Application design</vt:lpstr>
      <vt:lpstr>Components</vt:lpstr>
      <vt:lpstr>Event: login</vt:lpstr>
      <vt:lpstr>Event: go to home</vt:lpstr>
      <vt:lpstr>Event: create category</vt:lpstr>
      <vt:lpstr>Event: select category</vt:lpstr>
      <vt:lpstr>Event: update category</vt:lpstr>
      <vt:lpstr>Event: logout</vt:lpstr>
      <vt:lpstr>Packages Utils and Filters</vt:lpstr>
      <vt:lpstr>Internazionalizzazione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43</cp:revision>
  <dcterms:created xsi:type="dcterms:W3CDTF">2021-08-10T09:06:04Z</dcterms:created>
  <dcterms:modified xsi:type="dcterms:W3CDTF">2021-08-30T16:33:50Z</dcterms:modified>
</cp:coreProperties>
</file>