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 id="275"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974806"/>
    <a:srgbClr val="338DCD"/>
    <a:srgbClr val="4472C4"/>
    <a:srgbClr val="4597D1"/>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a:solidFill>
                  <a:srgbClr val="000000"/>
                </a:solidFill>
                <a:latin typeface="Arial" panose="020B0604020202020204" pitchFamily="34" charset="0"/>
              </a:rPr>
              <a:t>Per </a:t>
            </a:r>
            <a:r>
              <a:rPr lang="en-US" sz="1800" b="0" i="0" u="none" strike="noStrike" baseline="0" err="1">
                <a:solidFill>
                  <a:srgbClr val="000000"/>
                </a:solidFill>
                <a:latin typeface="Arial" panose="020B0604020202020204" pitchFamily="34" charset="0"/>
              </a:rPr>
              <a:t>brevitàsiomettela</a:t>
            </a:r>
            <a:r>
              <a:rPr lang="en-US" sz="1800" b="0" i="0" u="none" strike="noStrike" baseline="0">
                <a:solidFill>
                  <a:srgbClr val="000000"/>
                </a:solidFill>
                <a:latin typeface="Arial" panose="020B0604020202020204" pitchFamily="34" charset="0"/>
              </a:rPr>
              <a:t> </a:t>
            </a:r>
            <a:r>
              <a:rPr lang="en-US" sz="1800" b="0" i="0" u="none" strike="noStrike" baseline="0" err="1">
                <a:solidFill>
                  <a:srgbClr val="000000"/>
                </a:solidFill>
                <a:latin typeface="Arial" panose="020B0604020202020204" pitchFamily="34" charset="0"/>
              </a:rPr>
              <a:t>gestionedeglierrori</a:t>
            </a:r>
            <a:endParaRPr lang="en-US" sz="1800" b="0" i="0" u="none" strike="noStrike" baseline="0">
              <a:solidFill>
                <a:srgbClr val="000000"/>
              </a:solidFill>
              <a:latin typeface="Arial" panose="020B0604020202020204" pitchFamily="34" charset="0"/>
            </a:endParaRPr>
          </a:p>
          <a:p>
            <a:r>
              <a:rPr lang="it-IT" sz="1800" b="0" i="0" u="none" strike="noStrike" baseline="0" err="1">
                <a:solidFill>
                  <a:srgbClr val="000000"/>
                </a:solidFill>
                <a:latin typeface="Arial" panose="020B0604020202020204" pitchFamily="34" charset="0"/>
              </a:rPr>
              <a:t>MissionList.showmissionDetails.showcome</a:t>
            </a:r>
            <a:r>
              <a:rPr lang="it-IT" sz="1800" b="0" i="0" u="none" strike="noStrike" baseline="0">
                <a:solidFill>
                  <a:srgbClr val="000000"/>
                </a:solidFill>
                <a:latin typeface="Arial" panose="020B0604020202020204" pitchFamily="34" charset="0"/>
              </a:rPr>
              <a:t> da </a:t>
            </a:r>
            <a:r>
              <a:rPr lang="it-IT" sz="1800" b="0" i="0" u="none" strike="noStrike" baseline="0" err="1">
                <a:solidFill>
                  <a:srgbClr val="000000"/>
                </a:solidFill>
                <a:latin typeface="Arial" panose="020B0604020202020204" pitchFamily="34" charset="0"/>
              </a:rPr>
              <a:t>diagrammiprecedenti</a:t>
            </a:r>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lvl1pPr>
              <a:defRPr>
                <a:solidFill>
                  <a:schemeClr val="bg1">
                    <a:lumMod val="50000"/>
                  </a:schemeClr>
                </a:solidFill>
              </a:defRPr>
            </a:lvl1pPr>
          </a:lstStyle>
          <a:p>
            <a:r>
              <a:rPr lang="it-IT"/>
              <a:t>Tecnologie informatiche per il web</a:t>
            </a:r>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Tecnologie Informatiche per il web – A.A. 2020-2021</a:t>
            </a:r>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a:xfrm>
            <a:off x="1524000" y="3602037"/>
            <a:ext cx="9144000" cy="2133599"/>
          </a:xfrm>
        </p:spPr>
        <p:txBody>
          <a:bodyPr>
            <a:normAutofit lnSpcReduction="10000"/>
          </a:bodyPr>
          <a:lstStyle/>
          <a:p>
            <a:r>
              <a:rPr lang="it-IT"/>
              <a:t>Tecnologie informatiche per il web – AA 2020/21</a:t>
            </a:r>
          </a:p>
          <a:p>
            <a:r>
              <a:rPr lang="it-IT"/>
              <a:t>Esercizio 3 – Versione RIA</a:t>
            </a:r>
          </a:p>
          <a:p>
            <a:endParaRPr lang="it-IT"/>
          </a:p>
          <a:p>
            <a:r>
              <a:rPr lang="it-IT"/>
              <a:t>Leonardo Guerra – 10524955</a:t>
            </a:r>
          </a:p>
          <a:p>
            <a:r>
              <a:rPr lang="it-IT"/>
              <a:t>Gaia Locchi – 10750598</a:t>
            </a:r>
          </a:p>
          <a:p>
            <a:endParaRPr lang="it-IT"/>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noProof="1"/>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 creation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name</a:t>
            </a:r>
          </a:p>
          <a:p>
            <a:pPr algn="ctr"/>
            <a:r>
              <a:rPr lang="es-419" sz="1200" err="1">
                <a:solidFill>
                  <a:schemeClr val="dk1"/>
                </a:solidFill>
                <a:latin typeface="Calibri"/>
                <a:ea typeface="Calibri"/>
                <a:cs typeface="Calibri"/>
                <a:sym typeface="Calibri"/>
              </a:rPr>
              <a:t>selectionfield</a:t>
            </a:r>
            <a:r>
              <a:rPr lang="es-419" sz="120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Create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father.id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Get</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Categories</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List</a:t>
            </a:r>
            <a:endParaRPr sz="110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load</a:t>
            </a:r>
            <a:endParaRPr sz="110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4673499" y="2276298"/>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:Detail</a:t>
            </a:r>
            <a:endParaRPr sz="1400"/>
          </a:p>
          <a:p>
            <a:pPr algn="ctr"/>
            <a:r>
              <a:rPr lang="es-419" sz="1200" err="1">
                <a:solidFill>
                  <a:schemeClr val="dk1"/>
                </a:solidFill>
                <a:latin typeface="Calibri"/>
                <a:ea typeface="Calibri"/>
                <a:cs typeface="Calibri"/>
                <a:sym typeface="Calibri"/>
              </a:rPr>
              <a:t>WelcomeMsg</a:t>
            </a:r>
            <a:endParaRPr lang="es-419" sz="120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Update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categoryUpdateArray</a:t>
            </a:r>
            <a:endParaRPr sz="110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4638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save</a:t>
            </a:r>
            <a:endParaRPr sz="110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8" name="Rectangle: Diagonal Corners Rounded 47">
            <a:extLst>
              <a:ext uri="{FF2B5EF4-FFF2-40B4-BE49-F238E27FC236}">
                <a16:creationId xmlns:a16="http://schemas.microsoft.com/office/drawing/2014/main" id="{E7A45CD4-F393-4B96-97B0-AFCC668D87B0}"/>
              </a:ext>
            </a:extLst>
          </p:cNvPr>
          <p:cNvSpPr/>
          <p:nvPr/>
        </p:nvSpPr>
        <p:spPr>
          <a:xfrm>
            <a:off x="7284143" y="631399"/>
            <a:ext cx="4145564" cy="605866"/>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t>
            </a:r>
            <a:r>
              <a:rPr lang="en-US" sz="1400">
                <a:solidFill>
                  <a:schemeClr val="tx1"/>
                </a:solidFill>
              </a:rPr>
              <a:t>Dopo il primo </a:t>
            </a:r>
            <a:r>
              <a:rPr lang="en-US" sz="1400" err="1">
                <a:solidFill>
                  <a:schemeClr val="tx1"/>
                </a:solidFill>
              </a:rPr>
              <a:t>salvataggio</a:t>
            </a:r>
            <a:r>
              <a:rPr lang="en-US" sz="1400">
                <a:solidFill>
                  <a:schemeClr val="tx1"/>
                </a:solidFill>
              </a:rPr>
              <a:t>, il form </a:t>
            </a:r>
            <a:r>
              <a:rPr lang="en-US" sz="1400" err="1">
                <a:solidFill>
                  <a:schemeClr val="tx1"/>
                </a:solidFill>
              </a:rPr>
              <a:t>nella</a:t>
            </a:r>
            <a:r>
              <a:rPr lang="en-US" sz="1400">
                <a:solidFill>
                  <a:schemeClr val="tx1"/>
                </a:solidFill>
              </a:rPr>
              <a:t> home è </a:t>
            </a:r>
            <a:r>
              <a:rPr lang="en-US" sz="1400" err="1">
                <a:solidFill>
                  <a:schemeClr val="tx1"/>
                </a:solidFill>
              </a:rPr>
              <a:t>disabilitato</a:t>
            </a:r>
            <a:r>
              <a:rPr lang="en-US" sz="1400">
                <a:solidFill>
                  <a:schemeClr val="tx1"/>
                </a:solidFill>
              </a:rPr>
              <a:t>, </a:t>
            </a:r>
            <a:r>
              <a:rPr lang="en-US" sz="1400" err="1">
                <a:solidFill>
                  <a:schemeClr val="tx1"/>
                </a:solidFill>
              </a:rPr>
              <a:t>finchè</a:t>
            </a:r>
            <a:r>
              <a:rPr lang="en-US" sz="1400">
                <a:solidFill>
                  <a:schemeClr val="tx1"/>
                </a:solidFill>
              </a:rPr>
              <a:t> non </a:t>
            </a:r>
            <a:r>
              <a:rPr lang="en-US" sz="1400" err="1">
                <a:solidFill>
                  <a:schemeClr val="tx1"/>
                </a:solidFill>
              </a:rPr>
              <a:t>viene</a:t>
            </a:r>
            <a:r>
              <a:rPr lang="en-US" sz="1400">
                <a:solidFill>
                  <a:schemeClr val="tx1"/>
                </a:solidFill>
              </a:rPr>
              <a:t> </a:t>
            </a:r>
            <a:r>
              <a:rPr lang="en-US" sz="1400" err="1">
                <a:solidFill>
                  <a:schemeClr val="tx1"/>
                </a:solidFill>
              </a:rPr>
              <a:t>premuto</a:t>
            </a:r>
            <a:r>
              <a:rPr lang="en-US" sz="1400">
                <a:solidFill>
                  <a:schemeClr val="tx1"/>
                </a:solidFill>
              </a:rPr>
              <a:t> il tasto Salva</a:t>
            </a:r>
          </a:p>
        </p:txBody>
      </p:sp>
      <p:cxnSp>
        <p:nvCxnSpPr>
          <p:cNvPr id="54" name="Google Shape;227;p34">
            <a:extLst>
              <a:ext uri="{FF2B5EF4-FFF2-40B4-BE49-F238E27FC236}">
                <a16:creationId xmlns:a16="http://schemas.microsoft.com/office/drawing/2014/main" id="{A4D4F4E5-CB54-4AD0-9196-1F60D1C279DC}"/>
              </a:ext>
            </a:extLst>
          </p:cNvPr>
          <p:cNvCxnSpPr>
            <a:cxnSpLocks/>
            <a:stCxn id="33" idx="2"/>
            <a:endCxn id="55" idx="0"/>
          </p:cNvCxnSpPr>
          <p:nvPr/>
        </p:nvCxnSpPr>
        <p:spPr>
          <a:xfrm flipV="1">
            <a:off x="2518732" y="1618377"/>
            <a:ext cx="1004519" cy="134181"/>
          </a:xfrm>
          <a:prstGeom prst="straightConnector1">
            <a:avLst/>
          </a:prstGeom>
          <a:noFill/>
          <a:ln w="9525" cap="flat" cmpd="sng">
            <a:solidFill>
              <a:srgbClr val="4A7DBA"/>
            </a:solidFill>
            <a:prstDash val="solid"/>
            <a:round/>
            <a:headEnd type="none" w="sm" len="sm"/>
            <a:tailEnd type="none" w="sm" len="sm"/>
          </a:ln>
        </p:spPr>
      </p:cxnSp>
      <p:sp>
        <p:nvSpPr>
          <p:cNvPr id="55" name="Google Shape;226;p34">
            <a:extLst>
              <a:ext uri="{FF2B5EF4-FFF2-40B4-BE49-F238E27FC236}">
                <a16:creationId xmlns:a16="http://schemas.microsoft.com/office/drawing/2014/main" id="{93CB30AA-7814-4E6B-8B63-70C8FDB675E6}"/>
              </a:ext>
            </a:extLst>
          </p:cNvPr>
          <p:cNvSpPr txBox="1"/>
          <p:nvPr/>
        </p:nvSpPr>
        <p:spPr>
          <a:xfrm>
            <a:off x="2804632" y="1618377"/>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session.user.id</a:t>
            </a:r>
            <a:endParaRPr sz="1100">
              <a:solidFill>
                <a:schemeClr val="dk1"/>
              </a:solidFill>
              <a:latin typeface="Calibri"/>
              <a:ea typeface="Calibri"/>
              <a:cs typeface="Calibri"/>
              <a:sym typeface="Calibri"/>
            </a:endParaRPr>
          </a:p>
        </p:txBody>
      </p:sp>
      <p:sp>
        <p:nvSpPr>
          <p:cNvPr id="56" name="Rectangle: Diagonal Corners Rounded 55">
            <a:extLst>
              <a:ext uri="{FF2B5EF4-FFF2-40B4-BE49-F238E27FC236}">
                <a16:creationId xmlns:a16="http://schemas.microsoft.com/office/drawing/2014/main" id="{6F4B4190-6BD9-4DEB-9EC6-0E09B6A187B8}"/>
              </a:ext>
            </a:extLst>
          </p:cNvPr>
          <p:cNvSpPr/>
          <p:nvPr/>
        </p:nvSpPr>
        <p:spPr>
          <a:xfrm>
            <a:off x="7991583" y="2317142"/>
            <a:ext cx="2060850" cy="94814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err="1">
                <a:solidFill>
                  <a:schemeClr val="tx1"/>
                </a:solidFill>
              </a:rPr>
              <a:t>categoryUpdateArray</a:t>
            </a:r>
            <a:r>
              <a:rPr lang="en-US" sz="1100">
                <a:solidFill>
                  <a:schemeClr val="tx1"/>
                </a:solidFill>
              </a:rPr>
              <a:t>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2972224105"/>
              </p:ext>
            </p:extLst>
          </p:nvPr>
        </p:nvGraphicFramePr>
        <p:xfrm>
          <a:off x="838200" y="1255264"/>
          <a:ext cx="10515600" cy="50257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Controllo dati</a:t>
                      </a:r>
                      <a:endParaRPr lang="en-US" sz="1600"/>
                    </a:p>
                  </a:txBody>
                  <a:tcPr/>
                </a:tc>
                <a:tc>
                  <a:txBody>
                    <a:bodyPr/>
                    <a:lstStyle/>
                    <a:p>
                      <a:r>
                        <a:rPr lang="it-IT" sz="1600"/>
                        <a:t>POST (username, password)</a:t>
                      </a:r>
                      <a:endParaRPr lang="en-US" sz="1600"/>
                    </a:p>
                  </a:txBody>
                  <a:tcPr/>
                </a:tc>
                <a:tc>
                  <a:txBody>
                    <a:bodyPr/>
                    <a:lstStyle/>
                    <a:p>
                      <a:r>
                        <a:rPr lang="it-IT" sz="1600"/>
                        <a:t>Controllo credenziali</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Aggiornamento </a:t>
                      </a:r>
                      <a:r>
                        <a:rPr lang="it-IT" sz="1600" err="1"/>
                        <a:t>view</a:t>
                      </a:r>
                      <a:r>
                        <a:rPr lang="it-IT" sz="1600"/>
                        <a:t> con dati elenco</a:t>
                      </a:r>
                      <a:endParaRPr lang="en-US" sz="1600"/>
                    </a:p>
                  </a:txBody>
                  <a:tcPr/>
                </a:tc>
                <a:tc>
                  <a:txBody>
                    <a:bodyPr/>
                    <a:lstStyle/>
                    <a:p>
                      <a:r>
                        <a:rPr lang="it-IT" sz="1600"/>
                        <a:t>GET</a:t>
                      </a:r>
                      <a:endParaRPr lang="en-US" sz="1600"/>
                    </a:p>
                  </a:txBody>
                  <a:tcPr/>
                </a:tc>
                <a:tc>
                  <a:txBody>
                    <a:bodyPr/>
                    <a:lstStyle/>
                    <a:p>
                      <a:r>
                        <a:rPr lang="it-IT" sz="1600"/>
                        <a:t>Estrazione di tutte le categorie</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Controllo dati (lato client) + Conferma: cambio posizione di una categoria (con eventuali relativi figli), Cancella: torna all’elenco precedente allo spostamento</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a:t>Aggiorna l’elenco lato server</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Controllo dati</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a:t>Inserimento categoria</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endParaRPr lang="en-US" sz="1600"/>
                    </a:p>
                  </a:txBody>
                  <a:tcPr/>
                </a:tc>
                <a:tc>
                  <a:txBody>
                    <a:bodyPr/>
                    <a:lstStyle/>
                    <a:p>
                      <a:r>
                        <a:rPr lang="it-IT" sz="1600"/>
                        <a:t>POST</a:t>
                      </a:r>
                      <a:endParaRPr lang="en-US" sz="1600"/>
                    </a:p>
                  </a:txBody>
                  <a:tcPr/>
                </a:tc>
                <a:tc>
                  <a:txBody>
                    <a:bodyPr/>
                    <a:lstStyle/>
                    <a:p>
                      <a:r>
                        <a:rPr lang="it-IT" sz="1600"/>
                        <a:t>Terminazione della sessione</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I</a:t>
            </a:r>
            <a:r>
              <a:rPr lang="it-IT" sz="160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a:solidFill>
                <a:schemeClr val="tx1"/>
              </a:solidFill>
            </a:endParaRPr>
          </a:p>
        </p:txBody>
      </p:sp>
      <p:sp>
        <p:nvSpPr>
          <p:cNvPr id="6" name="Rectangle: Diagonal Corners Rounded 5">
            <a:extLst>
              <a:ext uri="{FF2B5EF4-FFF2-40B4-BE49-F238E27FC236}">
                <a16:creationId xmlns:a16="http://schemas.microsoft.com/office/drawing/2014/main" id="{C93586C5-25D7-4BB0-A308-75EDB47FB330}"/>
              </a:ext>
            </a:extLst>
          </p:cNvPr>
          <p:cNvSpPr/>
          <p:nvPr/>
        </p:nvSpPr>
        <p:spPr>
          <a:xfrm>
            <a:off x="7032674" y="3569677"/>
            <a:ext cx="3433689" cy="85813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Dopo la conferma del primo spostamento, il </a:t>
            </a:r>
            <a:r>
              <a:rPr lang="it-IT" sz="1600" err="1">
                <a:solidFill>
                  <a:schemeClr val="tx1"/>
                </a:solidFill>
                <a:sym typeface="Wingdings" panose="05000000000000000000" pitchFamily="2" charset="2"/>
              </a:rPr>
              <a:t>form</a:t>
            </a:r>
            <a:r>
              <a:rPr lang="it-IT" sz="1600">
                <a:solidFill>
                  <a:schemeClr val="tx1"/>
                </a:solidFill>
                <a:sym typeface="Wingdings" panose="05000000000000000000" pitchFamily="2" charset="2"/>
              </a:rPr>
              <a:t> Nuova categoria è disabilitato fino al salvataggio</a:t>
            </a:r>
            <a:endParaRPr lang="en-US" sz="160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Controller / event </a:t>
            </a:r>
            <a:r>
              <a:rPr lang="it-IT" err="1"/>
              <a:t>handler</a:t>
            </a:r>
            <a:endParaRPr lang="it-IT"/>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3960190824"/>
              </p:ext>
            </p:extLst>
          </p:nvPr>
        </p:nvGraphicFramePr>
        <p:xfrm>
          <a:off x="838200" y="1255264"/>
          <a:ext cx="10515600" cy="424871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(username, password)</a:t>
                      </a:r>
                      <a:endParaRPr lang="en-US" sz="1600"/>
                    </a:p>
                  </a:txBody>
                  <a:tcPr/>
                </a:tc>
                <a:tc>
                  <a:txBody>
                    <a:bodyPr/>
                    <a:lstStyle/>
                    <a:p>
                      <a:r>
                        <a:rPr lang="it-IT" sz="1600" err="1"/>
                        <a:t>CheckLogin</a:t>
                      </a:r>
                      <a:r>
                        <a:rPr lang="it-IT" sz="1600"/>
                        <a:t> (</a:t>
                      </a:r>
                      <a:r>
                        <a:rPr lang="it-IT" sz="1600" err="1"/>
                        <a:t>servlet</a:t>
                      </a:r>
                      <a:r>
                        <a:rPr lang="it-IT" sz="1600"/>
                        <a:t>)</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Funzione </a:t>
                      </a:r>
                      <a:r>
                        <a:rPr lang="it-IT" sz="1600" err="1"/>
                        <a:t>pageOrchestrator</a:t>
                      </a:r>
                      <a:endParaRPr lang="en-US" sz="1600"/>
                    </a:p>
                  </a:txBody>
                  <a:tcPr/>
                </a:tc>
                <a:tc>
                  <a:txBody>
                    <a:bodyPr/>
                    <a:lstStyle/>
                    <a:p>
                      <a:r>
                        <a:rPr lang="it-IT" sz="1600"/>
                        <a:t>GET</a:t>
                      </a:r>
                      <a:endParaRPr lang="en-US" sz="1600"/>
                    </a:p>
                  </a:txBody>
                  <a:tcPr/>
                </a:tc>
                <a:tc>
                  <a:txBody>
                    <a:bodyPr/>
                    <a:lstStyle/>
                    <a:p>
                      <a:r>
                        <a:rPr lang="it-IT" sz="1600" err="1"/>
                        <a:t>GetCategories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Aggiorna </a:t>
                      </a:r>
                      <a:r>
                        <a:rPr lang="it-IT" sz="1600" err="1"/>
                        <a:t>view</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err="1"/>
                        <a:t>UpdateCategories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err="1"/>
                        <a:t>CreateCategory</a:t>
                      </a:r>
                      <a:r>
                        <a:rPr lang="it-IT" sz="1600"/>
                        <a:t> (</a:t>
                      </a:r>
                      <a:r>
                        <a:rPr lang="it-IT" sz="1600" err="1"/>
                        <a:t>servlet</a:t>
                      </a:r>
                      <a:r>
                        <a:rPr lang="it-IT" sz="1600"/>
                        <a:t>)</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POST</a:t>
                      </a:r>
                      <a:endParaRPr lang="en-US" sz="1600"/>
                    </a:p>
                  </a:txBody>
                  <a:tcPr/>
                </a:tc>
                <a:tc>
                  <a:txBody>
                    <a:bodyPr/>
                    <a:lstStyle/>
                    <a:p>
                      <a:r>
                        <a:rPr lang="it-IT" sz="1600"/>
                        <a:t>Logout (</a:t>
                      </a:r>
                      <a:r>
                        <a:rPr lang="it-IT" sz="1600" err="1"/>
                        <a:t>servlet</a:t>
                      </a:r>
                      <a:r>
                        <a:rPr lang="it-IT" sz="1600"/>
                        <a:t>)</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a:t>
            </a:r>
            <a:r>
              <a:rPr lang="en-US" sz="1600" err="1">
                <a:solidFill>
                  <a:schemeClr val="tx1"/>
                </a:solidFill>
              </a:rPr>
              <a:t>makeCall</a:t>
            </a:r>
            <a:r>
              <a:rPr lang="en-US" sz="1600">
                <a:solidFill>
                  <a:schemeClr val="tx1"/>
                </a:solidFill>
              </a:rPr>
              <a:t> indica una </a:t>
            </a:r>
            <a:r>
              <a:rPr lang="en-US" sz="1600" err="1">
                <a:solidFill>
                  <a:schemeClr val="tx1"/>
                </a:solidFill>
              </a:rPr>
              <a:t>funzione</a:t>
            </a:r>
            <a:r>
              <a:rPr lang="en-US" sz="1600">
                <a:solidFill>
                  <a:schemeClr val="tx1"/>
                </a:solidFill>
              </a:rPr>
              <a:t> </a:t>
            </a:r>
            <a:r>
              <a:rPr lang="en-US" sz="1600" err="1">
                <a:solidFill>
                  <a:schemeClr val="tx1"/>
                </a:solidFill>
              </a:rPr>
              <a:t>che</a:t>
            </a:r>
            <a:r>
              <a:rPr lang="en-US" sz="1600">
                <a:solidFill>
                  <a:schemeClr val="tx1"/>
                </a:solidFill>
              </a:rPr>
              <a:t> fa una </a:t>
            </a:r>
            <a:r>
              <a:rPr lang="en-US" sz="1600" err="1">
                <a:solidFill>
                  <a:schemeClr val="tx1"/>
                </a:solidFill>
              </a:rPr>
              <a:t>chiamata</a:t>
            </a:r>
            <a:r>
              <a:rPr lang="en-US" sz="1600">
                <a:solidFill>
                  <a:schemeClr val="tx1"/>
                </a:solidFill>
              </a:rPr>
              <a:t> </a:t>
            </a:r>
            <a:r>
              <a:rPr lang="en-US" sz="1600" err="1">
                <a:solidFill>
                  <a:schemeClr val="tx1"/>
                </a:solidFill>
              </a:rPr>
              <a:t>asincrona</a:t>
            </a:r>
            <a:r>
              <a:rPr lang="en-US" sz="160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Server side: DAO &amp; model </a:t>
            </a:r>
            <a:r>
              <a:rPr lang="it-IT" err="1"/>
              <a:t>object</a:t>
            </a:r>
            <a:endParaRPr lang="it-IT"/>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a:t>Model </a:t>
            </a:r>
            <a:r>
              <a:rPr lang="it-IT" err="1"/>
              <a:t>objects</a:t>
            </a:r>
            <a:r>
              <a:rPr lang="it-IT"/>
              <a:t> (</a:t>
            </a:r>
            <a:r>
              <a:rPr lang="it-IT" err="1"/>
              <a:t>Beans</a:t>
            </a:r>
            <a:r>
              <a:rPr lang="it-IT"/>
              <a:t>)</a:t>
            </a:r>
          </a:p>
          <a:p>
            <a:pPr lvl="1"/>
            <a:r>
              <a:rPr lang="it-IT"/>
              <a:t>User</a:t>
            </a:r>
          </a:p>
          <a:p>
            <a:pPr lvl="1"/>
            <a:r>
              <a:rPr lang="it-IT" err="1"/>
              <a:t>Category</a:t>
            </a:r>
            <a:endParaRPr lang="it-IT"/>
          </a:p>
          <a:p>
            <a:pPr lvl="1"/>
            <a:r>
              <a:rPr lang="it-IT" err="1"/>
              <a:t>CategoryUpdate</a:t>
            </a:r>
            <a:endParaRPr lang="it-IT"/>
          </a:p>
          <a:p>
            <a:r>
              <a:rPr lang="it-IT"/>
              <a:t>Controllers (</a:t>
            </a:r>
            <a:r>
              <a:rPr lang="it-IT" err="1"/>
              <a:t>Servlets</a:t>
            </a:r>
            <a:r>
              <a:rPr lang="it-IT"/>
              <a:t>)</a:t>
            </a:r>
          </a:p>
          <a:p>
            <a:pPr lvl="1"/>
            <a:r>
              <a:rPr lang="it-IT" err="1"/>
              <a:t>CheckLogin</a:t>
            </a:r>
            <a:endParaRPr lang="it-IT"/>
          </a:p>
          <a:p>
            <a:pPr lvl="1"/>
            <a:r>
              <a:rPr lang="it-IT" err="1"/>
              <a:t>CreateCategory</a:t>
            </a:r>
            <a:endParaRPr lang="it-IT"/>
          </a:p>
          <a:p>
            <a:pPr lvl="1"/>
            <a:r>
              <a:rPr lang="it-IT" err="1"/>
              <a:t>GetCategories</a:t>
            </a:r>
            <a:endParaRPr lang="it-IT"/>
          </a:p>
          <a:p>
            <a:pPr lvl="1"/>
            <a:r>
              <a:rPr lang="it-IT" err="1"/>
              <a:t>UpdateCategories</a:t>
            </a:r>
            <a:endParaRPr lang="it-IT"/>
          </a:p>
          <a:p>
            <a:pPr lvl="1"/>
            <a:r>
              <a:rPr lang="it-IT"/>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a:t>Data Access Objects (Classes)</a:t>
            </a:r>
          </a:p>
          <a:p>
            <a:pPr lvl="1"/>
            <a:r>
              <a:rPr lang="it-IT" err="1"/>
              <a:t>UserDAO</a:t>
            </a:r>
            <a:endParaRPr lang="it-IT"/>
          </a:p>
          <a:p>
            <a:pPr lvl="2"/>
            <a:r>
              <a:rPr lang="it-IT" err="1"/>
              <a:t>checkCredentials</a:t>
            </a:r>
            <a:r>
              <a:rPr lang="it-IT"/>
              <a:t>(username, password)</a:t>
            </a:r>
          </a:p>
          <a:p>
            <a:pPr lvl="1"/>
            <a:r>
              <a:rPr lang="it-IT" err="1"/>
              <a:t>CategoryDAO</a:t>
            </a:r>
            <a:endParaRPr lang="it-IT"/>
          </a:p>
          <a:p>
            <a:pPr lvl="2"/>
            <a:r>
              <a:rPr lang="it-IT" err="1"/>
              <a:t>createCategory</a:t>
            </a:r>
            <a:r>
              <a:rPr lang="it-IT"/>
              <a:t>(name, code, </a:t>
            </a:r>
            <a:r>
              <a:rPr lang="it-IT" err="1"/>
              <a:t>fatherId</a:t>
            </a:r>
            <a:r>
              <a:rPr lang="it-IT"/>
              <a:t>)</a:t>
            </a:r>
          </a:p>
          <a:p>
            <a:pPr lvl="2"/>
            <a:r>
              <a:rPr lang="it-IT" err="1"/>
              <a:t>findLastChildCode</a:t>
            </a:r>
            <a:r>
              <a:rPr lang="it-IT"/>
              <a:t>(</a:t>
            </a:r>
            <a:r>
              <a:rPr lang="it-IT" err="1"/>
              <a:t>categoryId</a:t>
            </a:r>
            <a:r>
              <a:rPr lang="it-IT"/>
              <a:t>)</a:t>
            </a:r>
          </a:p>
          <a:p>
            <a:pPr lvl="2"/>
            <a:r>
              <a:rPr lang="it-IT" err="1"/>
              <a:t>findCategoriesByFather</a:t>
            </a:r>
            <a:r>
              <a:rPr lang="it-IT"/>
              <a:t>(</a:t>
            </a:r>
            <a:r>
              <a:rPr lang="it-IT" err="1"/>
              <a:t>fatherId</a:t>
            </a:r>
            <a:r>
              <a:rPr lang="it-IT"/>
              <a:t>)</a:t>
            </a:r>
          </a:p>
          <a:p>
            <a:pPr lvl="2"/>
            <a:r>
              <a:rPr lang="it-IT" err="1"/>
              <a:t>findAllCategories</a:t>
            </a:r>
            <a:r>
              <a:rPr lang="it-IT"/>
              <a:t>()</a:t>
            </a:r>
          </a:p>
          <a:p>
            <a:pPr lvl="2"/>
            <a:r>
              <a:rPr lang="it-IT" err="1"/>
              <a:t>getNumOfRoots</a:t>
            </a:r>
            <a:r>
              <a:rPr lang="it-IT"/>
              <a:t>()</a:t>
            </a:r>
          </a:p>
          <a:p>
            <a:pPr lvl="2"/>
            <a:r>
              <a:rPr lang="it-IT" err="1"/>
              <a:t>getCategorySubtree</a:t>
            </a:r>
            <a:r>
              <a:rPr lang="it-IT"/>
              <a:t>(</a:t>
            </a:r>
            <a:r>
              <a:rPr lang="it-IT" err="1"/>
              <a:t>categoryId</a:t>
            </a:r>
            <a:r>
              <a:rPr lang="it-IT"/>
              <a:t>)</a:t>
            </a:r>
          </a:p>
          <a:p>
            <a:pPr lvl="2"/>
            <a:r>
              <a:rPr lang="it-IT" err="1"/>
              <a:t>findCategoryCode</a:t>
            </a:r>
            <a:r>
              <a:rPr lang="it-IT"/>
              <a:t>(</a:t>
            </a:r>
            <a:r>
              <a:rPr lang="it-IT" err="1"/>
              <a:t>categoryId</a:t>
            </a:r>
            <a:r>
              <a:rPr lang="it-IT"/>
              <a:t>)</a:t>
            </a:r>
          </a:p>
          <a:p>
            <a:pPr lvl="2"/>
            <a:r>
              <a:rPr lang="it-IT" err="1"/>
              <a:t>updateCategory</a:t>
            </a:r>
            <a:r>
              <a:rPr lang="it-IT"/>
              <a:t>(</a:t>
            </a:r>
            <a:r>
              <a:rPr lang="it-IT" err="1"/>
              <a:t>categoryId</a:t>
            </a:r>
            <a:r>
              <a:rPr lang="it-IT"/>
              <a:t>, </a:t>
            </a:r>
            <a:r>
              <a:rPr lang="it-IT" err="1"/>
              <a:t>oldFatherId</a:t>
            </a:r>
            <a:r>
              <a:rPr lang="it-IT"/>
              <a:t>, </a:t>
            </a:r>
            <a:r>
              <a:rPr lang="it-IT" err="1"/>
              <a:t>newFatherId</a:t>
            </a:r>
            <a:r>
              <a:rPr lang="it-IT"/>
              <a:t>, </a:t>
            </a:r>
            <a:r>
              <a:rPr lang="it-IT" err="1"/>
              <a:t>oldCategoryCode</a:t>
            </a:r>
            <a:r>
              <a:rPr lang="it-IT"/>
              <a:t>, </a:t>
            </a:r>
            <a:r>
              <a:rPr lang="it-IT" err="1"/>
              <a:t>newCategoryCode</a:t>
            </a:r>
            <a:r>
              <a:rPr lang="it-IT"/>
              <a:t>)</a:t>
            </a:r>
          </a:p>
          <a:p>
            <a:pPr lvl="2"/>
            <a:r>
              <a:rPr lang="it-IT" err="1"/>
              <a:t>existsCategory</a:t>
            </a:r>
            <a:r>
              <a:rPr lang="it-IT"/>
              <a:t>(name)</a:t>
            </a:r>
          </a:p>
          <a:p>
            <a:endParaRPr lang="it-IT"/>
          </a:p>
          <a:p>
            <a:pPr lvl="1"/>
            <a:endParaRPr lang="it-IT"/>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a:t>Client side: view &amp; view component</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92500" lnSpcReduction="20000"/>
          </a:bodyPr>
          <a:lstStyle/>
          <a:p>
            <a:r>
              <a:rPr lang="it-IT"/>
              <a:t>index</a:t>
            </a:r>
          </a:p>
          <a:p>
            <a:pPr lvl="1"/>
            <a:r>
              <a:rPr lang="it-IT"/>
              <a:t>Login </a:t>
            </a:r>
            <a:r>
              <a:rPr lang="it-IT" err="1"/>
              <a:t>form</a:t>
            </a:r>
            <a:endParaRPr lang="it-IT"/>
          </a:p>
          <a:p>
            <a:pPr lvl="2"/>
            <a:r>
              <a:rPr lang="it-IT"/>
              <a:t>gestione della </a:t>
            </a:r>
            <a:r>
              <a:rPr lang="it-IT" err="1"/>
              <a:t>submit</a:t>
            </a:r>
            <a:r>
              <a:rPr lang="it-IT"/>
              <a:t> e degli errori</a:t>
            </a:r>
          </a:p>
          <a:p>
            <a:r>
              <a:rPr lang="it-IT"/>
              <a:t>home</a:t>
            </a:r>
          </a:p>
          <a:p>
            <a:pPr lvl="1"/>
            <a:r>
              <a:rPr lang="it-IT" err="1"/>
              <a:t>CategoriesList</a:t>
            </a:r>
            <a:endParaRPr lang="it-IT"/>
          </a:p>
          <a:p>
            <a:pPr lvl="2"/>
            <a:r>
              <a:rPr lang="it-IT"/>
              <a:t>reset(): imposta le condizioni di iniziali visibilità dei componenti</a:t>
            </a:r>
          </a:p>
          <a:p>
            <a:pPr lvl="2"/>
            <a:r>
              <a:rPr lang="it-IT"/>
              <a:t>show(): richiede al server i dati delle categorie</a:t>
            </a:r>
          </a:p>
          <a:p>
            <a:pPr lvl="2"/>
            <a:r>
              <a:rPr lang="it-IT" err="1"/>
              <a:t>registerEvents</a:t>
            </a:r>
            <a:r>
              <a:rPr lang="it-IT"/>
              <a:t>(): associa al componente le funzioni per gestirne gli eventi</a:t>
            </a:r>
          </a:p>
          <a:p>
            <a:pPr lvl="2"/>
            <a:r>
              <a:rPr lang="it-IT"/>
              <a:t>update(): riceve i dati dal server e aggiorna la lista delle categorie</a:t>
            </a:r>
          </a:p>
          <a:p>
            <a:pPr lvl="1"/>
            <a:r>
              <a:rPr lang="it-IT" err="1"/>
              <a:t>CategoryForm</a:t>
            </a:r>
            <a:endParaRPr lang="it-IT"/>
          </a:p>
          <a:p>
            <a:pPr lvl="2"/>
            <a:r>
              <a:rPr lang="it-IT"/>
              <a:t>reset(): imposta le condizioni di iniziali visibilità</a:t>
            </a:r>
          </a:p>
          <a:p>
            <a:pPr lvl="2"/>
            <a:r>
              <a:rPr lang="it-IT" err="1"/>
              <a:t>registerEvents</a:t>
            </a:r>
            <a:r>
              <a:rPr lang="it-IT"/>
              <a:t>(): associa al componente le funzioni per gestirne gli eventi</a:t>
            </a:r>
          </a:p>
          <a:p>
            <a:pPr lvl="2"/>
            <a:r>
              <a:rPr lang="it-IT"/>
              <a:t>show(): richiede al server i dati delle categorie</a:t>
            </a:r>
          </a:p>
          <a:p>
            <a:pPr lvl="2"/>
            <a:r>
              <a:rPr lang="it-IT"/>
              <a:t>update(): riceve i dati dal server e aggiorna la lista dei possibili padri</a:t>
            </a:r>
          </a:p>
          <a:p>
            <a:pPr lvl="1"/>
            <a:r>
              <a:rPr lang="it-IT" err="1"/>
              <a:t>UpdateModal</a:t>
            </a:r>
            <a:endParaRPr lang="it-IT"/>
          </a:p>
          <a:p>
            <a:pPr lvl="2"/>
            <a:r>
              <a:rPr lang="it-IT"/>
              <a:t>show(): imposta le condizioni di visibilità successive al drop</a:t>
            </a:r>
          </a:p>
          <a:p>
            <a:pPr lvl="2"/>
            <a:r>
              <a:rPr lang="it-IT" err="1"/>
              <a:t>close</a:t>
            </a:r>
            <a:r>
              <a:rPr lang="it-IT"/>
              <a:t>(): imposta le condizioni di visibilità successive all’annullamento dello spostamento</a:t>
            </a:r>
          </a:p>
          <a:p>
            <a:pPr lvl="2"/>
            <a:r>
              <a:rPr lang="it-IT" err="1"/>
              <a:t>confirm</a:t>
            </a:r>
            <a:r>
              <a:rPr lang="it-IT"/>
              <a:t>(): sposta la nuova categoria successivamente a un drop legittimo</a:t>
            </a:r>
          </a:p>
          <a:p>
            <a:pPr lvl="2"/>
            <a:r>
              <a:rPr lang="it-IT"/>
              <a:t>reset(): imposta le condizioni di iniziali visibilità</a:t>
            </a:r>
          </a:p>
          <a:p>
            <a:pPr lvl="1"/>
            <a:r>
              <a:rPr lang="it-IT"/>
              <a:t>AfterUpdateModal</a:t>
            </a:r>
          </a:p>
          <a:p>
            <a:pPr lvl="2"/>
            <a:r>
              <a:rPr lang="it-IT"/>
              <a:t>show(), close(), reset(): [come sopra]</a:t>
            </a:r>
          </a:p>
          <a:p>
            <a:pPr lvl="1"/>
            <a:r>
              <a:rPr lang="it-IT"/>
              <a:t>PersonalMessage</a:t>
            </a:r>
          </a:p>
          <a:p>
            <a:pPr lvl="2"/>
            <a:r>
              <a:rPr lang="it-IT"/>
              <a:t>show(): mostra nome e cognome dell’utente corrente, in alto a sinistra nella pagina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err="1"/>
              <a:t>Gestione</a:t>
            </a:r>
            <a:r>
              <a:rPr lang="en-US"/>
              <a:t> del </a:t>
            </a:r>
            <a:r>
              <a:rPr lang="en-US" err="1"/>
              <a:t>ciclo</a:t>
            </a:r>
            <a:r>
              <a:rPr lang="en-US"/>
              <a:t> di vita</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err="1"/>
              <a:t>PageOrchestrator</a:t>
            </a:r>
            <a:endParaRPr lang="it-IT"/>
          </a:p>
          <a:p>
            <a:pPr lvl="2"/>
            <a:r>
              <a:rPr lang="it-IT"/>
              <a:t>start(): crea e inizializza il personal </a:t>
            </a:r>
            <a:r>
              <a:rPr lang="it-IT" err="1"/>
              <a:t>message</a:t>
            </a:r>
            <a:r>
              <a:rPr lang="it-IT"/>
              <a:t>, la lista delle categorie, la </a:t>
            </a:r>
            <a:r>
              <a:rPr lang="it-IT" err="1"/>
              <a:t>form</a:t>
            </a:r>
            <a:r>
              <a:rPr lang="it-IT"/>
              <a:t> per la nuova categoria e le modali per la richiesta di conferma dell’update in locale e per l’avviso di salvataggio su server avvenuto correttamente</a:t>
            </a:r>
          </a:p>
          <a:p>
            <a:pPr lvl="2"/>
            <a:r>
              <a:rPr lang="it-IT" err="1"/>
              <a:t>refresh</a:t>
            </a:r>
            <a:r>
              <a:rPr lang="it-IT"/>
              <a:t>(): resetta e mostra la lista delle categorie e il </a:t>
            </a:r>
            <a:r>
              <a:rPr lang="it-IT" err="1"/>
              <a:t>form</a:t>
            </a:r>
            <a:r>
              <a:rPr lang="it-IT"/>
              <a:t> per la creazione della nuova categoria, e resetta le modali per la richiesta di conferma dell’update in locale e per l’avviso di salvataggio su server avvenuto correttamente (ma non il personal </a:t>
            </a:r>
            <a:r>
              <a:rPr lang="it-IT" err="1"/>
              <a:t>message</a:t>
            </a:r>
            <a:r>
              <a:rPr lang="it-IT"/>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Diagonal Corners Rounded 47">
            <a:extLst>
              <a:ext uri="{FF2B5EF4-FFF2-40B4-BE49-F238E27FC236}">
                <a16:creationId xmlns:a16="http://schemas.microsoft.com/office/drawing/2014/main" id="{14070BD6-1806-429B-A501-D58B501D9337}"/>
              </a:ext>
            </a:extLst>
          </p:cNvPr>
          <p:cNvSpPr/>
          <p:nvPr/>
        </p:nvSpPr>
        <p:spPr>
          <a:xfrm>
            <a:off x="5121320" y="368395"/>
            <a:ext cx="2999158" cy="7278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a:solidFill>
                <a:schemeClr val="tx1"/>
              </a:solidFill>
              <a:sym typeface="Wingdings" panose="05000000000000000000" pitchFamily="2" charset="2"/>
            </a:endParaRPr>
          </a:p>
        </p:txBody>
      </p: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 + index.js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CheckLogin</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UserDAO</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endParaRPr sz="120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 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400</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submit</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err="1">
                <a:solidFill>
                  <a:schemeClr val="dk1"/>
                </a:solidFill>
                <a:latin typeface="Calibri"/>
                <a:ea typeface="Calibri"/>
                <a:cs typeface="Calibri"/>
                <a:sym typeface="Calibri"/>
              </a:rPr>
              <a:t>setAttribute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6737599" y="53629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Server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5301954" y="53629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Client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Window</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401</a:t>
            </a:r>
            <a:endParaRPr sz="120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checkCredentials</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endParaRPr sz="12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200</a:t>
            </a:r>
            <a:endParaRPr sz="120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a:solidFill>
                  <a:schemeClr val="dk1"/>
                </a:solidFill>
                <a:latin typeface="Calibri"/>
                <a:ea typeface="Calibri"/>
                <a:cs typeface="Calibri"/>
                <a:sym typeface="Calibri"/>
              </a:rPr>
              <a:t>Error </a:t>
            </a:r>
            <a:r>
              <a:rPr lang="es-419" sz="1200" err="1">
                <a:solidFill>
                  <a:schemeClr val="dk1"/>
                </a:solidFill>
                <a:latin typeface="Calibri"/>
                <a:ea typeface="Calibri"/>
                <a:cs typeface="Calibri"/>
                <a:sym typeface="Calibri"/>
              </a:rPr>
              <a:t>msg</a:t>
            </a:r>
            <a:endParaRPr sz="120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err="1">
                <a:solidFill>
                  <a:schemeClr val="dk1"/>
                </a:solidFill>
                <a:latin typeface="Calibri"/>
                <a:ea typeface="Calibri"/>
                <a:cs typeface="Calibri"/>
                <a:sym typeface="Calibri"/>
              </a:rPr>
              <a:t>username</a:t>
            </a:r>
            <a:endParaRPr sz="120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setItem</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location.href</a:t>
            </a:r>
            <a:r>
              <a:rPr lang="es-419" sz="1200">
                <a:solidFill>
                  <a:schemeClr val="dk1"/>
                </a:solidFill>
                <a:latin typeface="Calibri"/>
                <a:ea typeface="Calibri"/>
                <a:cs typeface="Calibri"/>
                <a:sym typeface="Calibri"/>
              </a:rPr>
              <a:t> = home.html</a:t>
            </a:r>
            <a:endParaRPr sz="1200">
              <a:solidFill>
                <a:schemeClr val="dk1"/>
              </a:solidFill>
              <a:latin typeface="Calibri"/>
              <a:ea typeface="Calibri"/>
              <a:cs typeface="Calibri"/>
              <a:sym typeface="Calibri"/>
            </a:endParaRPr>
          </a:p>
        </p:txBody>
      </p:sp>
      <p:sp>
        <p:nvSpPr>
          <p:cNvPr id="47" name="Rectangle: Diagonal Corners Rounded 46">
            <a:extLst>
              <a:ext uri="{FF2B5EF4-FFF2-40B4-BE49-F238E27FC236}">
                <a16:creationId xmlns:a16="http://schemas.microsoft.com/office/drawing/2014/main" id="{BD1DF7C3-D5C8-4E95-A506-DC58414BD7FA}"/>
              </a:ext>
            </a:extLst>
          </p:cNvPr>
          <p:cNvSpPr/>
          <p:nvPr/>
        </p:nvSpPr>
        <p:spPr>
          <a:xfrm>
            <a:off x="8920931" y="378020"/>
            <a:ext cx="264297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Per brevità, nei prossimi diagrammi la gestione di quasi tutti gli errori verrà omessa</a:t>
            </a:r>
          </a:p>
        </p:txBody>
      </p:sp>
      <p:sp>
        <p:nvSpPr>
          <p:cNvPr id="55" name="Google Shape;225;p34">
            <a:extLst>
              <a:ext uri="{FF2B5EF4-FFF2-40B4-BE49-F238E27FC236}">
                <a16:creationId xmlns:a16="http://schemas.microsoft.com/office/drawing/2014/main" id="{FBB5F815-8719-4290-B1BE-67C48604CE5A}"/>
              </a:ext>
            </a:extLst>
          </p:cNvPr>
          <p:cNvSpPr txBox="1"/>
          <p:nvPr/>
        </p:nvSpPr>
        <p:spPr>
          <a:xfrm>
            <a:off x="7439317" y="117174"/>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Legenda</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Personal </a:t>
            </a:r>
            <a:r>
              <a:rPr lang="es-419" sz="1400" b="1" err="1">
                <a:solidFill>
                  <a:schemeClr val="dk1"/>
                </a:solidFill>
                <a:latin typeface="Calibri"/>
                <a:ea typeface="Calibri"/>
                <a:cs typeface="Calibri"/>
                <a:sym typeface="Calibri"/>
              </a:rPr>
              <a:t>Message</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load</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GetCategories</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findAllCategories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Anche </a:t>
            </a:r>
            <a:r>
              <a:rPr lang="en-US" sz="1400" err="1">
                <a:solidFill>
                  <a:schemeClr val="tx1"/>
                </a:solidFill>
              </a:rPr>
              <a:t>UpdateModal</a:t>
            </a:r>
            <a:r>
              <a:rPr lang="en-US" sz="1400">
                <a:solidFill>
                  <a:schemeClr val="tx1"/>
                </a:solidFill>
              </a:rPr>
              <a:t> </a:t>
            </a:r>
            <a:r>
              <a:rPr lang="en-US" sz="1400" err="1">
                <a:solidFill>
                  <a:schemeClr val="tx1"/>
                </a:solidFill>
              </a:rPr>
              <a:t>viene</a:t>
            </a:r>
            <a:r>
              <a:rPr lang="en-US" sz="1400">
                <a:solidFill>
                  <a:schemeClr val="tx1"/>
                </a:solidFill>
              </a:rPr>
              <a:t> </a:t>
            </a:r>
            <a:r>
              <a:rPr lang="en-US" sz="1400" err="1">
                <a:solidFill>
                  <a:schemeClr val="tx1"/>
                </a:solidFill>
              </a:rPr>
              <a:t>resettata</a:t>
            </a:r>
            <a:r>
              <a:rPr lang="en-US" sz="1400">
                <a:solidFill>
                  <a:schemeClr val="tx1"/>
                </a:solidFill>
              </a:rPr>
              <a:t> al refresh (non </a:t>
            </a:r>
            <a:r>
              <a:rPr lang="en-US" sz="1400" err="1">
                <a:solidFill>
                  <a:schemeClr val="tx1"/>
                </a:solidFill>
              </a:rPr>
              <a:t>inserita</a:t>
            </a:r>
            <a:r>
              <a:rPr lang="en-US" sz="1400">
                <a:solidFill>
                  <a:schemeClr val="tx1"/>
                </a:solidFill>
              </a:rPr>
              <a:t> per </a:t>
            </a:r>
            <a:r>
              <a:rPr lang="en-US" sz="1400" err="1">
                <a:solidFill>
                  <a:schemeClr val="tx1"/>
                </a:solidFill>
              </a:rPr>
              <a:t>questioni</a:t>
            </a:r>
            <a:r>
              <a:rPr lang="en-US" sz="1400">
                <a:solidFill>
                  <a:schemeClr val="tx1"/>
                </a:solidFill>
              </a:rPr>
              <a:t> di </a:t>
            </a:r>
            <a:r>
              <a:rPr lang="en-US" sz="1400" err="1">
                <a:solidFill>
                  <a:schemeClr val="tx1"/>
                </a:solidFill>
              </a:rPr>
              <a:t>leggibilità</a:t>
            </a:r>
            <a:r>
              <a:rPr lang="en-US" sz="1400">
                <a:solidFill>
                  <a:schemeClr val="tx1"/>
                </a:solidFill>
              </a:rPr>
              <a:t> </a:t>
            </a:r>
            <a:r>
              <a:rPr lang="en-US" sz="1400" err="1">
                <a:solidFill>
                  <a:schemeClr val="tx1"/>
                </a:solidFill>
              </a:rPr>
              <a:t>dello</a:t>
            </a:r>
            <a:r>
              <a:rPr lang="en-US" sz="140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219284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0039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UpdateModal</a:t>
            </a:r>
            <a:endParaRPr sz="1800" b="1">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805613" y="1912319"/>
            <a:ext cx="0"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13170" y="1912319"/>
            <a:ext cx="10049"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1762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133165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startDrag</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1044977" y="3947598"/>
            <a:ext cx="3482584" cy="1836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291090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315074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drop</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548343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288126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290488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isAllowed</a:t>
            </a:r>
            <a:r>
              <a:rPr lang="es-419" sz="1200">
                <a:solidFill>
                  <a:schemeClr val="dk1"/>
                </a:solidFill>
                <a:latin typeface="Calibri"/>
                <a:ea typeface="Calibri"/>
                <a:cs typeface="Calibri"/>
                <a:sym typeface="Calibri"/>
              </a:rPr>
              <a:t> == true] show()</a:t>
            </a:r>
            <a:endParaRPr sz="120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636884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2849263" y="4191018"/>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315754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update()</a:t>
            </a:r>
            <a:endParaRPr sz="120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288806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437554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click </a:t>
            </a:r>
            <a:r>
              <a:rPr lang="it-IT" sz="1200" err="1">
                <a:solidFill>
                  <a:schemeClr val="dk1"/>
                </a:solidFill>
                <a:latin typeface="Calibri"/>
                <a:ea typeface="Calibri"/>
                <a:cs typeface="Calibri"/>
                <a:sym typeface="Calibri"/>
              </a:rPr>
              <a:t>confirm</a:t>
            </a:r>
            <a:r>
              <a:rPr lang="it-IT" sz="1200">
                <a:solidFill>
                  <a:schemeClr val="dk1"/>
                </a:solidFill>
                <a:latin typeface="Calibri"/>
                <a:ea typeface="Calibri"/>
                <a:cs typeface="Calibri"/>
                <a:sym typeface="Calibri"/>
              </a:rPr>
              <a:t> </a:t>
            </a:r>
            <a:r>
              <a:rPr lang="it-IT"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FFECD52B-48AB-47A3-934E-981843E5E496}"/>
              </a:ext>
            </a:extLst>
          </p:cNvPr>
          <p:cNvSpPr/>
          <p:nvPr/>
        </p:nvSpPr>
        <p:spPr>
          <a:xfrm>
            <a:off x="8607952" y="1412072"/>
            <a:ext cx="1225542" cy="587885"/>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21" name="Straight Connector 20">
            <a:extLst>
              <a:ext uri="{FF2B5EF4-FFF2-40B4-BE49-F238E27FC236}">
                <a16:creationId xmlns:a16="http://schemas.microsoft.com/office/drawing/2014/main" id="{5F40B542-BB7D-46A3-A1A4-FB4E8BB1A4C7}"/>
              </a:ext>
            </a:extLst>
          </p:cNvPr>
          <p:cNvCxnSpPr>
            <a:cxnSpLocks/>
            <a:stCxn id="20" idx="2"/>
          </p:cNvCxnSpPr>
          <p:nvPr/>
        </p:nvCxnSpPr>
        <p:spPr>
          <a:xfrm>
            <a:off x="9220723" y="1999957"/>
            <a:ext cx="1" cy="409135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DFC96C75-F53C-4F8C-A946-3A35DDF066D6}"/>
              </a:ext>
            </a:extLst>
          </p:cNvPr>
          <p:cNvSpPr/>
          <p:nvPr/>
        </p:nvSpPr>
        <p:spPr>
          <a:xfrm rot="16200000">
            <a:off x="8911331" y="5422795"/>
            <a:ext cx="627149" cy="195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83302B13-0538-4B27-ADCB-4AF77F658553}"/>
              </a:ext>
            </a:extLst>
          </p:cNvPr>
          <p:cNvCxnSpPr>
            <a:cxnSpLocks/>
          </p:cNvCxnSpPr>
          <p:nvPr/>
        </p:nvCxnSpPr>
        <p:spPr>
          <a:xfrm flipV="1">
            <a:off x="2898988" y="5533564"/>
            <a:ext cx="62283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225;p34">
            <a:extLst>
              <a:ext uri="{FF2B5EF4-FFF2-40B4-BE49-F238E27FC236}">
                <a16:creationId xmlns:a16="http://schemas.microsoft.com/office/drawing/2014/main" id="{AF20B096-8B1E-47C6-8176-CD6E3C0EC31B}"/>
              </a:ext>
            </a:extLst>
          </p:cNvPr>
          <p:cNvSpPr txBox="1"/>
          <p:nvPr/>
        </p:nvSpPr>
        <p:spPr>
          <a:xfrm>
            <a:off x="2838534" y="5206776"/>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err="1">
                <a:solidFill>
                  <a:schemeClr val="dk1"/>
                </a:solidFill>
                <a:latin typeface="Calibri"/>
                <a:ea typeface="Calibri"/>
                <a:cs typeface="Calibri"/>
                <a:sym typeface="Calibri"/>
              </a:rPr>
              <a:t>disable</a:t>
            </a:r>
            <a:r>
              <a:rPr lang="it-IT"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702233"/>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70223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754506"/>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2224889"/>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2215430"/>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2229731"/>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507201"/>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73565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731367"/>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save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746871"/>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242388"/>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745698"/>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2221814"/>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552961"/>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487755"/>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3206472"/>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532919"/>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749973" y="2551006"/>
            <a:ext cx="1490676" cy="6721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updateQueue</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3040816"/>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categoryUpdateArray</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898679"/>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61003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715847"/>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4034172"/>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b="1" err="1">
                <a:solidFill>
                  <a:srgbClr val="00B050"/>
                </a:solidFill>
                <a:latin typeface="Calibri"/>
                <a:ea typeface="Calibri"/>
                <a:cs typeface="Calibri"/>
                <a:sym typeface="Calibri"/>
              </a:rPr>
              <a:t>refresh</a:t>
            </a:r>
            <a:r>
              <a:rPr lang="es-419" sz="1200" b="1">
                <a:solidFill>
                  <a:srgbClr val="00B050"/>
                </a:solidFill>
                <a:latin typeface="Calibri"/>
                <a:ea typeface="Calibri"/>
                <a:cs typeface="Calibri"/>
                <a:sym typeface="Calibri"/>
              </a:rPr>
              <a:t>()</a:t>
            </a:r>
            <a:endParaRPr sz="1200" b="1">
              <a:solidFill>
                <a:srgbClr val="00B050"/>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485689"/>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656830" y="4773008"/>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495953"/>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804102"/>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00DBCCE5-E884-4E7F-9759-E63A3735E1E7}"/>
              </a:ext>
            </a:extLst>
          </p:cNvPr>
          <p:cNvSpPr/>
          <p:nvPr/>
        </p:nvSpPr>
        <p:spPr>
          <a:xfrm>
            <a:off x="8468752" y="367723"/>
            <a:ext cx="3334044"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b="1" err="1">
                <a:solidFill>
                  <a:srgbClr val="00B050"/>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
        <p:nvSpPr>
          <p:cNvPr id="31" name="Rectangle: Diagonal Corners Rounded 30">
            <a:extLst>
              <a:ext uri="{FF2B5EF4-FFF2-40B4-BE49-F238E27FC236}">
                <a16:creationId xmlns:a16="http://schemas.microsoft.com/office/drawing/2014/main" id="{502A0A84-9FDC-4D9E-AFA3-33DFFDC87B4B}"/>
              </a:ext>
            </a:extLst>
          </p:cNvPr>
          <p:cNvSpPr/>
          <p:nvPr/>
        </p:nvSpPr>
        <p:spPr>
          <a:xfrm>
            <a:off x="8243627" y="3744450"/>
            <a:ext cx="1949307" cy="923533"/>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a:solidFill>
                  <a:schemeClr val="tx1"/>
                </a:solidFill>
                <a:sym typeface="Wingdings" panose="05000000000000000000" pitchFamily="2" charset="2"/>
              </a:rPr>
              <a:t>categoryU</a:t>
            </a:r>
            <a:r>
              <a:rPr lang="en-US" sz="1100">
                <a:solidFill>
                  <a:schemeClr val="tx1"/>
                </a:solidFill>
              </a:rPr>
              <a:t>pdateArray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a:t>
            </a:r>
            <a:r>
              <a:rPr lang="it-IT" sz="1600" b="1">
                <a:solidFill>
                  <a:srgbClr val="FF0000"/>
                </a:solidFill>
              </a:rPr>
              <a:t>utente</a:t>
            </a:r>
            <a:r>
              <a:rPr lang="it-IT" sz="1600"/>
              <a:t> (ad esempio il curatore di un catalogo online di immagini) di gestire una tassonomia di classificazione utile per etichettare immagini allo scopo di consentire la ricerca in base alla </a:t>
            </a:r>
            <a:r>
              <a:rPr lang="it-IT" sz="1600" b="1">
                <a:solidFill>
                  <a:srgbClr val="FF0000"/>
                </a:solidFill>
              </a:rPr>
              <a:t>categoria</a:t>
            </a:r>
            <a:r>
              <a:rPr lang="it-IT" sz="1600"/>
              <a:t>. Dopo il login, l’utente accede a una pagina HOME in cui compare un albero gerarchico di categorie. Le categorie non dipendono dall’utente e sono in comune tra tutti gli utenti. Le categorie hanno </a:t>
            </a:r>
            <a:r>
              <a:rPr lang="it-IT" sz="1600" b="1">
                <a:solidFill>
                  <a:srgbClr val="00B050"/>
                </a:solidFill>
              </a:rPr>
              <a:t>nomi</a:t>
            </a:r>
            <a:r>
              <a:rPr lang="it-IT" sz="1600"/>
              <a:t> distinti. L’utente può inserire una nuova categoria nell’albero. Per fare ciò usa una </a:t>
            </a:r>
            <a:r>
              <a:rPr lang="it-IT" sz="1600" err="1"/>
              <a:t>form</a:t>
            </a:r>
            <a:r>
              <a:rPr lang="it-IT" sz="1600"/>
              <a:t> nella pagina HOME in cui specifica il nome della nuova categoria e sceglie la categoria padre. L’invio della nuova categoria comporta l’aggiornamento dell’albero: la nuova categoria </a:t>
            </a:r>
            <a:r>
              <a:rPr lang="it-IT" sz="1600" b="1">
                <a:solidFill>
                  <a:srgbClr val="366092"/>
                </a:solidFill>
              </a:rPr>
              <a:t>è appesa alla categoria padre </a:t>
            </a:r>
            <a:r>
              <a:rPr lang="it-IT" sz="1600"/>
              <a:t>come ultimo </a:t>
            </a:r>
            <a:r>
              <a:rPr lang="it-IT" sz="1600" err="1"/>
              <a:t>sottoelemento</a:t>
            </a:r>
            <a:r>
              <a:rPr lang="it-IT" sz="1600"/>
              <a:t>. Alla nuova categoria viene assegnato un </a:t>
            </a:r>
            <a:r>
              <a:rPr lang="it-IT" sz="1600" b="1">
                <a:solidFill>
                  <a:srgbClr val="00B050"/>
                </a:solidFill>
              </a:rPr>
              <a:t>codice numerico </a:t>
            </a:r>
            <a:r>
              <a:rPr lang="it-IT" sz="160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err="1">
                <a:solidFill>
                  <a:srgbClr val="FF0000"/>
                </a:solidFill>
              </a:rPr>
              <a:t>Entities</a:t>
            </a:r>
            <a:r>
              <a:rPr lang="es-419" sz="1600" b="1"/>
              <a:t>, </a:t>
            </a:r>
            <a:r>
              <a:rPr lang="es-419" sz="1600" b="1" err="1">
                <a:solidFill>
                  <a:srgbClr val="00B050"/>
                </a:solidFill>
              </a:rPr>
              <a:t>attributes</a:t>
            </a:r>
            <a:r>
              <a:rPr lang="es-419" sz="1600" b="1"/>
              <a:t>, </a:t>
            </a:r>
            <a:r>
              <a:rPr lang="es-419" sz="1600" b="1" err="1">
                <a:solidFill>
                  <a:srgbClr val="366092"/>
                </a:solidFill>
              </a:rPr>
              <a:t>relationships</a:t>
            </a:r>
            <a:endParaRPr lang="es-419" sz="1600" b="1">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01037" y="1589687"/>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13808" y="2112343"/>
            <a:ext cx="0" cy="351473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4417" y="3695058"/>
            <a:ext cx="2982694" cy="248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19056" y="3130083"/>
            <a:ext cx="2006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62311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80147" y="2505944"/>
            <a:ext cx="1307529" cy="62413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CreateCategory</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it-IT" sz="1200">
                <a:solidFill>
                  <a:schemeClr val="dk1"/>
                </a:solidFill>
                <a:latin typeface="Calibri"/>
                <a:ea typeface="Calibri"/>
                <a:cs typeface="Calibri"/>
                <a:sym typeface="Calibri"/>
              </a:rPr>
              <a:t>name, </a:t>
            </a:r>
            <a:r>
              <a:rPr lang="it-IT" sz="1200" err="1">
                <a:solidFill>
                  <a:schemeClr val="dk1"/>
                </a:solidFill>
                <a:latin typeface="Calibri"/>
                <a:ea typeface="Calibri"/>
                <a:cs typeface="Calibri"/>
                <a:sym typeface="Calibri"/>
              </a:rPr>
              <a:t>fatherId</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618821"/>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submit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3132336" y="166511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3813299" y="2160337"/>
            <a:ext cx="0" cy="34667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5396156" y="166746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6065378" y="2160336"/>
            <a:ext cx="0" cy="34667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3502971" y="3171532"/>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Straight Arrow Connector 57">
            <a:extLst>
              <a:ext uri="{FF2B5EF4-FFF2-40B4-BE49-F238E27FC236}">
                <a16:creationId xmlns:a16="http://schemas.microsoft.com/office/drawing/2014/main" id="{6C68E961-21C8-475D-BEA0-0E6EB7CDDAB6}"/>
              </a:ext>
            </a:extLst>
          </p:cNvPr>
          <p:cNvCxnSpPr>
            <a:cxnSpLocks/>
          </p:cNvCxnSpPr>
          <p:nvPr/>
        </p:nvCxnSpPr>
        <p:spPr>
          <a:xfrm>
            <a:off x="3904481" y="3442153"/>
            <a:ext cx="2071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Google Shape;225;p34">
            <a:extLst>
              <a:ext uri="{FF2B5EF4-FFF2-40B4-BE49-F238E27FC236}">
                <a16:creationId xmlns:a16="http://schemas.microsoft.com/office/drawing/2014/main" id="{3E6F5E06-06B8-4780-9448-7FD59DA8DD3C}"/>
              </a:ext>
            </a:extLst>
          </p:cNvPr>
          <p:cNvSpPr txBox="1"/>
          <p:nvPr/>
        </p:nvSpPr>
        <p:spPr>
          <a:xfrm>
            <a:off x="3890360" y="2963636"/>
            <a:ext cx="1307529" cy="41970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err="1">
                <a:latin typeface="Calibri"/>
                <a:ea typeface="Calibri"/>
                <a:cs typeface="Calibri"/>
                <a:sym typeface="Calibri"/>
              </a:rPr>
              <a:t>createCategory</a:t>
            </a:r>
            <a:endParaRPr lang="es-419" sz="120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a:latin typeface="Calibri"/>
                <a:ea typeface="Calibri"/>
                <a:cs typeface="Calibri"/>
                <a:sym typeface="Calibri"/>
              </a:rPr>
              <a:t>(</a:t>
            </a:r>
            <a:r>
              <a:rPr lang="es-419" sz="1200" err="1">
                <a:latin typeface="Calibri"/>
                <a:ea typeface="Calibri"/>
                <a:cs typeface="Calibri"/>
                <a:sym typeface="Calibri"/>
              </a:rPr>
              <a:t>name</a:t>
            </a:r>
            <a:r>
              <a:rPr lang="es-419" sz="1200">
                <a:latin typeface="Calibri"/>
                <a:ea typeface="Calibri"/>
                <a:cs typeface="Calibri"/>
                <a:sym typeface="Calibri"/>
              </a:rPr>
              <a:t>, </a:t>
            </a:r>
            <a:r>
              <a:rPr lang="es-419" sz="1200" err="1">
                <a:latin typeface="Calibri"/>
                <a:ea typeface="Calibri"/>
                <a:cs typeface="Calibri"/>
                <a:sym typeface="Calibri"/>
              </a:rPr>
              <a:t>fatherId</a:t>
            </a:r>
            <a:r>
              <a:rPr lang="es-419" sz="1200">
                <a:latin typeface="Calibri"/>
                <a:ea typeface="Calibri"/>
                <a:cs typeface="Calibri"/>
                <a:sym typeface="Calibri"/>
              </a:rPr>
              <a:t>)</a:t>
            </a:r>
          </a:p>
        </p:txBody>
      </p:sp>
      <p:sp>
        <p:nvSpPr>
          <p:cNvPr id="62" name="Google Shape;150;p28">
            <a:extLst>
              <a:ext uri="{FF2B5EF4-FFF2-40B4-BE49-F238E27FC236}">
                <a16:creationId xmlns:a16="http://schemas.microsoft.com/office/drawing/2014/main" id="{C79E9489-38F1-4168-9CB3-97624527D0BC}"/>
              </a:ext>
            </a:extLst>
          </p:cNvPr>
          <p:cNvSpPr/>
          <p:nvPr/>
        </p:nvSpPr>
        <p:spPr>
          <a:xfrm rot="16200000">
            <a:off x="5719689" y="3517222"/>
            <a:ext cx="690167" cy="17767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150;p28">
            <a:extLst>
              <a:ext uri="{FF2B5EF4-FFF2-40B4-BE49-F238E27FC236}">
                <a16:creationId xmlns:a16="http://schemas.microsoft.com/office/drawing/2014/main" id="{B8CB6208-07BB-46CD-B730-43CAB8C8DC23}"/>
              </a:ext>
            </a:extLst>
          </p:cNvPr>
          <p:cNvSpPr/>
          <p:nvPr/>
        </p:nvSpPr>
        <p:spPr>
          <a:xfrm>
            <a:off x="7593890" y="161283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0816D4E4-1100-4A04-B10E-69F8E85D41B2}"/>
              </a:ext>
            </a:extLst>
          </p:cNvPr>
          <p:cNvSpPr/>
          <p:nvPr/>
        </p:nvSpPr>
        <p:spPr>
          <a:xfrm>
            <a:off x="9677621" y="166511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71" name="Straight Connector 70">
            <a:extLst>
              <a:ext uri="{FF2B5EF4-FFF2-40B4-BE49-F238E27FC236}">
                <a16:creationId xmlns:a16="http://schemas.microsoft.com/office/drawing/2014/main" id="{E52E3C59-BF54-4A81-A6AC-5130A7953425}"/>
              </a:ext>
            </a:extLst>
          </p:cNvPr>
          <p:cNvCxnSpPr>
            <a:cxnSpLocks/>
          </p:cNvCxnSpPr>
          <p:nvPr/>
        </p:nvCxnSpPr>
        <p:spPr>
          <a:xfrm>
            <a:off x="8226887" y="2126035"/>
            <a:ext cx="0" cy="350104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5337D-C76B-4EEA-88D2-BC62A89795E7}"/>
              </a:ext>
            </a:extLst>
          </p:cNvPr>
          <p:cNvCxnSpPr>
            <a:cxnSpLocks/>
          </p:cNvCxnSpPr>
          <p:nvPr/>
        </p:nvCxnSpPr>
        <p:spPr>
          <a:xfrm>
            <a:off x="10321675" y="2140336"/>
            <a:ext cx="0" cy="34867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536E22-F0EF-429B-8178-DD536EF54D11}"/>
              </a:ext>
            </a:extLst>
          </p:cNvPr>
          <p:cNvCxnSpPr>
            <a:cxnSpLocks/>
          </p:cNvCxnSpPr>
          <p:nvPr/>
        </p:nvCxnSpPr>
        <p:spPr>
          <a:xfrm flipH="1">
            <a:off x="1719056" y="3844249"/>
            <a:ext cx="4210765"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25;p34">
            <a:extLst>
              <a:ext uri="{FF2B5EF4-FFF2-40B4-BE49-F238E27FC236}">
                <a16:creationId xmlns:a16="http://schemas.microsoft.com/office/drawing/2014/main" id="{60125BE4-697A-4272-A1ED-5DBE16C90CE1}"/>
              </a:ext>
            </a:extLst>
          </p:cNvPr>
          <p:cNvSpPr txBox="1"/>
          <p:nvPr/>
        </p:nvSpPr>
        <p:spPr>
          <a:xfrm>
            <a:off x="4996483" y="355560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77" name="Google Shape;150;p28">
            <a:extLst>
              <a:ext uri="{FF2B5EF4-FFF2-40B4-BE49-F238E27FC236}">
                <a16:creationId xmlns:a16="http://schemas.microsoft.com/office/drawing/2014/main" id="{E3A90AB8-7F00-4ABF-9C21-9B9570BF9FC3}"/>
              </a:ext>
            </a:extLst>
          </p:cNvPr>
          <p:cNvSpPr/>
          <p:nvPr/>
        </p:nvSpPr>
        <p:spPr>
          <a:xfrm rot="16200000">
            <a:off x="7639757" y="462645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225;p34">
            <a:extLst>
              <a:ext uri="{FF2B5EF4-FFF2-40B4-BE49-F238E27FC236}">
                <a16:creationId xmlns:a16="http://schemas.microsoft.com/office/drawing/2014/main" id="{1DD8FED4-AB4D-4181-8E23-6F7461B61F01}"/>
              </a:ext>
            </a:extLst>
          </p:cNvPr>
          <p:cNvSpPr txBox="1"/>
          <p:nvPr/>
        </p:nvSpPr>
        <p:spPr>
          <a:xfrm>
            <a:off x="1684420" y="4318195"/>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b="1" err="1">
                <a:solidFill>
                  <a:srgbClr val="00B050"/>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1" name="Straight Arrow Connector 80">
            <a:extLst>
              <a:ext uri="{FF2B5EF4-FFF2-40B4-BE49-F238E27FC236}">
                <a16:creationId xmlns:a16="http://schemas.microsoft.com/office/drawing/2014/main" id="{FF835A9F-71B6-4463-B927-B23D66EE4697}"/>
              </a:ext>
            </a:extLst>
          </p:cNvPr>
          <p:cNvCxnSpPr>
            <a:cxnSpLocks/>
          </p:cNvCxnSpPr>
          <p:nvPr/>
        </p:nvCxnSpPr>
        <p:spPr>
          <a:xfrm>
            <a:off x="1728587" y="4769712"/>
            <a:ext cx="6420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150;p28">
            <a:extLst>
              <a:ext uri="{FF2B5EF4-FFF2-40B4-BE49-F238E27FC236}">
                <a16:creationId xmlns:a16="http://schemas.microsoft.com/office/drawing/2014/main" id="{137B9574-33B1-4BEE-BF8D-24D5D07AFFE8}"/>
              </a:ext>
            </a:extLst>
          </p:cNvPr>
          <p:cNvSpPr/>
          <p:nvPr/>
        </p:nvSpPr>
        <p:spPr>
          <a:xfrm rot="16200000">
            <a:off x="10100377" y="5007170"/>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83E04423-AE73-407E-8356-4B3B1EB2C0EA}"/>
              </a:ext>
            </a:extLst>
          </p:cNvPr>
          <p:cNvSpPr txBox="1"/>
          <p:nvPr/>
        </p:nvSpPr>
        <p:spPr>
          <a:xfrm>
            <a:off x="8312163" y="473011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91" name="Straight Arrow Connector 90">
            <a:extLst>
              <a:ext uri="{FF2B5EF4-FFF2-40B4-BE49-F238E27FC236}">
                <a16:creationId xmlns:a16="http://schemas.microsoft.com/office/drawing/2014/main" id="{3C3F1E31-D359-44B1-95A2-217E807DA9B7}"/>
              </a:ext>
            </a:extLst>
          </p:cNvPr>
          <p:cNvCxnSpPr>
            <a:cxnSpLocks/>
          </p:cNvCxnSpPr>
          <p:nvPr/>
        </p:nvCxnSpPr>
        <p:spPr>
          <a:xfrm>
            <a:off x="8324772" y="5038264"/>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Rectangle: Diagonal Corners Rounded 93">
            <a:extLst>
              <a:ext uri="{FF2B5EF4-FFF2-40B4-BE49-F238E27FC236}">
                <a16:creationId xmlns:a16="http://schemas.microsoft.com/office/drawing/2014/main" id="{112AA209-D06D-4459-9DA2-25F4265C4748}"/>
              </a:ext>
            </a:extLst>
          </p:cNvPr>
          <p:cNvSpPr/>
          <p:nvPr/>
        </p:nvSpPr>
        <p:spPr>
          <a:xfrm>
            <a:off x="8454684" y="367723"/>
            <a:ext cx="3348112"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b="1" err="1">
                <a:solidFill>
                  <a:srgbClr val="00B050"/>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227305" y="1493582"/>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251159" y="1471547"/>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83229" y="1509161"/>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Logout</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619071" y="1509161"/>
            <a:ext cx="1225542" cy="4612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754913" y="1487257"/>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840076" y="1938235"/>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839735" y="2011133"/>
            <a:ext cx="0" cy="32116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88170" y="1963519"/>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8259525" y="2011133"/>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10447746" y="1938235"/>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970097" y="2965653"/>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a:endCxn id="57" idx="0"/>
          </p:cNvCxnSpPr>
          <p:nvPr/>
        </p:nvCxnSpPr>
        <p:spPr>
          <a:xfrm>
            <a:off x="1969455" y="2980087"/>
            <a:ext cx="1759121" cy="14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1167009" y="249976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903916" y="2503214"/>
            <a:ext cx="1069108" cy="43347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removeItem</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077826" y="2495471"/>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logout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3553190" y="2880851"/>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951837" y="3758223"/>
            <a:ext cx="40412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919150" y="3237963"/>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Logout</a:t>
            </a:r>
            <a:endParaRPr sz="120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5301214" y="4112864"/>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flipV="1">
            <a:off x="6201111" y="4127656"/>
            <a:ext cx="1950570" cy="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7976296" y="4013877"/>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a:endCxn id="71" idx="0"/>
          </p:cNvCxnSpPr>
          <p:nvPr/>
        </p:nvCxnSpPr>
        <p:spPr>
          <a:xfrm>
            <a:off x="6199329" y="4718412"/>
            <a:ext cx="4134640" cy="15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10158583" y="4620244"/>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6172204" y="3856921"/>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invalidate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6175985" y="4447677"/>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redirect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a:xfrm>
            <a:off x="838198" y="1563284"/>
            <a:ext cx="5181600" cy="3731431"/>
          </a:xfrm>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a:t>
            </a:r>
            <a:r>
              <a:rPr lang="it-IT"/>
              <a:t>la Connection</a:t>
            </a:r>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a:xfrm>
            <a:off x="6172204" y="1563284"/>
            <a:ext cx="5181600" cy="3731431"/>
          </a:xfrm>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un’unica pagina.</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drag &amp; drop.</a:t>
            </a:r>
          </a:p>
          <a:p>
            <a:pPr algn="just">
              <a:lnSpc>
                <a:spcPct val="120000"/>
              </a:lnSpc>
            </a:pPr>
            <a:r>
              <a:rPr lang="it-IT" sz="160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it-IT" sz="1600" err="1">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err="1">
                <a:solidFill>
                  <a:schemeClr val="dk1"/>
                </a:solidFill>
                <a:latin typeface="Calibri"/>
                <a:ea typeface="Calibri"/>
                <a:cs typeface="Calibri"/>
                <a:sym typeface="Calibri"/>
              </a:rPr>
              <a:t>users</a:t>
            </a:r>
            <a:endParaRPr sz="180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err="1">
                <a:solidFill>
                  <a:schemeClr val="dk1"/>
                </a:solidFill>
                <a:latin typeface="Calibri"/>
                <a:ea typeface="Calibri"/>
                <a:cs typeface="Calibri"/>
                <a:sym typeface="Calibri"/>
              </a:rPr>
              <a:t>categories</a:t>
            </a:r>
            <a:endParaRPr sz="180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0:1</a:t>
            </a:r>
            <a:endParaRPr>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err="1"/>
              <a:t>child_of</a:t>
            </a:r>
            <a:endParaRPr lang="it-IT"/>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users</a:t>
            </a:r>
            <a:r>
              <a:rPr lang="en-US" sz="160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categories</a:t>
            </a:r>
            <a:r>
              <a:rPr lang="en-US" sz="160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all’utente (ad esempio il curatore di un catalogo online di immagini) di gestire una tassonomia di classificazione utile per etichettare immagini allo scopo di consentire la ricerca in base alla categoria. Dopo il </a:t>
            </a:r>
            <a:r>
              <a:rPr lang="it-IT" sz="1600" b="1">
                <a:solidFill>
                  <a:srgbClr val="974806"/>
                </a:solidFill>
              </a:rPr>
              <a:t>login</a:t>
            </a:r>
            <a:r>
              <a:rPr lang="it-IT" sz="1600"/>
              <a:t>, l’utente </a:t>
            </a:r>
            <a:r>
              <a:rPr lang="it-IT" sz="1600" b="1">
                <a:solidFill>
                  <a:srgbClr val="338DCD"/>
                </a:solidFill>
              </a:rPr>
              <a:t>accede a</a:t>
            </a:r>
            <a:r>
              <a:rPr lang="it-IT" sz="1600"/>
              <a:t> una pagina </a:t>
            </a:r>
            <a:r>
              <a:rPr lang="it-IT" sz="1600" b="1">
                <a:solidFill>
                  <a:srgbClr val="FF0000"/>
                </a:solidFill>
              </a:rPr>
              <a:t>HOME</a:t>
            </a:r>
            <a:r>
              <a:rPr lang="it-IT" sz="1600"/>
              <a:t> in cui compare </a:t>
            </a:r>
            <a:r>
              <a:rPr lang="it-IT" sz="1600" b="1">
                <a:solidFill>
                  <a:srgbClr val="00B050"/>
                </a:solidFill>
              </a:rPr>
              <a:t>un albero gerarchico di categorie</a:t>
            </a:r>
            <a:r>
              <a:rPr lang="it-IT" sz="1600"/>
              <a:t>. Le categorie non dipendono dall’utente e sono in comune tra tutti gli utenti. Le categorie hanno nomi distinti. L’utente può </a:t>
            </a:r>
            <a:r>
              <a:rPr lang="it-IT" sz="1600" b="1">
                <a:solidFill>
                  <a:srgbClr val="974806"/>
                </a:solidFill>
              </a:rPr>
              <a:t>inserire una nuova categoria</a:t>
            </a:r>
            <a:r>
              <a:rPr lang="it-IT" sz="1600"/>
              <a:t> nell’albero. Per fare ciò usa una </a:t>
            </a:r>
            <a:r>
              <a:rPr lang="it-IT" sz="1600" b="1" err="1">
                <a:solidFill>
                  <a:srgbClr val="00B050"/>
                </a:solidFill>
              </a:rPr>
              <a:t>form</a:t>
            </a:r>
            <a:r>
              <a:rPr lang="it-IT" sz="1600"/>
              <a:t> nella pagina HOME in cui specifica il nome della nuova categoria e sceglie la categoria padre. L’</a:t>
            </a:r>
            <a:r>
              <a:rPr lang="it-IT" sz="1600" b="1">
                <a:solidFill>
                  <a:srgbClr val="338DCD"/>
                </a:solidFill>
              </a:rPr>
              <a:t>invio della nuova categoria</a:t>
            </a:r>
            <a:r>
              <a:rPr lang="it-IT" sz="1600"/>
              <a:t> comporta l’</a:t>
            </a:r>
            <a:r>
              <a:rPr lang="it-IT" sz="1600" b="1">
                <a:solidFill>
                  <a:srgbClr val="974806"/>
                </a:solidFill>
              </a:rPr>
              <a:t>aggiornamento dell’albero</a:t>
            </a:r>
            <a:r>
              <a:rPr lang="it-IT" sz="1600"/>
              <a:t>: la nuova categoria è appesa alla categoria padre come ultimo </a:t>
            </a:r>
            <a:r>
              <a:rPr lang="it-IT" sz="1600" err="1"/>
              <a:t>sottoelemento</a:t>
            </a:r>
            <a:r>
              <a:rPr lang="it-IT" sz="1600"/>
              <a:t>. Alla nuova categoria viene assegnato un codice numerico che ne riflette la posizione. Per semplicità si ipotizzi che per ogni categoria il numero massimo di sottocategorie sia 9, numerate da 1 a 9. </a:t>
            </a:r>
            <a:r>
              <a:rPr lang="it-IT" sz="1600">
                <a:solidFill>
                  <a:schemeClr val="bg1">
                    <a:lumMod val="50000"/>
                  </a:schemeClr>
                </a:solidFill>
              </a:rPr>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r>
              <a:rPr lang="it-IT" sz="1600"/>
              <a:t>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a:t>
            </a:r>
            <a:r>
              <a:rPr lang="it-IT" sz="1600" b="1">
                <a:solidFill>
                  <a:srgbClr val="FF0000"/>
                </a:solidFill>
              </a:rPr>
              <a:t>un’unica pagina</a:t>
            </a:r>
            <a:r>
              <a:rPr lang="it-IT" sz="1600"/>
              <a:t>.</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a:t>
            </a:r>
            <a:r>
              <a:rPr lang="it-IT" sz="1600" b="1">
                <a:solidFill>
                  <a:srgbClr val="974806"/>
                </a:solidFill>
              </a:rPr>
              <a:t>spostamento di una categoria </a:t>
            </a:r>
            <a:r>
              <a:rPr lang="it-IT" sz="1600"/>
              <a:t>è realizzata mediante </a:t>
            </a:r>
            <a:r>
              <a:rPr lang="it-IT" sz="1600" b="1">
                <a:solidFill>
                  <a:srgbClr val="4597D1"/>
                </a:solidFill>
              </a:rPr>
              <a:t>drag &amp; drop</a:t>
            </a:r>
            <a:r>
              <a:rPr lang="it-IT" sz="1600"/>
              <a:t>.</a:t>
            </a:r>
          </a:p>
          <a:p>
            <a:pPr algn="just">
              <a:lnSpc>
                <a:spcPct val="120000"/>
              </a:lnSpc>
            </a:pPr>
            <a:r>
              <a:rPr lang="it-IT" sz="1600"/>
              <a:t>A seguito del drop della categoria da spostare compare una </a:t>
            </a:r>
            <a:r>
              <a:rPr lang="it-IT" sz="1600" b="1">
                <a:solidFill>
                  <a:srgbClr val="00B050"/>
                </a:solidFill>
              </a:rPr>
              <a:t>finestra di dialogo</a:t>
            </a:r>
            <a:r>
              <a:rPr lang="it-IT" sz="1600"/>
              <a:t> con cui l’utente può </a:t>
            </a:r>
            <a:r>
              <a:rPr lang="it-IT" sz="1600" b="1">
                <a:solidFill>
                  <a:srgbClr val="338DCD"/>
                </a:solidFill>
              </a:rPr>
              <a:t>confermare o cancellare lo spostamento</a:t>
            </a:r>
            <a:r>
              <a:rPr lang="it-IT" sz="1600"/>
              <a:t>. La conferma produce l’</a:t>
            </a:r>
            <a:r>
              <a:rPr lang="it-IT" sz="1600" b="1">
                <a:solidFill>
                  <a:srgbClr val="974806"/>
                </a:solidFill>
              </a:rPr>
              <a:t>aggiornamento a lato client </a:t>
            </a:r>
            <a:r>
              <a:rPr lang="it-IT" sz="1600"/>
              <a:t>dell’albero.</a:t>
            </a:r>
          </a:p>
          <a:p>
            <a:pPr algn="just">
              <a:lnSpc>
                <a:spcPct val="120000"/>
              </a:lnSpc>
            </a:pPr>
            <a:r>
              <a:rPr lang="it-IT" sz="1600"/>
              <a:t>L’utente realizza spostamenti anche multipli a lato client. A seguito del primo spostamento compare un </a:t>
            </a:r>
            <a:r>
              <a:rPr lang="it-IT" sz="1600" b="1">
                <a:solidFill>
                  <a:srgbClr val="00B050"/>
                </a:solidFill>
              </a:rPr>
              <a:t>bottone SALVA </a:t>
            </a:r>
            <a:r>
              <a:rPr lang="it-IT" sz="1600" b="1">
                <a:solidFill>
                  <a:srgbClr val="4472C4"/>
                </a:solidFill>
              </a:rPr>
              <a:t>la cui pressione</a:t>
            </a:r>
            <a:r>
              <a:rPr lang="it-IT" sz="1600">
                <a:solidFill>
                  <a:srgbClr val="4472C4"/>
                </a:solidFill>
              </a:rPr>
              <a:t> </a:t>
            </a:r>
            <a:r>
              <a:rPr lang="it-IT" sz="1600"/>
              <a:t>provoca l’</a:t>
            </a:r>
            <a:r>
              <a:rPr lang="it-IT" sz="1600" b="1">
                <a:solidFill>
                  <a:srgbClr val="974806"/>
                </a:solidFill>
              </a:rPr>
              <a:t>invio al server dell’elenco degli spostamenti realizzati</a:t>
            </a:r>
            <a:r>
              <a:rPr lang="it-IT" sz="1600">
                <a:solidFill>
                  <a:srgbClr val="974806"/>
                </a:solidFill>
              </a:rPr>
              <a:t> </a:t>
            </a:r>
            <a:r>
              <a:rPr lang="it-IT" sz="1600"/>
              <a:t>(NON dell’intero albero). L’invio degli spostamenti produce l’</a:t>
            </a:r>
            <a:r>
              <a:rPr lang="it-IT" sz="1600" b="1">
                <a:solidFill>
                  <a:srgbClr val="974806"/>
                </a:solidFill>
              </a:rPr>
              <a:t>aggiornamento dell’albero nella base dei dati</a:t>
            </a:r>
            <a:r>
              <a:rPr lang="it-IT" sz="1600"/>
              <a:t> e la comparsa di un </a:t>
            </a:r>
            <a:r>
              <a:rPr lang="it-IT" sz="1600" b="1">
                <a:solidFill>
                  <a:srgbClr val="00B050"/>
                </a:solidFill>
              </a:rPr>
              <a:t>messaggio di conferma </a:t>
            </a:r>
            <a:r>
              <a:rPr lang="it-IT" sz="1600"/>
              <a:t>dell’avvenuto salvataggio.</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7"/>
            <a:ext cx="10515600" cy="4802187"/>
          </a:xfrm>
        </p:spPr>
        <p:txBody>
          <a:bodyPr>
            <a:noAutofit/>
          </a:bodyPr>
          <a:lstStyle/>
          <a:p>
            <a:pPr algn="just">
              <a:lnSpc>
                <a:spcPct val="120000"/>
              </a:lnSpc>
            </a:pPr>
            <a:r>
              <a:rPr lang="es-419" sz="1600"/>
              <a:t>La </a:t>
            </a:r>
            <a:r>
              <a:rPr lang="es-419" sz="1600" b="1">
                <a:solidFill>
                  <a:srgbClr val="FF0000"/>
                </a:solidFill>
              </a:rPr>
              <a:t>pagina di default</a:t>
            </a:r>
            <a:r>
              <a:rPr lang="es-419" sz="1600"/>
              <a:t> contiene la </a:t>
            </a:r>
            <a:r>
              <a:rPr lang="es-419" sz="1600" b="1" err="1">
                <a:solidFill>
                  <a:srgbClr val="00B050"/>
                </a:solidFill>
              </a:rPr>
              <a:t>form</a:t>
            </a:r>
            <a:r>
              <a:rPr lang="es-419" sz="1600" b="1">
                <a:solidFill>
                  <a:srgbClr val="00B050"/>
                </a:solidFill>
              </a:rPr>
              <a:t> di </a:t>
            </a:r>
            <a:r>
              <a:rPr lang="es-419" sz="1600" b="1" err="1">
                <a:solidFill>
                  <a:srgbClr val="00B050"/>
                </a:solidFill>
              </a:rPr>
              <a:t>login</a:t>
            </a:r>
            <a:r>
              <a:rPr lang="es-419" sz="1600"/>
              <a:t>.</a:t>
            </a:r>
          </a:p>
          <a:p>
            <a:pPr algn="just">
              <a:lnSpc>
                <a:spcPct val="120000"/>
              </a:lnSpc>
            </a:pPr>
            <a:r>
              <a:rPr lang="es-419" sz="1600" err="1"/>
              <a:t>Nella</a:t>
            </a:r>
            <a:r>
              <a:rPr lang="es-419" sz="1600"/>
              <a:t> </a:t>
            </a:r>
            <a:r>
              <a:rPr lang="es-419" sz="1600" err="1"/>
              <a:t>form</a:t>
            </a:r>
            <a:r>
              <a:rPr lang="es-419" sz="1600"/>
              <a:t> di </a:t>
            </a:r>
            <a:r>
              <a:rPr lang="es-419" sz="1600" err="1"/>
              <a:t>login</a:t>
            </a:r>
            <a:r>
              <a:rPr lang="es-419" sz="1600"/>
              <a:t> </a:t>
            </a:r>
            <a:r>
              <a:rPr lang="es-419" sz="1600" err="1"/>
              <a:t>sia</a:t>
            </a:r>
            <a:r>
              <a:rPr lang="es-419" sz="1600"/>
              <a:t> </a:t>
            </a:r>
            <a:r>
              <a:rPr lang="es-419" sz="1600" err="1"/>
              <a:t>username</a:t>
            </a:r>
            <a:r>
              <a:rPr lang="es-419" sz="1600"/>
              <a:t> che </a:t>
            </a:r>
            <a:r>
              <a:rPr lang="es-419" sz="1600" err="1"/>
              <a:t>password</a:t>
            </a:r>
            <a:r>
              <a:rPr lang="es-419" sz="1600"/>
              <a:t> </a:t>
            </a:r>
            <a:r>
              <a:rPr lang="es-419" sz="1600" err="1"/>
              <a:t>sono</a:t>
            </a:r>
            <a:r>
              <a:rPr lang="es-419" sz="1600"/>
              <a:t> </a:t>
            </a:r>
            <a:r>
              <a:rPr lang="es-419" sz="1600" err="1"/>
              <a:t>obbligatori</a:t>
            </a:r>
            <a:r>
              <a:rPr lang="es-419" sz="1600"/>
              <a:t>. </a:t>
            </a:r>
            <a:r>
              <a:rPr lang="es-419" sz="1600" err="1"/>
              <a:t>Nella</a:t>
            </a:r>
            <a:r>
              <a:rPr lang="es-419" sz="1600"/>
              <a:t> </a:t>
            </a:r>
            <a:r>
              <a:rPr lang="es-419" sz="1600" err="1"/>
              <a:t>creazione</a:t>
            </a:r>
            <a:r>
              <a:rPr lang="es-419" sz="1600"/>
              <a:t> di una </a:t>
            </a:r>
            <a:r>
              <a:rPr lang="es-419" sz="1600" err="1"/>
              <a:t>nuova</a:t>
            </a:r>
            <a:r>
              <a:rPr lang="es-419" sz="1600"/>
              <a:t> categoría, solo </a:t>
            </a:r>
            <a:r>
              <a:rPr lang="es-419" sz="1600" err="1"/>
              <a:t>il</a:t>
            </a:r>
            <a:r>
              <a:rPr lang="es-419" sz="1600"/>
              <a:t> </a:t>
            </a:r>
            <a:r>
              <a:rPr lang="es-419" sz="1600" err="1"/>
              <a:t>nome</a:t>
            </a:r>
            <a:r>
              <a:rPr lang="es-419" sz="1600"/>
              <a:t> </a:t>
            </a:r>
            <a:r>
              <a:rPr lang="es-419" sz="1600" err="1"/>
              <a:t>della</a:t>
            </a:r>
            <a:r>
              <a:rPr lang="es-419" sz="1600"/>
              <a:t> </a:t>
            </a:r>
            <a:r>
              <a:rPr lang="es-419" sz="1600" err="1"/>
              <a:t>nuova</a:t>
            </a:r>
            <a:r>
              <a:rPr lang="es-419" sz="1600"/>
              <a:t> categoría è </a:t>
            </a:r>
            <a:r>
              <a:rPr lang="es-419" sz="1600" err="1"/>
              <a:t>obbligatorio</a:t>
            </a:r>
            <a:r>
              <a:rPr lang="es-419" sz="1600"/>
              <a:t>.</a:t>
            </a:r>
          </a:p>
          <a:p>
            <a:pPr algn="just">
              <a:lnSpc>
                <a:spcPct val="120000"/>
              </a:lnSpc>
            </a:pPr>
            <a:r>
              <a:rPr lang="es-419" sz="1600"/>
              <a:t>Le </a:t>
            </a:r>
            <a:r>
              <a:rPr lang="es-419" sz="1600" err="1"/>
              <a:t>categorie</a:t>
            </a:r>
            <a:r>
              <a:rPr lang="es-419" sz="1600"/>
              <a:t> “</a:t>
            </a:r>
            <a:r>
              <a:rPr lang="es-419" sz="1600" err="1"/>
              <a:t>radice</a:t>
            </a:r>
            <a:r>
              <a:rPr lang="es-419" sz="1600"/>
              <a:t>” (</a:t>
            </a:r>
            <a:r>
              <a:rPr lang="es-419" sz="1600" err="1"/>
              <a:t>il</a:t>
            </a:r>
            <a:r>
              <a:rPr lang="es-419" sz="1600"/>
              <a:t> cui </a:t>
            </a:r>
            <a:r>
              <a:rPr lang="es-419" sz="1600" err="1"/>
              <a:t>codice</a:t>
            </a:r>
            <a:r>
              <a:rPr lang="es-419" sz="1600"/>
              <a:t> è composto da una sola cifra) non </a:t>
            </a:r>
            <a:r>
              <a:rPr lang="es-419" sz="1600" err="1"/>
              <a:t>hanno</a:t>
            </a:r>
            <a:r>
              <a:rPr lang="es-419" sz="1600"/>
              <a:t> una </a:t>
            </a:r>
            <a:r>
              <a:rPr lang="es-419" sz="1600" err="1"/>
              <a:t>categoria</a:t>
            </a:r>
            <a:r>
              <a:rPr lang="es-419" sz="1600"/>
              <a:t> padre.</a:t>
            </a:r>
          </a:p>
          <a:p>
            <a:pPr algn="just">
              <a:lnSpc>
                <a:spcPct val="120000"/>
              </a:lnSpc>
            </a:pPr>
            <a:r>
              <a:rPr lang="es-419" sz="1600" b="1">
                <a:solidFill>
                  <a:srgbClr val="338DCD"/>
                </a:solidFill>
              </a:rPr>
              <a:t>Dopo </a:t>
            </a:r>
            <a:r>
              <a:rPr lang="es-419" sz="1600" b="1" err="1">
                <a:solidFill>
                  <a:srgbClr val="338DCD"/>
                </a:solidFill>
              </a:rPr>
              <a:t>aver</a:t>
            </a:r>
            <a:r>
              <a:rPr lang="es-419" sz="1600" b="1">
                <a:solidFill>
                  <a:srgbClr val="338DCD"/>
                </a:solidFill>
              </a:rPr>
              <a:t> </a:t>
            </a:r>
            <a:r>
              <a:rPr lang="es-419" sz="1600" b="1" err="1">
                <a:solidFill>
                  <a:srgbClr val="338DCD"/>
                </a:solidFill>
              </a:rPr>
              <a:t>confermato</a:t>
            </a:r>
            <a:r>
              <a:rPr lang="es-419" sz="1600" b="1">
                <a:solidFill>
                  <a:srgbClr val="338DCD"/>
                </a:solidFill>
              </a:rPr>
              <a:t> </a:t>
            </a:r>
            <a:r>
              <a:rPr lang="es-419" sz="1600" b="1" err="1">
                <a:solidFill>
                  <a:srgbClr val="338DCD"/>
                </a:solidFill>
              </a:rPr>
              <a:t>il</a:t>
            </a:r>
            <a:r>
              <a:rPr lang="es-419" sz="1600" b="1">
                <a:solidFill>
                  <a:srgbClr val="338DCD"/>
                </a:solidFill>
              </a:rPr>
              <a:t> primo </a:t>
            </a:r>
            <a:r>
              <a:rPr lang="es-419" sz="1600" b="1" err="1">
                <a:solidFill>
                  <a:srgbClr val="338DCD"/>
                </a:solidFill>
              </a:rPr>
              <a:t>spostamento</a:t>
            </a:r>
            <a:r>
              <a:rPr lang="es-419" sz="1600"/>
              <a:t>, </a:t>
            </a:r>
            <a:r>
              <a:rPr lang="es-419" sz="1600" err="1"/>
              <a:t>il</a:t>
            </a:r>
            <a:r>
              <a:rPr lang="es-419" sz="1600"/>
              <a:t> </a:t>
            </a:r>
            <a:r>
              <a:rPr lang="es-419" sz="1600" b="1" err="1">
                <a:solidFill>
                  <a:srgbClr val="974806"/>
                </a:solidFill>
              </a:rPr>
              <a:t>form</a:t>
            </a:r>
            <a:r>
              <a:rPr lang="es-419" sz="1600" b="1">
                <a:solidFill>
                  <a:srgbClr val="974806"/>
                </a:solidFill>
              </a:rPr>
              <a:t> di </a:t>
            </a:r>
            <a:r>
              <a:rPr lang="es-419" sz="1600" b="1" err="1">
                <a:solidFill>
                  <a:srgbClr val="974806"/>
                </a:solidFill>
              </a:rPr>
              <a:t>aggiunta</a:t>
            </a:r>
            <a:r>
              <a:rPr lang="es-419" sz="1600" b="1">
                <a:solidFill>
                  <a:srgbClr val="974806"/>
                </a:solidFill>
              </a:rPr>
              <a:t> di una </a:t>
            </a:r>
            <a:r>
              <a:rPr lang="es-419" sz="1600" b="1" err="1">
                <a:solidFill>
                  <a:srgbClr val="974806"/>
                </a:solidFill>
              </a:rPr>
              <a:t>nuova</a:t>
            </a:r>
            <a:r>
              <a:rPr lang="es-419" sz="1600" b="1">
                <a:solidFill>
                  <a:srgbClr val="974806"/>
                </a:solidFill>
              </a:rPr>
              <a:t> categoría è </a:t>
            </a:r>
            <a:r>
              <a:rPr lang="es-419" sz="1600" b="1" err="1">
                <a:solidFill>
                  <a:srgbClr val="974806"/>
                </a:solidFill>
              </a:rPr>
              <a:t>disabilitato</a:t>
            </a:r>
            <a:r>
              <a:rPr lang="es-419" sz="1600" b="1">
                <a:solidFill>
                  <a:srgbClr val="974806"/>
                </a:solidFill>
              </a:rPr>
              <a:t> </a:t>
            </a:r>
            <a:r>
              <a:rPr lang="es-419" sz="1600"/>
              <a:t>fino al </a:t>
            </a:r>
            <a:r>
              <a:rPr lang="es-419" sz="1600" err="1"/>
              <a:t>salvataggio</a:t>
            </a:r>
            <a:r>
              <a:rPr lang="es-419" sz="1600"/>
              <a:t> di </a:t>
            </a:r>
            <a:r>
              <a:rPr lang="es-419" sz="1600" err="1"/>
              <a:t>tutte</a:t>
            </a:r>
            <a:r>
              <a:rPr lang="es-419" sz="1600"/>
              <a:t> le </a:t>
            </a:r>
            <a:r>
              <a:rPr lang="es-419" sz="1600" err="1"/>
              <a:t>modifiche</a:t>
            </a:r>
            <a:r>
              <a:rPr lang="es-419" sz="1600"/>
              <a:t> </a:t>
            </a:r>
            <a:r>
              <a:rPr lang="es-419" sz="1600" err="1"/>
              <a:t>effettuate</a:t>
            </a:r>
            <a:r>
              <a:rPr lang="es-419" sz="1600"/>
              <a:t>.</a:t>
            </a:r>
          </a:p>
          <a:p>
            <a:pPr algn="just">
              <a:lnSpc>
                <a:spcPct val="120000"/>
              </a:lnSpc>
            </a:pPr>
            <a:r>
              <a:rPr lang="es-419" sz="1600"/>
              <a:t>Al </a:t>
            </a:r>
            <a:r>
              <a:rPr lang="es-419" sz="1600" b="1" err="1">
                <a:solidFill>
                  <a:srgbClr val="338DCD"/>
                </a:solidFill>
              </a:rPr>
              <a:t>refresh</a:t>
            </a:r>
            <a:r>
              <a:rPr lang="es-419" sz="1600" b="1">
                <a:solidFill>
                  <a:srgbClr val="338DCD"/>
                </a:solidFill>
              </a:rPr>
              <a:t> </a:t>
            </a:r>
            <a:r>
              <a:rPr lang="es-419" sz="1600" b="1" err="1">
                <a:solidFill>
                  <a:srgbClr val="338DCD"/>
                </a:solidFill>
              </a:rPr>
              <a:t>della</a:t>
            </a:r>
            <a:r>
              <a:rPr lang="es-419" sz="1600" b="1">
                <a:solidFill>
                  <a:srgbClr val="338DCD"/>
                </a:solidFill>
              </a:rPr>
              <a:t> home</a:t>
            </a:r>
            <a:r>
              <a:rPr lang="es-419" sz="1600"/>
              <a:t>, </a:t>
            </a:r>
            <a:r>
              <a:rPr lang="es-419" sz="1600" err="1"/>
              <a:t>gli</a:t>
            </a:r>
            <a:r>
              <a:rPr lang="es-419" sz="1600"/>
              <a:t> </a:t>
            </a:r>
            <a:r>
              <a:rPr lang="es-419" sz="1600" b="1" err="1">
                <a:solidFill>
                  <a:srgbClr val="974806"/>
                </a:solidFill>
              </a:rPr>
              <a:t>spostamenti</a:t>
            </a:r>
            <a:r>
              <a:rPr lang="es-419" sz="1600" b="1">
                <a:solidFill>
                  <a:srgbClr val="974806"/>
                </a:solidFill>
              </a:rPr>
              <a:t> non </a:t>
            </a:r>
            <a:r>
              <a:rPr lang="es-419" sz="1600" b="1" err="1">
                <a:solidFill>
                  <a:srgbClr val="974806"/>
                </a:solidFill>
              </a:rPr>
              <a:t>salvati</a:t>
            </a:r>
            <a:r>
              <a:rPr lang="es-419" sz="1600" b="1">
                <a:solidFill>
                  <a:srgbClr val="974806"/>
                </a:solidFill>
              </a:rPr>
              <a:t> </a:t>
            </a:r>
            <a:r>
              <a:rPr lang="es-419" sz="1600" b="1" err="1">
                <a:solidFill>
                  <a:srgbClr val="974806"/>
                </a:solidFill>
              </a:rPr>
              <a:t>sono</a:t>
            </a:r>
            <a:r>
              <a:rPr lang="es-419" sz="1600" b="1">
                <a:solidFill>
                  <a:srgbClr val="974806"/>
                </a:solidFill>
              </a:rPr>
              <a:t> </a:t>
            </a:r>
            <a:r>
              <a:rPr lang="es-419" sz="1600" b="1" err="1">
                <a:solidFill>
                  <a:srgbClr val="974806"/>
                </a:solidFill>
              </a:rPr>
              <a:t>annullati</a:t>
            </a:r>
            <a:r>
              <a:rPr lang="es-419" sz="1600"/>
              <a:t>.</a:t>
            </a:r>
          </a:p>
          <a:p>
            <a:pPr algn="just">
              <a:lnSpc>
                <a:spcPct val="120000"/>
              </a:lnSpc>
            </a:pPr>
            <a:r>
              <a:rPr lang="es-419" sz="1600"/>
              <a:t>Una categoría non </a:t>
            </a:r>
            <a:r>
              <a:rPr lang="es-419" sz="1600" err="1"/>
              <a:t>può</a:t>
            </a:r>
            <a:r>
              <a:rPr lang="es-419" sz="1600"/>
              <a:t> </a:t>
            </a:r>
            <a:r>
              <a:rPr lang="es-419" sz="1600" err="1"/>
              <a:t>essere</a:t>
            </a:r>
            <a:r>
              <a:rPr lang="es-419" sz="1600"/>
              <a:t> </a:t>
            </a:r>
            <a:r>
              <a:rPr lang="es-419" sz="1600" err="1"/>
              <a:t>spostata</a:t>
            </a:r>
            <a:r>
              <a:rPr lang="es-419" sz="1600"/>
              <a:t> come </a:t>
            </a:r>
            <a:r>
              <a:rPr lang="es-419" sz="1600" err="1"/>
              <a:t>sotto</a:t>
            </a:r>
            <a:r>
              <a:rPr lang="es-419" sz="1600"/>
              <a:t>-categoría </a:t>
            </a:r>
            <a:r>
              <a:rPr lang="es-419" sz="1600" err="1"/>
              <a:t>dello</a:t>
            </a:r>
            <a:r>
              <a:rPr lang="es-419" sz="1600"/>
              <a:t> </a:t>
            </a:r>
            <a:r>
              <a:rPr lang="es-419" sz="1600" err="1"/>
              <a:t>stesso</a:t>
            </a:r>
            <a:r>
              <a:rPr lang="es-419" sz="1600"/>
              <a:t> padre di </a:t>
            </a:r>
            <a:r>
              <a:rPr lang="es-419" sz="1600" err="1"/>
              <a:t>partenza</a:t>
            </a:r>
            <a:r>
              <a:rPr lang="es-419" sz="1600"/>
              <a:t>, </a:t>
            </a:r>
            <a:r>
              <a:rPr lang="es-419" sz="1600" err="1"/>
              <a:t>nè</a:t>
            </a:r>
            <a:r>
              <a:rPr lang="es-419" sz="1600"/>
              <a:t> di uno </a:t>
            </a:r>
            <a:r>
              <a:rPr lang="es-419" sz="1600" err="1"/>
              <a:t>dei</a:t>
            </a:r>
            <a:r>
              <a:rPr lang="es-419" sz="1600"/>
              <a:t> </a:t>
            </a:r>
            <a:r>
              <a:rPr lang="es-419" sz="1600" err="1"/>
              <a:t>suoi</a:t>
            </a:r>
            <a:r>
              <a:rPr lang="es-419" sz="1600"/>
              <a:t> </a:t>
            </a:r>
            <a:r>
              <a:rPr lang="es-419" sz="1600" err="1"/>
              <a:t>figli</a:t>
            </a:r>
            <a:r>
              <a:rPr lang="es-419" sz="1600"/>
              <a:t> (anche </a:t>
            </a:r>
            <a:r>
              <a:rPr lang="es-419" sz="1600" err="1"/>
              <a:t>indiretti</a:t>
            </a:r>
            <a:r>
              <a:rPr lang="es-419" sz="1600"/>
              <a:t>).</a:t>
            </a:r>
          </a:p>
          <a:p>
            <a:pPr algn="just">
              <a:lnSpc>
                <a:spcPct val="120000"/>
              </a:lnSpc>
            </a:pPr>
            <a:r>
              <a:rPr lang="es-419" sz="1600" b="1" err="1"/>
              <a:t>Funzione</a:t>
            </a:r>
            <a:r>
              <a:rPr lang="es-419" sz="1600" b="1"/>
              <a:t> di </a:t>
            </a:r>
            <a:r>
              <a:rPr lang="es-419" sz="1600" b="1" err="1"/>
              <a:t>ricalcolo</a:t>
            </a:r>
            <a:r>
              <a:rPr lang="es-419" sz="1600"/>
              <a:t>: se la categoría </a:t>
            </a:r>
            <a:r>
              <a:rPr lang="es-419" sz="1600" err="1"/>
              <a:t>spostata</a:t>
            </a:r>
            <a:r>
              <a:rPr lang="es-419" sz="1600"/>
              <a:t> è un “</a:t>
            </a:r>
            <a:r>
              <a:rPr lang="es-419" sz="1600" err="1"/>
              <a:t>figlio</a:t>
            </a:r>
            <a:r>
              <a:rPr lang="es-419" sz="1600"/>
              <a:t> intermedio” di una </a:t>
            </a:r>
            <a:r>
              <a:rPr lang="es-419" sz="1600" err="1"/>
              <a:t>categoria</a:t>
            </a:r>
            <a:r>
              <a:rPr lang="es-419" sz="1600"/>
              <a:t> (</a:t>
            </a:r>
            <a:r>
              <a:rPr lang="es-419" sz="1600" err="1"/>
              <a:t>quindi</a:t>
            </a:r>
            <a:r>
              <a:rPr lang="es-419" sz="1600"/>
              <a:t> ha “</a:t>
            </a:r>
            <a:r>
              <a:rPr lang="es-419" sz="1600" err="1"/>
              <a:t>fratelli</a:t>
            </a:r>
            <a:r>
              <a:rPr lang="es-419" sz="1600"/>
              <a:t>” con </a:t>
            </a:r>
            <a:r>
              <a:rPr lang="es-419" sz="1600" err="1"/>
              <a:t>codice</a:t>
            </a:r>
            <a:r>
              <a:rPr lang="es-419" sz="1600"/>
              <a:t> </a:t>
            </a:r>
            <a:r>
              <a:rPr lang="es-419" sz="1600" err="1"/>
              <a:t>maggiore</a:t>
            </a:r>
            <a:r>
              <a:rPr lang="es-419" sz="1600"/>
              <a:t> del </a:t>
            </a:r>
            <a:r>
              <a:rPr lang="es-419" sz="1600" err="1"/>
              <a:t>suo</a:t>
            </a:r>
            <a:r>
              <a:rPr lang="es-419" sz="1600"/>
              <a:t>), dopo </a:t>
            </a:r>
            <a:r>
              <a:rPr lang="es-419" sz="1600" err="1"/>
              <a:t>il</a:t>
            </a:r>
            <a:r>
              <a:rPr lang="es-419" sz="1600"/>
              <a:t> </a:t>
            </a:r>
            <a:r>
              <a:rPr lang="es-419" sz="1600" err="1"/>
              <a:t>suo</a:t>
            </a:r>
            <a:r>
              <a:rPr lang="es-419" sz="1600"/>
              <a:t> </a:t>
            </a:r>
            <a:r>
              <a:rPr lang="es-419" sz="1600" err="1"/>
              <a:t>spostamento</a:t>
            </a:r>
            <a:r>
              <a:rPr lang="es-419" sz="1600"/>
              <a:t>, per </a:t>
            </a:r>
            <a:r>
              <a:rPr lang="es-419" sz="1600" err="1"/>
              <a:t>occupare</a:t>
            </a:r>
            <a:r>
              <a:rPr lang="es-419" sz="1600"/>
              <a:t> </a:t>
            </a:r>
            <a:r>
              <a:rPr lang="es-419" sz="1600" err="1"/>
              <a:t>il</a:t>
            </a:r>
            <a:r>
              <a:rPr lang="es-419" sz="1600"/>
              <a:t> </a:t>
            </a:r>
            <a:r>
              <a:rPr lang="es-419" sz="1600" err="1"/>
              <a:t>vuoto</a:t>
            </a:r>
            <a:r>
              <a:rPr lang="es-419" sz="1600"/>
              <a:t> </a:t>
            </a:r>
            <a:r>
              <a:rPr lang="es-419" sz="1600" err="1"/>
              <a:t>lasciato</a:t>
            </a:r>
            <a:r>
              <a:rPr lang="es-419" sz="1600"/>
              <a:t>, </a:t>
            </a:r>
            <a:r>
              <a:rPr lang="es-419" sz="1600" err="1"/>
              <a:t>il</a:t>
            </a:r>
            <a:r>
              <a:rPr lang="es-419" sz="1600"/>
              <a:t> </a:t>
            </a:r>
            <a:r>
              <a:rPr lang="es-419" sz="1600" err="1"/>
              <a:t>fratello</a:t>
            </a:r>
            <a:r>
              <a:rPr lang="es-419" sz="1600"/>
              <a:t> con </a:t>
            </a:r>
            <a:r>
              <a:rPr lang="es-419" sz="1600" err="1"/>
              <a:t>codice</a:t>
            </a:r>
            <a:r>
              <a:rPr lang="es-419" sz="1600"/>
              <a:t> </a:t>
            </a:r>
            <a:r>
              <a:rPr lang="es-419" sz="1600" err="1"/>
              <a:t>maggiore</a:t>
            </a:r>
            <a:r>
              <a:rPr lang="es-419" sz="1600"/>
              <a:t> viene </a:t>
            </a:r>
            <a:r>
              <a:rPr lang="es-419" sz="1600" err="1"/>
              <a:t>spostato</a:t>
            </a:r>
            <a:r>
              <a:rPr lang="es-419" sz="1600"/>
              <a:t> (con </a:t>
            </a:r>
            <a:r>
              <a:rPr lang="es-419" sz="1600" err="1"/>
              <a:t>tutto</a:t>
            </a:r>
            <a:r>
              <a:rPr lang="es-419" sz="1600"/>
              <a:t> </a:t>
            </a:r>
            <a:r>
              <a:rPr lang="es-419" sz="1600" err="1"/>
              <a:t>il</a:t>
            </a:r>
            <a:r>
              <a:rPr lang="es-419" sz="1600"/>
              <a:t> </a:t>
            </a:r>
            <a:r>
              <a:rPr lang="es-419" sz="1600" err="1"/>
              <a:t>suo</a:t>
            </a:r>
            <a:r>
              <a:rPr lang="es-419" sz="1600"/>
              <a:t> albero) al </a:t>
            </a:r>
            <a:r>
              <a:rPr lang="es-419" sz="1600" err="1"/>
              <a:t>suo</a:t>
            </a:r>
            <a:r>
              <a:rPr lang="es-419" sz="1600"/>
              <a:t> posto, con </a:t>
            </a:r>
            <a:r>
              <a:rPr lang="es-419" sz="1600" err="1"/>
              <a:t>conseguente</a:t>
            </a:r>
            <a:r>
              <a:rPr lang="es-419" sz="1600"/>
              <a:t> aggiornamento di </a:t>
            </a:r>
            <a:r>
              <a:rPr lang="es-419" sz="1600" err="1"/>
              <a:t>tutti</a:t>
            </a:r>
            <a:r>
              <a:rPr lang="es-419" sz="1600"/>
              <a:t> i </a:t>
            </a:r>
            <a:r>
              <a:rPr lang="es-419" sz="1600" err="1"/>
              <a:t>codici</a:t>
            </a:r>
            <a:r>
              <a:rPr lang="es-419" sz="1600"/>
              <a:t> </a:t>
            </a:r>
            <a:r>
              <a:rPr lang="es-419" sz="1600" err="1"/>
              <a:t>interessati</a:t>
            </a:r>
            <a:r>
              <a:rPr lang="es-419" sz="1600"/>
              <a:t>.</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LOGIN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Login</a:t>
            </a:r>
            <a:r>
              <a:rPr lang="es-419" sz="1200">
                <a:solidFill>
                  <a:schemeClr val="dk1"/>
                </a:solidFill>
                <a:latin typeface="Calibri"/>
                <a:ea typeface="Calibri"/>
                <a:cs typeface="Calibri"/>
                <a:sym typeface="Calibri"/>
              </a:rPr>
              <a:t>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a:t>
            </a:r>
            <a:r>
              <a:rPr lang="es-419" sz="1200" err="1">
                <a:solidFill>
                  <a:schemeClr val="dk1"/>
                </a:solidFill>
                <a:latin typeface="Calibri"/>
                <a:ea typeface="Calibri"/>
                <a:cs typeface="Calibri"/>
                <a:sym typeface="Calibri"/>
              </a:rPr>
              <a:t>username</a:t>
            </a:r>
            <a:endParaRPr lang="es-419" sz="1200">
              <a:solidFill>
                <a:schemeClr val="dk1"/>
              </a:solidFill>
              <a:latin typeface="Calibri"/>
              <a:ea typeface="Calibri"/>
              <a:cs typeface="Calibri"/>
              <a:sym typeface="Calibri"/>
            </a:endParaRPr>
          </a:p>
          <a:p>
            <a:pPr algn="ctr"/>
            <a:r>
              <a:rPr lang="es-419" sz="1200" err="1">
                <a:solidFill>
                  <a:schemeClr val="dk1"/>
                </a:solidFill>
                <a:latin typeface="Calibri"/>
                <a:ea typeface="Calibri"/>
                <a:cs typeface="Calibri"/>
                <a:sym typeface="Calibri"/>
              </a:rPr>
              <a:t>field</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Check</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Login</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password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18485" y="367766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user</a:t>
            </a:r>
            <a:r>
              <a:rPr lang="es-419" sz="1100">
                <a:solidFill>
                  <a:schemeClr val="dk1"/>
                </a:solidFill>
                <a:latin typeface="Calibri"/>
                <a:ea typeface="Calibri"/>
                <a:cs typeface="Calibri"/>
                <a:sym typeface="Calibri"/>
              </a:rPr>
              <a:t> -&gt; </a:t>
            </a:r>
            <a:r>
              <a:rPr lang="es-419" sz="1100" err="1">
                <a:solidFill>
                  <a:schemeClr val="dk1"/>
                </a:solidFill>
                <a:latin typeface="Calibri"/>
                <a:ea typeface="Calibri"/>
                <a:cs typeface="Calibri"/>
                <a:sym typeface="Calibri"/>
              </a:rPr>
              <a:t>session</a:t>
            </a:r>
            <a:endParaRPr sz="110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err="1">
                <a:solidFill>
                  <a:schemeClr val="dk1"/>
                </a:solidFill>
                <a:latin typeface="Calibri"/>
                <a:ea typeface="Calibri"/>
                <a:cs typeface="Calibri"/>
                <a:sym typeface="Calibri"/>
              </a:rPr>
              <a:t>wrong</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a:t>
            </a:r>
            <a:r>
              <a:rPr lang="es-419" sz="1100" err="1">
                <a:solidFill>
                  <a:schemeClr val="dk1"/>
                </a:solidFill>
                <a:latin typeface="Calibri"/>
                <a:ea typeface="Calibri"/>
                <a:cs typeface="Calibri"/>
                <a:sym typeface="Calibri"/>
              </a:rPr>
              <a:t>password</a:t>
            </a:r>
            <a:endParaRPr sz="110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2576</Words>
  <Application>Microsoft Office PowerPoint</Application>
  <PresentationFormat>Widescreen</PresentationFormat>
  <Paragraphs>352</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lpstr>Packages Utils e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94</cp:revision>
  <dcterms:created xsi:type="dcterms:W3CDTF">2021-08-10T09:06:04Z</dcterms:created>
  <dcterms:modified xsi:type="dcterms:W3CDTF">2021-09-07T07:47:25Z</dcterms:modified>
</cp:coreProperties>
</file>