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974806"/>
    <a:srgbClr val="338DCD"/>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10/08/2021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10/08/2021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10/08/2021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10/08/2021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10/08/2021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10/08/2021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10/08/2021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10/08/2021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10/08/2021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10/08/2021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10/08/2021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10/08/2021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p:txBody>
          <a:bodyPr/>
          <a:lstStyle/>
          <a:p>
            <a:r>
              <a:rPr lang="it-IT" dirty="0"/>
              <a:t>Esercizio 3</a:t>
            </a:r>
          </a:p>
        </p:txBody>
      </p:sp>
    </p:spTree>
    <p:extLst>
      <p:ext uri="{BB962C8B-B14F-4D97-AF65-F5344CB8AC3E}">
        <p14:creationId xmlns:p14="http://schemas.microsoft.com/office/powerpoint/2010/main" val="4232289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t>
            </a:r>
            <a:r>
              <a:rPr lang="it-IT" sz="1600" dirty="0"/>
              <a:t>alla categoria padre 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err="1">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User</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63;p28">
            <a:extLst>
              <a:ext uri="{FF2B5EF4-FFF2-40B4-BE49-F238E27FC236}">
                <a16:creationId xmlns:a16="http://schemas.microsoft.com/office/drawing/2014/main" id="{C4327A5C-B0BF-4E34-A7C2-4740180DF2FC}"/>
              </a:ext>
            </a:extLst>
          </p:cNvPr>
          <p:cNvSpPr txBox="1"/>
          <p:nvPr/>
        </p:nvSpPr>
        <p:spPr>
          <a:xfrm>
            <a:off x="6116628" y="3290550"/>
            <a:ext cx="5133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dirty="0">
                <a:solidFill>
                  <a:schemeClr val="dk1"/>
                </a:solidFill>
                <a:latin typeface="Calibri"/>
                <a:ea typeface="Calibri"/>
                <a:cs typeface="Calibri"/>
                <a:sym typeface="Calibri"/>
              </a:rPr>
              <a:t>0:9</a:t>
            </a:r>
            <a:endParaRPr dirty="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err="1">
                <a:solidFill>
                  <a:schemeClr val="dk1"/>
                </a:solidFill>
                <a:latin typeface="Calibri"/>
                <a:ea typeface="Calibri"/>
                <a:cs typeface="Calibri"/>
                <a:sym typeface="Calibri"/>
              </a:rPr>
              <a:t>Category</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dirty="0" err="1"/>
              <a:t>child_of</a:t>
            </a:r>
            <a:endParaRPr lang="it-IT" dirty="0"/>
          </a:p>
        </p:txBody>
      </p:sp>
      <p:sp>
        <p:nvSpPr>
          <p:cNvPr id="41" name="TextBox 40">
            <a:extLst>
              <a:ext uri="{FF2B5EF4-FFF2-40B4-BE49-F238E27FC236}">
                <a16:creationId xmlns:a16="http://schemas.microsoft.com/office/drawing/2014/main" id="{397A03F0-0D91-414E-938E-839D6727B4EB}"/>
              </a:ext>
            </a:extLst>
          </p:cNvPr>
          <p:cNvSpPr txBox="1"/>
          <p:nvPr/>
        </p:nvSpPr>
        <p:spPr>
          <a:xfrm>
            <a:off x="5562074" y="3588400"/>
            <a:ext cx="1067854" cy="369332"/>
          </a:xfrm>
          <a:prstGeom prst="rect">
            <a:avLst/>
          </a:prstGeom>
          <a:noFill/>
        </p:spPr>
        <p:txBody>
          <a:bodyPr wrap="square" rtlCol="0">
            <a:spAutoFit/>
          </a:bodyPr>
          <a:lstStyle/>
          <a:p>
            <a:pPr algn="r"/>
            <a:r>
              <a:rPr lang="it-IT" dirty="0" err="1"/>
              <a:t>father_of</a:t>
            </a:r>
            <a:endParaRPr lang="it-IT" dirty="0"/>
          </a:p>
        </p:txBody>
      </p:sp>
    </p:spTree>
    <p:extLst>
      <p:ext uri="{BB962C8B-B14F-4D97-AF65-F5344CB8AC3E}">
        <p14:creationId xmlns:p14="http://schemas.microsoft.com/office/powerpoint/2010/main" val="282683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users</a:t>
            </a:r>
            <a:r>
              <a:rPr lang="en-US" sz="1600" dirty="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categories</a:t>
            </a:r>
            <a:r>
              <a:rPr lang="en-US" sz="1600" dirty="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PRIMARY KEY (`id`),</a:t>
            </a:r>
          </a:p>
          <a:p>
            <a:pPr marL="0" lvl="0" indent="0">
              <a:spcBef>
                <a:spcPts val="0"/>
              </a:spcBef>
              <a:buSzPts val="1800"/>
              <a:buNone/>
            </a:pPr>
            <a:r>
              <a:rPr lang="en-US" sz="1600" dirty="0">
                <a:latin typeface="Courier New"/>
                <a:ea typeface="Courier New"/>
                <a:cs typeface="Courier New"/>
                <a:sym typeface="Courier New"/>
              </a:rPr>
              <a:t>KEY `id` (`categories`),  </a:t>
            </a:r>
          </a:p>
          <a:p>
            <a:pPr marL="0" lvl="0" indent="0">
              <a:spcBef>
                <a:spcPts val="0"/>
              </a:spcBef>
              <a:buSzPts val="1800"/>
              <a:buNone/>
            </a:pPr>
            <a:r>
              <a:rPr lang="en-US" sz="1600" dirty="0">
                <a:latin typeface="Courier New"/>
                <a:ea typeface="Courier New"/>
                <a:cs typeface="Courier New"/>
                <a:sym typeface="Courier New"/>
              </a:rPr>
              <a:t>CONSTRAINT `id` FOREIGN KEY (`categories`) REFERENCES `categories` (`id`) </a:t>
            </a:r>
            <a:r>
              <a:rPr lang="en-US" sz="1600" dirty="0">
                <a:highlight>
                  <a:srgbClr val="FFFF00"/>
                </a:highlight>
                <a:latin typeface="Courier New"/>
                <a:ea typeface="Courier New"/>
                <a:cs typeface="Courier New"/>
                <a:sym typeface="Courier New"/>
              </a:rPr>
              <a:t>ON DELETE CASCADE ON UPDATE CASCADE</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all’utente (ad esempio il curatore di un catalogo online di immagini) di gestire una tassonomia di classificazione utile per etichettare immagini allo scopo di consentire la ricerca in base alla categoria. Dopo il </a:t>
            </a:r>
            <a:r>
              <a:rPr lang="it-IT" sz="1600" b="1" dirty="0">
                <a:solidFill>
                  <a:srgbClr val="974806"/>
                </a:solidFill>
              </a:rPr>
              <a:t>login</a:t>
            </a:r>
            <a:r>
              <a:rPr lang="it-IT" sz="1600" dirty="0"/>
              <a:t>, l’utente </a:t>
            </a:r>
            <a:r>
              <a:rPr lang="it-IT" sz="1600" b="1" dirty="0">
                <a:solidFill>
                  <a:srgbClr val="338DCD"/>
                </a:solidFill>
              </a:rPr>
              <a:t>accede a</a:t>
            </a:r>
            <a:r>
              <a:rPr lang="it-IT" sz="1600" dirty="0"/>
              <a:t> una pagina </a:t>
            </a:r>
            <a:r>
              <a:rPr lang="it-IT" sz="1600" b="1" dirty="0">
                <a:solidFill>
                  <a:srgbClr val="FF0000"/>
                </a:solidFill>
              </a:rPr>
              <a:t>HOME</a:t>
            </a:r>
            <a:r>
              <a:rPr lang="it-IT" sz="1600" dirty="0"/>
              <a:t> in cui compare </a:t>
            </a:r>
            <a:r>
              <a:rPr lang="it-IT" sz="1600" b="1" dirty="0">
                <a:solidFill>
                  <a:srgbClr val="00B050"/>
                </a:solidFill>
              </a:rPr>
              <a:t>un albero gerarchico di categorie</a:t>
            </a:r>
            <a:r>
              <a:rPr lang="it-IT" sz="1600" dirty="0"/>
              <a:t>. Le categorie non dipendono dall’utente e sono in comune tra tutti gli utenti. Le categorie hanno nomi distinti. L’utente può </a:t>
            </a:r>
            <a:r>
              <a:rPr lang="it-IT" sz="1600" b="1" dirty="0">
                <a:solidFill>
                  <a:srgbClr val="974806"/>
                </a:solidFill>
              </a:rPr>
              <a:t>inserire una nuova categoria</a:t>
            </a:r>
            <a:r>
              <a:rPr lang="it-IT" sz="1600" dirty="0"/>
              <a:t> nell’albero. Per fare ciò usa una </a:t>
            </a:r>
            <a:r>
              <a:rPr lang="it-IT" sz="1600" b="1" dirty="0" err="1">
                <a:solidFill>
                  <a:srgbClr val="00B050"/>
                </a:solidFill>
              </a:rPr>
              <a:t>form</a:t>
            </a:r>
            <a:r>
              <a:rPr lang="it-IT" sz="1600" dirty="0"/>
              <a:t> nella pagina HOME in cui specifica il nome della nuova categoria e sceglie la categoria padre. L’</a:t>
            </a:r>
            <a:r>
              <a:rPr lang="it-IT" sz="1600" b="1" dirty="0">
                <a:solidFill>
                  <a:srgbClr val="338DCD"/>
                </a:solidFill>
              </a:rPr>
              <a:t>invio della nuova categoria</a:t>
            </a:r>
            <a:r>
              <a:rPr lang="it-IT" sz="1600" dirty="0"/>
              <a:t> comporta l’</a:t>
            </a:r>
            <a:r>
              <a:rPr lang="it-IT" sz="1600" b="1" dirty="0">
                <a:solidFill>
                  <a:srgbClr val="974806"/>
                </a:solidFill>
              </a:rPr>
              <a:t>aggiornamento dell’albero</a:t>
            </a:r>
            <a:r>
              <a:rPr lang="it-IT" sz="1600" dirty="0"/>
              <a:t>: la nuova categoria è appesa alla categoria padre come ultimo </a:t>
            </a:r>
            <a:r>
              <a:rPr lang="it-IT" sz="1600" dirty="0" err="1"/>
              <a:t>sottoelemento</a:t>
            </a:r>
            <a:r>
              <a:rPr lang="it-IT" sz="1600" dirty="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a:t>
            </a:r>
            <a:r>
              <a:rPr lang="it-IT" sz="1600" b="1" dirty="0">
                <a:solidFill>
                  <a:srgbClr val="00B050"/>
                </a:solidFill>
              </a:rPr>
              <a:t>link “sposta qui”</a:t>
            </a:r>
            <a:r>
              <a:rPr lang="it-IT" sz="1600" dirty="0"/>
              <a:t>. La </a:t>
            </a:r>
            <a:r>
              <a:rPr lang="it-IT" sz="1600" b="1" dirty="0">
                <a:solidFill>
                  <a:srgbClr val="338DCD"/>
                </a:solidFill>
              </a:rPr>
              <a:t>selezione di un link “sposta qui”</a:t>
            </a:r>
            <a:r>
              <a:rPr lang="it-IT" sz="1600" dirty="0"/>
              <a:t> comporta l’</a:t>
            </a:r>
            <a:r>
              <a:rPr lang="it-IT" sz="1600" b="1" dirty="0">
                <a:solidFill>
                  <a:srgbClr val="974806"/>
                </a:solidFill>
              </a:rPr>
              <a:t>inserimento della categoria</a:t>
            </a:r>
            <a:r>
              <a:rPr lang="it-IT" sz="1600" dirty="0"/>
              <a:t>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algn="just">
              <a:lnSpc>
                <a:spcPct val="120000"/>
              </a:lnSpc>
            </a:pPr>
            <a:r>
              <a:rPr lang="es-419" sz="2000" dirty="0"/>
              <a:t>La </a:t>
            </a:r>
            <a:r>
              <a:rPr lang="es-419" sz="2000" b="1" dirty="0">
                <a:solidFill>
                  <a:srgbClr val="FF0000"/>
                </a:solidFill>
              </a:rPr>
              <a:t>pagina di default</a:t>
            </a:r>
            <a:r>
              <a:rPr lang="es-419" sz="2000" dirty="0"/>
              <a:t> contiene la </a:t>
            </a:r>
            <a:r>
              <a:rPr lang="es-419" sz="2000" b="1" dirty="0" err="1">
                <a:solidFill>
                  <a:srgbClr val="00B050"/>
                </a:solidFill>
              </a:rPr>
              <a:t>form</a:t>
            </a:r>
            <a:r>
              <a:rPr lang="es-419" sz="2000" b="1" dirty="0">
                <a:solidFill>
                  <a:srgbClr val="00B050"/>
                </a:solidFill>
              </a:rPr>
              <a:t> di </a:t>
            </a:r>
            <a:r>
              <a:rPr lang="es-419" sz="2000" b="1" dirty="0" err="1">
                <a:solidFill>
                  <a:srgbClr val="00B050"/>
                </a:solidFill>
              </a:rPr>
              <a:t>login</a:t>
            </a:r>
            <a:endParaRPr lang="es-419" sz="2000" b="1" dirty="0"/>
          </a:p>
          <a:p>
            <a:pPr algn="just">
              <a:lnSpc>
                <a:spcPct val="120000"/>
              </a:lnSpc>
            </a:pPr>
            <a:r>
              <a:rPr lang="es-419" sz="2000" dirty="0" err="1"/>
              <a:t>Tutti</a:t>
            </a:r>
            <a:r>
              <a:rPr lang="es-419" sz="2000" dirty="0"/>
              <a:t> </a:t>
            </a:r>
            <a:r>
              <a:rPr lang="es-419" sz="2000" dirty="0" err="1"/>
              <a:t>gli</a:t>
            </a:r>
            <a:r>
              <a:rPr lang="es-419" sz="2000" dirty="0"/>
              <a:t> </a:t>
            </a:r>
            <a:r>
              <a:rPr lang="es-419" sz="2000" dirty="0" err="1"/>
              <a:t>attributi</a:t>
            </a:r>
            <a:r>
              <a:rPr lang="es-419" sz="2000" dirty="0"/>
              <a:t> </a:t>
            </a:r>
            <a:r>
              <a:rPr lang="es-419" sz="2000" dirty="0" err="1"/>
              <a:t>delle</a:t>
            </a:r>
            <a:r>
              <a:rPr lang="es-419" sz="2000" dirty="0"/>
              <a:t> </a:t>
            </a:r>
            <a:r>
              <a:rPr lang="es-419" sz="2000" dirty="0" err="1"/>
              <a:t>categorie</a:t>
            </a:r>
            <a:r>
              <a:rPr lang="es-419" sz="2000" dirty="0"/>
              <a:t> </a:t>
            </a:r>
            <a:r>
              <a:rPr lang="es-419" sz="2000" dirty="0" err="1"/>
              <a:t>sono</a:t>
            </a:r>
            <a:r>
              <a:rPr lang="es-419" sz="2000" dirty="0"/>
              <a:t> </a:t>
            </a:r>
            <a:r>
              <a:rPr lang="es-419" sz="2000" dirty="0" err="1"/>
              <a:t>obbligatori</a:t>
            </a:r>
            <a:r>
              <a:rPr lang="es-419" sz="2000" dirty="0"/>
              <a:t>.</a:t>
            </a:r>
          </a:p>
          <a:p>
            <a:pPr algn="just">
              <a:lnSpc>
                <a:spcPct val="120000"/>
              </a:lnSpc>
            </a:pPr>
            <a:r>
              <a:rPr lang="es-419" sz="2000" dirty="0"/>
              <a:t>Le </a:t>
            </a:r>
            <a:r>
              <a:rPr lang="es-419" sz="2000" dirty="0" err="1"/>
              <a:t>categorie</a:t>
            </a:r>
            <a:r>
              <a:rPr lang="es-419" sz="2000" dirty="0"/>
              <a:t> “</a:t>
            </a:r>
            <a:r>
              <a:rPr lang="es-419" sz="2000" dirty="0" err="1"/>
              <a:t>radice</a:t>
            </a:r>
            <a:r>
              <a:rPr lang="es-419" sz="2000" dirty="0"/>
              <a:t>” (</a:t>
            </a:r>
            <a:r>
              <a:rPr lang="es-419" sz="2000" dirty="0" err="1"/>
              <a:t>il</a:t>
            </a:r>
            <a:r>
              <a:rPr lang="es-419" sz="2000" dirty="0"/>
              <a:t> cui </a:t>
            </a:r>
            <a:r>
              <a:rPr lang="es-419" sz="2000" dirty="0" err="1"/>
              <a:t>codice</a:t>
            </a:r>
            <a:r>
              <a:rPr lang="es-419" sz="2000" dirty="0"/>
              <a:t> è composto da una sola cifra) non </a:t>
            </a:r>
            <a:r>
              <a:rPr lang="es-419" sz="2000" dirty="0" err="1"/>
              <a:t>hanno</a:t>
            </a:r>
            <a:r>
              <a:rPr lang="es-419" sz="2000" dirty="0"/>
              <a:t> una </a:t>
            </a:r>
            <a:r>
              <a:rPr lang="es-419" sz="2000" dirty="0" err="1"/>
              <a:t>categoria</a:t>
            </a:r>
            <a:r>
              <a:rPr lang="es-419" sz="2000" dirty="0"/>
              <a:t> padre. </a:t>
            </a:r>
          </a:p>
          <a:p>
            <a:pPr algn="just">
              <a:lnSpc>
                <a:spcPct val="120000"/>
              </a:lnSpc>
            </a:pPr>
            <a:r>
              <a:rPr lang="es-419" sz="2000" b="1" dirty="0">
                <a:solidFill>
                  <a:srgbClr val="FF0000"/>
                </a:solidFill>
              </a:rPr>
              <a:t>Pages (</a:t>
            </a:r>
            <a:r>
              <a:rPr lang="es-419" sz="2000" b="1" dirty="0" err="1">
                <a:solidFill>
                  <a:srgbClr val="FF0000"/>
                </a:solidFill>
              </a:rPr>
              <a:t>views</a:t>
            </a:r>
            <a:r>
              <a:rPr lang="es-419" sz="2000" b="1" dirty="0">
                <a:solidFill>
                  <a:srgbClr val="FF0000"/>
                </a:solidFill>
              </a:rPr>
              <a:t>)</a:t>
            </a:r>
            <a:r>
              <a:rPr lang="es-419" sz="2000" b="1" dirty="0"/>
              <a:t>, </a:t>
            </a:r>
            <a:r>
              <a:rPr lang="es-419" sz="2000" b="1" dirty="0" err="1">
                <a:solidFill>
                  <a:srgbClr val="00B050"/>
                </a:solidFill>
              </a:rPr>
              <a:t>view</a:t>
            </a:r>
            <a:r>
              <a:rPr lang="es-419" sz="2000" b="1" dirty="0">
                <a:solidFill>
                  <a:srgbClr val="00B050"/>
                </a:solidFill>
              </a:rPr>
              <a:t> </a:t>
            </a:r>
            <a:r>
              <a:rPr lang="es-419" sz="2000" b="1" dirty="0" err="1">
                <a:solidFill>
                  <a:srgbClr val="00B050"/>
                </a:solidFill>
              </a:rPr>
              <a:t>components</a:t>
            </a:r>
            <a:r>
              <a:rPr lang="es-419" sz="2000" b="1" dirty="0"/>
              <a:t>, </a:t>
            </a:r>
            <a:r>
              <a:rPr lang="es-419" sz="2000" b="1" dirty="0" err="1">
                <a:solidFill>
                  <a:srgbClr val="0070C0"/>
                </a:solidFill>
              </a:rPr>
              <a:t>events</a:t>
            </a:r>
            <a:r>
              <a:rPr lang="es-419" sz="2000" b="1" dirty="0"/>
              <a:t>, </a:t>
            </a:r>
            <a:r>
              <a:rPr lang="es-419" sz="2000" b="1" dirty="0" err="1">
                <a:solidFill>
                  <a:srgbClr val="974806"/>
                </a:solidFill>
              </a:rPr>
              <a:t>actions</a:t>
            </a:r>
            <a:endParaRPr lang="es-419" sz="2000" b="1" dirty="0">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868</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Courier New</vt:lpstr>
      <vt:lpstr>Office Theme</vt:lpstr>
      <vt:lpstr>Catalogazione di immagini</vt:lpstr>
      <vt:lpstr>Analisi dei dati</vt:lpstr>
      <vt:lpstr>Database design</vt:lpstr>
      <vt:lpstr>Local database schema</vt:lpstr>
      <vt:lpstr>Analisi dei requisiti</vt:lpstr>
      <vt:lpstr>Completamento delle specifiche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Gaia Locchi</cp:lastModifiedBy>
  <cp:revision>4</cp:revision>
  <dcterms:created xsi:type="dcterms:W3CDTF">2021-08-10T09:06:04Z</dcterms:created>
  <dcterms:modified xsi:type="dcterms:W3CDTF">2021-08-10T11:08:39Z</dcterms:modified>
</cp:coreProperties>
</file>