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61" r:id="rId3"/>
    <p:sldId id="262" r:id="rId4"/>
    <p:sldId id="264" r:id="rId5"/>
    <p:sldId id="265" r:id="rId6"/>
    <p:sldId id="258" r:id="rId7"/>
    <p:sldId id="271" r:id="rId8"/>
    <p:sldId id="266" r:id="rId9"/>
    <p:sldId id="267" r:id="rId10"/>
    <p:sldId id="268" r:id="rId11"/>
    <p:sldId id="269" r:id="rId12"/>
    <p:sldId id="259" r:id="rId13"/>
    <p:sldId id="260" r:id="rId14"/>
    <p:sldId id="272" r:id="rId15"/>
    <p:sldId id="273" r:id="rId16"/>
    <p:sldId id="274" r:id="rId17"/>
    <p:sldId id="270" r:id="rId18"/>
    <p:sldId id="276" r:id="rId19"/>
    <p:sldId id="277" r:id="rId20"/>
    <p:sldId id="278" r:id="rId21"/>
    <p:sldId id="280" r:id="rId22"/>
    <p:sldId id="282" r:id="rId23"/>
    <p:sldId id="287" r:id="rId24"/>
    <p:sldId id="284" r:id="rId25"/>
    <p:sldId id="286" r:id="rId26"/>
    <p:sldId id="288" r:id="rId27"/>
    <p:sldId id="291" r:id="rId28"/>
    <p:sldId id="292" r:id="rId29"/>
    <p:sldId id="290" r:id="rId30"/>
    <p:sldId id="293" r:id="rId31"/>
    <p:sldId id="294" r:id="rId32"/>
    <p:sldId id="295" r:id="rId33"/>
    <p:sldId id="300" r:id="rId34"/>
    <p:sldId id="297" r:id="rId35"/>
    <p:sldId id="298" r:id="rId36"/>
    <p:sldId id="299" r:id="rId37"/>
    <p:sldId id="301" r:id="rId38"/>
    <p:sldId id="27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151"/>
    <a:srgbClr val="D86ACB"/>
    <a:srgbClr val="23B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6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81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cs.anl.gov/projects/aeso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1BD60-1776-4857-992D-A0103DB73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Lenguajes de descripción arquitectónicos</a:t>
            </a:r>
            <a:endParaRPr lang="es-MX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1ED2B8-1D9A-4864-A50A-42C5DB587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97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D0D4C-119D-4209-9649-5F437101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9299A5-FB46-4A29-AC4E-F9A3F81C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278384"/>
            <a:ext cx="4754880" cy="4756655"/>
          </a:xfrm>
        </p:spPr>
        <p:txBody>
          <a:bodyPr/>
          <a:lstStyle/>
          <a:p>
            <a:pPr algn="just"/>
            <a:r>
              <a:rPr lang="es-ES" dirty="0"/>
              <a:t>Herramientas de software: Sistemas o programas que contribuyen al adecuado funcionamiento del sistema.</a:t>
            </a:r>
          </a:p>
          <a:p>
            <a:pPr algn="just"/>
            <a:r>
              <a:rPr lang="es-ES" dirty="0"/>
              <a:t>Procesador: Este componente representa un computador (procesador y memoria) donde se localizan programas o datos y donde, por lo general, se corren dichos programas.</a:t>
            </a:r>
          </a:p>
          <a:p>
            <a:pPr algn="just"/>
            <a:r>
              <a:rPr lang="es-MX" dirty="0"/>
              <a:t>Dispositivo: </a:t>
            </a:r>
            <a:r>
              <a:rPr lang="es-ES" dirty="0"/>
              <a:t>El dispositivo es un componente o elemento de hardware que presenta una interacción con el sistema.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39D670F-6497-41B3-8AB3-06A9CDE8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638304"/>
            <a:ext cx="4754880" cy="640080"/>
          </a:xfrm>
        </p:spPr>
        <p:txBody>
          <a:bodyPr/>
          <a:lstStyle/>
          <a:p>
            <a:r>
              <a:rPr lang="es-ES" dirty="0"/>
              <a:t>Entorno gráfico: </a:t>
            </a:r>
            <a:r>
              <a:rPr lang="es-ES" dirty="0" err="1"/>
              <a:t>StarUML</a:t>
            </a:r>
            <a:endParaRPr lang="es-MX" dirty="0"/>
          </a:p>
        </p:txBody>
      </p:sp>
      <p:pic>
        <p:nvPicPr>
          <p:cNvPr id="2050" name="Picture 2" descr="StarUML">
            <a:extLst>
              <a:ext uri="{FF2B5EF4-FFF2-40B4-BE49-F238E27FC236}">
                <a16:creationId xmlns:a16="http://schemas.microsoft.com/office/drawing/2014/main" id="{0373EDD6-4FF1-41BE-AC82-7F7984811EF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7499"/>
            <a:ext cx="5488423" cy="29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3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B0DE-3346-4DDD-A75D-4A3C1CBC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BA0DD-1B3A-451B-B5F0-237928AB5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Diagrama de clases: Presenta las clases, junto con sus atributos, operaciones, interfaces y relaciones.</a:t>
            </a:r>
          </a:p>
          <a:p>
            <a:pPr algn="just"/>
            <a:r>
              <a:rPr lang="es-ES" dirty="0"/>
              <a:t>Diagrama de objetos: Muestra instancias de clases (objetos) con valores en sus atributos y relaciones.</a:t>
            </a:r>
          </a:p>
          <a:p>
            <a:pPr algn="just"/>
            <a:r>
              <a:rPr lang="es-ES" dirty="0"/>
              <a:t>Diagrama de casos de usos: Los escenarios de uso del sistema, incluyendo los roles de los usuarios.</a:t>
            </a:r>
          </a:p>
          <a:p>
            <a:pPr algn="just"/>
            <a:r>
              <a:rPr lang="es-ES" dirty="0"/>
              <a:t>Diagramas de interacción: Comprende los diagramas de secuencia y de colaboración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3AAD1-2A70-481E-9779-6C186E5E9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Diagrama de estado: Representa los posibles estados, eventos y transiciones entre las clases u objetos.</a:t>
            </a:r>
          </a:p>
          <a:p>
            <a:pPr algn="just"/>
            <a:r>
              <a:rPr lang="es-ES" dirty="0"/>
              <a:t>Diagrama de componentes: Organización y dependencia entre componentes físicos.</a:t>
            </a:r>
          </a:p>
          <a:p>
            <a:pPr algn="just"/>
            <a:r>
              <a:rPr lang="es-ES" dirty="0"/>
              <a:t>Diagrama físico: : La distribución y comunicación de los componentes en los dispositivos de hardware.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718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763C27E8-CA3D-4D9E-AAFA-49D1B6A6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697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66421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UML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78430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1995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160281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Capacidad de diagramación y los diferentes tipos de diagramas que soporta.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Documentación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Construcción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Implantación del sistema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Flexibilidad para admitir cambios no previstos durante el diseño o el rediseño.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280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Casos de uso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Actores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Módulos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Clases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Unidades de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Sistemas externos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Herramientas de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Procesador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Dispositivo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100175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 err="1"/>
                        <a:t>UMLet</a:t>
                      </a:r>
                      <a:endParaRPr lang="es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 err="1"/>
                        <a:t>StarUML</a:t>
                      </a:r>
                      <a:endParaRPr lang="es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Visio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7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9B0FD24-6171-478D-8D15-7CAA31C3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0307"/>
              </p:ext>
            </p:extLst>
          </p:nvPr>
        </p:nvGraphicFramePr>
        <p:xfrm>
          <a:off x="0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593456569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3975600269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Tipos 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s-MX" b="0" dirty="0" err="1">
                          <a:solidFill>
                            <a:schemeClr val="tx1"/>
                          </a:solidFill>
                        </a:rPr>
                        <a:t>iagrama</a:t>
                      </a: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 de clase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de objetos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de casos de uso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de interacción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de estado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de componentes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Diagrama físico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0891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Plataformas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Windows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 err="1">
                          <a:solidFill>
                            <a:schemeClr val="tx1"/>
                          </a:solidFill>
                        </a:rPr>
                        <a:t>MacOs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Linux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08333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Lenguajes compatibles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C++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67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4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Darwin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16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745CA0F-541E-41BD-9B0F-FCCAA3D1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306542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00DC6-9552-4DDA-98B5-72B4847B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042416"/>
            <a:ext cx="4754880" cy="3291840"/>
          </a:xfrm>
        </p:spPr>
        <p:txBody>
          <a:bodyPr/>
          <a:lstStyle/>
          <a:p>
            <a:pPr algn="just"/>
            <a:r>
              <a:rPr lang="es-ES" dirty="0"/>
              <a:t>Es un lenguaje de descripción arquitectónica. Está orientado más que nada al diseño de arquitecturas dinámicas y cambiantes.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DBBA952-00B5-4184-8C70-AD1C4039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2440142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A74F715-FB25-4617-9981-BD669E6AF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135086"/>
            <a:ext cx="4754880" cy="3291840"/>
          </a:xfrm>
        </p:spPr>
        <p:txBody>
          <a:bodyPr/>
          <a:lstStyle/>
          <a:p>
            <a:pPr algn="just"/>
            <a:r>
              <a:rPr lang="es-ES" dirty="0"/>
              <a:t>Estilos: para delinear un estilo hay que construir un algoritmo capaz de representar a los miembros de un estilo, Darwin se presta mejor a la descripción de sistemas que poseen características dinámicas.</a:t>
            </a:r>
          </a:p>
          <a:p>
            <a:pPr algn="just"/>
            <a:r>
              <a:rPr lang="es-ES" dirty="0"/>
              <a:t>Interfaces: consisten en una colección de servicios que pueden ser provistos o requeridos.</a:t>
            </a:r>
            <a:endParaRPr lang="es-MX" dirty="0"/>
          </a:p>
        </p:txBody>
      </p:sp>
      <p:sp>
        <p:nvSpPr>
          <p:cNvPr id="10" name="Marcador de contenido 8">
            <a:extLst>
              <a:ext uri="{FF2B5EF4-FFF2-40B4-BE49-F238E27FC236}">
                <a16:creationId xmlns:a16="http://schemas.microsoft.com/office/drawing/2014/main" id="{17D2372E-2B93-4938-8CAD-6C9BEE1486C4}"/>
              </a:ext>
            </a:extLst>
          </p:cNvPr>
          <p:cNvSpPr txBox="1">
            <a:spLocks/>
          </p:cNvSpPr>
          <p:nvPr/>
        </p:nvSpPr>
        <p:spPr>
          <a:xfrm>
            <a:off x="6367272" y="946622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Conectores: no es posible ponerle nombre, </a:t>
            </a:r>
            <a:r>
              <a:rPr lang="es-ES" dirty="0" err="1"/>
              <a:t>sub-tipear</a:t>
            </a:r>
            <a:r>
              <a:rPr lang="es-ES" dirty="0"/>
              <a:t> o reutilizar un conector. Tampoco se pueden describir patrones de interacción independientemente de los componentes que interactúan. </a:t>
            </a:r>
            <a:endParaRPr lang="es-MX" dirty="0"/>
          </a:p>
        </p:txBody>
      </p:sp>
      <p:pic>
        <p:nvPicPr>
          <p:cNvPr id="3074" name="Picture 2" descr="Architectural Description Languages - ppt descargar">
            <a:extLst>
              <a:ext uri="{FF2B5EF4-FFF2-40B4-BE49-F238E27FC236}">
                <a16:creationId xmlns:a16="http://schemas.microsoft.com/office/drawing/2014/main" id="{37F2EE44-8F4B-48B8-91BE-4E55FC8C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53" y="2928693"/>
            <a:ext cx="3492717" cy="26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gráfico: </a:t>
            </a:r>
            <a:r>
              <a:rPr lang="es-MX" dirty="0"/>
              <a:t>Software Architects Assistant</a:t>
            </a:r>
          </a:p>
        </p:txBody>
      </p:sp>
      <p:pic>
        <p:nvPicPr>
          <p:cNvPr id="4098" name="Picture 2" descr="The Main Windows of the Architect&amp;#39;s Assistant | Download Scientific Diagram">
            <a:extLst>
              <a:ext uri="{FF2B5EF4-FFF2-40B4-BE49-F238E27FC236}">
                <a16:creationId xmlns:a16="http://schemas.microsoft.com/office/drawing/2014/main" id="{F460FC35-246E-4725-A4B3-0D215A6D2E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59" y="2120900"/>
            <a:ext cx="603083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3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365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66781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DARWIN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78855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1991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161150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No proporciona una base adecuada para el análisis de la conducta de una arquitectura, debido a que el modelo no dispone de ningún medio para describir las propiedades de un componente.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Los componentes de implementación se interpretan como cajas negras, mientras que la colección de tipos de servicio en una colección dependiente de la plataforma.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1007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Estilos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Interfaces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Conectores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7050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Software Architects Assistant</a:t>
                      </a:r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66781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/>
                        <a:t>No tiene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7050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Windows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 err="1"/>
                        <a:t>MacOs</a:t>
                      </a:r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7050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C++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2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AESOP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016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una herramienta para construir ambientes de diseño de software basada en  principios de arquitectura. </a:t>
            </a:r>
            <a:endParaRPr lang="es-CL" alt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2660815"/>
            <a:ext cx="4754880" cy="640080"/>
          </a:xfrm>
        </p:spPr>
        <p:txBody>
          <a:bodyPr/>
          <a:lstStyle/>
          <a:p>
            <a:r>
              <a:rPr lang="es-ES" dirty="0"/>
              <a:t>Tipos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557106"/>
            <a:ext cx="4754880" cy="264838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Estilo genérico</a:t>
            </a:r>
          </a:p>
          <a:p>
            <a:pPr algn="just"/>
            <a:r>
              <a:rPr lang="es-MX" dirty="0"/>
              <a:t>Estilo de tuberías y filtros</a:t>
            </a:r>
          </a:p>
          <a:p>
            <a:pPr algn="just"/>
            <a:r>
              <a:rPr lang="es-MX" dirty="0"/>
              <a:t>Estilo de tuberías y filtros de UNIX</a:t>
            </a:r>
          </a:p>
          <a:p>
            <a:pPr algn="just"/>
            <a:r>
              <a:rPr lang="es-MX" dirty="0"/>
              <a:t>Estilo en tiempo real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281910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  <a:p>
            <a:pPr algn="just"/>
            <a:endParaRPr lang="es-ES" dirty="0"/>
          </a:p>
          <a:p>
            <a:r>
              <a:rPr lang="es-MX" dirty="0"/>
              <a:t>Componentes</a:t>
            </a:r>
          </a:p>
          <a:p>
            <a:r>
              <a:rPr lang="es-MX" dirty="0"/>
              <a:t>Puertos </a:t>
            </a:r>
          </a:p>
          <a:p>
            <a:r>
              <a:rPr lang="es-MX" dirty="0"/>
              <a:t>Roles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 txBox="1">
            <a:spLocks/>
          </p:cNvSpPr>
          <p:nvPr/>
        </p:nvSpPr>
        <p:spPr>
          <a:xfrm>
            <a:off x="6367274" y="510200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Elementos</a:t>
            </a:r>
            <a:endParaRPr lang="es-MX" dirty="0"/>
          </a:p>
        </p:txBody>
      </p:sp>
      <p:pic>
        <p:nvPicPr>
          <p:cNvPr id="2050" name="Picture 2" descr="https://www.cs.cmu.edu/afs/cs/project/able/www/aesop/images/aesop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39" y="2796200"/>
            <a:ext cx="53149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7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8F636-6D82-4B0B-A30A-ED1C6F9F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ACME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D305F-12C6-4816-A1CF-5B486145D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1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dirty="0"/>
              <a:t>Entorno gráfico: ESOPO</a:t>
            </a:r>
            <a:endParaRPr lang="es-MX" b="1" dirty="0">
              <a:hlinkClick r:id="rId2" tooltip="Aesop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8" name="Picture 4" descr="PDF] An Introduction to the Aesop System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70" y="2121408"/>
            <a:ext cx="7747581" cy="438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33192"/>
              </p:ext>
            </p:extLst>
          </p:nvPr>
        </p:nvGraphicFramePr>
        <p:xfrm>
          <a:off x="0" y="-3"/>
          <a:ext cx="12192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AESOP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1994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0388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marco de integración de herramientas abiertas que admite la cooperación entre Esopo y sus herramientas favoritas.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repositorio "con reconocimiento de estilo" para almacenar, recuperar y reutilizar elementos de diseño arquitectónico.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base de datos orientada a objetos persistente para almacenar y manipular diseños arquitectónicos.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interfaz gráfica de usuario personalizable basada en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Componentes, puertos,</a:t>
                      </a:r>
                      <a:r>
                        <a:rPr lang="es-MX" baseline="0" dirty="0"/>
                        <a:t> </a:t>
                      </a:r>
                      <a:r>
                        <a:rPr lang="es-MX" dirty="0"/>
                        <a:t>roles, configuración y </a:t>
                      </a:r>
                      <a:r>
                        <a:rPr lang="es-MX" dirty="0" err="1"/>
                        <a:t>binding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/>
                        <a:t>ESOPO</a:t>
                      </a:r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Estilo genérico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Estilo de tuberías y filtros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Estilo de tuberías y filtros de UNIX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Estilo en tiempo real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UNIX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C++. </a:t>
                      </a:r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25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JACAL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87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50" y="2660815"/>
            <a:ext cx="5995850" cy="2730208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 lenguaje gráfico multipropósito para la descripción de arquitecturas de software.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2660815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191346"/>
            <a:ext cx="4754880" cy="264838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Estilos – Jacal no cuenta con una notación particular para expresar estilos. </a:t>
            </a:r>
          </a:p>
          <a:p>
            <a:pPr algn="just"/>
            <a:r>
              <a:rPr lang="es-MX" dirty="0"/>
              <a:t>Interfaces – Cada componente cuenta con puertos (</a:t>
            </a:r>
            <a:r>
              <a:rPr lang="es-MX" dirty="0" err="1"/>
              <a:t>ports</a:t>
            </a:r>
            <a:r>
              <a:rPr lang="es-MX" dirty="0"/>
              <a:t>) que constituyen su interfaz y a los que pueden adosarse conectores.</a:t>
            </a:r>
          </a:p>
          <a:p>
            <a:pPr algn="just"/>
            <a:endParaRPr lang="es-MX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281910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  <a:p>
            <a:pPr algn="just"/>
            <a:r>
              <a:rPr lang="es-MX" dirty="0"/>
              <a:t>Componentes - Existen símbolos predeterminados para representar cada tipo de componente y cada tipo de conector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 txBox="1">
            <a:spLocks/>
          </p:cNvSpPr>
          <p:nvPr/>
        </p:nvSpPr>
        <p:spPr>
          <a:xfrm>
            <a:off x="8300576" y="2020735"/>
            <a:ext cx="127449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b="0" dirty="0">
                <a:solidFill>
                  <a:schemeClr val="tx1"/>
                </a:solidFill>
              </a:rPr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96765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gráfico: JACAL de WIN32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6" name="Picture 4" descr="De Lenguajes de descripción arquitectónica de Sofware (ADL) - PDF Descargar 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1543702"/>
            <a:ext cx="7563394" cy="492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9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5228"/>
              </p:ext>
            </p:extLst>
          </p:nvPr>
        </p:nvGraphicFramePr>
        <p:xfrm>
          <a:off x="0" y="-3"/>
          <a:ext cx="12192000" cy="712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JACAL</a:t>
                      </a:r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1997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0388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gráfica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Jacal</a:t>
                      </a: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cuenta con una notación particular para expresar estilos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 componente cuenta con un puerto (</a:t>
                      </a:r>
                      <a:r>
                        <a:rPr lang="es-MX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ports</a:t>
                      </a: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que constituye su interfaz y a los que pueden adosarse conectores</a:t>
                      </a:r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Componentes, puertos,</a:t>
                      </a:r>
                      <a:r>
                        <a:rPr lang="es-MX" baseline="0" dirty="0"/>
                        <a:t> </a:t>
                      </a:r>
                      <a:r>
                        <a:rPr lang="es-MX" dirty="0"/>
                        <a:t>roles.</a:t>
                      </a:r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herramienta gráfica que actualmente está disponible para editar y animar arquitecturas en Jacal es una aplicación Win32 que no requiere instalación</a:t>
                      </a:r>
                      <a:b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ES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cuenta con una notación particular para expresar estilos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WINDOWS</a:t>
                      </a:r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C++. </a:t>
                      </a:r>
                      <a:endParaRPr lang="es-ES" dirty="0"/>
                    </a:p>
                  </a:txBody>
                  <a:tcPr>
                    <a:solidFill>
                      <a:srgbClr val="D86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9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Rapide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Se puede caracterizar como un lenguaje de descripción de sistemas de propósito general que  permite modelar interfaces de componentes y su conducta observable.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3065764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191346"/>
            <a:ext cx="4754880" cy="2648385"/>
          </a:xfrm>
        </p:spPr>
        <p:txBody>
          <a:bodyPr>
            <a:normAutofit/>
          </a:bodyPr>
          <a:lstStyle/>
          <a:p>
            <a:pPr algn="just"/>
            <a:endParaRPr lang="es-MX" b="1" dirty="0"/>
          </a:p>
          <a:p>
            <a:pPr algn="just"/>
            <a:r>
              <a:rPr lang="es-MX" dirty="0"/>
              <a:t>Interfaces – En </a:t>
            </a:r>
            <a:r>
              <a:rPr lang="es-MX" dirty="0" err="1"/>
              <a:t>Rapide</a:t>
            </a:r>
            <a:r>
              <a:rPr lang="es-MX" dirty="0"/>
              <a:t> los puntos de interfaz de los componentes se llaman constituyentes.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281910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MX" dirty="0"/>
              <a:t>Componentes - Wright y </a:t>
            </a:r>
            <a:r>
              <a:rPr lang="es-MX" dirty="0" err="1"/>
              <a:t>Rapide</a:t>
            </a:r>
            <a:r>
              <a:rPr lang="es-MX" dirty="0"/>
              <a:t> permiten modelar la conducta de sus componentes.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Conectores – Siendo lo que </a:t>
            </a:r>
            <a:r>
              <a:rPr lang="es-MX" dirty="0" err="1"/>
              <a:t>Medvidovic</a:t>
            </a:r>
            <a:r>
              <a:rPr lang="es-MX" dirty="0"/>
              <a:t> (1996) llama un lenguaje de configuración online, en </a:t>
            </a:r>
            <a:r>
              <a:rPr lang="es-MX" dirty="0" err="1"/>
              <a:t>Rapide</a:t>
            </a:r>
            <a:r>
              <a:rPr lang="es-MX" dirty="0"/>
              <a:t> (al igual que en Darwin) no es posible poner nombre, sub-</a:t>
            </a:r>
            <a:r>
              <a:rPr lang="es-MX" dirty="0" err="1"/>
              <a:t>tipear</a:t>
            </a:r>
            <a:r>
              <a:rPr lang="es-MX" dirty="0"/>
              <a:t> o reutilizar un conector.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395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99" y="327878"/>
            <a:ext cx="10058400" cy="1609344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4400" dirty="0"/>
              <a:t>Entorno gráfico: </a:t>
            </a:r>
            <a:r>
              <a:rPr lang="en-US" sz="4400" dirty="0"/>
              <a:t>POV(PARTIAL ORDER VIEWER)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0"/>
          <a:stretch/>
        </p:blipFill>
        <p:spPr>
          <a:xfrm>
            <a:off x="3605348" y="1476102"/>
            <a:ext cx="5603966" cy="49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58261"/>
              </p:ext>
            </p:extLst>
          </p:nvPr>
        </p:nvGraphicFramePr>
        <p:xfrm>
          <a:off x="0" y="-3"/>
          <a:ext cx="12192000" cy="712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Rapide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1990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0388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puntos de interfaz de los componentes se llaman constituyentes,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interfaces de </a:t>
                      </a:r>
                      <a:r>
                        <a:rPr lang="es-MX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Rapide</a:t>
                      </a: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definen el comportamiento computacional de un componente vinculando la observación de acciones externas con la iniciación de acciones publicas.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 arquitectura es simulada, generando un conjunto de eventos que se supone es compatible con las especificaciones de interfaz, conducta y restricciones. </a:t>
                      </a:r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Conducta de componentes,</a:t>
                      </a:r>
                      <a:r>
                        <a:rPr lang="es-MX" baseline="0" dirty="0"/>
                        <a:t> y eventos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RPDC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POV(PARTIAL ORDER VIEWER) 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RAPTOR</a:t>
                      </a:r>
                      <a:endParaRPr lang="es-ES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cuenta con una notación particular para expresar estilos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 2.5,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SunOS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4.1.3. y Linux.</a:t>
                      </a:r>
                      <a:endParaRPr lang="es-ES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VHDL, C. C++, Ada y </a:t>
                      </a:r>
                      <a:r>
                        <a:rPr lang="es-MX" dirty="0" err="1"/>
                        <a:t>Rapide</a:t>
                      </a:r>
                      <a:r>
                        <a:rPr lang="es-MX" dirty="0"/>
                        <a:t>.</a:t>
                      </a:r>
                      <a:endParaRPr lang="es-ES" dirty="0"/>
                    </a:p>
                  </a:txBody>
                  <a:tcPr>
                    <a:solidFill>
                      <a:srgbClr val="F15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54AADC-C066-4D71-927B-87279547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142" y="778749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37E38-E7C7-48CC-8A3B-615DC1F1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8190" y="1473693"/>
            <a:ext cx="4754880" cy="3291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una herramienta capaz de soportar el mapeo de especificaciones arquitectónicas entre diferentes ADLs. </a:t>
            </a:r>
          </a:p>
          <a:p>
            <a:pPr marL="0" indent="0" algn="just">
              <a:buNone/>
            </a:pPr>
            <a:r>
              <a:rPr lang="es-ES" dirty="0"/>
              <a:t>Su objetivo principal es el intercambio entre arquitectura e integración de ADLs.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2E1B2F-5E96-4223-A1EE-401D3DB4D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2081" y="833613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212420-AA92-4C7B-8127-70829B99E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081" y="1528556"/>
            <a:ext cx="4754880" cy="47035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Componentes: representan elementos computacionales y almacenamientos de un sistema.</a:t>
            </a:r>
          </a:p>
          <a:p>
            <a:pPr algn="just"/>
            <a:r>
              <a:rPr lang="es-ES" dirty="0"/>
              <a:t>Sistema: representa las configuraciones de componentes y conectores</a:t>
            </a:r>
          </a:p>
          <a:p>
            <a:pPr algn="just"/>
            <a:r>
              <a:rPr lang="es-MX" dirty="0"/>
              <a:t>Conectores: representan interacciones entre los componentes.</a:t>
            </a:r>
          </a:p>
          <a:p>
            <a:pPr algn="just"/>
            <a:r>
              <a:rPr lang="es-MX" dirty="0"/>
              <a:t>Semántica: soporta cierta clase de información semántica en listas de propiedades.</a:t>
            </a:r>
          </a:p>
          <a:p>
            <a:pPr algn="just"/>
            <a:r>
              <a:rPr lang="es-MX" dirty="0"/>
              <a:t>Estilos: representa un conjunto de sistemas.</a:t>
            </a:r>
          </a:p>
        </p:txBody>
      </p:sp>
    </p:spTree>
    <p:extLst>
      <p:ext uri="{BB962C8B-B14F-4D97-AF65-F5344CB8AC3E}">
        <p14:creationId xmlns:p14="http://schemas.microsoft.com/office/powerpoint/2010/main" val="194630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UNICON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217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 ADL desarrollado por Mary Shaw y otros. Proporciona una herramienta de diseño para construir configuraciones ejecutables basadas en tipos de componentes, implementaciones y “conexiones expertas” que soportan tipos particulares de conectores</a:t>
            </a:r>
          </a:p>
          <a:p>
            <a:pPr algn="just"/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3393920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636522"/>
            <a:ext cx="4754880" cy="2648385"/>
          </a:xfrm>
        </p:spPr>
        <p:txBody>
          <a:bodyPr>
            <a:normAutofit lnSpcReduction="10000"/>
          </a:bodyPr>
          <a:lstStyle/>
          <a:p>
            <a:pPr algn="just"/>
            <a:endParaRPr lang="es-MX" b="1" dirty="0"/>
          </a:p>
          <a:p>
            <a:pPr algn="just"/>
            <a:r>
              <a:rPr lang="es-MX" dirty="0"/>
              <a:t>conjunto de componentes y conectores: Un componente es un lugar de datos o cálculo, mientras que un conector media la interacción entre componentes. Cada componente tiene una interfaz que exporta un conjunto de reproductores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281910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64" y="1314995"/>
            <a:ext cx="4076700" cy="1066800"/>
          </a:xfrm>
          <a:prstGeom prst="rect">
            <a:avLst/>
          </a:prstGeom>
        </p:spPr>
      </p:pic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 txBox="1">
            <a:spLocks/>
          </p:cNvSpPr>
          <p:nvPr/>
        </p:nvSpPr>
        <p:spPr>
          <a:xfrm>
            <a:off x="6367274" y="2798724"/>
            <a:ext cx="4754880" cy="2648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El diagrama presenta dos componentes, etiquetados A y B, que son filtros Unix. Cada uno exporta tres jugadores, dibujados como triángulos; el reproductor de la izquierda representa el flujo de entrada "entrada estándar", mientras que los reproductores de la derecha representan los flujos de salida "salida estándar" y "error estándar"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83384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99" y="327878"/>
            <a:ext cx="10058400" cy="1609344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4400" dirty="0"/>
              <a:t>Entorno gráfico: </a:t>
            </a:r>
            <a:r>
              <a:rPr lang="en-US" sz="4400" dirty="0"/>
              <a:t>LDA</a:t>
            </a:r>
          </a:p>
        </p:txBody>
      </p:sp>
      <p:pic>
        <p:nvPicPr>
          <p:cNvPr id="1026" name="Picture 2" descr="Arquitectura del Software: L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12" y="2120900"/>
            <a:ext cx="474852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4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79250"/>
              </p:ext>
            </p:extLst>
          </p:nvPr>
        </p:nvGraphicFramePr>
        <p:xfrm>
          <a:off x="0" y="-3"/>
          <a:ext cx="12192000" cy="71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UNICON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2015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0388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Se asemeja a Darwin en la medida en que proporciona herramientas  para desarrollar configuraciones ejecutables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Posee un número fijo de tipos de interacción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Se define como un ADL cuyo foco apunta a soportar la variedad de partes y estilos que se encuentra en la vida real.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puede capturar, organizar y tornar disponible la experiencia colectiva exitosa de los arquitectos de software.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Conducta de componentes,</a:t>
                      </a:r>
                      <a:r>
                        <a:rPr lang="es-MX" baseline="0" dirty="0"/>
                        <a:t> y conectores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LDA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cuenta con una notación particular para expresar estilos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419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s-E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represtación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los elementos arquitectónicos este ADL posee un entorno gráfico para Windows, que además de modelar permite generar código en 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lenguaje C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4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A446-EE5A-4522-A45D-3B2C6BE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C2 SADL (UCI)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9944E-17D1-4FDD-9215-41CFCB7C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56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C2 o Chiron-2 no es estrictamente un ADL; es un estilo de arquitectura de software que se ha impuesto como estándar en el modelado de sistemas que requieren intensivamente paso de mensajes y que suelen poseer una interfaz gráfica dominante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3065764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191346"/>
            <a:ext cx="4754880" cy="2648385"/>
          </a:xfrm>
        </p:spPr>
        <p:txBody>
          <a:bodyPr>
            <a:normAutofit/>
          </a:bodyPr>
          <a:lstStyle/>
          <a:p>
            <a:pPr algn="just"/>
            <a:endParaRPr lang="es-MX" b="1" dirty="0"/>
          </a:p>
          <a:p>
            <a:pPr algn="just"/>
            <a:r>
              <a:rPr lang="es-MX" dirty="0"/>
              <a:t>Los componentes no intercambian mensajes directamente, sino a través de conectores. 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281910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 txBox="1">
            <a:spLocks/>
          </p:cNvSpPr>
          <p:nvPr/>
        </p:nvSpPr>
        <p:spPr>
          <a:xfrm>
            <a:off x="6510965" y="1150280"/>
            <a:ext cx="4754880" cy="2648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Cada interfaz de un componente puede vincularse con un solo conector, el cual a su vez se puede vincular a cualquier número de otros conectores o componentes</a:t>
            </a:r>
          </a:p>
          <a:p>
            <a:pPr algn="just"/>
            <a:r>
              <a:rPr lang="es-MX" dirty="0"/>
              <a:t>Los mensajes de requerimiento solo se pueden enviar “hacia arriba” en la arquitectura, y los de notificación solo “hacia abajo”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78405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DAB3-FEA9-4752-8AF1-FFE90F30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99" y="327878"/>
            <a:ext cx="10058400" cy="1609344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4400" dirty="0"/>
              <a:t>Entorno gráfico: </a:t>
            </a:r>
            <a:r>
              <a:rPr lang="en-US" sz="4400" dirty="0" err="1"/>
              <a:t>uci</a:t>
            </a:r>
            <a:endParaRPr lang="en-US" sz="4400" dirty="0"/>
          </a:p>
        </p:txBody>
      </p:sp>
      <p:pic>
        <p:nvPicPr>
          <p:cNvPr id="2050" name="Picture 2" descr="De Lenguajes de descripción arquitectónica de Sofware (ADL) - PDF Descargar 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04" y="1674857"/>
            <a:ext cx="5944537" cy="437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98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78BBB39-BE7D-495B-8FEF-426A9CA6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3694"/>
              </p:ext>
            </p:extLst>
          </p:nvPr>
        </p:nvGraphicFramePr>
        <p:xfrm>
          <a:off x="0" y="-3"/>
          <a:ext cx="12192000" cy="710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C2 SADL (UCI)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1996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0388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En una arquitectura de estilo C2, los conectores trasmiten mensajes entre componentes, los cuales mantienen el estado, ejecutan operaciones e intercambian mensajes con otros componentes a través de dos interfaces (llamadas top y </a:t>
                      </a:r>
                      <a:r>
                        <a:rPr lang="es-MX" dirty="0" err="1"/>
                        <a:t>bottom</a:t>
                      </a:r>
                      <a:r>
                        <a:rPr lang="es-MX" dirty="0"/>
                        <a:t>).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Los componentes no intercambian mensajes directamente, sino a través de conectores.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Cada interfaz de un componente puede vincularse con un solo conector, el cual a su vez se puede vincular a cualquier número de otros conectores o componentes.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Los mensajes de requerimiento solo se pueden enviar “hacia arriba” en la arquitectura, y los de notificación solo “hacia abajo”. </a:t>
                      </a:r>
                      <a:endParaRPr lang="es-MX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La única forma de comunicación es a través de paso de mensajes, de modo que nunca se utiliza memoria compartida. 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UCI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20478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cuenta con una notación particular para expresar estilos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419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52505"/>
                  </a:ext>
                </a:extLst>
              </a:tr>
              <a:tr h="6487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soportados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C. </a:t>
                      </a:r>
                      <a:r>
                        <a:rPr lang="es-MX"/>
                        <a:t>C++</a:t>
                      </a:r>
                      <a:endParaRPr lang="es-E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892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0C7C-EA14-43AC-8500-6053CA15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8014A-5864-4903-9C5C-CCE85A6C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Alejandra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Valencia, M. F. (2011). </a:t>
            </a:r>
            <a:r>
              <a:rPr lang="es-E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DOCUMENTACION Y ANALISIS CRÍTICO DE ALGUNAS ARQUITECTURAS.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Obtenido de Universidad Tecnológica de Pereira: http://repositorio.utp.edu.co/dspace/bitstream/handle/11059/2460/00422V152.pdf;jsessionid=3DB3ABD4336B3CBF354AE4E299BBE1DF?sequence=1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Barraza, F. (2010). </a:t>
            </a:r>
            <a:r>
              <a:rPr lang="es-E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de Arquitectura de Software.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Obtenido de Universidad Javeriana: http://cic.javerianacali.edu.co/wiki/lib/exe/fetch.php?media=materias:arqsoft_sesion7-2010.pdf</a:t>
            </a:r>
          </a:p>
          <a:p>
            <a:pPr lvl="0"/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GONZALEZ, A. M. (2011). </a:t>
            </a:r>
            <a:r>
              <a:rPr lang="es-ES" altLang="es-MX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DOCUMENTACION Y ANALISIS CRÍTICO DE ALGUNAS ARQUITECTURAS .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PEREIRA.</a:t>
            </a:r>
          </a:p>
          <a:p>
            <a:pPr lvl="0"/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Luckham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C. (1996).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Rapide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toolset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orderings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altLang="es-MX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s-ES" alt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25. Obtenido de https://www.slideshare.net/jonathanabc1203/rapide-exponencia</a:t>
            </a:r>
            <a:endParaRPr lang="es-MX" altLang="es-MX" sz="1800" dirty="0"/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666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21C-C33C-44AE-BDA4-A342FF4E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F1BE1-12D6-4DF1-BC55-777B3231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8560" y="1773936"/>
            <a:ext cx="4754880" cy="640080"/>
          </a:xfrm>
        </p:spPr>
        <p:txBody>
          <a:bodyPr/>
          <a:lstStyle/>
          <a:p>
            <a:pPr algn="ctr"/>
            <a:r>
              <a:rPr lang="es-ES" dirty="0"/>
              <a:t>Acme - Armani estudio</a:t>
            </a:r>
            <a:endParaRPr lang="es-MX" dirty="0"/>
          </a:p>
        </p:txBody>
      </p:sp>
      <p:pic>
        <p:nvPicPr>
          <p:cNvPr id="1026" name="Picture 2" descr="Acme - The Acme Studio Homepage">
            <a:extLst>
              <a:ext uri="{FF2B5EF4-FFF2-40B4-BE49-F238E27FC236}">
                <a16:creationId xmlns:a16="http://schemas.microsoft.com/office/drawing/2014/main" id="{8EA89380-7783-4BB5-B5D7-F506B9AAEC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02" y="2360801"/>
            <a:ext cx="4378996" cy="416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9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24DB7-A40E-4F7C-BE8F-FCD2A0EB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B30A7-F92F-4B58-8A38-E0A0CE51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Estructura: organización de un sistema en sus partes constituyentes.</a:t>
            </a:r>
          </a:p>
          <a:p>
            <a:r>
              <a:rPr lang="es-ES" dirty="0"/>
              <a:t>Propiedades de interés: i</a:t>
            </a:r>
            <a:r>
              <a:rPr lang="es-ES" b="0" i="0" dirty="0">
                <a:solidFill>
                  <a:srgbClr val="001133"/>
                </a:solidFill>
                <a:effectLst/>
                <a:latin typeface="Helvetica Neue"/>
              </a:rPr>
              <a:t>nformación que permite razonar sobre el comportamiento local o global, tanto funcional como no funcional.</a:t>
            </a:r>
          </a:p>
          <a:p>
            <a:r>
              <a:rPr lang="es-ES" dirty="0">
                <a:solidFill>
                  <a:srgbClr val="001133"/>
                </a:solidFill>
                <a:latin typeface="Helvetica Neue"/>
              </a:rPr>
              <a:t>Restricciones: </a:t>
            </a:r>
            <a:r>
              <a:rPr lang="es-ES" b="0" i="0" dirty="0">
                <a:solidFill>
                  <a:srgbClr val="001133"/>
                </a:solidFill>
                <a:effectLst/>
                <a:latin typeface="Helvetica Neue"/>
              </a:rPr>
              <a:t>lineamientos sobre la posibilidad del cambio en el tiempo.</a:t>
            </a:r>
          </a:p>
          <a:p>
            <a:r>
              <a:rPr lang="es-ES" dirty="0">
                <a:solidFill>
                  <a:srgbClr val="001133"/>
                </a:solidFill>
                <a:latin typeface="Helvetica Neue"/>
              </a:rPr>
              <a:t>Tipos y estilos.</a:t>
            </a:r>
            <a:endParaRPr lang="es-ES" b="0" i="0" dirty="0">
              <a:solidFill>
                <a:srgbClr val="0011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61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355AD30-C9D6-4DE2-AFB8-08A083BD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75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68420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ACME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8079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Fecha de creación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1995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10319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Soporta mapeo de especificaciones arquitectónicas entre diferentes ADLs.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Es un ADL que no es apto para cualquier sistema.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Facilidad para describir sistemas relativamente simples.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  <a:tr h="2270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Elementos</a:t>
                      </a:r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Componentes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Conectores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Sistemas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Puertos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Roles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Representaciones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Mapas de representación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2246"/>
                  </a:ext>
                </a:extLst>
              </a:tr>
              <a:tr h="7223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Entornos gráficos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Acme </a:t>
                      </a:r>
                      <a:r>
                        <a:rPr lang="es-ES" dirty="0" err="1"/>
                        <a:t>studio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85609"/>
                  </a:ext>
                </a:extLst>
              </a:tr>
              <a:tr h="13414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Tipos 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Estructura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Propiedad de interés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Restricciones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Tipos y estilos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3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5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605BED8B-C7AC-43EE-9C49-7F81FBD5C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484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1788784954"/>
                    </a:ext>
                  </a:extLst>
                </a:gridCol>
                <a:gridCol w="10159999">
                  <a:extLst>
                    <a:ext uri="{9D8B030D-6E8A-4147-A177-3AD203B41FA5}">
                      <a16:colId xmlns:a16="http://schemas.microsoft.com/office/drawing/2014/main" val="1901881076"/>
                    </a:ext>
                  </a:extLst>
                </a:gridCol>
              </a:tblGrid>
              <a:tr h="185905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ADL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ACME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3131"/>
                  </a:ext>
                </a:extLst>
              </a:tr>
              <a:tr h="219515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Plataformas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Windows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Linux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1322"/>
                  </a:ext>
                </a:extLst>
              </a:tr>
              <a:tr h="280379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Lenguajes compatibles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C++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Java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5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78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DEE1-AC5B-46DE-A3F8-8248E64C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59D0A3-1516-46F6-A2C5-855088D9D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5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9307E-6184-4B29-A8D7-6519DA6F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02920"/>
            <a:ext cx="4754880" cy="640080"/>
          </a:xfrm>
        </p:spPr>
        <p:txBody>
          <a:bodyPr/>
          <a:lstStyle/>
          <a:p>
            <a:r>
              <a:rPr lang="es-ES" dirty="0"/>
              <a:t>¿Qué es?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374359-56E6-48F1-B7D9-6DAC353F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150280"/>
            <a:ext cx="4754880" cy="3291840"/>
          </a:xfrm>
        </p:spPr>
        <p:txBody>
          <a:bodyPr>
            <a:normAutofit/>
          </a:bodyPr>
          <a:lstStyle/>
          <a:p>
            <a:pPr algn="just"/>
            <a:r>
              <a:rPr lang="es-CL" altLang="es-MX" dirty="0"/>
              <a:t>Lenguaje de modelado visual que se usa para especificar, visualizar, construir y documentar un sistema de software</a:t>
            </a:r>
            <a:r>
              <a:rPr lang="es-MX" altLang="es-MX" dirty="0"/>
              <a:t>.</a:t>
            </a:r>
            <a:endParaRPr lang="es-CL" alt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8D7665-BFC5-40A0-B270-00D07562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69848" y="2660815"/>
            <a:ext cx="4754880" cy="640080"/>
          </a:xfrm>
        </p:spPr>
        <p:txBody>
          <a:bodyPr/>
          <a:lstStyle/>
          <a:p>
            <a:r>
              <a:rPr lang="es-ES" dirty="0"/>
              <a:t>Elementos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13D86-E40E-4855-B92D-4EB0946C2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69848" y="3557106"/>
            <a:ext cx="4754880" cy="2648385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Casos de uso: representa un requerimiento funcional del sistema o un proceso del negocio que se implementa en el sistema de software.</a:t>
            </a:r>
          </a:p>
          <a:p>
            <a:pPr algn="just"/>
            <a:r>
              <a:rPr lang="es-ES" dirty="0"/>
              <a:t>Actores: es una persona, sistema o dispositivo que interactúa con el sistema, iniciando, recibiendo los resultados o participando en alguna de las acciones de un caso de uso.</a:t>
            </a:r>
            <a:endParaRPr lang="es-MX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4584934-DA42-4A14-AF05-C13956AF8C45}"/>
              </a:ext>
            </a:extLst>
          </p:cNvPr>
          <p:cNvSpPr txBox="1">
            <a:spLocks/>
          </p:cNvSpPr>
          <p:nvPr/>
        </p:nvSpPr>
        <p:spPr>
          <a:xfrm>
            <a:off x="6367274" y="807601"/>
            <a:ext cx="4754880" cy="5397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Módulos: es una división conceptual del sistema que puede ser visto como una agrupación de funciones que tengan alguna relación entre ellas.</a:t>
            </a:r>
          </a:p>
          <a:p>
            <a:pPr algn="just"/>
            <a:r>
              <a:rPr lang="es-ES" dirty="0"/>
              <a:t>Clases: es la representación abstracta de un conjunto de objetos o artefactos que debe modelar el sistema.</a:t>
            </a:r>
          </a:p>
          <a:p>
            <a:pPr algn="just"/>
            <a:r>
              <a:rPr lang="es-ES" dirty="0"/>
              <a:t>Unidades de software: Conjunto de funciones (en programas o procedimientos) que realizan las acciones del sistema y que se implementan en archivos físicos.</a:t>
            </a:r>
          </a:p>
          <a:p>
            <a:pPr algn="just"/>
            <a:r>
              <a:rPr lang="es-ES" dirty="0"/>
              <a:t>Sistemas externos: Un sistema externo representa un sistema de la organización que interactúa con el sistema que se está desarrollando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74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826</TotalTime>
  <Words>2108</Words>
  <Application>Microsoft Office PowerPoint</Application>
  <PresentationFormat>Panorámica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Helvetica Neue</vt:lpstr>
      <vt:lpstr>Rockwell</vt:lpstr>
      <vt:lpstr>Rockwell Condensed</vt:lpstr>
      <vt:lpstr>Wingdings</vt:lpstr>
      <vt:lpstr>Letras en madera</vt:lpstr>
      <vt:lpstr>Lenguajes de descripción arquitectónicos</vt:lpstr>
      <vt:lpstr>ACME</vt:lpstr>
      <vt:lpstr>Presentación de PowerPoint</vt:lpstr>
      <vt:lpstr>Entorno</vt:lpstr>
      <vt:lpstr>Tipos</vt:lpstr>
      <vt:lpstr>Presentación de PowerPoint</vt:lpstr>
      <vt:lpstr>Presentación de PowerPoint</vt:lpstr>
      <vt:lpstr>UML</vt:lpstr>
      <vt:lpstr>Presentación de PowerPoint</vt:lpstr>
      <vt:lpstr>Presentación de PowerPoint</vt:lpstr>
      <vt:lpstr>Tipos</vt:lpstr>
      <vt:lpstr>Presentación de PowerPoint</vt:lpstr>
      <vt:lpstr>Presentación de PowerPoint</vt:lpstr>
      <vt:lpstr>Darwin</vt:lpstr>
      <vt:lpstr>Presentación de PowerPoint</vt:lpstr>
      <vt:lpstr>Entorno gráfico: Software Architects Assistant</vt:lpstr>
      <vt:lpstr>Presentación de PowerPoint</vt:lpstr>
      <vt:lpstr>AESOP</vt:lpstr>
      <vt:lpstr>Presentación de PowerPoint</vt:lpstr>
      <vt:lpstr>Entorno gráfico: ESOPO</vt:lpstr>
      <vt:lpstr>Presentación de PowerPoint</vt:lpstr>
      <vt:lpstr>JACAL</vt:lpstr>
      <vt:lpstr>Presentación de PowerPoint</vt:lpstr>
      <vt:lpstr>Entorno gráfico: JACAL de WIN32</vt:lpstr>
      <vt:lpstr>Presentación de PowerPoint</vt:lpstr>
      <vt:lpstr>Rapide</vt:lpstr>
      <vt:lpstr>Presentación de PowerPoint</vt:lpstr>
      <vt:lpstr>Entorno gráfico: POV(PARTIAL ORDER VIEWER) </vt:lpstr>
      <vt:lpstr>Presentación de PowerPoint</vt:lpstr>
      <vt:lpstr>UNICON</vt:lpstr>
      <vt:lpstr>Presentación de PowerPoint</vt:lpstr>
      <vt:lpstr>Entorno gráfico: LDA</vt:lpstr>
      <vt:lpstr>Presentación de PowerPoint</vt:lpstr>
      <vt:lpstr>C2 SADL (UCI)</vt:lpstr>
      <vt:lpstr>Presentación de PowerPoint</vt:lpstr>
      <vt:lpstr>Entorno gráfico: uci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descripción arquitectónicos</dc:title>
  <dc:creator>Ivan Ruiz</dc:creator>
  <cp:lastModifiedBy>Ivan Ruiz</cp:lastModifiedBy>
  <cp:revision>37</cp:revision>
  <dcterms:created xsi:type="dcterms:W3CDTF">2021-10-31T22:01:05Z</dcterms:created>
  <dcterms:modified xsi:type="dcterms:W3CDTF">2021-12-06T02:58:35Z</dcterms:modified>
</cp:coreProperties>
</file>