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0"/>
  </p:notesMasterIdLst>
  <p:handoutMasterIdLst>
    <p:handoutMasterId r:id="rId61"/>
  </p:handoutMasterIdLst>
  <p:sldIdLst>
    <p:sldId id="256" r:id="rId5"/>
    <p:sldId id="257" r:id="rId6"/>
    <p:sldId id="258" r:id="rId7"/>
    <p:sldId id="260" r:id="rId8"/>
    <p:sldId id="262" r:id="rId9"/>
    <p:sldId id="263" r:id="rId10"/>
    <p:sldId id="264" r:id="rId11"/>
    <p:sldId id="271" r:id="rId12"/>
    <p:sldId id="272" r:id="rId13"/>
    <p:sldId id="275" r:id="rId14"/>
    <p:sldId id="276" r:id="rId15"/>
    <p:sldId id="277" r:id="rId16"/>
    <p:sldId id="278" r:id="rId17"/>
    <p:sldId id="268" r:id="rId18"/>
    <p:sldId id="270" r:id="rId19"/>
    <p:sldId id="266" r:id="rId20"/>
    <p:sldId id="267" r:id="rId21"/>
    <p:sldId id="280" r:id="rId22"/>
    <p:sldId id="281" r:id="rId23"/>
    <p:sldId id="282" r:id="rId24"/>
    <p:sldId id="283" r:id="rId25"/>
    <p:sldId id="284" r:id="rId26"/>
    <p:sldId id="285" r:id="rId27"/>
    <p:sldId id="286" r:id="rId28"/>
    <p:sldId id="287" r:id="rId29"/>
    <p:sldId id="288" r:id="rId30"/>
    <p:sldId id="312" r:id="rId31"/>
    <p:sldId id="273" r:id="rId32"/>
    <p:sldId id="269" r:id="rId33"/>
    <p:sldId id="274" r:id="rId34"/>
    <p:sldId id="289" r:id="rId35"/>
    <p:sldId id="290" r:id="rId36"/>
    <p:sldId id="291" r:id="rId37"/>
    <p:sldId id="292" r:id="rId38"/>
    <p:sldId id="293" r:id="rId39"/>
    <p:sldId id="295" r:id="rId40"/>
    <p:sldId id="296" r:id="rId41"/>
    <p:sldId id="259" r:id="rId42"/>
    <p:sldId id="297" r:id="rId43"/>
    <p:sldId id="298" r:id="rId44"/>
    <p:sldId id="300" r:id="rId45"/>
    <p:sldId id="302" r:id="rId46"/>
    <p:sldId id="304" r:id="rId47"/>
    <p:sldId id="306" r:id="rId48"/>
    <p:sldId id="307" r:id="rId49"/>
    <p:sldId id="308" r:id="rId50"/>
    <p:sldId id="309" r:id="rId51"/>
    <p:sldId id="310" r:id="rId52"/>
    <p:sldId id="313" r:id="rId53"/>
    <p:sldId id="314" r:id="rId54"/>
    <p:sldId id="315" r:id="rId55"/>
    <p:sldId id="316" r:id="rId56"/>
    <p:sldId id="317" r:id="rId57"/>
    <p:sldId id="294" r:id="rId58"/>
    <p:sldId id="305" r:id="rId59"/>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_rels/data1.xml.rels><?xml version="1.0" encoding="UTF-8" standalone="yes"?>
<Relationships xmlns="http://schemas.openxmlformats.org/package/2006/relationships"><Relationship Id="rId8" Type="http://schemas.openxmlformats.org/officeDocument/2006/relationships/slide" Target="../slides/slide26.xml"/><Relationship Id="rId3" Type="http://schemas.openxmlformats.org/officeDocument/2006/relationships/slide" Target="../slides/slide21.xml"/><Relationship Id="rId7" Type="http://schemas.openxmlformats.org/officeDocument/2006/relationships/slide" Target="../slides/slide25.xml"/><Relationship Id="rId2" Type="http://schemas.openxmlformats.org/officeDocument/2006/relationships/slide" Target="../slides/slide20.xml"/><Relationship Id="rId1" Type="http://schemas.openxmlformats.org/officeDocument/2006/relationships/slide" Target="../slides/slide19.xml"/><Relationship Id="rId6" Type="http://schemas.openxmlformats.org/officeDocument/2006/relationships/slide" Target="../slides/slide24.xml"/><Relationship Id="rId5" Type="http://schemas.openxmlformats.org/officeDocument/2006/relationships/slide" Target="../slides/slide23.xml"/><Relationship Id="rId4" Type="http://schemas.openxmlformats.org/officeDocument/2006/relationships/slide" Target="../slides/slide22.xml"/></Relationships>
</file>

<file path=ppt/diagrams/_rels/data2.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slide" Target="../slides/slide46.xml"/><Relationship Id="rId1" Type="http://schemas.openxmlformats.org/officeDocument/2006/relationships/slide" Target="../slides/slide45.xml"/><Relationship Id="rId4"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D22187-E56A-4473-8E32-CA47D9BE744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MX"/>
        </a:p>
      </dgm:t>
    </dgm:pt>
    <dgm:pt modelId="{944A29E9-A0D5-4773-B11D-89B5990E2757}">
      <dgm:prSet phldrT="[Texto]"/>
      <dgm:spPr/>
      <dgm:t>
        <a:bodyPr/>
        <a:lstStyle/>
        <a:p>
          <a:r>
            <a:rPr lang="es-MX" dirty="0"/>
            <a:t>Visión de la arquitectura</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B56F76C-4A51-4792-9F2B-3F41397D9B30}" type="parTrans" cxnId="{3AACD0C3-A64D-4C27-8B03-9E9AE1DD2F16}">
      <dgm:prSet/>
      <dgm:spPr/>
      <dgm:t>
        <a:bodyPr/>
        <a:lstStyle/>
        <a:p>
          <a:endParaRPr lang="es-MX"/>
        </a:p>
      </dgm:t>
    </dgm:pt>
    <dgm:pt modelId="{4CED86FC-B9D9-4EFB-9D04-B24D6B21B8E0}" type="sibTrans" cxnId="{3AACD0C3-A64D-4C27-8B03-9E9AE1DD2F16}">
      <dgm:prSet/>
      <dgm:spPr/>
      <dgm:t>
        <a:bodyPr/>
        <a:lstStyle/>
        <a:p>
          <a:endParaRPr lang="es-MX"/>
        </a:p>
      </dgm:t>
    </dgm:pt>
    <dgm:pt modelId="{E5D9048A-D395-48E0-8DF2-3650DF4F4327}">
      <dgm:prSet phldrT="[Texto]"/>
      <dgm:spPr/>
      <dgm:t>
        <a:bodyPr/>
        <a:lstStyle/>
        <a:p>
          <a:r>
            <a:rPr lang="es-MX" dirty="0"/>
            <a:t>Arquitectura de negocios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1F9CF29-F595-4267-B0EB-C41AF6E52E0D}" type="parTrans" cxnId="{D390AAB8-268D-43E8-A2D5-196E7999B8D1}">
      <dgm:prSet/>
      <dgm:spPr/>
      <dgm:t>
        <a:bodyPr/>
        <a:lstStyle/>
        <a:p>
          <a:endParaRPr lang="es-MX"/>
        </a:p>
      </dgm:t>
    </dgm:pt>
    <dgm:pt modelId="{2A653705-74A1-44DD-841C-29FC3AE6E41A}" type="sibTrans" cxnId="{D390AAB8-268D-43E8-A2D5-196E7999B8D1}">
      <dgm:prSet/>
      <dgm:spPr/>
      <dgm:t>
        <a:bodyPr/>
        <a:lstStyle/>
        <a:p>
          <a:endParaRPr lang="es-MX"/>
        </a:p>
      </dgm:t>
    </dgm:pt>
    <dgm:pt modelId="{9D5F27C8-D379-4B49-A9B0-0230B6757F9A}">
      <dgm:prSet phldrT="[Texto]"/>
      <dgm:spPr/>
      <dgm:t>
        <a:bodyPr/>
        <a:lstStyle/>
        <a:p>
          <a:r>
            <a:rPr lang="es-MX" dirty="0"/>
            <a:t>Arquitectura de sistemas de información</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9D0820A3-097F-40EC-8683-0D26DA3A73DC}" type="parTrans" cxnId="{226B5DBC-3984-4755-9CD9-97ECEA2A6415}">
      <dgm:prSet/>
      <dgm:spPr/>
      <dgm:t>
        <a:bodyPr/>
        <a:lstStyle/>
        <a:p>
          <a:endParaRPr lang="es-MX"/>
        </a:p>
      </dgm:t>
    </dgm:pt>
    <dgm:pt modelId="{C95BB376-122C-436C-9691-0244CEFAC1E1}" type="sibTrans" cxnId="{226B5DBC-3984-4755-9CD9-97ECEA2A6415}">
      <dgm:prSet/>
      <dgm:spPr/>
      <dgm:t>
        <a:bodyPr/>
        <a:lstStyle/>
        <a:p>
          <a:endParaRPr lang="es-MX"/>
        </a:p>
      </dgm:t>
    </dgm:pt>
    <dgm:pt modelId="{AE937912-40F8-4FCC-A717-488F70D648A1}">
      <dgm:prSet phldrT="[Texto]"/>
      <dgm:spPr/>
      <dgm:t>
        <a:bodyPr/>
        <a:lstStyle/>
        <a:p>
          <a:r>
            <a:rPr lang="es-MX" dirty="0"/>
            <a:t>Arquitectura de la tecnología</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22E9B3E-E27D-4DD9-AA93-E52DEC3A52DB}" type="parTrans" cxnId="{BE428CE2-72BC-4E7A-A79F-5AFDE233ADE7}">
      <dgm:prSet/>
      <dgm:spPr/>
      <dgm:t>
        <a:bodyPr/>
        <a:lstStyle/>
        <a:p>
          <a:endParaRPr lang="es-MX"/>
        </a:p>
      </dgm:t>
    </dgm:pt>
    <dgm:pt modelId="{4CD0C867-7F59-4889-8221-1F9D464BE672}" type="sibTrans" cxnId="{BE428CE2-72BC-4E7A-A79F-5AFDE233ADE7}">
      <dgm:prSet/>
      <dgm:spPr/>
      <dgm:t>
        <a:bodyPr/>
        <a:lstStyle/>
        <a:p>
          <a:endParaRPr lang="es-MX"/>
        </a:p>
      </dgm:t>
    </dgm:pt>
    <dgm:pt modelId="{21A33C5C-2CF4-4B53-BA14-FDCD7D93692B}">
      <dgm:prSet phldrT="[Texto]"/>
      <dgm:spPr/>
      <dgm:t>
        <a:bodyPr/>
        <a:lstStyle/>
        <a:p>
          <a:r>
            <a:rPr lang="es-MX" dirty="0"/>
            <a:t>Oportunidades y soluciones</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F49CD6B-5D3C-4C87-AAF4-2351BEE49549}" type="parTrans" cxnId="{A783E420-2F83-4BFA-9FC4-C8DB09534208}">
      <dgm:prSet/>
      <dgm:spPr/>
      <dgm:t>
        <a:bodyPr/>
        <a:lstStyle/>
        <a:p>
          <a:endParaRPr lang="es-MX"/>
        </a:p>
      </dgm:t>
    </dgm:pt>
    <dgm:pt modelId="{4939A251-2B7C-4A88-A33B-4E2800A60C91}" type="sibTrans" cxnId="{A783E420-2F83-4BFA-9FC4-C8DB09534208}">
      <dgm:prSet/>
      <dgm:spPr/>
      <dgm:t>
        <a:bodyPr/>
        <a:lstStyle/>
        <a:p>
          <a:endParaRPr lang="es-MX"/>
        </a:p>
      </dgm:t>
    </dgm:pt>
    <dgm:pt modelId="{394555BB-6D10-497E-AE74-B6FE280537D5}">
      <dgm:prSet/>
      <dgm:spPr/>
      <dgm:t>
        <a:bodyPr/>
        <a:lstStyle/>
        <a:p>
          <a:r>
            <a:rPr lang="es-MX" dirty="0"/>
            <a:t>Planeamiento de migración</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826EC24A-7D37-42C9-8379-B389709D7C6F}" type="parTrans" cxnId="{A4CAE00A-B190-435E-89A2-51660A770B06}">
      <dgm:prSet/>
      <dgm:spPr/>
      <dgm:t>
        <a:bodyPr/>
        <a:lstStyle/>
        <a:p>
          <a:endParaRPr lang="es-MX"/>
        </a:p>
      </dgm:t>
    </dgm:pt>
    <dgm:pt modelId="{3AC16772-C848-4509-8884-80D2A895DA51}" type="sibTrans" cxnId="{A4CAE00A-B190-435E-89A2-51660A770B06}">
      <dgm:prSet/>
      <dgm:spPr/>
      <dgm:t>
        <a:bodyPr/>
        <a:lstStyle/>
        <a:p>
          <a:endParaRPr lang="es-MX"/>
        </a:p>
      </dgm:t>
    </dgm:pt>
    <dgm:pt modelId="{E427A1F6-A00F-4416-8227-1F62B0875EC8}">
      <dgm:prSet/>
      <dgm:spPr/>
      <dgm:t>
        <a:bodyPr/>
        <a:lstStyle/>
        <a:p>
          <a:r>
            <a:rPr lang="es-MX" dirty="0"/>
            <a:t>Implementación de gobierno</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F78D7C7D-83C6-479F-8B53-11D71CB45366}" type="parTrans" cxnId="{6B563F44-E056-415B-A229-DECCE0F585BF}">
      <dgm:prSet/>
      <dgm:spPr/>
      <dgm:t>
        <a:bodyPr/>
        <a:lstStyle/>
        <a:p>
          <a:endParaRPr lang="es-MX"/>
        </a:p>
      </dgm:t>
    </dgm:pt>
    <dgm:pt modelId="{2132038F-07CD-4AB7-BC1D-53AC49B770C7}" type="sibTrans" cxnId="{6B563F44-E056-415B-A229-DECCE0F585BF}">
      <dgm:prSet/>
      <dgm:spPr/>
      <dgm:t>
        <a:bodyPr/>
        <a:lstStyle/>
        <a:p>
          <a:endParaRPr lang="es-MX"/>
        </a:p>
      </dgm:t>
    </dgm:pt>
    <dgm:pt modelId="{6D81D733-C264-42AB-A4A9-2BEDD1B93B9C}">
      <dgm:prSet/>
      <dgm:spPr/>
      <dgm:t>
        <a:bodyPr/>
        <a:lstStyle/>
        <a:p>
          <a:r>
            <a:rPr lang="es-MX" dirty="0"/>
            <a:t>Arquitectura de gestión del cambio</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DB72E747-F123-4AEA-9944-537DE695FF98}" type="parTrans" cxnId="{3854A75A-098F-44C0-817C-C9DC1DBEC7C4}">
      <dgm:prSet/>
      <dgm:spPr/>
      <dgm:t>
        <a:bodyPr/>
        <a:lstStyle/>
        <a:p>
          <a:endParaRPr lang="es-MX"/>
        </a:p>
      </dgm:t>
    </dgm:pt>
    <dgm:pt modelId="{4DF5CC60-7125-49F0-9F1F-65C552CB6247}" type="sibTrans" cxnId="{3854A75A-098F-44C0-817C-C9DC1DBEC7C4}">
      <dgm:prSet/>
      <dgm:spPr/>
      <dgm:t>
        <a:bodyPr/>
        <a:lstStyle/>
        <a:p>
          <a:endParaRPr lang="es-MX"/>
        </a:p>
      </dgm:t>
    </dgm:pt>
    <dgm:pt modelId="{460D445B-9E23-4063-92F0-BFAA99147F14}" type="pres">
      <dgm:prSet presAssocID="{A1D22187-E56A-4473-8E32-CA47D9BE744C}" presName="cycle" presStyleCnt="0">
        <dgm:presLayoutVars>
          <dgm:dir/>
          <dgm:resizeHandles val="exact"/>
        </dgm:presLayoutVars>
      </dgm:prSet>
      <dgm:spPr/>
      <dgm:t>
        <a:bodyPr/>
        <a:lstStyle/>
        <a:p>
          <a:endParaRPr lang="es-ES"/>
        </a:p>
      </dgm:t>
    </dgm:pt>
    <dgm:pt modelId="{6015D924-E376-4B79-ABC1-728B72302438}" type="pres">
      <dgm:prSet presAssocID="{944A29E9-A0D5-4773-B11D-89B5990E2757}" presName="node" presStyleLbl="node1" presStyleIdx="0" presStyleCnt="8">
        <dgm:presLayoutVars>
          <dgm:bulletEnabled val="1"/>
        </dgm:presLayoutVars>
      </dgm:prSet>
      <dgm:spPr/>
      <dgm:t>
        <a:bodyPr/>
        <a:lstStyle/>
        <a:p>
          <a:endParaRPr lang="es-ES"/>
        </a:p>
      </dgm:t>
    </dgm:pt>
    <dgm:pt modelId="{EEB65C2B-EE38-478A-8C9D-FF5AA6DEC5E5}" type="pres">
      <dgm:prSet presAssocID="{4CED86FC-B9D9-4EFB-9D04-B24D6B21B8E0}" presName="sibTrans" presStyleLbl="sibTrans2D1" presStyleIdx="0" presStyleCnt="8"/>
      <dgm:spPr/>
      <dgm:t>
        <a:bodyPr/>
        <a:lstStyle/>
        <a:p>
          <a:endParaRPr lang="es-ES"/>
        </a:p>
      </dgm:t>
    </dgm:pt>
    <dgm:pt modelId="{83B71EF6-8F4E-4F44-A589-80FE2466F939}" type="pres">
      <dgm:prSet presAssocID="{4CED86FC-B9D9-4EFB-9D04-B24D6B21B8E0}" presName="connectorText" presStyleLbl="sibTrans2D1" presStyleIdx="0" presStyleCnt="8"/>
      <dgm:spPr/>
      <dgm:t>
        <a:bodyPr/>
        <a:lstStyle/>
        <a:p>
          <a:endParaRPr lang="es-ES"/>
        </a:p>
      </dgm:t>
    </dgm:pt>
    <dgm:pt modelId="{8AABA8B6-ABB3-40F0-90DC-DE7B1CBBBFD2}" type="pres">
      <dgm:prSet presAssocID="{E5D9048A-D395-48E0-8DF2-3650DF4F4327}" presName="node" presStyleLbl="node1" presStyleIdx="1" presStyleCnt="8">
        <dgm:presLayoutVars>
          <dgm:bulletEnabled val="1"/>
        </dgm:presLayoutVars>
      </dgm:prSet>
      <dgm:spPr/>
      <dgm:t>
        <a:bodyPr/>
        <a:lstStyle/>
        <a:p>
          <a:endParaRPr lang="es-ES"/>
        </a:p>
      </dgm:t>
    </dgm:pt>
    <dgm:pt modelId="{24263D3E-0D34-4CA9-B6A4-8015B994EC82}" type="pres">
      <dgm:prSet presAssocID="{2A653705-74A1-44DD-841C-29FC3AE6E41A}" presName="sibTrans" presStyleLbl="sibTrans2D1" presStyleIdx="1" presStyleCnt="8"/>
      <dgm:spPr/>
      <dgm:t>
        <a:bodyPr/>
        <a:lstStyle/>
        <a:p>
          <a:endParaRPr lang="es-ES"/>
        </a:p>
      </dgm:t>
    </dgm:pt>
    <dgm:pt modelId="{07F00749-8148-4BD0-9800-ED535330FCC1}" type="pres">
      <dgm:prSet presAssocID="{2A653705-74A1-44DD-841C-29FC3AE6E41A}" presName="connectorText" presStyleLbl="sibTrans2D1" presStyleIdx="1" presStyleCnt="8"/>
      <dgm:spPr/>
      <dgm:t>
        <a:bodyPr/>
        <a:lstStyle/>
        <a:p>
          <a:endParaRPr lang="es-ES"/>
        </a:p>
      </dgm:t>
    </dgm:pt>
    <dgm:pt modelId="{AAE61D22-E1D2-4A33-B912-A0877671285F}" type="pres">
      <dgm:prSet presAssocID="{9D5F27C8-D379-4B49-A9B0-0230B6757F9A}" presName="node" presStyleLbl="node1" presStyleIdx="2" presStyleCnt="8">
        <dgm:presLayoutVars>
          <dgm:bulletEnabled val="1"/>
        </dgm:presLayoutVars>
      </dgm:prSet>
      <dgm:spPr/>
      <dgm:t>
        <a:bodyPr/>
        <a:lstStyle/>
        <a:p>
          <a:endParaRPr lang="es-ES"/>
        </a:p>
      </dgm:t>
    </dgm:pt>
    <dgm:pt modelId="{A985017C-F9E9-4A3B-9678-528306C7B377}" type="pres">
      <dgm:prSet presAssocID="{C95BB376-122C-436C-9691-0244CEFAC1E1}" presName="sibTrans" presStyleLbl="sibTrans2D1" presStyleIdx="2" presStyleCnt="8"/>
      <dgm:spPr/>
      <dgm:t>
        <a:bodyPr/>
        <a:lstStyle/>
        <a:p>
          <a:endParaRPr lang="es-ES"/>
        </a:p>
      </dgm:t>
    </dgm:pt>
    <dgm:pt modelId="{3F241697-4625-4F6E-994B-16E87304C9A6}" type="pres">
      <dgm:prSet presAssocID="{C95BB376-122C-436C-9691-0244CEFAC1E1}" presName="connectorText" presStyleLbl="sibTrans2D1" presStyleIdx="2" presStyleCnt="8"/>
      <dgm:spPr/>
      <dgm:t>
        <a:bodyPr/>
        <a:lstStyle/>
        <a:p>
          <a:endParaRPr lang="es-ES"/>
        </a:p>
      </dgm:t>
    </dgm:pt>
    <dgm:pt modelId="{B1CEBF4D-5F2F-4FF2-B54F-5AB2A415E15C}" type="pres">
      <dgm:prSet presAssocID="{AE937912-40F8-4FCC-A717-488F70D648A1}" presName="node" presStyleLbl="node1" presStyleIdx="3" presStyleCnt="8">
        <dgm:presLayoutVars>
          <dgm:bulletEnabled val="1"/>
        </dgm:presLayoutVars>
      </dgm:prSet>
      <dgm:spPr/>
      <dgm:t>
        <a:bodyPr/>
        <a:lstStyle/>
        <a:p>
          <a:endParaRPr lang="es-ES"/>
        </a:p>
      </dgm:t>
    </dgm:pt>
    <dgm:pt modelId="{C8E06891-E056-4D65-9830-FA760B959DBC}" type="pres">
      <dgm:prSet presAssocID="{4CD0C867-7F59-4889-8221-1F9D464BE672}" presName="sibTrans" presStyleLbl="sibTrans2D1" presStyleIdx="3" presStyleCnt="8"/>
      <dgm:spPr/>
      <dgm:t>
        <a:bodyPr/>
        <a:lstStyle/>
        <a:p>
          <a:endParaRPr lang="es-ES"/>
        </a:p>
      </dgm:t>
    </dgm:pt>
    <dgm:pt modelId="{1F641398-8CAC-46C4-87BE-5F869985330A}" type="pres">
      <dgm:prSet presAssocID="{4CD0C867-7F59-4889-8221-1F9D464BE672}" presName="connectorText" presStyleLbl="sibTrans2D1" presStyleIdx="3" presStyleCnt="8"/>
      <dgm:spPr/>
      <dgm:t>
        <a:bodyPr/>
        <a:lstStyle/>
        <a:p>
          <a:endParaRPr lang="es-ES"/>
        </a:p>
      </dgm:t>
    </dgm:pt>
    <dgm:pt modelId="{D3BC1877-8A4F-41A3-AC97-BE29D2D3AFCD}" type="pres">
      <dgm:prSet presAssocID="{21A33C5C-2CF4-4B53-BA14-FDCD7D93692B}" presName="node" presStyleLbl="node1" presStyleIdx="4" presStyleCnt="8">
        <dgm:presLayoutVars>
          <dgm:bulletEnabled val="1"/>
        </dgm:presLayoutVars>
      </dgm:prSet>
      <dgm:spPr/>
      <dgm:t>
        <a:bodyPr/>
        <a:lstStyle/>
        <a:p>
          <a:endParaRPr lang="es-ES"/>
        </a:p>
      </dgm:t>
    </dgm:pt>
    <dgm:pt modelId="{55E3BBD2-F669-43A4-89E1-963C10393697}" type="pres">
      <dgm:prSet presAssocID="{4939A251-2B7C-4A88-A33B-4E2800A60C91}" presName="sibTrans" presStyleLbl="sibTrans2D1" presStyleIdx="4" presStyleCnt="8"/>
      <dgm:spPr/>
      <dgm:t>
        <a:bodyPr/>
        <a:lstStyle/>
        <a:p>
          <a:endParaRPr lang="es-ES"/>
        </a:p>
      </dgm:t>
    </dgm:pt>
    <dgm:pt modelId="{72C3BFE8-5D5A-4990-B87E-464A580E5133}" type="pres">
      <dgm:prSet presAssocID="{4939A251-2B7C-4A88-A33B-4E2800A60C91}" presName="connectorText" presStyleLbl="sibTrans2D1" presStyleIdx="4" presStyleCnt="8"/>
      <dgm:spPr/>
      <dgm:t>
        <a:bodyPr/>
        <a:lstStyle/>
        <a:p>
          <a:endParaRPr lang="es-ES"/>
        </a:p>
      </dgm:t>
    </dgm:pt>
    <dgm:pt modelId="{4DC99CDC-F087-4EAD-9A2D-0CD0F4F41D51}" type="pres">
      <dgm:prSet presAssocID="{394555BB-6D10-497E-AE74-B6FE280537D5}" presName="node" presStyleLbl="node1" presStyleIdx="5" presStyleCnt="8">
        <dgm:presLayoutVars>
          <dgm:bulletEnabled val="1"/>
        </dgm:presLayoutVars>
      </dgm:prSet>
      <dgm:spPr/>
      <dgm:t>
        <a:bodyPr/>
        <a:lstStyle/>
        <a:p>
          <a:endParaRPr lang="es-ES"/>
        </a:p>
      </dgm:t>
    </dgm:pt>
    <dgm:pt modelId="{61DF47AC-28A6-4C9B-AB6A-2264E7E1263F}" type="pres">
      <dgm:prSet presAssocID="{3AC16772-C848-4509-8884-80D2A895DA51}" presName="sibTrans" presStyleLbl="sibTrans2D1" presStyleIdx="5" presStyleCnt="8"/>
      <dgm:spPr/>
      <dgm:t>
        <a:bodyPr/>
        <a:lstStyle/>
        <a:p>
          <a:endParaRPr lang="es-ES"/>
        </a:p>
      </dgm:t>
    </dgm:pt>
    <dgm:pt modelId="{B0CD2EE6-DA85-412E-BF06-3FC6469F0A48}" type="pres">
      <dgm:prSet presAssocID="{3AC16772-C848-4509-8884-80D2A895DA51}" presName="connectorText" presStyleLbl="sibTrans2D1" presStyleIdx="5" presStyleCnt="8"/>
      <dgm:spPr/>
      <dgm:t>
        <a:bodyPr/>
        <a:lstStyle/>
        <a:p>
          <a:endParaRPr lang="es-ES"/>
        </a:p>
      </dgm:t>
    </dgm:pt>
    <dgm:pt modelId="{A1941612-7CD1-4AC1-9877-457675B2DA51}" type="pres">
      <dgm:prSet presAssocID="{E427A1F6-A00F-4416-8227-1F62B0875EC8}" presName="node" presStyleLbl="node1" presStyleIdx="6" presStyleCnt="8">
        <dgm:presLayoutVars>
          <dgm:bulletEnabled val="1"/>
        </dgm:presLayoutVars>
      </dgm:prSet>
      <dgm:spPr/>
      <dgm:t>
        <a:bodyPr/>
        <a:lstStyle/>
        <a:p>
          <a:endParaRPr lang="es-ES"/>
        </a:p>
      </dgm:t>
    </dgm:pt>
    <dgm:pt modelId="{EDBFCB23-B76E-45B9-AA46-2CC6B1CB6712}" type="pres">
      <dgm:prSet presAssocID="{2132038F-07CD-4AB7-BC1D-53AC49B770C7}" presName="sibTrans" presStyleLbl="sibTrans2D1" presStyleIdx="6" presStyleCnt="8"/>
      <dgm:spPr/>
      <dgm:t>
        <a:bodyPr/>
        <a:lstStyle/>
        <a:p>
          <a:endParaRPr lang="es-ES"/>
        </a:p>
      </dgm:t>
    </dgm:pt>
    <dgm:pt modelId="{71F6B17B-8CCD-4F9D-849A-3AC09EB89CF9}" type="pres">
      <dgm:prSet presAssocID="{2132038F-07CD-4AB7-BC1D-53AC49B770C7}" presName="connectorText" presStyleLbl="sibTrans2D1" presStyleIdx="6" presStyleCnt="8"/>
      <dgm:spPr/>
      <dgm:t>
        <a:bodyPr/>
        <a:lstStyle/>
        <a:p>
          <a:endParaRPr lang="es-ES"/>
        </a:p>
      </dgm:t>
    </dgm:pt>
    <dgm:pt modelId="{99BD9FC9-F33A-44A5-81D6-CC83A7E6E18B}" type="pres">
      <dgm:prSet presAssocID="{6D81D733-C264-42AB-A4A9-2BEDD1B93B9C}" presName="node" presStyleLbl="node1" presStyleIdx="7" presStyleCnt="8">
        <dgm:presLayoutVars>
          <dgm:bulletEnabled val="1"/>
        </dgm:presLayoutVars>
      </dgm:prSet>
      <dgm:spPr/>
      <dgm:t>
        <a:bodyPr/>
        <a:lstStyle/>
        <a:p>
          <a:endParaRPr lang="es-ES"/>
        </a:p>
      </dgm:t>
    </dgm:pt>
    <dgm:pt modelId="{08B3E125-3BC8-4CBE-988D-D468F87DCB2E}" type="pres">
      <dgm:prSet presAssocID="{4DF5CC60-7125-49F0-9F1F-65C552CB6247}" presName="sibTrans" presStyleLbl="sibTrans2D1" presStyleIdx="7" presStyleCnt="8"/>
      <dgm:spPr/>
      <dgm:t>
        <a:bodyPr/>
        <a:lstStyle/>
        <a:p>
          <a:endParaRPr lang="es-ES"/>
        </a:p>
      </dgm:t>
    </dgm:pt>
    <dgm:pt modelId="{97C2F6ED-18AB-4035-BBF2-0F9832444857}" type="pres">
      <dgm:prSet presAssocID="{4DF5CC60-7125-49F0-9F1F-65C552CB6247}" presName="connectorText" presStyleLbl="sibTrans2D1" presStyleIdx="7" presStyleCnt="8"/>
      <dgm:spPr/>
      <dgm:t>
        <a:bodyPr/>
        <a:lstStyle/>
        <a:p>
          <a:endParaRPr lang="es-ES"/>
        </a:p>
      </dgm:t>
    </dgm:pt>
  </dgm:ptLst>
  <dgm:cxnLst>
    <dgm:cxn modelId="{D390AAB8-268D-43E8-A2D5-196E7999B8D1}" srcId="{A1D22187-E56A-4473-8E32-CA47D9BE744C}" destId="{E5D9048A-D395-48E0-8DF2-3650DF4F4327}" srcOrd="1" destOrd="0" parTransId="{21F9CF29-F595-4267-B0EB-C41AF6E52E0D}" sibTransId="{2A653705-74A1-44DD-841C-29FC3AE6E41A}"/>
    <dgm:cxn modelId="{EAB44BCA-8A4E-4505-8523-EAE2197E5739}" type="presOf" srcId="{A1D22187-E56A-4473-8E32-CA47D9BE744C}" destId="{460D445B-9E23-4063-92F0-BFAA99147F14}" srcOrd="0" destOrd="0" presId="urn:microsoft.com/office/officeart/2005/8/layout/cycle2"/>
    <dgm:cxn modelId="{92CB3099-B36F-4EA3-B12D-7912382E645E}" type="presOf" srcId="{394555BB-6D10-497E-AE74-B6FE280537D5}" destId="{4DC99CDC-F087-4EAD-9A2D-0CD0F4F41D51}" srcOrd="0" destOrd="0" presId="urn:microsoft.com/office/officeart/2005/8/layout/cycle2"/>
    <dgm:cxn modelId="{B65A2DEE-7F45-42C5-976C-5E2CBC7C6870}" type="presOf" srcId="{4CED86FC-B9D9-4EFB-9D04-B24D6B21B8E0}" destId="{EEB65C2B-EE38-478A-8C9D-FF5AA6DEC5E5}" srcOrd="0" destOrd="0" presId="urn:microsoft.com/office/officeart/2005/8/layout/cycle2"/>
    <dgm:cxn modelId="{3B9F1E01-623A-43B3-A76B-BB11803A7DD3}" type="presOf" srcId="{4939A251-2B7C-4A88-A33B-4E2800A60C91}" destId="{72C3BFE8-5D5A-4990-B87E-464A580E5133}" srcOrd="1" destOrd="0" presId="urn:microsoft.com/office/officeart/2005/8/layout/cycle2"/>
    <dgm:cxn modelId="{0BA40F4F-DE97-4C90-B0BC-BE264DD144E7}" type="presOf" srcId="{E5D9048A-D395-48E0-8DF2-3650DF4F4327}" destId="{8AABA8B6-ABB3-40F0-90DC-DE7B1CBBBFD2}" srcOrd="0" destOrd="0" presId="urn:microsoft.com/office/officeart/2005/8/layout/cycle2"/>
    <dgm:cxn modelId="{E9DCFA94-4D41-4F6C-A992-516759EA7F1A}" type="presOf" srcId="{2132038F-07CD-4AB7-BC1D-53AC49B770C7}" destId="{71F6B17B-8CCD-4F9D-849A-3AC09EB89CF9}" srcOrd="1" destOrd="0" presId="urn:microsoft.com/office/officeart/2005/8/layout/cycle2"/>
    <dgm:cxn modelId="{8D5FB17D-8976-4FBB-865A-7EE048AD74D1}" type="presOf" srcId="{2A653705-74A1-44DD-841C-29FC3AE6E41A}" destId="{07F00749-8148-4BD0-9800-ED535330FCC1}" srcOrd="1" destOrd="0" presId="urn:microsoft.com/office/officeart/2005/8/layout/cycle2"/>
    <dgm:cxn modelId="{6B563F44-E056-415B-A229-DECCE0F585BF}" srcId="{A1D22187-E56A-4473-8E32-CA47D9BE744C}" destId="{E427A1F6-A00F-4416-8227-1F62B0875EC8}" srcOrd="6" destOrd="0" parTransId="{F78D7C7D-83C6-479F-8B53-11D71CB45366}" sibTransId="{2132038F-07CD-4AB7-BC1D-53AC49B770C7}"/>
    <dgm:cxn modelId="{21CEC746-7375-4ABB-972F-D481811AA9D8}" type="presOf" srcId="{944A29E9-A0D5-4773-B11D-89B5990E2757}" destId="{6015D924-E376-4B79-ABC1-728B72302438}" srcOrd="0" destOrd="0" presId="urn:microsoft.com/office/officeart/2005/8/layout/cycle2"/>
    <dgm:cxn modelId="{049DF309-83BC-49EE-BC94-375E1CE00BB0}" type="presOf" srcId="{6D81D733-C264-42AB-A4A9-2BEDD1B93B9C}" destId="{99BD9FC9-F33A-44A5-81D6-CC83A7E6E18B}" srcOrd="0" destOrd="0" presId="urn:microsoft.com/office/officeart/2005/8/layout/cycle2"/>
    <dgm:cxn modelId="{41A5AC45-2B4E-4AD4-AE11-C34F6D311884}" type="presOf" srcId="{4CD0C867-7F59-4889-8221-1F9D464BE672}" destId="{1F641398-8CAC-46C4-87BE-5F869985330A}" srcOrd="1" destOrd="0" presId="urn:microsoft.com/office/officeart/2005/8/layout/cycle2"/>
    <dgm:cxn modelId="{1B539BC6-270F-49F5-A959-3150A12CD066}" type="presOf" srcId="{3AC16772-C848-4509-8884-80D2A895DA51}" destId="{B0CD2EE6-DA85-412E-BF06-3FC6469F0A48}" srcOrd="1" destOrd="0" presId="urn:microsoft.com/office/officeart/2005/8/layout/cycle2"/>
    <dgm:cxn modelId="{C7D27119-4B85-4457-9A53-7340C6CE92E9}" type="presOf" srcId="{3AC16772-C848-4509-8884-80D2A895DA51}" destId="{61DF47AC-28A6-4C9B-AB6A-2264E7E1263F}" srcOrd="0" destOrd="0" presId="urn:microsoft.com/office/officeart/2005/8/layout/cycle2"/>
    <dgm:cxn modelId="{5201B52A-6B5F-42A6-9103-505FC9D5CA52}" type="presOf" srcId="{4DF5CC60-7125-49F0-9F1F-65C552CB6247}" destId="{08B3E125-3BC8-4CBE-988D-D468F87DCB2E}" srcOrd="0" destOrd="0" presId="urn:microsoft.com/office/officeart/2005/8/layout/cycle2"/>
    <dgm:cxn modelId="{226B5DBC-3984-4755-9CD9-97ECEA2A6415}" srcId="{A1D22187-E56A-4473-8E32-CA47D9BE744C}" destId="{9D5F27C8-D379-4B49-A9B0-0230B6757F9A}" srcOrd="2" destOrd="0" parTransId="{9D0820A3-097F-40EC-8683-0D26DA3A73DC}" sibTransId="{C95BB376-122C-436C-9691-0244CEFAC1E1}"/>
    <dgm:cxn modelId="{AF9D597F-04A8-4E9C-86EF-52818208EABA}" type="presOf" srcId="{9D5F27C8-D379-4B49-A9B0-0230B6757F9A}" destId="{AAE61D22-E1D2-4A33-B912-A0877671285F}" srcOrd="0" destOrd="0" presId="urn:microsoft.com/office/officeart/2005/8/layout/cycle2"/>
    <dgm:cxn modelId="{C1A5A3D1-D7D9-4296-9E3A-5617DD6BE1D1}" type="presOf" srcId="{4CED86FC-B9D9-4EFB-9D04-B24D6B21B8E0}" destId="{83B71EF6-8F4E-4F44-A589-80FE2466F939}" srcOrd="1" destOrd="0" presId="urn:microsoft.com/office/officeart/2005/8/layout/cycle2"/>
    <dgm:cxn modelId="{A4CAE00A-B190-435E-89A2-51660A770B06}" srcId="{A1D22187-E56A-4473-8E32-CA47D9BE744C}" destId="{394555BB-6D10-497E-AE74-B6FE280537D5}" srcOrd="5" destOrd="0" parTransId="{826EC24A-7D37-42C9-8379-B389709D7C6F}" sibTransId="{3AC16772-C848-4509-8884-80D2A895DA51}"/>
    <dgm:cxn modelId="{B11AAF2F-27DC-4463-961B-3BDF48EC54D4}" type="presOf" srcId="{AE937912-40F8-4FCC-A717-488F70D648A1}" destId="{B1CEBF4D-5F2F-4FF2-B54F-5AB2A415E15C}" srcOrd="0" destOrd="0" presId="urn:microsoft.com/office/officeart/2005/8/layout/cycle2"/>
    <dgm:cxn modelId="{3AACD0C3-A64D-4C27-8B03-9E9AE1DD2F16}" srcId="{A1D22187-E56A-4473-8E32-CA47D9BE744C}" destId="{944A29E9-A0D5-4773-B11D-89B5990E2757}" srcOrd="0" destOrd="0" parTransId="{4B56F76C-4A51-4792-9F2B-3F41397D9B30}" sibTransId="{4CED86FC-B9D9-4EFB-9D04-B24D6B21B8E0}"/>
    <dgm:cxn modelId="{82977BA3-1799-4F78-8535-DAF970389C3F}" type="presOf" srcId="{4CD0C867-7F59-4889-8221-1F9D464BE672}" destId="{C8E06891-E056-4D65-9830-FA760B959DBC}" srcOrd="0" destOrd="0" presId="urn:microsoft.com/office/officeart/2005/8/layout/cycle2"/>
    <dgm:cxn modelId="{4FD721C5-A727-464D-A3B7-C6F47DB2A4A1}" type="presOf" srcId="{C95BB376-122C-436C-9691-0244CEFAC1E1}" destId="{A985017C-F9E9-4A3B-9678-528306C7B377}" srcOrd="0" destOrd="0" presId="urn:microsoft.com/office/officeart/2005/8/layout/cycle2"/>
    <dgm:cxn modelId="{A783E420-2F83-4BFA-9FC4-C8DB09534208}" srcId="{A1D22187-E56A-4473-8E32-CA47D9BE744C}" destId="{21A33C5C-2CF4-4B53-BA14-FDCD7D93692B}" srcOrd="4" destOrd="0" parTransId="{CF49CD6B-5D3C-4C87-AAF4-2351BEE49549}" sibTransId="{4939A251-2B7C-4A88-A33B-4E2800A60C91}"/>
    <dgm:cxn modelId="{A67F71DB-CE9E-4125-86EA-DE5CB383BEE3}" type="presOf" srcId="{4DF5CC60-7125-49F0-9F1F-65C552CB6247}" destId="{97C2F6ED-18AB-4035-BBF2-0F9832444857}" srcOrd="1" destOrd="0" presId="urn:microsoft.com/office/officeart/2005/8/layout/cycle2"/>
    <dgm:cxn modelId="{C32259CC-475E-41E5-860B-A08D54DD8F92}" type="presOf" srcId="{E427A1F6-A00F-4416-8227-1F62B0875EC8}" destId="{A1941612-7CD1-4AC1-9877-457675B2DA51}" srcOrd="0" destOrd="0" presId="urn:microsoft.com/office/officeart/2005/8/layout/cycle2"/>
    <dgm:cxn modelId="{3854A75A-098F-44C0-817C-C9DC1DBEC7C4}" srcId="{A1D22187-E56A-4473-8E32-CA47D9BE744C}" destId="{6D81D733-C264-42AB-A4A9-2BEDD1B93B9C}" srcOrd="7" destOrd="0" parTransId="{DB72E747-F123-4AEA-9944-537DE695FF98}" sibTransId="{4DF5CC60-7125-49F0-9F1F-65C552CB6247}"/>
    <dgm:cxn modelId="{4D0A433F-D067-4505-B347-EEEA3E76DA43}" type="presOf" srcId="{C95BB376-122C-436C-9691-0244CEFAC1E1}" destId="{3F241697-4625-4F6E-994B-16E87304C9A6}" srcOrd="1" destOrd="0" presId="urn:microsoft.com/office/officeart/2005/8/layout/cycle2"/>
    <dgm:cxn modelId="{7EBC39AB-8EB0-4D30-AD4E-323DD8DBE06E}" type="presOf" srcId="{21A33C5C-2CF4-4B53-BA14-FDCD7D93692B}" destId="{D3BC1877-8A4F-41A3-AC97-BE29D2D3AFCD}" srcOrd="0" destOrd="0" presId="urn:microsoft.com/office/officeart/2005/8/layout/cycle2"/>
    <dgm:cxn modelId="{EFA33AB6-5BBC-4219-A23A-2C3E2C8445CD}" type="presOf" srcId="{2132038F-07CD-4AB7-BC1D-53AC49B770C7}" destId="{EDBFCB23-B76E-45B9-AA46-2CC6B1CB6712}" srcOrd="0" destOrd="0" presId="urn:microsoft.com/office/officeart/2005/8/layout/cycle2"/>
    <dgm:cxn modelId="{685F159A-056D-4151-A3F2-5F1614F62B87}" type="presOf" srcId="{2A653705-74A1-44DD-841C-29FC3AE6E41A}" destId="{24263D3E-0D34-4CA9-B6A4-8015B994EC82}" srcOrd="0" destOrd="0" presId="urn:microsoft.com/office/officeart/2005/8/layout/cycle2"/>
    <dgm:cxn modelId="{ED65E2DE-8E94-4A4E-8586-F7E2A1066E0A}" type="presOf" srcId="{4939A251-2B7C-4A88-A33B-4E2800A60C91}" destId="{55E3BBD2-F669-43A4-89E1-963C10393697}" srcOrd="0" destOrd="0" presId="urn:microsoft.com/office/officeart/2005/8/layout/cycle2"/>
    <dgm:cxn modelId="{BE428CE2-72BC-4E7A-A79F-5AFDE233ADE7}" srcId="{A1D22187-E56A-4473-8E32-CA47D9BE744C}" destId="{AE937912-40F8-4FCC-A717-488F70D648A1}" srcOrd="3" destOrd="0" parTransId="{722E9B3E-E27D-4DD9-AA93-E52DEC3A52DB}" sibTransId="{4CD0C867-7F59-4889-8221-1F9D464BE672}"/>
    <dgm:cxn modelId="{37AE50EE-CE63-44E7-B314-CBA851CFA671}" type="presParOf" srcId="{460D445B-9E23-4063-92F0-BFAA99147F14}" destId="{6015D924-E376-4B79-ABC1-728B72302438}" srcOrd="0" destOrd="0" presId="urn:microsoft.com/office/officeart/2005/8/layout/cycle2"/>
    <dgm:cxn modelId="{169C66D9-F39A-48E6-8725-25033575D9C8}" type="presParOf" srcId="{460D445B-9E23-4063-92F0-BFAA99147F14}" destId="{EEB65C2B-EE38-478A-8C9D-FF5AA6DEC5E5}" srcOrd="1" destOrd="0" presId="urn:microsoft.com/office/officeart/2005/8/layout/cycle2"/>
    <dgm:cxn modelId="{9282E3EB-ECD8-430F-BE07-CFF194374D37}" type="presParOf" srcId="{EEB65C2B-EE38-478A-8C9D-FF5AA6DEC5E5}" destId="{83B71EF6-8F4E-4F44-A589-80FE2466F939}" srcOrd="0" destOrd="0" presId="urn:microsoft.com/office/officeart/2005/8/layout/cycle2"/>
    <dgm:cxn modelId="{C971CA9D-D0BD-4013-81EA-0C4D792BC21B}" type="presParOf" srcId="{460D445B-9E23-4063-92F0-BFAA99147F14}" destId="{8AABA8B6-ABB3-40F0-90DC-DE7B1CBBBFD2}" srcOrd="2" destOrd="0" presId="urn:microsoft.com/office/officeart/2005/8/layout/cycle2"/>
    <dgm:cxn modelId="{FEF019AC-4C37-4029-9217-DB357BB4C19E}" type="presParOf" srcId="{460D445B-9E23-4063-92F0-BFAA99147F14}" destId="{24263D3E-0D34-4CA9-B6A4-8015B994EC82}" srcOrd="3" destOrd="0" presId="urn:microsoft.com/office/officeart/2005/8/layout/cycle2"/>
    <dgm:cxn modelId="{8CE4C850-BCD4-4F30-AC42-DFCB0CD43F28}" type="presParOf" srcId="{24263D3E-0D34-4CA9-B6A4-8015B994EC82}" destId="{07F00749-8148-4BD0-9800-ED535330FCC1}" srcOrd="0" destOrd="0" presId="urn:microsoft.com/office/officeart/2005/8/layout/cycle2"/>
    <dgm:cxn modelId="{E0B725A0-7D57-4C18-8D7C-A2A8A9FAF064}" type="presParOf" srcId="{460D445B-9E23-4063-92F0-BFAA99147F14}" destId="{AAE61D22-E1D2-4A33-B912-A0877671285F}" srcOrd="4" destOrd="0" presId="urn:microsoft.com/office/officeart/2005/8/layout/cycle2"/>
    <dgm:cxn modelId="{43C9C486-4A98-49C0-846B-B7858857D91A}" type="presParOf" srcId="{460D445B-9E23-4063-92F0-BFAA99147F14}" destId="{A985017C-F9E9-4A3B-9678-528306C7B377}" srcOrd="5" destOrd="0" presId="urn:microsoft.com/office/officeart/2005/8/layout/cycle2"/>
    <dgm:cxn modelId="{3D1A4B02-E9EE-4DE4-BC77-401C61459B4A}" type="presParOf" srcId="{A985017C-F9E9-4A3B-9678-528306C7B377}" destId="{3F241697-4625-4F6E-994B-16E87304C9A6}" srcOrd="0" destOrd="0" presId="urn:microsoft.com/office/officeart/2005/8/layout/cycle2"/>
    <dgm:cxn modelId="{B72C2B84-763B-43BB-883F-9B1F2DEE97D0}" type="presParOf" srcId="{460D445B-9E23-4063-92F0-BFAA99147F14}" destId="{B1CEBF4D-5F2F-4FF2-B54F-5AB2A415E15C}" srcOrd="6" destOrd="0" presId="urn:microsoft.com/office/officeart/2005/8/layout/cycle2"/>
    <dgm:cxn modelId="{AE47E5FC-EF39-480A-8D1D-99C201556F05}" type="presParOf" srcId="{460D445B-9E23-4063-92F0-BFAA99147F14}" destId="{C8E06891-E056-4D65-9830-FA760B959DBC}" srcOrd="7" destOrd="0" presId="urn:microsoft.com/office/officeart/2005/8/layout/cycle2"/>
    <dgm:cxn modelId="{BB08E86E-8927-4C53-BA44-AA9E81E7F8E2}" type="presParOf" srcId="{C8E06891-E056-4D65-9830-FA760B959DBC}" destId="{1F641398-8CAC-46C4-87BE-5F869985330A}" srcOrd="0" destOrd="0" presId="urn:microsoft.com/office/officeart/2005/8/layout/cycle2"/>
    <dgm:cxn modelId="{51B14A88-C43A-41B7-8D12-3AF15E988E10}" type="presParOf" srcId="{460D445B-9E23-4063-92F0-BFAA99147F14}" destId="{D3BC1877-8A4F-41A3-AC97-BE29D2D3AFCD}" srcOrd="8" destOrd="0" presId="urn:microsoft.com/office/officeart/2005/8/layout/cycle2"/>
    <dgm:cxn modelId="{A87C09FD-D578-48EE-AEBB-037FFF6264B6}" type="presParOf" srcId="{460D445B-9E23-4063-92F0-BFAA99147F14}" destId="{55E3BBD2-F669-43A4-89E1-963C10393697}" srcOrd="9" destOrd="0" presId="urn:microsoft.com/office/officeart/2005/8/layout/cycle2"/>
    <dgm:cxn modelId="{1EA4BB9D-86D1-4796-8CD9-92389CE944A2}" type="presParOf" srcId="{55E3BBD2-F669-43A4-89E1-963C10393697}" destId="{72C3BFE8-5D5A-4990-B87E-464A580E5133}" srcOrd="0" destOrd="0" presId="urn:microsoft.com/office/officeart/2005/8/layout/cycle2"/>
    <dgm:cxn modelId="{B9D57F5E-A7BC-4E53-A9C6-03E19019A758}" type="presParOf" srcId="{460D445B-9E23-4063-92F0-BFAA99147F14}" destId="{4DC99CDC-F087-4EAD-9A2D-0CD0F4F41D51}" srcOrd="10" destOrd="0" presId="urn:microsoft.com/office/officeart/2005/8/layout/cycle2"/>
    <dgm:cxn modelId="{38ED99AD-7CF6-4EB6-8B44-2C8B4197C220}" type="presParOf" srcId="{460D445B-9E23-4063-92F0-BFAA99147F14}" destId="{61DF47AC-28A6-4C9B-AB6A-2264E7E1263F}" srcOrd="11" destOrd="0" presId="urn:microsoft.com/office/officeart/2005/8/layout/cycle2"/>
    <dgm:cxn modelId="{2ADBC0D5-F5D6-468F-ACAF-E078E6123E32}" type="presParOf" srcId="{61DF47AC-28A6-4C9B-AB6A-2264E7E1263F}" destId="{B0CD2EE6-DA85-412E-BF06-3FC6469F0A48}" srcOrd="0" destOrd="0" presId="urn:microsoft.com/office/officeart/2005/8/layout/cycle2"/>
    <dgm:cxn modelId="{F94F3C90-3E5C-4586-B1C8-949970B14AEF}" type="presParOf" srcId="{460D445B-9E23-4063-92F0-BFAA99147F14}" destId="{A1941612-7CD1-4AC1-9877-457675B2DA51}" srcOrd="12" destOrd="0" presId="urn:microsoft.com/office/officeart/2005/8/layout/cycle2"/>
    <dgm:cxn modelId="{FAA3F6D4-59E6-490B-9C44-A163BE1343A3}" type="presParOf" srcId="{460D445B-9E23-4063-92F0-BFAA99147F14}" destId="{EDBFCB23-B76E-45B9-AA46-2CC6B1CB6712}" srcOrd="13" destOrd="0" presId="urn:microsoft.com/office/officeart/2005/8/layout/cycle2"/>
    <dgm:cxn modelId="{DBC12B28-5EC6-4DD5-8582-4706EFCC92F1}" type="presParOf" srcId="{EDBFCB23-B76E-45B9-AA46-2CC6B1CB6712}" destId="{71F6B17B-8CCD-4F9D-849A-3AC09EB89CF9}" srcOrd="0" destOrd="0" presId="urn:microsoft.com/office/officeart/2005/8/layout/cycle2"/>
    <dgm:cxn modelId="{072EE6DC-B1FD-40B6-B2DC-03AD79CC85BF}" type="presParOf" srcId="{460D445B-9E23-4063-92F0-BFAA99147F14}" destId="{99BD9FC9-F33A-44A5-81D6-CC83A7E6E18B}" srcOrd="14" destOrd="0" presId="urn:microsoft.com/office/officeart/2005/8/layout/cycle2"/>
    <dgm:cxn modelId="{3E837B0D-B6ED-4F86-A569-8C6AA6CADD60}" type="presParOf" srcId="{460D445B-9E23-4063-92F0-BFAA99147F14}" destId="{08B3E125-3BC8-4CBE-988D-D468F87DCB2E}" srcOrd="15" destOrd="0" presId="urn:microsoft.com/office/officeart/2005/8/layout/cycle2"/>
    <dgm:cxn modelId="{18F18AE3-49C1-4D39-8FA3-F575469EA855}" type="presParOf" srcId="{08B3E125-3BC8-4CBE-988D-D468F87DCB2E}" destId="{97C2F6ED-18AB-4035-BBF2-0F983244485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18A44B-100D-4469-9FDB-A1A2323CE702}" type="doc">
      <dgm:prSet loTypeId="urn:microsoft.com/office/officeart/2005/8/layout/radial3" loCatId="cycle" qsTypeId="urn:microsoft.com/office/officeart/2005/8/quickstyle/simple2" qsCatId="simple" csTypeId="urn:microsoft.com/office/officeart/2005/8/colors/accent2_1" csCatId="accent2" phldr="1"/>
      <dgm:spPr/>
      <dgm:t>
        <a:bodyPr/>
        <a:lstStyle/>
        <a:p>
          <a:endParaRPr lang="es-MX"/>
        </a:p>
      </dgm:t>
    </dgm:pt>
    <dgm:pt modelId="{5CFB2BF1-270F-4E21-B54E-195F12F86787}">
      <dgm:prSet phldrT="[Texto]"/>
      <dgm:spPr/>
      <dgm:t>
        <a:bodyPr/>
        <a:lstStyle/>
        <a:p>
          <a:r>
            <a:rPr lang="es-ES" dirty="0"/>
            <a:t>Gestión de requerimientos</a:t>
          </a:r>
          <a:endParaRPr lang="es-MX" dirty="0"/>
        </a:p>
      </dgm:t>
    </dgm:pt>
    <dgm:pt modelId="{DA177C14-32A4-4B0A-8FA7-55501AD5091F}" type="parTrans" cxnId="{041D7190-A861-4FDA-9E07-053D75E352CD}">
      <dgm:prSet/>
      <dgm:spPr/>
      <dgm:t>
        <a:bodyPr/>
        <a:lstStyle/>
        <a:p>
          <a:endParaRPr lang="es-MX"/>
        </a:p>
      </dgm:t>
    </dgm:pt>
    <dgm:pt modelId="{6DC32F44-F323-4618-8BE2-634702391E85}" type="sibTrans" cxnId="{041D7190-A861-4FDA-9E07-053D75E352CD}">
      <dgm:prSet/>
      <dgm:spPr/>
      <dgm:t>
        <a:bodyPr/>
        <a:lstStyle/>
        <a:p>
          <a:endParaRPr lang="es-MX"/>
        </a:p>
      </dgm:t>
    </dgm:pt>
    <dgm:pt modelId="{0DC01EDB-983B-415A-9243-DC27F56630B8}">
      <dgm:prSet phldrT="[Texto]"/>
      <dgm:spPr/>
      <dgm:t>
        <a:bodyPr/>
        <a:lstStyle/>
        <a:p>
          <a:r>
            <a:rPr lang="es-ES" dirty="0"/>
            <a:t>Visión de la arquitectura</a:t>
          </a:r>
          <a:endParaRPr lang="es-MX"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7340ABCA-64DE-4322-85E1-18CCE2EAE10F}" type="parTrans" cxnId="{77B74041-D9DE-4824-94AF-35A8B40B853D}">
      <dgm:prSet/>
      <dgm:spPr/>
      <dgm:t>
        <a:bodyPr/>
        <a:lstStyle/>
        <a:p>
          <a:endParaRPr lang="es-MX"/>
        </a:p>
      </dgm:t>
    </dgm:pt>
    <dgm:pt modelId="{C5523B9E-F224-4BA9-8FD4-DCC07E0EF7B6}" type="sibTrans" cxnId="{77B74041-D9DE-4824-94AF-35A8B40B853D}">
      <dgm:prSet/>
      <dgm:spPr/>
      <dgm:t>
        <a:bodyPr/>
        <a:lstStyle/>
        <a:p>
          <a:endParaRPr lang="es-MX"/>
        </a:p>
      </dgm:t>
    </dgm:pt>
    <dgm:pt modelId="{C2104172-DDD1-414D-BB07-D7CB210D6D5C}">
      <dgm:prSet phldrT="[Texto]"/>
      <dgm:spPr/>
      <dgm:t>
        <a:bodyPr/>
        <a:lstStyle/>
        <a:p>
          <a:r>
            <a:rPr lang="es-ES" dirty="0"/>
            <a:t>Arquitectura de negocios</a:t>
          </a:r>
          <a:endParaRPr lang="es-MX"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D9375F0-8228-466C-99B8-C93C5E2254D0}" type="parTrans" cxnId="{955DCED8-ED42-4F1C-B29C-BCC63971CB43}">
      <dgm:prSet/>
      <dgm:spPr/>
      <dgm:t>
        <a:bodyPr/>
        <a:lstStyle/>
        <a:p>
          <a:endParaRPr lang="es-MX"/>
        </a:p>
      </dgm:t>
    </dgm:pt>
    <dgm:pt modelId="{49C69EFE-EDA2-4780-857A-DAFCFD6D49AF}" type="sibTrans" cxnId="{955DCED8-ED42-4F1C-B29C-BCC63971CB43}">
      <dgm:prSet/>
      <dgm:spPr/>
      <dgm:t>
        <a:bodyPr/>
        <a:lstStyle/>
        <a:p>
          <a:endParaRPr lang="es-MX"/>
        </a:p>
      </dgm:t>
    </dgm:pt>
    <dgm:pt modelId="{3A52E10C-73DB-4D40-87AD-DD83F4368298}">
      <dgm:prSet phldrT="[Texto]"/>
      <dgm:spPr/>
      <dgm:t>
        <a:bodyPr/>
        <a:lstStyle/>
        <a:p>
          <a:r>
            <a:rPr lang="es-ES" dirty="0"/>
            <a:t>Arquitectura de sistemas de información</a:t>
          </a:r>
          <a:endParaRPr lang="es-MX"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CCA331FD-53CF-447D-9EDF-0C937F2B8FE6}" type="parTrans" cxnId="{5227BB9D-5A4F-4C71-8680-29DDC51C063E}">
      <dgm:prSet/>
      <dgm:spPr/>
      <dgm:t>
        <a:bodyPr/>
        <a:lstStyle/>
        <a:p>
          <a:endParaRPr lang="es-MX"/>
        </a:p>
      </dgm:t>
    </dgm:pt>
    <dgm:pt modelId="{DD817342-DEC7-4AFC-8730-BBE7EE4E512B}" type="sibTrans" cxnId="{5227BB9D-5A4F-4C71-8680-29DDC51C063E}">
      <dgm:prSet/>
      <dgm:spPr/>
      <dgm:t>
        <a:bodyPr/>
        <a:lstStyle/>
        <a:p>
          <a:endParaRPr lang="es-MX"/>
        </a:p>
      </dgm:t>
    </dgm:pt>
    <dgm:pt modelId="{4689DB1C-9B1F-46A3-BEEA-26612B68D05D}">
      <dgm:prSet phldrT="[Texto]"/>
      <dgm:spPr/>
      <dgm:t>
        <a:bodyPr/>
        <a:lstStyle/>
        <a:p>
          <a:r>
            <a:rPr lang="es-ES" dirty="0"/>
            <a:t>Arquitectura de la tecnología</a:t>
          </a:r>
          <a:endParaRPr lang="es-MX"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D21C9F3-96CC-415D-AAAD-DB0058AA139E}" type="parTrans" cxnId="{1F1A0670-10C8-436B-A072-15B282019D8D}">
      <dgm:prSet/>
      <dgm:spPr/>
      <dgm:t>
        <a:bodyPr/>
        <a:lstStyle/>
        <a:p>
          <a:endParaRPr lang="es-MX"/>
        </a:p>
      </dgm:t>
    </dgm:pt>
    <dgm:pt modelId="{066BAA1F-B398-4BCF-9F1F-8210A9415A86}" type="sibTrans" cxnId="{1F1A0670-10C8-436B-A072-15B282019D8D}">
      <dgm:prSet/>
      <dgm:spPr/>
      <dgm:t>
        <a:bodyPr/>
        <a:lstStyle/>
        <a:p>
          <a:endParaRPr lang="es-MX"/>
        </a:p>
      </dgm:t>
    </dgm:pt>
    <dgm:pt modelId="{63D27947-B7B1-41EC-A154-E4042E6EB6E9}">
      <dgm:prSet/>
      <dgm:spPr/>
      <dgm:t>
        <a:bodyPr/>
        <a:lstStyle/>
        <a:p>
          <a:r>
            <a:rPr lang="es-ES" dirty="0"/>
            <a:t>Oportunidades y soluciones</a:t>
          </a:r>
          <a:endParaRPr lang="es-MX" dirty="0"/>
        </a:p>
      </dgm:t>
    </dgm:pt>
    <dgm:pt modelId="{E41136F6-36B8-4C87-BEE8-C91B05313DBC}" type="parTrans" cxnId="{4F5613AE-76C2-49AB-9B8D-6AABE98CCBDE}">
      <dgm:prSet/>
      <dgm:spPr/>
      <dgm:t>
        <a:bodyPr/>
        <a:lstStyle/>
        <a:p>
          <a:endParaRPr lang="es-MX"/>
        </a:p>
      </dgm:t>
    </dgm:pt>
    <dgm:pt modelId="{E1641054-0553-41B5-BE03-418952B16FA4}" type="sibTrans" cxnId="{4F5613AE-76C2-49AB-9B8D-6AABE98CCBDE}">
      <dgm:prSet/>
      <dgm:spPr/>
      <dgm:t>
        <a:bodyPr/>
        <a:lstStyle/>
        <a:p>
          <a:endParaRPr lang="es-MX"/>
        </a:p>
      </dgm:t>
    </dgm:pt>
    <dgm:pt modelId="{247FD791-3816-493D-B4ED-3D9D30CB48AF}">
      <dgm:prSet/>
      <dgm:spPr/>
      <dgm:t>
        <a:bodyPr/>
        <a:lstStyle/>
        <a:p>
          <a:r>
            <a:rPr lang="es-ES" dirty="0"/>
            <a:t>Planeamiento de migración</a:t>
          </a:r>
          <a:endParaRPr lang="es-MX" dirty="0"/>
        </a:p>
      </dgm:t>
    </dgm:pt>
    <dgm:pt modelId="{DC8ADB66-A7EF-426B-8B5B-8909E3926B83}" type="parTrans" cxnId="{09DB02E4-7716-4320-8D2A-D1491D152559}">
      <dgm:prSet/>
      <dgm:spPr/>
      <dgm:t>
        <a:bodyPr/>
        <a:lstStyle/>
        <a:p>
          <a:endParaRPr lang="es-MX"/>
        </a:p>
      </dgm:t>
    </dgm:pt>
    <dgm:pt modelId="{F308CF27-0B52-4596-BECB-778ACA4BC306}" type="sibTrans" cxnId="{09DB02E4-7716-4320-8D2A-D1491D152559}">
      <dgm:prSet/>
      <dgm:spPr/>
      <dgm:t>
        <a:bodyPr/>
        <a:lstStyle/>
        <a:p>
          <a:endParaRPr lang="es-MX"/>
        </a:p>
      </dgm:t>
    </dgm:pt>
    <dgm:pt modelId="{75DCA439-B666-46FE-9190-B1B905FD6D00}">
      <dgm:prSet/>
      <dgm:spPr/>
      <dgm:t>
        <a:bodyPr/>
        <a:lstStyle/>
        <a:p>
          <a:r>
            <a:rPr lang="es-ES" dirty="0"/>
            <a:t>Implementación de gobierno</a:t>
          </a:r>
          <a:endParaRPr lang="es-MX" dirty="0"/>
        </a:p>
      </dgm:t>
    </dgm:pt>
    <dgm:pt modelId="{4CD65904-905E-48E1-A5A8-F4E902BF3A8A}" type="parTrans" cxnId="{F2DE6D76-6709-4797-B177-A8DA92E1519F}">
      <dgm:prSet/>
      <dgm:spPr/>
      <dgm:t>
        <a:bodyPr/>
        <a:lstStyle/>
        <a:p>
          <a:endParaRPr lang="es-MX"/>
        </a:p>
      </dgm:t>
    </dgm:pt>
    <dgm:pt modelId="{0F35C05C-0852-48B8-B5D8-66E930D237DA}" type="sibTrans" cxnId="{F2DE6D76-6709-4797-B177-A8DA92E1519F}">
      <dgm:prSet/>
      <dgm:spPr/>
      <dgm:t>
        <a:bodyPr/>
        <a:lstStyle/>
        <a:p>
          <a:endParaRPr lang="es-MX"/>
        </a:p>
      </dgm:t>
    </dgm:pt>
    <dgm:pt modelId="{6826EB64-D710-49D1-9ADF-289828E5216E}">
      <dgm:prSet/>
      <dgm:spPr/>
      <dgm:t>
        <a:bodyPr/>
        <a:lstStyle/>
        <a:p>
          <a:r>
            <a:rPr lang="es-ES" dirty="0"/>
            <a:t>Arquitectura de gestión del cambio</a:t>
          </a:r>
          <a:endParaRPr lang="es-MX" dirty="0"/>
        </a:p>
      </dgm:t>
    </dgm:pt>
    <dgm:pt modelId="{EE4E8692-BC8C-476C-B09D-6EE971AD1B0C}" type="parTrans" cxnId="{8FA04C9B-D21D-40B6-8633-7424A9765B4A}">
      <dgm:prSet/>
      <dgm:spPr/>
      <dgm:t>
        <a:bodyPr/>
        <a:lstStyle/>
        <a:p>
          <a:endParaRPr lang="es-MX"/>
        </a:p>
      </dgm:t>
    </dgm:pt>
    <dgm:pt modelId="{EC935585-033A-4EBF-9565-DF214102B856}" type="sibTrans" cxnId="{8FA04C9B-D21D-40B6-8633-7424A9765B4A}">
      <dgm:prSet/>
      <dgm:spPr/>
      <dgm:t>
        <a:bodyPr/>
        <a:lstStyle/>
        <a:p>
          <a:endParaRPr lang="es-MX"/>
        </a:p>
      </dgm:t>
    </dgm:pt>
    <dgm:pt modelId="{2DCD4B32-7AA9-4744-900B-E6ACAB5D9909}" type="pres">
      <dgm:prSet presAssocID="{8218A44B-100D-4469-9FDB-A1A2323CE702}" presName="composite" presStyleCnt="0">
        <dgm:presLayoutVars>
          <dgm:chMax val="1"/>
          <dgm:dir/>
          <dgm:resizeHandles val="exact"/>
        </dgm:presLayoutVars>
      </dgm:prSet>
      <dgm:spPr/>
      <dgm:t>
        <a:bodyPr/>
        <a:lstStyle/>
        <a:p>
          <a:endParaRPr lang="es-ES"/>
        </a:p>
      </dgm:t>
    </dgm:pt>
    <dgm:pt modelId="{8F730166-C933-4848-8FB7-86FCCF625682}" type="pres">
      <dgm:prSet presAssocID="{8218A44B-100D-4469-9FDB-A1A2323CE702}" presName="radial" presStyleCnt="0">
        <dgm:presLayoutVars>
          <dgm:animLvl val="ctr"/>
        </dgm:presLayoutVars>
      </dgm:prSet>
      <dgm:spPr/>
    </dgm:pt>
    <dgm:pt modelId="{CA6E4FAA-1D82-4CCC-B25A-ABCB7236909E}" type="pres">
      <dgm:prSet presAssocID="{5CFB2BF1-270F-4E21-B54E-195F12F86787}" presName="centerShape" presStyleLbl="vennNode1" presStyleIdx="0" presStyleCnt="9"/>
      <dgm:spPr/>
      <dgm:t>
        <a:bodyPr/>
        <a:lstStyle/>
        <a:p>
          <a:endParaRPr lang="es-ES"/>
        </a:p>
      </dgm:t>
    </dgm:pt>
    <dgm:pt modelId="{6D5EC56B-69B5-47C3-A784-E4D5262B97EA}" type="pres">
      <dgm:prSet presAssocID="{0DC01EDB-983B-415A-9243-DC27F56630B8}" presName="node" presStyleLbl="vennNode1" presStyleIdx="1" presStyleCnt="9">
        <dgm:presLayoutVars>
          <dgm:bulletEnabled val="1"/>
        </dgm:presLayoutVars>
      </dgm:prSet>
      <dgm:spPr/>
      <dgm:t>
        <a:bodyPr/>
        <a:lstStyle/>
        <a:p>
          <a:endParaRPr lang="es-ES"/>
        </a:p>
      </dgm:t>
    </dgm:pt>
    <dgm:pt modelId="{A4AF1F40-EA1F-447A-BD4B-1B32DD4EA771}" type="pres">
      <dgm:prSet presAssocID="{C2104172-DDD1-414D-BB07-D7CB210D6D5C}" presName="node" presStyleLbl="vennNode1" presStyleIdx="2" presStyleCnt="9">
        <dgm:presLayoutVars>
          <dgm:bulletEnabled val="1"/>
        </dgm:presLayoutVars>
      </dgm:prSet>
      <dgm:spPr/>
      <dgm:t>
        <a:bodyPr/>
        <a:lstStyle/>
        <a:p>
          <a:endParaRPr lang="es-ES"/>
        </a:p>
      </dgm:t>
    </dgm:pt>
    <dgm:pt modelId="{3E1E8829-02A9-4BE9-8FA3-2A5DDF62ED61}" type="pres">
      <dgm:prSet presAssocID="{3A52E10C-73DB-4D40-87AD-DD83F4368298}" presName="node" presStyleLbl="vennNode1" presStyleIdx="3" presStyleCnt="9">
        <dgm:presLayoutVars>
          <dgm:bulletEnabled val="1"/>
        </dgm:presLayoutVars>
      </dgm:prSet>
      <dgm:spPr/>
      <dgm:t>
        <a:bodyPr/>
        <a:lstStyle/>
        <a:p>
          <a:endParaRPr lang="es-ES"/>
        </a:p>
      </dgm:t>
    </dgm:pt>
    <dgm:pt modelId="{350292C9-72C5-473E-B44F-3C49646D81C3}" type="pres">
      <dgm:prSet presAssocID="{4689DB1C-9B1F-46A3-BEEA-26612B68D05D}" presName="node" presStyleLbl="vennNode1" presStyleIdx="4" presStyleCnt="9">
        <dgm:presLayoutVars>
          <dgm:bulletEnabled val="1"/>
        </dgm:presLayoutVars>
      </dgm:prSet>
      <dgm:spPr/>
      <dgm:t>
        <a:bodyPr/>
        <a:lstStyle/>
        <a:p>
          <a:endParaRPr lang="es-ES"/>
        </a:p>
      </dgm:t>
    </dgm:pt>
    <dgm:pt modelId="{C1123157-B0AD-490E-9F23-632D84F8D293}" type="pres">
      <dgm:prSet presAssocID="{63D27947-B7B1-41EC-A154-E4042E6EB6E9}" presName="node" presStyleLbl="vennNode1" presStyleIdx="5" presStyleCnt="9">
        <dgm:presLayoutVars>
          <dgm:bulletEnabled val="1"/>
        </dgm:presLayoutVars>
      </dgm:prSet>
      <dgm:spPr/>
      <dgm:t>
        <a:bodyPr/>
        <a:lstStyle/>
        <a:p>
          <a:endParaRPr lang="es-ES"/>
        </a:p>
      </dgm:t>
    </dgm:pt>
    <dgm:pt modelId="{A2D9B371-84FA-4127-8D1B-623D183DDFD0}" type="pres">
      <dgm:prSet presAssocID="{247FD791-3816-493D-B4ED-3D9D30CB48AF}" presName="node" presStyleLbl="vennNode1" presStyleIdx="6" presStyleCnt="9">
        <dgm:presLayoutVars>
          <dgm:bulletEnabled val="1"/>
        </dgm:presLayoutVars>
      </dgm:prSet>
      <dgm:spPr/>
      <dgm:t>
        <a:bodyPr/>
        <a:lstStyle/>
        <a:p>
          <a:endParaRPr lang="es-ES"/>
        </a:p>
      </dgm:t>
    </dgm:pt>
    <dgm:pt modelId="{3D1F677C-AF28-469E-ADC4-A799F62FBFD2}" type="pres">
      <dgm:prSet presAssocID="{75DCA439-B666-46FE-9190-B1B905FD6D00}" presName="node" presStyleLbl="vennNode1" presStyleIdx="7" presStyleCnt="9">
        <dgm:presLayoutVars>
          <dgm:bulletEnabled val="1"/>
        </dgm:presLayoutVars>
      </dgm:prSet>
      <dgm:spPr/>
      <dgm:t>
        <a:bodyPr/>
        <a:lstStyle/>
        <a:p>
          <a:endParaRPr lang="es-ES"/>
        </a:p>
      </dgm:t>
    </dgm:pt>
    <dgm:pt modelId="{EEF2D4B4-A790-4582-9ABE-6974D912046A}" type="pres">
      <dgm:prSet presAssocID="{6826EB64-D710-49D1-9ADF-289828E5216E}" presName="node" presStyleLbl="vennNode1" presStyleIdx="8" presStyleCnt="9">
        <dgm:presLayoutVars>
          <dgm:bulletEnabled val="1"/>
        </dgm:presLayoutVars>
      </dgm:prSet>
      <dgm:spPr/>
      <dgm:t>
        <a:bodyPr/>
        <a:lstStyle/>
        <a:p>
          <a:endParaRPr lang="es-ES"/>
        </a:p>
      </dgm:t>
    </dgm:pt>
  </dgm:ptLst>
  <dgm:cxnLst>
    <dgm:cxn modelId="{A44A37A8-8DC9-4E59-9648-002E02C5CB10}" type="presOf" srcId="{3A52E10C-73DB-4D40-87AD-DD83F4368298}" destId="{3E1E8829-02A9-4BE9-8FA3-2A5DDF62ED61}" srcOrd="0" destOrd="0" presId="urn:microsoft.com/office/officeart/2005/8/layout/radial3"/>
    <dgm:cxn modelId="{77B74041-D9DE-4824-94AF-35A8B40B853D}" srcId="{5CFB2BF1-270F-4E21-B54E-195F12F86787}" destId="{0DC01EDB-983B-415A-9243-DC27F56630B8}" srcOrd="0" destOrd="0" parTransId="{7340ABCA-64DE-4322-85E1-18CCE2EAE10F}" sibTransId="{C5523B9E-F224-4BA9-8FD4-DCC07E0EF7B6}"/>
    <dgm:cxn modelId="{610FC322-40BE-4891-97FB-00BD37B5DAB5}" type="presOf" srcId="{8218A44B-100D-4469-9FDB-A1A2323CE702}" destId="{2DCD4B32-7AA9-4744-900B-E6ACAB5D9909}" srcOrd="0" destOrd="0" presId="urn:microsoft.com/office/officeart/2005/8/layout/radial3"/>
    <dgm:cxn modelId="{F2DE6D76-6709-4797-B177-A8DA92E1519F}" srcId="{5CFB2BF1-270F-4E21-B54E-195F12F86787}" destId="{75DCA439-B666-46FE-9190-B1B905FD6D00}" srcOrd="6" destOrd="0" parTransId="{4CD65904-905E-48E1-A5A8-F4E902BF3A8A}" sibTransId="{0F35C05C-0852-48B8-B5D8-66E930D237DA}"/>
    <dgm:cxn modelId="{1F1A0670-10C8-436B-A072-15B282019D8D}" srcId="{5CFB2BF1-270F-4E21-B54E-195F12F86787}" destId="{4689DB1C-9B1F-46A3-BEEA-26612B68D05D}" srcOrd="3" destOrd="0" parTransId="{7D21C9F3-96CC-415D-AAAD-DB0058AA139E}" sibTransId="{066BAA1F-B398-4BCF-9F1F-8210A9415A86}"/>
    <dgm:cxn modelId="{5A7A35D2-4492-4427-9047-B5D8032B44B3}" type="presOf" srcId="{247FD791-3816-493D-B4ED-3D9D30CB48AF}" destId="{A2D9B371-84FA-4127-8D1B-623D183DDFD0}" srcOrd="0" destOrd="0" presId="urn:microsoft.com/office/officeart/2005/8/layout/radial3"/>
    <dgm:cxn modelId="{6D6ACA6D-12EB-439F-991F-47652FEA35F4}" type="presOf" srcId="{5CFB2BF1-270F-4E21-B54E-195F12F86787}" destId="{CA6E4FAA-1D82-4CCC-B25A-ABCB7236909E}" srcOrd="0" destOrd="0" presId="urn:microsoft.com/office/officeart/2005/8/layout/radial3"/>
    <dgm:cxn modelId="{8FA04C9B-D21D-40B6-8633-7424A9765B4A}" srcId="{5CFB2BF1-270F-4E21-B54E-195F12F86787}" destId="{6826EB64-D710-49D1-9ADF-289828E5216E}" srcOrd="7" destOrd="0" parTransId="{EE4E8692-BC8C-476C-B09D-6EE971AD1B0C}" sibTransId="{EC935585-033A-4EBF-9565-DF214102B856}"/>
    <dgm:cxn modelId="{18F5AF39-52BB-4B3C-B653-A63013962F0C}" type="presOf" srcId="{C2104172-DDD1-414D-BB07-D7CB210D6D5C}" destId="{A4AF1F40-EA1F-447A-BD4B-1B32DD4EA771}" srcOrd="0" destOrd="0" presId="urn:microsoft.com/office/officeart/2005/8/layout/radial3"/>
    <dgm:cxn modelId="{A7FFCDCB-9812-4D46-BF71-ED6A4185807B}" type="presOf" srcId="{6826EB64-D710-49D1-9ADF-289828E5216E}" destId="{EEF2D4B4-A790-4582-9ABE-6974D912046A}" srcOrd="0" destOrd="0" presId="urn:microsoft.com/office/officeart/2005/8/layout/radial3"/>
    <dgm:cxn modelId="{955DCED8-ED42-4F1C-B29C-BCC63971CB43}" srcId="{5CFB2BF1-270F-4E21-B54E-195F12F86787}" destId="{C2104172-DDD1-414D-BB07-D7CB210D6D5C}" srcOrd="1" destOrd="0" parTransId="{FD9375F0-8228-466C-99B8-C93C5E2254D0}" sibTransId="{49C69EFE-EDA2-4780-857A-DAFCFD6D49AF}"/>
    <dgm:cxn modelId="{B4CE9EC2-476D-40DF-8344-994FE4E4C325}" type="presOf" srcId="{63D27947-B7B1-41EC-A154-E4042E6EB6E9}" destId="{C1123157-B0AD-490E-9F23-632D84F8D293}" srcOrd="0" destOrd="0" presId="urn:microsoft.com/office/officeart/2005/8/layout/radial3"/>
    <dgm:cxn modelId="{F2C271A7-1638-45D9-BEF4-F9C034145583}" type="presOf" srcId="{75DCA439-B666-46FE-9190-B1B905FD6D00}" destId="{3D1F677C-AF28-469E-ADC4-A799F62FBFD2}" srcOrd="0" destOrd="0" presId="urn:microsoft.com/office/officeart/2005/8/layout/radial3"/>
    <dgm:cxn modelId="{041D7190-A861-4FDA-9E07-053D75E352CD}" srcId="{8218A44B-100D-4469-9FDB-A1A2323CE702}" destId="{5CFB2BF1-270F-4E21-B54E-195F12F86787}" srcOrd="0" destOrd="0" parTransId="{DA177C14-32A4-4B0A-8FA7-55501AD5091F}" sibTransId="{6DC32F44-F323-4618-8BE2-634702391E85}"/>
    <dgm:cxn modelId="{4F5613AE-76C2-49AB-9B8D-6AABE98CCBDE}" srcId="{5CFB2BF1-270F-4E21-B54E-195F12F86787}" destId="{63D27947-B7B1-41EC-A154-E4042E6EB6E9}" srcOrd="4" destOrd="0" parTransId="{E41136F6-36B8-4C87-BEE8-C91B05313DBC}" sibTransId="{E1641054-0553-41B5-BE03-418952B16FA4}"/>
    <dgm:cxn modelId="{5C51C494-E1F0-4620-9D15-B761CB231E79}" type="presOf" srcId="{4689DB1C-9B1F-46A3-BEEA-26612B68D05D}" destId="{350292C9-72C5-473E-B44F-3C49646D81C3}" srcOrd="0" destOrd="0" presId="urn:microsoft.com/office/officeart/2005/8/layout/radial3"/>
    <dgm:cxn modelId="{09DB02E4-7716-4320-8D2A-D1491D152559}" srcId="{5CFB2BF1-270F-4E21-B54E-195F12F86787}" destId="{247FD791-3816-493D-B4ED-3D9D30CB48AF}" srcOrd="5" destOrd="0" parTransId="{DC8ADB66-A7EF-426B-8B5B-8909E3926B83}" sibTransId="{F308CF27-0B52-4596-BECB-778ACA4BC306}"/>
    <dgm:cxn modelId="{5227BB9D-5A4F-4C71-8680-29DDC51C063E}" srcId="{5CFB2BF1-270F-4E21-B54E-195F12F86787}" destId="{3A52E10C-73DB-4D40-87AD-DD83F4368298}" srcOrd="2" destOrd="0" parTransId="{CCA331FD-53CF-447D-9EDF-0C937F2B8FE6}" sibTransId="{DD817342-DEC7-4AFC-8730-BBE7EE4E512B}"/>
    <dgm:cxn modelId="{15F157E2-7927-40A5-B5D1-1BCD28FC0EF2}" type="presOf" srcId="{0DC01EDB-983B-415A-9243-DC27F56630B8}" destId="{6D5EC56B-69B5-47C3-A784-E4D5262B97EA}" srcOrd="0" destOrd="0" presId="urn:microsoft.com/office/officeart/2005/8/layout/radial3"/>
    <dgm:cxn modelId="{7AED4F81-059D-439C-8110-BEBE117ADFE5}" type="presParOf" srcId="{2DCD4B32-7AA9-4744-900B-E6ACAB5D9909}" destId="{8F730166-C933-4848-8FB7-86FCCF625682}" srcOrd="0" destOrd="0" presId="urn:microsoft.com/office/officeart/2005/8/layout/radial3"/>
    <dgm:cxn modelId="{F8C8C26E-D39E-4FCE-B5A4-D9FA1BA61D3D}" type="presParOf" srcId="{8F730166-C933-4848-8FB7-86FCCF625682}" destId="{CA6E4FAA-1D82-4CCC-B25A-ABCB7236909E}" srcOrd="0" destOrd="0" presId="urn:microsoft.com/office/officeart/2005/8/layout/radial3"/>
    <dgm:cxn modelId="{57267F98-787E-4714-AF2C-7EC520E0BE51}" type="presParOf" srcId="{8F730166-C933-4848-8FB7-86FCCF625682}" destId="{6D5EC56B-69B5-47C3-A784-E4D5262B97EA}" srcOrd="1" destOrd="0" presId="urn:microsoft.com/office/officeart/2005/8/layout/radial3"/>
    <dgm:cxn modelId="{A24DEC49-7556-4C82-B2D1-5F09C269A48C}" type="presParOf" srcId="{8F730166-C933-4848-8FB7-86FCCF625682}" destId="{A4AF1F40-EA1F-447A-BD4B-1B32DD4EA771}" srcOrd="2" destOrd="0" presId="urn:microsoft.com/office/officeart/2005/8/layout/radial3"/>
    <dgm:cxn modelId="{E312F1E7-E7C3-4FAD-8F17-BA608898E468}" type="presParOf" srcId="{8F730166-C933-4848-8FB7-86FCCF625682}" destId="{3E1E8829-02A9-4BE9-8FA3-2A5DDF62ED61}" srcOrd="3" destOrd="0" presId="urn:microsoft.com/office/officeart/2005/8/layout/radial3"/>
    <dgm:cxn modelId="{FD239AC7-229F-43CB-BBC5-1A18CD923AAA}" type="presParOf" srcId="{8F730166-C933-4848-8FB7-86FCCF625682}" destId="{350292C9-72C5-473E-B44F-3C49646D81C3}" srcOrd="4" destOrd="0" presId="urn:microsoft.com/office/officeart/2005/8/layout/radial3"/>
    <dgm:cxn modelId="{E01C22B7-BC56-4186-944C-7264E3179AB4}" type="presParOf" srcId="{8F730166-C933-4848-8FB7-86FCCF625682}" destId="{C1123157-B0AD-490E-9F23-632D84F8D293}" srcOrd="5" destOrd="0" presId="urn:microsoft.com/office/officeart/2005/8/layout/radial3"/>
    <dgm:cxn modelId="{8F4C5693-7BB2-45B7-BF44-DC6528746507}" type="presParOf" srcId="{8F730166-C933-4848-8FB7-86FCCF625682}" destId="{A2D9B371-84FA-4127-8D1B-623D183DDFD0}" srcOrd="6" destOrd="0" presId="urn:microsoft.com/office/officeart/2005/8/layout/radial3"/>
    <dgm:cxn modelId="{5CC56A86-57B8-49EB-9E33-463EFEDBBC56}" type="presParOf" srcId="{8F730166-C933-4848-8FB7-86FCCF625682}" destId="{3D1F677C-AF28-469E-ADC4-A799F62FBFD2}" srcOrd="7" destOrd="0" presId="urn:microsoft.com/office/officeart/2005/8/layout/radial3"/>
    <dgm:cxn modelId="{5A068CCE-5786-45E9-A474-661A5EA2743B}" type="presParOf" srcId="{8F730166-C933-4848-8FB7-86FCCF625682}" destId="{EEF2D4B4-A790-4582-9ABE-6974D912046A}" srcOrd="8"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5D924-E376-4B79-ABC1-728B72302438}">
      <dsp:nvSpPr>
        <dsp:cNvPr id="0" name=""/>
        <dsp:cNvSpPr/>
      </dsp:nvSpPr>
      <dsp:spPr>
        <a:xfrm>
          <a:off x="4923082" y="1527"/>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Visión de la arquitectura</a:t>
          </a:r>
        </a:p>
      </dsp:txBody>
      <dsp:txXfrm>
        <a:off x="5099718" y="178163"/>
        <a:ext cx="852876" cy="852876"/>
      </dsp:txXfrm>
    </dsp:sp>
    <dsp:sp modelId="{EEB65C2B-EE38-478A-8C9D-FF5AA6DEC5E5}">
      <dsp:nvSpPr>
        <dsp:cNvPr id="0" name=""/>
        <dsp:cNvSpPr/>
      </dsp:nvSpPr>
      <dsp:spPr>
        <a:xfrm rot="1350000">
          <a:off x="6193851" y="743898"/>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6197504" y="806946"/>
        <a:ext cx="223973" cy="244245"/>
      </dsp:txXfrm>
    </dsp:sp>
    <dsp:sp modelId="{8AABA8B6-ABB3-40F0-90DC-DE7B1CBBBFD2}">
      <dsp:nvSpPr>
        <dsp:cNvPr id="0" name=""/>
        <dsp:cNvSpPr/>
      </dsp:nvSpPr>
      <dsp:spPr>
        <a:xfrm>
          <a:off x="6595165" y="694127"/>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Arquitectura de negocios</a:t>
          </a:r>
        </a:p>
      </dsp:txBody>
      <dsp:txXfrm>
        <a:off x="6771801" y="870763"/>
        <a:ext cx="852876" cy="852876"/>
      </dsp:txXfrm>
    </dsp:sp>
    <dsp:sp modelId="{24263D3E-0D34-4CA9-B6A4-8015B994EC82}">
      <dsp:nvSpPr>
        <dsp:cNvPr id="0" name=""/>
        <dsp:cNvSpPr/>
      </dsp:nvSpPr>
      <dsp:spPr>
        <a:xfrm rot="4050000">
          <a:off x="7381093" y="1921339"/>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7410720" y="1958413"/>
        <a:ext cx="223973" cy="244245"/>
      </dsp:txXfrm>
    </dsp:sp>
    <dsp:sp modelId="{AAE61D22-E1D2-4A33-B912-A0877671285F}">
      <dsp:nvSpPr>
        <dsp:cNvPr id="0" name=""/>
        <dsp:cNvSpPr/>
      </dsp:nvSpPr>
      <dsp:spPr>
        <a:xfrm>
          <a:off x="7287765" y="2366210"/>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Arquitectura de sistemas de información</a:t>
          </a:r>
        </a:p>
      </dsp:txBody>
      <dsp:txXfrm>
        <a:off x="7464401" y="2542846"/>
        <a:ext cx="852876" cy="852876"/>
      </dsp:txXfrm>
    </dsp:sp>
    <dsp:sp modelId="{A985017C-F9E9-4A3B-9678-528306C7B377}">
      <dsp:nvSpPr>
        <dsp:cNvPr id="0" name=""/>
        <dsp:cNvSpPr/>
      </dsp:nvSpPr>
      <dsp:spPr>
        <a:xfrm rot="6750000">
          <a:off x="7388024" y="3593423"/>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rot="10800000">
        <a:off x="7454385" y="3630497"/>
        <a:ext cx="223973" cy="244245"/>
      </dsp:txXfrm>
    </dsp:sp>
    <dsp:sp modelId="{B1CEBF4D-5F2F-4FF2-B54F-5AB2A415E15C}">
      <dsp:nvSpPr>
        <dsp:cNvPr id="0" name=""/>
        <dsp:cNvSpPr/>
      </dsp:nvSpPr>
      <dsp:spPr>
        <a:xfrm>
          <a:off x="6595165" y="4038294"/>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Arquitectura de la tecnología</a:t>
          </a:r>
        </a:p>
      </dsp:txBody>
      <dsp:txXfrm>
        <a:off x="6771801" y="4214930"/>
        <a:ext cx="852876" cy="852876"/>
      </dsp:txXfrm>
    </dsp:sp>
    <dsp:sp modelId="{C8E06891-E056-4D65-9830-FA760B959DBC}">
      <dsp:nvSpPr>
        <dsp:cNvPr id="0" name=""/>
        <dsp:cNvSpPr/>
      </dsp:nvSpPr>
      <dsp:spPr>
        <a:xfrm rot="9450000">
          <a:off x="6210583" y="4780665"/>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rot="10800000">
        <a:off x="6302918" y="4843713"/>
        <a:ext cx="223973" cy="244245"/>
      </dsp:txXfrm>
    </dsp:sp>
    <dsp:sp modelId="{D3BC1877-8A4F-41A3-AC97-BE29D2D3AFCD}">
      <dsp:nvSpPr>
        <dsp:cNvPr id="0" name=""/>
        <dsp:cNvSpPr/>
      </dsp:nvSpPr>
      <dsp:spPr>
        <a:xfrm>
          <a:off x="4923082" y="4730894"/>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Oportunidades y soluciones</a:t>
          </a:r>
        </a:p>
      </dsp:txBody>
      <dsp:txXfrm>
        <a:off x="5099718" y="4907530"/>
        <a:ext cx="852876" cy="852876"/>
      </dsp:txXfrm>
    </dsp:sp>
    <dsp:sp modelId="{55E3BBD2-F669-43A4-89E1-963C10393697}">
      <dsp:nvSpPr>
        <dsp:cNvPr id="0" name=""/>
        <dsp:cNvSpPr/>
      </dsp:nvSpPr>
      <dsp:spPr>
        <a:xfrm rot="12150000">
          <a:off x="4538499" y="4787596"/>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rot="10800000">
        <a:off x="4630834" y="4887378"/>
        <a:ext cx="223973" cy="244245"/>
      </dsp:txXfrm>
    </dsp:sp>
    <dsp:sp modelId="{4DC99CDC-F087-4EAD-9A2D-0CD0F4F41D51}">
      <dsp:nvSpPr>
        <dsp:cNvPr id="0" name=""/>
        <dsp:cNvSpPr/>
      </dsp:nvSpPr>
      <dsp:spPr>
        <a:xfrm>
          <a:off x="3250998" y="4038294"/>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Planeamiento de migración</a:t>
          </a:r>
        </a:p>
      </dsp:txBody>
      <dsp:txXfrm>
        <a:off x="3427634" y="4214930"/>
        <a:ext cx="852876" cy="852876"/>
      </dsp:txXfrm>
    </dsp:sp>
    <dsp:sp modelId="{61DF47AC-28A6-4C9B-AB6A-2264E7E1263F}">
      <dsp:nvSpPr>
        <dsp:cNvPr id="0" name=""/>
        <dsp:cNvSpPr/>
      </dsp:nvSpPr>
      <dsp:spPr>
        <a:xfrm rot="14850000">
          <a:off x="3351257" y="3610155"/>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rot="10800000">
        <a:off x="3417618" y="3735911"/>
        <a:ext cx="223973" cy="244245"/>
      </dsp:txXfrm>
    </dsp:sp>
    <dsp:sp modelId="{A1941612-7CD1-4AC1-9877-457675B2DA51}">
      <dsp:nvSpPr>
        <dsp:cNvPr id="0" name=""/>
        <dsp:cNvSpPr/>
      </dsp:nvSpPr>
      <dsp:spPr>
        <a:xfrm>
          <a:off x="2558399" y="2366210"/>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Implementación de gobierno</a:t>
          </a:r>
        </a:p>
      </dsp:txBody>
      <dsp:txXfrm>
        <a:off x="2735035" y="2542846"/>
        <a:ext cx="852876" cy="852876"/>
      </dsp:txXfrm>
    </dsp:sp>
    <dsp:sp modelId="{EDBFCB23-B76E-45B9-AA46-2CC6B1CB6712}">
      <dsp:nvSpPr>
        <dsp:cNvPr id="0" name=""/>
        <dsp:cNvSpPr/>
      </dsp:nvSpPr>
      <dsp:spPr>
        <a:xfrm rot="17550000">
          <a:off x="3344326" y="1938071"/>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3373953" y="2063827"/>
        <a:ext cx="223973" cy="244245"/>
      </dsp:txXfrm>
    </dsp:sp>
    <dsp:sp modelId="{99BD9FC9-F33A-44A5-81D6-CC83A7E6E18B}">
      <dsp:nvSpPr>
        <dsp:cNvPr id="0" name=""/>
        <dsp:cNvSpPr/>
      </dsp:nvSpPr>
      <dsp:spPr>
        <a:xfrm>
          <a:off x="3250998" y="694127"/>
          <a:ext cx="1206148" cy="12061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s-MX" sz="900" kern="1200" dirty="0"/>
            <a:t>Arquitectura de gestión del cambio</a:t>
          </a:r>
        </a:p>
      </dsp:txBody>
      <dsp:txXfrm>
        <a:off x="3427634" y="870763"/>
        <a:ext cx="852876" cy="852876"/>
      </dsp:txXfrm>
    </dsp:sp>
    <dsp:sp modelId="{08B3E125-3BC8-4CBE-988D-D468F87DCB2E}">
      <dsp:nvSpPr>
        <dsp:cNvPr id="0" name=""/>
        <dsp:cNvSpPr/>
      </dsp:nvSpPr>
      <dsp:spPr>
        <a:xfrm rot="20250000">
          <a:off x="4521767" y="750829"/>
          <a:ext cx="319961" cy="4070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s-MX" sz="700" kern="1200"/>
        </a:p>
      </dsp:txBody>
      <dsp:txXfrm>
        <a:off x="4525420" y="850611"/>
        <a:ext cx="223973" cy="244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E4FAA-1D82-4CCC-B25A-ABCB7236909E}">
      <dsp:nvSpPr>
        <dsp:cNvPr id="0" name=""/>
        <dsp:cNvSpPr/>
      </dsp:nvSpPr>
      <dsp:spPr>
        <a:xfrm>
          <a:off x="2561166" y="1206500"/>
          <a:ext cx="3005666" cy="3005666"/>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s-ES" sz="2400" kern="1200" dirty="0"/>
            <a:t>Gestión de requerimientos</a:t>
          </a:r>
          <a:endParaRPr lang="es-MX" sz="2400" kern="1200" dirty="0"/>
        </a:p>
      </dsp:txBody>
      <dsp:txXfrm>
        <a:off x="3001336" y="1646670"/>
        <a:ext cx="2125326" cy="2125326"/>
      </dsp:txXfrm>
    </dsp:sp>
    <dsp:sp modelId="{6D5EC56B-69B5-47C3-A784-E4D5262B97EA}">
      <dsp:nvSpPr>
        <dsp:cNvPr id="0" name=""/>
        <dsp:cNvSpPr/>
      </dsp:nvSpPr>
      <dsp:spPr>
        <a:xfrm>
          <a:off x="3312583" y="536"/>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Visión de la arquitectura</a:t>
          </a:r>
          <a:endParaRPr lang="es-MX" sz="1100" kern="1200" dirty="0"/>
        </a:p>
      </dsp:txBody>
      <dsp:txXfrm>
        <a:off x="3532668" y="220621"/>
        <a:ext cx="1062663" cy="1062663"/>
      </dsp:txXfrm>
    </dsp:sp>
    <dsp:sp modelId="{A4AF1F40-EA1F-447A-BD4B-1B32DD4EA771}">
      <dsp:nvSpPr>
        <dsp:cNvPr id="0" name=""/>
        <dsp:cNvSpPr/>
      </dsp:nvSpPr>
      <dsp:spPr>
        <a:xfrm>
          <a:off x="4696660" y="573839"/>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Arquitectura de negocios</a:t>
          </a:r>
          <a:endParaRPr lang="es-MX" sz="1100" kern="1200" dirty="0"/>
        </a:p>
      </dsp:txBody>
      <dsp:txXfrm>
        <a:off x="4916745" y="793924"/>
        <a:ext cx="1062663" cy="1062663"/>
      </dsp:txXfrm>
    </dsp:sp>
    <dsp:sp modelId="{3E1E8829-02A9-4BE9-8FA3-2A5DDF62ED61}">
      <dsp:nvSpPr>
        <dsp:cNvPr id="0" name=""/>
        <dsp:cNvSpPr/>
      </dsp:nvSpPr>
      <dsp:spPr>
        <a:xfrm>
          <a:off x="5269963" y="1957916"/>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Arquitectura de sistemas de información</a:t>
          </a:r>
          <a:endParaRPr lang="es-MX" sz="1100" kern="1200" dirty="0"/>
        </a:p>
      </dsp:txBody>
      <dsp:txXfrm>
        <a:off x="5490048" y="2178001"/>
        <a:ext cx="1062663" cy="1062663"/>
      </dsp:txXfrm>
    </dsp:sp>
    <dsp:sp modelId="{350292C9-72C5-473E-B44F-3C49646D81C3}">
      <dsp:nvSpPr>
        <dsp:cNvPr id="0" name=""/>
        <dsp:cNvSpPr/>
      </dsp:nvSpPr>
      <dsp:spPr>
        <a:xfrm>
          <a:off x="4696660" y="3341993"/>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Arquitectura de la tecnología</a:t>
          </a:r>
          <a:endParaRPr lang="es-MX" sz="1100" kern="1200" dirty="0"/>
        </a:p>
      </dsp:txBody>
      <dsp:txXfrm>
        <a:off x="4916745" y="3562078"/>
        <a:ext cx="1062663" cy="1062663"/>
      </dsp:txXfrm>
    </dsp:sp>
    <dsp:sp modelId="{C1123157-B0AD-490E-9F23-632D84F8D293}">
      <dsp:nvSpPr>
        <dsp:cNvPr id="0" name=""/>
        <dsp:cNvSpPr/>
      </dsp:nvSpPr>
      <dsp:spPr>
        <a:xfrm>
          <a:off x="3312583" y="3915297"/>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Oportunidades y soluciones</a:t>
          </a:r>
          <a:endParaRPr lang="es-MX" sz="1100" kern="1200" dirty="0"/>
        </a:p>
      </dsp:txBody>
      <dsp:txXfrm>
        <a:off x="3532668" y="4135382"/>
        <a:ext cx="1062663" cy="1062663"/>
      </dsp:txXfrm>
    </dsp:sp>
    <dsp:sp modelId="{A2D9B371-84FA-4127-8D1B-623D183DDFD0}">
      <dsp:nvSpPr>
        <dsp:cNvPr id="0" name=""/>
        <dsp:cNvSpPr/>
      </dsp:nvSpPr>
      <dsp:spPr>
        <a:xfrm>
          <a:off x="1928506" y="3341993"/>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Planeamiento de migración</a:t>
          </a:r>
          <a:endParaRPr lang="es-MX" sz="1100" kern="1200" dirty="0"/>
        </a:p>
      </dsp:txBody>
      <dsp:txXfrm>
        <a:off x="2148591" y="3562078"/>
        <a:ext cx="1062663" cy="1062663"/>
      </dsp:txXfrm>
    </dsp:sp>
    <dsp:sp modelId="{3D1F677C-AF28-469E-ADC4-A799F62FBFD2}">
      <dsp:nvSpPr>
        <dsp:cNvPr id="0" name=""/>
        <dsp:cNvSpPr/>
      </dsp:nvSpPr>
      <dsp:spPr>
        <a:xfrm>
          <a:off x="1355202" y="1957916"/>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Implementación de gobierno</a:t>
          </a:r>
          <a:endParaRPr lang="es-MX" sz="1100" kern="1200" dirty="0"/>
        </a:p>
      </dsp:txBody>
      <dsp:txXfrm>
        <a:off x="1575287" y="2178001"/>
        <a:ext cx="1062663" cy="1062663"/>
      </dsp:txXfrm>
    </dsp:sp>
    <dsp:sp modelId="{EEF2D4B4-A790-4582-9ABE-6974D912046A}">
      <dsp:nvSpPr>
        <dsp:cNvPr id="0" name=""/>
        <dsp:cNvSpPr/>
      </dsp:nvSpPr>
      <dsp:spPr>
        <a:xfrm>
          <a:off x="1928506" y="573839"/>
          <a:ext cx="1502833" cy="1502833"/>
        </a:xfrm>
        <a:prstGeom prst="ellipse">
          <a:avLst/>
        </a:prstGeom>
        <a:solidFill>
          <a:schemeClr val="lt1">
            <a:alpha val="50000"/>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s-ES" sz="1100" kern="1200" dirty="0"/>
            <a:t>Arquitectura de gestión del cambio</a:t>
          </a:r>
          <a:endParaRPr lang="es-MX" sz="1100" kern="1200" dirty="0"/>
        </a:p>
      </dsp:txBody>
      <dsp:txXfrm>
        <a:off x="2148591" y="793924"/>
        <a:ext cx="1062663" cy="106266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788D56A-B8AF-4D94-9DE9-A106499E590D}" type="datetime1">
              <a:rPr lang="es-ES" smtClean="0"/>
              <a:t>24/09/2021</a:t>
            </a:fld>
            <a:endParaRPr lang="es-ES" dirty="0"/>
          </a:p>
        </p:txBody>
      </p:sp>
      <p:sp>
        <p:nvSpPr>
          <p:cNvPr id="4" name="Marcador de pie de página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es-ES" smtClean="0"/>
              <a:t>‹Nº›</a:t>
            </a:fld>
            <a:endParaRPr lang="es-E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7FB6AEF-056A-4C82-A275-3A606C42F0EE}" type="datetime1">
              <a:rPr lang="es-ES" noProof="0" smtClean="0"/>
              <a:t>24/09/2021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es-ES" noProof="0" smtClean="0"/>
              <a:t>‹Nº›</a:t>
            </a:fld>
            <a:endParaRPr lang="es-E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7" name="Grupo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o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Triángulo rectángulo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Triángulo rectángulo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Triángulo rectángulo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9" name="Forma libre: Forma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1" name="Forma libre: Forma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12" name="Grupo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orma libre: Forma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Forma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sp>
        <p:nvSpPr>
          <p:cNvPr id="2" name="Título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es-ES" noProof="0"/>
              <a:t>TÍTULO</a:t>
            </a:r>
          </a:p>
        </p:txBody>
      </p:sp>
      <p:sp>
        <p:nvSpPr>
          <p:cNvPr id="3" name="Subtítulo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es-ES" noProof="0"/>
              <a:t>Haga clic para modificar el estilo de subtítulo del patrón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ía 5">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0" name="Marcador de posición de imagen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dirty="0"/>
              <a:t>Haga clic en el icono para agregar una imagen</a:t>
            </a:r>
          </a:p>
        </p:txBody>
      </p:sp>
      <p:sp>
        <p:nvSpPr>
          <p:cNvPr id="21" name="Marcador de posición de imagen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dirty="0"/>
              <a:t>Haga clic en el icono para agregar una imagen</a:t>
            </a:r>
          </a:p>
        </p:txBody>
      </p:sp>
      <p:sp>
        <p:nvSpPr>
          <p:cNvPr id="22" name="Marcador de posición de imagen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dirty="0"/>
              <a:t>Haga clic en el icono para agregar una imagen</a:t>
            </a:r>
          </a:p>
        </p:txBody>
      </p:sp>
      <p:sp>
        <p:nvSpPr>
          <p:cNvPr id="23" name="Marcador de posición de imagen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dirty="0"/>
              <a:t>Haga clic en el icono para agregar una imagen</a:t>
            </a:r>
          </a:p>
        </p:txBody>
      </p:sp>
      <p:sp>
        <p:nvSpPr>
          <p:cNvPr id="24" name="Marcador de posición de imagen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es-ES" noProof="0" dirty="0"/>
              <a:t>Haga clic en el icono para agregar una imagen</a:t>
            </a:r>
          </a:p>
        </p:txBody>
      </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7" name="Marcador de posición de texto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8" name="Marcador de posición de texto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29" name="Marcador de posición de texto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0" name="Marcador de posición de texto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cxnSp>
        <p:nvCxnSpPr>
          <p:cNvPr id="7" name="Conector recto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sección 3">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dirty="0"/>
              <a:t>Insertar imagen</a:t>
            </a:r>
          </a:p>
        </p:txBody>
      </p:sp>
      <p:sp>
        <p:nvSpPr>
          <p:cNvPr id="36" name="Marcador de posición de texto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7" name="Marcador de posición de texto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6" name="Marcador de texto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p:txBody>
      </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13" name="Marcador de posición de imagen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es-ES" noProof="0" dirty="0"/>
              <a:t>Insertar imagen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n con leyenda">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0" name="Marcador de posición de imagen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con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35" name="Forma libre: Forma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1" name="Marcador de texto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22" name="Marcador de contenido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Forma libre: Forma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20" name="Forma libre: Forma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21" name="Forma libre: Forma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2" name="Forma libre: Forma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24" name="Grupo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orma libre: Forma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6" name="Forma libre: Forma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30" name="Forma libre: Forma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1" name="Marcador de número de diapositiva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radecimiento 1">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6" name="Grupo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Triángulo rectángulo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Triángulo rectángulo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Triángulo rectángulo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radecimiento 2">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Forma libre: Forma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Forma libre: Forma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0" name="Forma libre: Forma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es-ES" noProof="0"/>
              <a:t>Gracias</a:t>
            </a:r>
          </a:p>
        </p:txBody>
      </p:sp>
      <p:sp>
        <p:nvSpPr>
          <p:cNvPr id="35" name="Forma libre: Forma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32" name="Forma libre: Forma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30" name="Forma libre: Forma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9" name="Forma libre: Forma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Triángulo rectángulo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Forma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2" name="Forma libre: Forma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3" name="Forma libre: Forma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4" name="Forma libre: Forma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5" name="Forma libre: Forma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grpSp>
        <p:nvGrpSpPr>
          <p:cNvPr id="16" name="Grupo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orma libre: Forma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Forma libre: Forma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19" name="Grupo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orma libre: Forma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1" name="Forma libre: Forma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22" name="Marcador de número de diapositiva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3" name="Título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alternativo">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nvGrpSpPr>
          <p:cNvPr id="26" name="Grupo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orma libre: Forma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28" name="Forma libre: Forma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grpSp>
      <p:sp>
        <p:nvSpPr>
          <p:cNvPr id="29" name="Forma libre: Forma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30" name="Forma libre: Forma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grpSp>
        <p:nvGrpSpPr>
          <p:cNvPr id="31" name="Grupo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orma libre: Forma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3" name="Forma libre: Forma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es-ES" noProof="0"/>
              <a:t>Título de la sección 01</a:t>
            </a:r>
          </a:p>
        </p:txBody>
      </p:sp>
      <p:sp>
        <p:nvSpPr>
          <p:cNvPr id="3" name="Marcador de texto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es-ES" noProof="0"/>
              <a:t>Editar estilos de texto del patrón</a:t>
            </a:r>
          </a:p>
        </p:txBody>
      </p:sp>
      <p:sp>
        <p:nvSpPr>
          <p:cNvPr id="35" name="Marcador de número de diapositiva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itas">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4" name="Forma libre: Forma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24" name="Forma libre: Forma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5" name="Forma libre: Forma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4" name="E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Título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es-ES" sz="18400" noProof="0" dirty="0">
                <a:solidFill>
                  <a:schemeClr val="accent1">
                    <a:lumMod val="60000"/>
                    <a:lumOff val="40000"/>
                  </a:schemeClr>
                </a:solidFill>
                <a:latin typeface="+mj-lt"/>
              </a:rPr>
              <a:t>“</a:t>
            </a:r>
          </a:p>
        </p:txBody>
      </p:sp>
      <p:sp>
        <p:nvSpPr>
          <p:cNvPr id="2" name="Título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es-ES" noProof="0"/>
              <a:t>Cita</a:t>
            </a:r>
          </a:p>
        </p:txBody>
      </p:sp>
      <p:sp>
        <p:nvSpPr>
          <p:cNvPr id="19" name="Marcador de número de diapositiva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text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3" name="Marcador de texto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es-ES" noProof="0"/>
              <a:t>Editar estilos de texto del patrón</a:t>
            </a:r>
          </a:p>
          <a:p>
            <a:pPr lvl="1" rtl="0"/>
            <a:r>
              <a:rPr lang="es-ES" noProof="0"/>
              <a:t>Segundo nivel</a:t>
            </a:r>
          </a:p>
          <a:p>
            <a:pPr lvl="2" rtl="0"/>
            <a:r>
              <a:rPr lang="es-ES" noProof="0"/>
              <a:t>Tercer nivel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contenido">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0" name="Marcador de contenido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ación">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5" name="Marcador de texto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6" name="Marcador de posición de texto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7" name="Marcador de posición de contenido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8" name="Marcador de posición de contenido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accent2"/>
        </a:solidFill>
        <a:effectLst/>
      </p:bgPr>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8" name="Forma libre: Forma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12" name="Forma libre: Forma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Forma libre: Forma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es-ES" noProof="0"/>
              <a:t>Haga clic para modificar el estilo de título del patrón</a:t>
            </a:r>
          </a:p>
        </p:txBody>
      </p:sp>
      <p:grpSp>
        <p:nvGrpSpPr>
          <p:cNvPr id="15" name="Grupo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orma libre: Forma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7" name="Forma libre: Forma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6" name="Grupo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ángulo: Una sola esquina cortada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3" name="Rectángulo: Una sola esquina cortada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4" name="Forma libre: Forma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número de diapositiva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es-ES" noProof="0" smtClean="0"/>
              <a:pPr rtl="0"/>
              <a:t>‹Nº›</a:t>
            </a:fld>
            <a:endParaRPr lang="es-ES" noProof="0" dirty="0"/>
          </a:p>
        </p:txBody>
      </p:sp>
      <p:sp>
        <p:nvSpPr>
          <p:cNvPr id="20" name="Marcador de contenido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1" name="Marcador de posición de contenido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número de diapositiva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es-ES" noProof="0" smtClean="0"/>
              <a:t>‹Nº›</a:t>
            </a:fld>
            <a:endParaRPr lang="es-ES" noProof="0" dirty="0"/>
          </a:p>
        </p:txBody>
      </p:sp>
      <p:sp>
        <p:nvSpPr>
          <p:cNvPr id="5" name="Rectángulo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7" name="Forma libre: Forma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8" name="Forma libre: Forma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noProof="0" dirty="0"/>
          </a:p>
        </p:txBody>
      </p:sp>
      <p:sp>
        <p:nvSpPr>
          <p:cNvPr id="9" name="Forma libre: Forma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0" name="Forma libre: Forma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Título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es-ES" noProof="0" dirty="0">
                <a:latin typeface="+mj-lt"/>
              </a:rPr>
              <a:t>Haga clic para modificar el estilo de título del patrón</a:t>
            </a:r>
          </a:p>
        </p:txBody>
      </p:sp>
      <p:grpSp>
        <p:nvGrpSpPr>
          <p:cNvPr id="12" name="Grupo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orma libre: Forma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Forma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grpSp>
        <p:nvGrpSpPr>
          <p:cNvPr id="15" name="Grupo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ángulo: Una sola esquina cortada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es-ES" noProof="0" dirty="0"/>
            </a:p>
          </p:txBody>
        </p:sp>
        <p:sp>
          <p:nvSpPr>
            <p:cNvPr id="17" name="Rectángulo: Una sola esquina cortada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18" name="Forma libre: Forma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9" name="Marcador de número de diapositiva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es-ES" noProof="0" smtClean="0"/>
              <a:pPr rtl="0"/>
              <a:t>‹Nº›</a:t>
            </a:fld>
            <a:endParaRPr lang="es-E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slide" Target="slide27.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hyperlink" Target="https://www.redhat.com/es/topics/microservices" TargetMode="External"/><Relationship Id="rId3" Type="http://schemas.openxmlformats.org/officeDocument/2006/relationships/hyperlink" Target="https://reactiveprogramming.io/blog/es/estilos-arquitectonicos/monolitico" TargetMode="External"/><Relationship Id="rId7" Type="http://schemas.openxmlformats.org/officeDocument/2006/relationships/hyperlink" Target="https://www.utm.mx/edi_anteriores/pdf/e0203.pdf" TargetMode="External"/><Relationship Id="rId2" Type="http://schemas.openxmlformats.org/officeDocument/2006/relationships/hyperlink" Target="https://laurmolina7821.wordpress.com/1-1-1-aplicaciones-monoliticas/" TargetMode="External"/><Relationship Id="rId1" Type="http://schemas.openxmlformats.org/officeDocument/2006/relationships/slideLayout" Target="../slideLayouts/slideLayout5.xml"/><Relationship Id="rId6" Type="http://schemas.openxmlformats.org/officeDocument/2006/relationships/hyperlink" Target="https://yosoy.dev/mvc-y-su-importancia-en-la-web/#:~:text=En%20conclusi%C3%B3n.%20MVC%20es%20un%20patr%C3%B3n%20de%20dise%C3%B1o,frameworks%20pr%C3%A1cticamente%20para%20cualquier%20lenguaje%20web%2C%20por%20ejemplo%3A" TargetMode="External"/><Relationship Id="rId5" Type="http://schemas.openxmlformats.org/officeDocument/2006/relationships/hyperlink" Target="https://estilosarquitectonicos.blogspot.com/#:~:text=Los%20estilos%20arquitect%C3%B3nicos%20tienen%20muchas%20definiciones%20y%20conceptos,sistemas%20en%20t%C3%A9rminos%20de%20patr%C3%B3n%20de%20organizaci%C3%B3n%20estructural" TargetMode="External"/><Relationship Id="rId4" Type="http://schemas.openxmlformats.org/officeDocument/2006/relationships/hyperlink" Target="https://bitendian.com/es/blog/entries/34/arquitecturas-mvc-en-el-mundo-web"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blog.infranetworking.com/modelo-cliente-servidor/#Ejemplos_de_modelo_cliente_servidor" TargetMode="External"/><Relationship Id="rId7" Type="http://schemas.openxmlformats.org/officeDocument/2006/relationships/hyperlink" Target="http://www.jtech.ua.es/j2ee/2007-2008/restringido/int/sesion02-apuntes.html#Caracter%C3%ADsticas+de+los+servicios+de+una+SOA" TargetMode="External"/><Relationship Id="rId2" Type="http://schemas.openxmlformats.org/officeDocument/2006/relationships/hyperlink" Target="https://www.monografias.com/docs114/telecomunicaciones-arquitectura-cliente-servidor/telecomunicaciones-arquitectura-cliente-servidor.shtml#elementosa" TargetMode="External"/><Relationship Id="rId1" Type="http://schemas.openxmlformats.org/officeDocument/2006/relationships/slideLayout" Target="../slideLayouts/slideLayout5.xml"/><Relationship Id="rId6" Type="http://schemas.openxmlformats.org/officeDocument/2006/relationships/hyperlink" Target="http://opac.pucv.cl/pucv_txt/txt-7500/UCI7565_01.pdf" TargetMode="External"/><Relationship Id="rId5" Type="http://schemas.openxmlformats.org/officeDocument/2006/relationships/hyperlink" Target="https://www.redhat.com/es/topics/cloud-native-apps/what-is-service-oriented-architecture" TargetMode="External"/><Relationship Id="rId4" Type="http://schemas.openxmlformats.org/officeDocument/2006/relationships/hyperlink" Target="https://www.youtube.com/watch?v=8z7j57a7GNc"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E0D8D16B-6D30-4EA3-86AB-BC210C04BCFB}"/>
              </a:ext>
            </a:extLst>
          </p:cNvPr>
          <p:cNvSpPr>
            <a:spLocks noGrp="1"/>
          </p:cNvSpPr>
          <p:nvPr>
            <p:ph type="sldNum" sz="quarter" idx="12"/>
          </p:nvPr>
        </p:nvSpPr>
        <p:spPr/>
        <p:txBody>
          <a:bodyPr/>
          <a:lstStyle/>
          <a:p>
            <a:pPr rtl="0"/>
            <a:fld id="{C263D6C4-4840-40CC-AC84-17E24B3B7BDE}" type="slidenum">
              <a:rPr lang="es-ES" noProof="0" smtClean="0"/>
              <a:pPr rtl="0"/>
              <a:t>1</a:t>
            </a:fld>
            <a:endParaRPr lang="es-ES" noProof="0" dirty="0"/>
          </a:p>
        </p:txBody>
      </p:sp>
      <p:sp>
        <p:nvSpPr>
          <p:cNvPr id="3" name="CuadroTexto 2">
            <a:extLst>
              <a:ext uri="{FF2B5EF4-FFF2-40B4-BE49-F238E27FC236}">
                <a16:creationId xmlns:a16="http://schemas.microsoft.com/office/drawing/2014/main" id="{AB74A2D1-CE19-4B44-8153-570991A6AA1C}"/>
              </a:ext>
            </a:extLst>
          </p:cNvPr>
          <p:cNvSpPr txBox="1"/>
          <p:nvPr/>
        </p:nvSpPr>
        <p:spPr>
          <a:xfrm>
            <a:off x="1899326" y="764294"/>
            <a:ext cx="8393343" cy="1705532"/>
          </a:xfrm>
          <a:prstGeom prst="rect">
            <a:avLst/>
          </a:prstGeom>
          <a:noFill/>
        </p:spPr>
        <p:txBody>
          <a:bodyPr wrap="square" rtlCol="0">
            <a:spAutoFit/>
          </a:bodyPr>
          <a:lstStyle/>
          <a:p>
            <a:pPr algn="ctr">
              <a:lnSpc>
                <a:spcPct val="150000"/>
              </a:lnSpc>
            </a:pPr>
            <a:r>
              <a:rPr lang="es-ES" dirty="0">
                <a:solidFill>
                  <a:schemeClr val="bg1"/>
                </a:solidFill>
              </a:rPr>
              <a:t>7°A</a:t>
            </a:r>
          </a:p>
          <a:p>
            <a:pPr algn="ctr">
              <a:lnSpc>
                <a:spcPct val="150000"/>
              </a:lnSpc>
            </a:pPr>
            <a:r>
              <a:rPr lang="es-ES" dirty="0">
                <a:solidFill>
                  <a:schemeClr val="bg1"/>
                </a:solidFill>
              </a:rPr>
              <a:t>Ing. Desarrollo y gestión de Software</a:t>
            </a:r>
          </a:p>
          <a:p>
            <a:pPr algn="ctr">
              <a:lnSpc>
                <a:spcPct val="150000"/>
              </a:lnSpc>
            </a:pPr>
            <a:r>
              <a:rPr lang="es-ES" dirty="0">
                <a:solidFill>
                  <a:schemeClr val="bg1"/>
                </a:solidFill>
              </a:rPr>
              <a:t>08/09/2021</a:t>
            </a:r>
          </a:p>
          <a:p>
            <a:pPr algn="ctr">
              <a:lnSpc>
                <a:spcPct val="150000"/>
              </a:lnSpc>
            </a:pPr>
            <a:r>
              <a:rPr lang="pt-BR" dirty="0">
                <a:solidFill>
                  <a:schemeClr val="bg1"/>
                </a:solidFill>
              </a:rPr>
              <a:t>Conceptos básicos de </a:t>
            </a:r>
            <a:r>
              <a:rPr lang="es-MX" dirty="0">
                <a:solidFill>
                  <a:schemeClr val="bg1"/>
                </a:solidFill>
              </a:rPr>
              <a:t>Arquitectura</a:t>
            </a:r>
            <a:r>
              <a:rPr lang="pt-BR" dirty="0">
                <a:solidFill>
                  <a:schemeClr val="bg1"/>
                </a:solidFill>
              </a:rPr>
              <a:t> de software</a:t>
            </a:r>
            <a:endParaRPr lang="es-MX" dirty="0">
              <a:solidFill>
                <a:schemeClr val="bg1"/>
              </a:solidFill>
            </a:endParaRPr>
          </a:p>
        </p:txBody>
      </p:sp>
      <p:graphicFrame>
        <p:nvGraphicFramePr>
          <p:cNvPr id="4" name="Tabla 3">
            <a:extLst>
              <a:ext uri="{FF2B5EF4-FFF2-40B4-BE49-F238E27FC236}">
                <a16:creationId xmlns:a16="http://schemas.microsoft.com/office/drawing/2014/main" id="{969A311B-A102-4D47-8A8A-C659A7F362E6}"/>
              </a:ext>
            </a:extLst>
          </p:cNvPr>
          <p:cNvGraphicFramePr>
            <a:graphicFrameLocks noGrp="1"/>
          </p:cNvGraphicFramePr>
          <p:nvPr>
            <p:extLst>
              <p:ext uri="{D42A27DB-BD31-4B8C-83A1-F6EECF244321}">
                <p14:modId xmlns:p14="http://schemas.microsoft.com/office/powerpoint/2010/main" val="1921962054"/>
              </p:ext>
            </p:extLst>
          </p:nvPr>
        </p:nvGraphicFramePr>
        <p:xfrm>
          <a:off x="2048150" y="3060471"/>
          <a:ext cx="8095697" cy="2335812"/>
        </p:xfrm>
        <a:graphic>
          <a:graphicData uri="http://schemas.openxmlformats.org/drawingml/2006/table">
            <a:tbl>
              <a:tblPr firstRow="1" bandRow="1">
                <a:tableStyleId>{2D5ABB26-0587-4C30-8999-92F81FD0307C}</a:tableStyleId>
              </a:tblPr>
              <a:tblGrid>
                <a:gridCol w="4210352">
                  <a:extLst>
                    <a:ext uri="{9D8B030D-6E8A-4147-A177-3AD203B41FA5}">
                      <a16:colId xmlns:a16="http://schemas.microsoft.com/office/drawing/2014/main" val="3793411588"/>
                    </a:ext>
                  </a:extLst>
                </a:gridCol>
                <a:gridCol w="2272494">
                  <a:extLst>
                    <a:ext uri="{9D8B030D-6E8A-4147-A177-3AD203B41FA5}">
                      <a16:colId xmlns:a16="http://schemas.microsoft.com/office/drawing/2014/main" val="3654877357"/>
                    </a:ext>
                  </a:extLst>
                </a:gridCol>
                <a:gridCol w="1612851">
                  <a:extLst>
                    <a:ext uri="{9D8B030D-6E8A-4147-A177-3AD203B41FA5}">
                      <a16:colId xmlns:a16="http://schemas.microsoft.com/office/drawing/2014/main" val="420274747"/>
                    </a:ext>
                  </a:extLst>
                </a:gridCol>
              </a:tblGrid>
              <a:tr h="872772">
                <a:tc>
                  <a:txBody>
                    <a:bodyPr/>
                    <a:lstStyle/>
                    <a:p>
                      <a:r>
                        <a:rPr lang="es-ES" dirty="0">
                          <a:solidFill>
                            <a:schemeClr val="bg1"/>
                          </a:solidFill>
                        </a:rPr>
                        <a:t>Integrantes</a:t>
                      </a:r>
                      <a:endParaRPr lang="es-MX" dirty="0">
                        <a:solidFill>
                          <a:schemeClr val="bg1"/>
                        </a:solidFill>
                      </a:endParaRPr>
                    </a:p>
                  </a:txBody>
                  <a:tcPr/>
                </a:tc>
                <a:tc>
                  <a:txBody>
                    <a:bodyPr/>
                    <a:lstStyle/>
                    <a:p>
                      <a:r>
                        <a:rPr lang="es-ES" dirty="0">
                          <a:solidFill>
                            <a:schemeClr val="bg1"/>
                          </a:solidFill>
                        </a:rPr>
                        <a:t>Matricula</a:t>
                      </a:r>
                      <a:endParaRPr lang="es-MX" dirty="0">
                        <a:solidFill>
                          <a:schemeClr val="bg1"/>
                        </a:solidFill>
                      </a:endParaRPr>
                    </a:p>
                  </a:txBody>
                  <a:tcPr/>
                </a:tc>
                <a:tc>
                  <a:txBody>
                    <a:bodyPr/>
                    <a:lstStyle/>
                    <a:p>
                      <a:r>
                        <a:rPr lang="es-ES" dirty="0">
                          <a:solidFill>
                            <a:schemeClr val="bg1"/>
                          </a:solidFill>
                        </a:rPr>
                        <a:t>% de colaboración</a:t>
                      </a:r>
                      <a:endParaRPr lang="es-MX" dirty="0">
                        <a:solidFill>
                          <a:schemeClr val="bg1"/>
                        </a:solidFill>
                      </a:endParaRPr>
                    </a:p>
                  </a:txBody>
                  <a:tcPr/>
                </a:tc>
                <a:extLst>
                  <a:ext uri="{0D108BD9-81ED-4DB2-BD59-A6C34878D82A}">
                    <a16:rowId xmlns:a16="http://schemas.microsoft.com/office/drawing/2014/main" val="2523423940"/>
                  </a:ext>
                </a:extLst>
              </a:tr>
              <a:tr h="349109">
                <a:tc>
                  <a:txBody>
                    <a:bodyPr/>
                    <a:lstStyle/>
                    <a:p>
                      <a:r>
                        <a:rPr lang="es-ES" dirty="0">
                          <a:solidFill>
                            <a:schemeClr val="bg1"/>
                          </a:solidFill>
                        </a:rPr>
                        <a:t>Domínguez Santis Luis Ángel </a:t>
                      </a:r>
                      <a:endParaRPr lang="es-MX" dirty="0">
                        <a:solidFill>
                          <a:schemeClr val="bg1"/>
                        </a:solidFill>
                      </a:endParaRPr>
                    </a:p>
                  </a:txBody>
                  <a:tcPr/>
                </a:tc>
                <a:tc>
                  <a:txBody>
                    <a:bodyPr/>
                    <a:lstStyle/>
                    <a:p>
                      <a:r>
                        <a:rPr lang="es-MX" sz="1800" kern="1200" dirty="0">
                          <a:solidFill>
                            <a:schemeClr val="bg1"/>
                          </a:solidFill>
                          <a:effectLst/>
                          <a:latin typeface="+mn-lt"/>
                          <a:ea typeface="+mn-ea"/>
                          <a:cs typeface="+mn-cs"/>
                        </a:rPr>
                        <a:t>091910151</a:t>
                      </a:r>
                      <a:endParaRPr lang="es-MX" dirty="0">
                        <a:solidFill>
                          <a:schemeClr val="bg1"/>
                        </a:solidFill>
                      </a:endParaRPr>
                    </a:p>
                  </a:txBody>
                  <a:tcPr/>
                </a:tc>
                <a:tc>
                  <a:txBody>
                    <a:bodyPr/>
                    <a:lstStyle/>
                    <a:p>
                      <a:r>
                        <a:rPr lang="es-MX" dirty="0">
                          <a:solidFill>
                            <a:schemeClr val="bg1"/>
                          </a:solidFill>
                        </a:rPr>
                        <a:t>100 %</a:t>
                      </a:r>
                    </a:p>
                  </a:txBody>
                  <a:tcPr/>
                </a:tc>
                <a:extLst>
                  <a:ext uri="{0D108BD9-81ED-4DB2-BD59-A6C34878D82A}">
                    <a16:rowId xmlns:a16="http://schemas.microsoft.com/office/drawing/2014/main" val="672007368"/>
                  </a:ext>
                </a:extLst>
              </a:tr>
              <a:tr h="349109">
                <a:tc>
                  <a:txBody>
                    <a:bodyPr/>
                    <a:lstStyle/>
                    <a:p>
                      <a:r>
                        <a:rPr lang="es-ES" dirty="0">
                          <a:solidFill>
                            <a:schemeClr val="bg1"/>
                          </a:solidFill>
                        </a:rPr>
                        <a:t>Encino Gómez Edgardo Alexander </a:t>
                      </a:r>
                      <a:endParaRPr lang="es-MX" dirty="0">
                        <a:solidFill>
                          <a:schemeClr val="bg1"/>
                        </a:solidFill>
                      </a:endParaRPr>
                    </a:p>
                  </a:txBody>
                  <a:tcPr/>
                </a:tc>
                <a:tc>
                  <a:txBody>
                    <a:bodyPr/>
                    <a:lstStyle/>
                    <a:p>
                      <a:r>
                        <a:rPr lang="es-MX" sz="1800" kern="1200" dirty="0">
                          <a:solidFill>
                            <a:schemeClr val="bg1"/>
                          </a:solidFill>
                          <a:effectLst/>
                          <a:latin typeface="+mn-lt"/>
                          <a:ea typeface="+mn-ea"/>
                          <a:cs typeface="+mn-cs"/>
                        </a:rPr>
                        <a:t>091910237</a:t>
                      </a:r>
                      <a:endParaRPr lang="es-MX" dirty="0">
                        <a:solidFill>
                          <a:schemeClr val="bg1"/>
                        </a:solidFill>
                      </a:endParaRPr>
                    </a:p>
                  </a:txBody>
                  <a:tcPr/>
                </a:tc>
                <a:tc>
                  <a:txBody>
                    <a:bodyPr/>
                    <a:lstStyle/>
                    <a:p>
                      <a:r>
                        <a:rPr lang="es-MX" dirty="0">
                          <a:solidFill>
                            <a:schemeClr val="bg1"/>
                          </a:solidFill>
                        </a:rPr>
                        <a:t>100 %</a:t>
                      </a:r>
                    </a:p>
                  </a:txBody>
                  <a:tcPr/>
                </a:tc>
                <a:extLst>
                  <a:ext uri="{0D108BD9-81ED-4DB2-BD59-A6C34878D82A}">
                    <a16:rowId xmlns:a16="http://schemas.microsoft.com/office/drawing/2014/main" val="1824772332"/>
                  </a:ext>
                </a:extLst>
              </a:tr>
              <a:tr h="349109">
                <a:tc>
                  <a:txBody>
                    <a:bodyPr/>
                    <a:lstStyle/>
                    <a:p>
                      <a:r>
                        <a:rPr lang="es-ES" dirty="0">
                          <a:solidFill>
                            <a:schemeClr val="bg1"/>
                          </a:solidFill>
                        </a:rPr>
                        <a:t>Arroyo Ruiz Víctor Iván </a:t>
                      </a:r>
                      <a:endParaRPr lang="es-MX" dirty="0">
                        <a:solidFill>
                          <a:schemeClr val="bg1"/>
                        </a:solidFill>
                      </a:endParaRPr>
                    </a:p>
                  </a:txBody>
                  <a:tcPr/>
                </a:tc>
                <a:tc>
                  <a:txBody>
                    <a:bodyPr/>
                    <a:lstStyle/>
                    <a:p>
                      <a:r>
                        <a:rPr lang="es-ES" dirty="0">
                          <a:solidFill>
                            <a:schemeClr val="bg1"/>
                          </a:solidFill>
                        </a:rPr>
                        <a:t>091910036</a:t>
                      </a:r>
                      <a:endParaRPr lang="es-MX" dirty="0">
                        <a:solidFill>
                          <a:schemeClr val="bg1"/>
                        </a:solidFill>
                      </a:endParaRPr>
                    </a:p>
                  </a:txBody>
                  <a:tcPr/>
                </a:tc>
                <a:tc>
                  <a:txBody>
                    <a:bodyPr/>
                    <a:lstStyle/>
                    <a:p>
                      <a:r>
                        <a:rPr lang="es-MX" dirty="0">
                          <a:solidFill>
                            <a:schemeClr val="bg1"/>
                          </a:solidFill>
                        </a:rPr>
                        <a:t>100 %</a:t>
                      </a:r>
                    </a:p>
                  </a:txBody>
                  <a:tcPr/>
                </a:tc>
                <a:extLst>
                  <a:ext uri="{0D108BD9-81ED-4DB2-BD59-A6C34878D82A}">
                    <a16:rowId xmlns:a16="http://schemas.microsoft.com/office/drawing/2014/main" val="4142795647"/>
                  </a:ext>
                </a:extLst>
              </a:tr>
              <a:tr h="349109">
                <a:tc>
                  <a:txBody>
                    <a:bodyPr/>
                    <a:lstStyle/>
                    <a:p>
                      <a:r>
                        <a:rPr lang="es-ES" dirty="0">
                          <a:solidFill>
                            <a:schemeClr val="bg1"/>
                          </a:solidFill>
                        </a:rPr>
                        <a:t>Guillén Navarro Leonardo Antonio</a:t>
                      </a:r>
                      <a:endParaRPr lang="es-MX" dirty="0">
                        <a:solidFill>
                          <a:schemeClr val="bg1"/>
                        </a:solidFill>
                      </a:endParaRPr>
                    </a:p>
                  </a:txBody>
                  <a:tcPr/>
                </a:tc>
                <a:tc>
                  <a:txBody>
                    <a:bodyPr/>
                    <a:lstStyle/>
                    <a:p>
                      <a:r>
                        <a:rPr lang="es-MX" sz="1800" kern="1200" dirty="0">
                          <a:solidFill>
                            <a:schemeClr val="bg1"/>
                          </a:solidFill>
                          <a:effectLst/>
                          <a:latin typeface="+mn-lt"/>
                          <a:ea typeface="+mn-ea"/>
                          <a:cs typeface="+mn-cs"/>
                        </a:rPr>
                        <a:t>091910039</a:t>
                      </a:r>
                      <a:endParaRPr lang="es-MX" dirty="0">
                        <a:solidFill>
                          <a:schemeClr val="bg1"/>
                        </a:solidFill>
                      </a:endParaRPr>
                    </a:p>
                  </a:txBody>
                  <a:tcPr/>
                </a:tc>
                <a:tc>
                  <a:txBody>
                    <a:bodyPr/>
                    <a:lstStyle/>
                    <a:p>
                      <a:r>
                        <a:rPr lang="es-MX" dirty="0">
                          <a:solidFill>
                            <a:schemeClr val="bg1"/>
                          </a:solidFill>
                        </a:rPr>
                        <a:t>100 %</a:t>
                      </a:r>
                    </a:p>
                  </a:txBody>
                  <a:tcPr/>
                </a:tc>
                <a:extLst>
                  <a:ext uri="{0D108BD9-81ED-4DB2-BD59-A6C34878D82A}">
                    <a16:rowId xmlns:a16="http://schemas.microsoft.com/office/drawing/2014/main" val="3087967600"/>
                  </a:ext>
                </a:extLst>
              </a:tr>
            </a:tbl>
          </a:graphicData>
        </a:graphic>
      </p:graphicFrame>
    </p:spTree>
    <p:extLst>
      <p:ext uri="{BB962C8B-B14F-4D97-AF65-F5344CB8AC3E}">
        <p14:creationId xmlns:p14="http://schemas.microsoft.com/office/powerpoint/2010/main" val="3948649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Monolítico </a:t>
            </a:r>
          </a:p>
        </p:txBody>
      </p:sp>
      <p:sp>
        <p:nvSpPr>
          <p:cNvPr id="3" name="Marcador de número de diapositiva 2"/>
          <p:cNvSpPr>
            <a:spLocks noGrp="1"/>
          </p:cNvSpPr>
          <p:nvPr>
            <p:ph type="sldNum" sz="quarter" idx="12"/>
          </p:nvPr>
        </p:nvSpPr>
        <p:spPr/>
        <p:txBody>
          <a:bodyPr/>
          <a:lstStyle/>
          <a:p>
            <a:pPr rtl="0"/>
            <a:fld id="{C263D6C4-4840-40CC-AC84-17E24B3B7BDE}" type="slidenum">
              <a:rPr lang="es-ES" noProof="0" smtClean="0"/>
              <a:pPr rtl="0"/>
              <a:t>10</a:t>
            </a:fld>
            <a:endParaRPr lang="es-ES" noProof="0"/>
          </a:p>
        </p:txBody>
      </p:sp>
      <p:sp>
        <p:nvSpPr>
          <p:cNvPr id="4" name="Marcador de texto 3"/>
          <p:cNvSpPr>
            <a:spLocks noGrp="1"/>
          </p:cNvSpPr>
          <p:nvPr>
            <p:ph type="body" sz="quarter" idx="13"/>
          </p:nvPr>
        </p:nvSpPr>
        <p:spPr>
          <a:xfrm>
            <a:off x="7118893" y="1382434"/>
            <a:ext cx="4794433" cy="4730983"/>
          </a:xfrm>
        </p:spPr>
        <p:txBody>
          <a:bodyPr/>
          <a:lstStyle/>
          <a:p>
            <a:pPr algn="just"/>
            <a:r>
              <a:rPr lang="es-MX" sz="2000" dirty="0"/>
              <a:t>El estilo arquitectónico monolítico consiste en crear una aplicación autosuficiente que contenga absolutamente toda la funcionalidad necesaria para realizar la tarea para la cual fue diseñada, sin contar con dependencias externas que complementen su funcionalidad. En este sentido, sus componentes trabajan juntos, compartiendo los mismos recursos y memoria. En pocas palabras, una aplicación monolítica es una unidad cohesiva de código.</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486937"/>
            <a:ext cx="6199994" cy="3829646"/>
          </a:xfrm>
          <a:prstGeom prst="rect">
            <a:avLst/>
          </a:prstGeom>
        </p:spPr>
      </p:pic>
    </p:spTree>
    <p:extLst>
      <p:ext uri="{BB962C8B-B14F-4D97-AF65-F5344CB8AC3E}">
        <p14:creationId xmlns:p14="http://schemas.microsoft.com/office/powerpoint/2010/main" val="1840659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7345FBE-1450-40F7-AFD6-E639CAF86163}"/>
              </a:ext>
            </a:extLst>
          </p:cNvPr>
          <p:cNvSpPr>
            <a:spLocks noGrp="1"/>
          </p:cNvSpPr>
          <p:nvPr>
            <p:ph type="sldNum" sz="quarter" idx="12"/>
          </p:nvPr>
        </p:nvSpPr>
        <p:spPr/>
        <p:txBody>
          <a:bodyPr/>
          <a:lstStyle/>
          <a:p>
            <a:pPr rtl="0"/>
            <a:fld id="{C263D6C4-4840-40CC-AC84-17E24B3B7BDE}" type="slidenum">
              <a:rPr lang="es-ES" noProof="0" smtClean="0"/>
              <a:pPr rtl="0"/>
              <a:t>11</a:t>
            </a:fld>
            <a:endParaRPr lang="es-ES" noProof="0"/>
          </a:p>
        </p:txBody>
      </p:sp>
      <p:sp>
        <p:nvSpPr>
          <p:cNvPr id="5" name="Marcador de texto 4">
            <a:extLst>
              <a:ext uri="{FF2B5EF4-FFF2-40B4-BE49-F238E27FC236}">
                <a16:creationId xmlns:a16="http://schemas.microsoft.com/office/drawing/2014/main" id="{28FD274B-7B07-4B9D-AE0D-136DDF456FB4}"/>
              </a:ext>
            </a:extLst>
          </p:cNvPr>
          <p:cNvSpPr>
            <a:spLocks noGrp="1"/>
          </p:cNvSpPr>
          <p:nvPr>
            <p:ph type="body" idx="1"/>
          </p:nvPr>
        </p:nvSpPr>
        <p:spPr/>
        <p:txBody>
          <a:bodyPr/>
          <a:lstStyle/>
          <a:p>
            <a:r>
              <a:rPr lang="es-ES" dirty="0"/>
              <a:t>Características</a:t>
            </a:r>
            <a:endParaRPr lang="es-MX" dirty="0"/>
          </a:p>
        </p:txBody>
      </p:sp>
      <p:sp>
        <p:nvSpPr>
          <p:cNvPr id="6" name="Marcador de texto 5">
            <a:extLst>
              <a:ext uri="{FF2B5EF4-FFF2-40B4-BE49-F238E27FC236}">
                <a16:creationId xmlns:a16="http://schemas.microsoft.com/office/drawing/2014/main" id="{8E94C6CC-1A23-4D96-B121-5B9A7C0D270C}"/>
              </a:ext>
            </a:extLst>
          </p:cNvPr>
          <p:cNvSpPr>
            <a:spLocks noGrp="1"/>
          </p:cNvSpPr>
          <p:nvPr>
            <p:ph type="body" sz="quarter" idx="3"/>
          </p:nvPr>
        </p:nvSpPr>
        <p:spPr/>
        <p:txBody>
          <a:bodyPr/>
          <a:lstStyle/>
          <a:p>
            <a:r>
              <a:rPr lang="es-ES" dirty="0"/>
              <a:t>Elementos</a:t>
            </a:r>
            <a:endParaRPr lang="es-MX" dirty="0"/>
          </a:p>
        </p:txBody>
      </p:sp>
      <p:sp>
        <p:nvSpPr>
          <p:cNvPr id="4" name="Marcador de contenido 3">
            <a:extLst>
              <a:ext uri="{FF2B5EF4-FFF2-40B4-BE49-F238E27FC236}">
                <a16:creationId xmlns:a16="http://schemas.microsoft.com/office/drawing/2014/main" id="{C4BDF9D8-9DEA-458E-A2BB-4583DE6FE90B}"/>
              </a:ext>
            </a:extLst>
          </p:cNvPr>
          <p:cNvSpPr>
            <a:spLocks noGrp="1"/>
          </p:cNvSpPr>
          <p:nvPr>
            <p:ph sz="half" idx="2"/>
          </p:nvPr>
        </p:nvSpPr>
        <p:spPr/>
        <p:txBody>
          <a:bodyPr>
            <a:normAutofit/>
          </a:bodyPr>
          <a:lstStyle/>
          <a:p>
            <a:r>
              <a:rPr lang="es-MX" dirty="0"/>
              <a:t>Son aplicaciones autosuficientes (no requieren de nada para funcionar).</a:t>
            </a:r>
          </a:p>
          <a:p>
            <a:r>
              <a:rPr lang="es-MX" dirty="0"/>
              <a:t>Realizan de punta a punta todas las operaciones para terminar una tarea.</a:t>
            </a:r>
          </a:p>
          <a:p>
            <a:r>
              <a:rPr lang="es-MX" dirty="0"/>
              <a:t>Son por lo general aplicaciones grandes, un que no es un requisito.</a:t>
            </a:r>
          </a:p>
          <a:p>
            <a:r>
              <a:rPr lang="es-MX" dirty="0"/>
              <a:t>Son por lo general silos de datos privados, es decir, cada instalación administra si propia base de datos.</a:t>
            </a:r>
          </a:p>
          <a:p>
            <a:r>
              <a:rPr lang="es-MX" dirty="0"/>
              <a:t>Todo el sistema corre sobre una solo plataforma.</a:t>
            </a:r>
          </a:p>
        </p:txBody>
      </p:sp>
      <p:sp>
        <p:nvSpPr>
          <p:cNvPr id="7" name="Marcador de contenido 6">
            <a:extLst>
              <a:ext uri="{FF2B5EF4-FFF2-40B4-BE49-F238E27FC236}">
                <a16:creationId xmlns:a16="http://schemas.microsoft.com/office/drawing/2014/main" id="{F69713DC-A306-4CBE-871A-BA63C80E47D2}"/>
              </a:ext>
            </a:extLst>
          </p:cNvPr>
          <p:cNvSpPr>
            <a:spLocks noGrp="1"/>
          </p:cNvSpPr>
          <p:nvPr>
            <p:ph sz="quarter" idx="4"/>
          </p:nvPr>
        </p:nvSpPr>
        <p:spPr>
          <a:xfrm>
            <a:off x="6475412" y="2335258"/>
            <a:ext cx="5183188" cy="3684588"/>
          </a:xfrm>
        </p:spPr>
        <p:txBody>
          <a:bodyPr>
            <a:normAutofit/>
          </a:bodyPr>
          <a:lstStyle/>
          <a:p>
            <a:pPr algn="just"/>
            <a:r>
              <a:rPr lang="es-MX" b="1" dirty="0"/>
              <a:t>Un solo servidor: </a:t>
            </a:r>
            <a:r>
              <a:rPr lang="es-MX" dirty="0"/>
              <a:t>Debido a que solo existe un componente, quedan acoplados a un mismo programa de software.</a:t>
            </a:r>
          </a:p>
          <a:p>
            <a:pPr algn="just"/>
            <a:r>
              <a:rPr lang="es-MX" b="1" dirty="0"/>
              <a:t>Recursos compartidos: </a:t>
            </a:r>
            <a:r>
              <a:rPr lang="es-MX" dirty="0"/>
              <a:t>Un conjunto de procedimientos de uso general que ayude a los procedimientos del servicio.</a:t>
            </a:r>
          </a:p>
          <a:p>
            <a:pPr algn="just"/>
            <a:r>
              <a:rPr lang="es-MX" b="1" dirty="0"/>
              <a:t>Base de código única:</a:t>
            </a:r>
            <a:r>
              <a:rPr lang="es-MX" dirty="0"/>
              <a:t> A sus servicios o funcionalidades.</a:t>
            </a:r>
          </a:p>
        </p:txBody>
      </p:sp>
    </p:spTree>
    <p:extLst>
      <p:ext uri="{BB962C8B-B14F-4D97-AF65-F5344CB8AC3E}">
        <p14:creationId xmlns:p14="http://schemas.microsoft.com/office/powerpoint/2010/main" val="3058930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3609873-E356-4935-9F1D-1E4CB35A8DFE}"/>
              </a:ext>
            </a:extLst>
          </p:cNvPr>
          <p:cNvSpPr>
            <a:spLocks noGrp="1"/>
          </p:cNvSpPr>
          <p:nvPr>
            <p:ph type="sldNum" sz="quarter" idx="12"/>
          </p:nvPr>
        </p:nvSpPr>
        <p:spPr/>
        <p:txBody>
          <a:bodyPr/>
          <a:lstStyle/>
          <a:p>
            <a:pPr rtl="0"/>
            <a:fld id="{C263D6C4-4840-40CC-AC84-17E24B3B7BDE}" type="slidenum">
              <a:rPr lang="es-ES" noProof="0" smtClean="0"/>
              <a:pPr rtl="0"/>
              <a:t>12</a:t>
            </a:fld>
            <a:endParaRPr lang="es-ES" noProof="0"/>
          </a:p>
        </p:txBody>
      </p:sp>
      <p:sp>
        <p:nvSpPr>
          <p:cNvPr id="4" name="Marcador de texto 3">
            <a:extLst>
              <a:ext uri="{FF2B5EF4-FFF2-40B4-BE49-F238E27FC236}">
                <a16:creationId xmlns:a16="http://schemas.microsoft.com/office/drawing/2014/main" id="{347BEE3C-92C1-4171-83CF-4BFECE034ACB}"/>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0F3A719D-46B8-47B9-9216-A32703B12195}"/>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0311DF7C-0469-4FFF-B3C3-08BE3B23F3FA}"/>
              </a:ext>
            </a:extLst>
          </p:cNvPr>
          <p:cNvSpPr>
            <a:spLocks noGrp="1"/>
          </p:cNvSpPr>
          <p:nvPr>
            <p:ph sz="half" idx="2"/>
          </p:nvPr>
        </p:nvSpPr>
        <p:spPr/>
        <p:txBody>
          <a:bodyPr/>
          <a:lstStyle/>
          <a:p>
            <a:pPr algn="just"/>
            <a:r>
              <a:rPr lang="es-MX" dirty="0"/>
              <a:t>Un programa central que invoque el procedimiento de servicio solicitado (Shell o </a:t>
            </a:r>
            <a:r>
              <a:rPr lang="es-MX" dirty="0" err="1"/>
              <a:t>Kernel</a:t>
            </a:r>
            <a:r>
              <a:rPr lang="es-MX" dirty="0"/>
              <a:t>)</a:t>
            </a:r>
          </a:p>
          <a:p>
            <a:pPr marL="0" indent="0" algn="just">
              <a:buNone/>
            </a:pPr>
            <a:endParaRPr lang="es-MX" dirty="0"/>
          </a:p>
          <a:p>
            <a:pPr algn="just"/>
            <a:r>
              <a:rPr lang="es-MX" dirty="0"/>
              <a:t>Un conjunto de procedimientos de servicios que realice las llamadas al sistema.</a:t>
            </a:r>
          </a:p>
          <a:p>
            <a:pPr marL="0" indent="0" algn="just">
              <a:buNone/>
            </a:pPr>
            <a:endParaRPr lang="es-MX" dirty="0"/>
          </a:p>
          <a:p>
            <a:pPr algn="just"/>
            <a:r>
              <a:rPr lang="es-MX" dirty="0"/>
              <a:t>Un conjunto de procedimientos de uso general que ayude a los procedimientos de servicio</a:t>
            </a:r>
          </a:p>
        </p:txBody>
      </p:sp>
      <p:sp>
        <p:nvSpPr>
          <p:cNvPr id="7" name="Marcador de contenido 6">
            <a:extLst>
              <a:ext uri="{FF2B5EF4-FFF2-40B4-BE49-F238E27FC236}">
                <a16:creationId xmlns:a16="http://schemas.microsoft.com/office/drawing/2014/main" id="{90CAAA63-16C9-40AC-8153-A57339432599}"/>
              </a:ext>
            </a:extLst>
          </p:cNvPr>
          <p:cNvSpPr>
            <a:spLocks noGrp="1"/>
          </p:cNvSpPr>
          <p:nvPr>
            <p:ph sz="quarter" idx="4"/>
          </p:nvPr>
        </p:nvSpPr>
        <p:spPr/>
        <p:txBody>
          <a:bodyPr/>
          <a:lstStyle/>
          <a:p>
            <a:r>
              <a:rPr lang="es-MX" dirty="0" err="1"/>
              <a:t>Multics</a:t>
            </a:r>
            <a:endParaRPr lang="es-MX" dirty="0"/>
          </a:p>
          <a:p>
            <a:r>
              <a:rPr lang="es-MX" dirty="0"/>
              <a:t>Procesadores de texto</a:t>
            </a:r>
          </a:p>
          <a:p>
            <a:r>
              <a:rPr lang="es-MX" dirty="0"/>
              <a:t>MS-DOS</a:t>
            </a:r>
          </a:p>
        </p:txBody>
      </p:sp>
    </p:spTree>
    <p:extLst>
      <p:ext uri="{BB962C8B-B14F-4D97-AF65-F5344CB8AC3E}">
        <p14:creationId xmlns:p14="http://schemas.microsoft.com/office/powerpoint/2010/main" val="141393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F252-21CB-44E0-B6DC-2856A8EF6715}"/>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D51F0F92-AFE2-4E31-B227-0B4EEAA23AFE}"/>
              </a:ext>
            </a:extLst>
          </p:cNvPr>
          <p:cNvSpPr>
            <a:spLocks noGrp="1"/>
          </p:cNvSpPr>
          <p:nvPr>
            <p:ph type="sldNum" sz="quarter" idx="12"/>
          </p:nvPr>
        </p:nvSpPr>
        <p:spPr/>
        <p:txBody>
          <a:bodyPr/>
          <a:lstStyle/>
          <a:p>
            <a:pPr rtl="0"/>
            <a:fld id="{C263D6C4-4840-40CC-AC84-17E24B3B7BDE}" type="slidenum">
              <a:rPr lang="es-ES" noProof="0" smtClean="0"/>
              <a:pPr rtl="0"/>
              <a:t>13</a:t>
            </a:fld>
            <a:endParaRPr lang="es-ES" noProof="0"/>
          </a:p>
        </p:txBody>
      </p:sp>
      <p:sp>
        <p:nvSpPr>
          <p:cNvPr id="4" name="Marcador de texto 3">
            <a:extLst>
              <a:ext uri="{FF2B5EF4-FFF2-40B4-BE49-F238E27FC236}">
                <a16:creationId xmlns:a16="http://schemas.microsoft.com/office/drawing/2014/main" id="{E0A4A3A3-85F5-4540-946E-709DE719E35E}"/>
              </a:ext>
            </a:extLst>
          </p:cNvPr>
          <p:cNvSpPr>
            <a:spLocks noGrp="1"/>
          </p:cNvSpPr>
          <p:nvPr>
            <p:ph type="body" sz="quarter" idx="13"/>
          </p:nvPr>
        </p:nvSpPr>
        <p:spPr>
          <a:xfrm>
            <a:off x="444499" y="1625385"/>
            <a:ext cx="7576095" cy="4093243"/>
          </a:xfrm>
        </p:spPr>
        <p:txBody>
          <a:bodyPr/>
          <a:lstStyle/>
          <a:p>
            <a:pPr algn="just" fontAlgn="base"/>
            <a:r>
              <a:rPr lang="es-MX" sz="2000" dirty="0"/>
              <a:t>Este estilo funciona de manera autónoma y tiene como característica única una base de código única para sus servicios o funcionalidades. Debido a esta características tiene un ciertas ventajas como  funcionar más rápido, son fácil de desarrollar así mismo de precisar cierta potencia de proceso.</a:t>
            </a:r>
          </a:p>
          <a:p>
            <a:pPr algn="just" fontAlgn="base"/>
            <a:r>
              <a:rPr lang="es-MX" sz="2000" dirty="0"/>
              <a:t>Por ejemplo, suponiendo que una base de cliente tuviera un tamaño medio de 5Mb y se efectúa una búsqueda muy simple de un cliente en particular, el servidor no efectuará la búsqueda por sí sino que devuelve la tabla de 5Mb completa, luego el equipo del usuario procesa la búsqueda en su equipo para seleccionar 1 registro de digamos unos 1Kb y descarta el resto de la información.</a:t>
            </a:r>
          </a:p>
          <a:p>
            <a:pPr algn="just"/>
            <a:endParaRPr lang="es-MX" sz="2000" dirty="0"/>
          </a:p>
        </p:txBody>
      </p:sp>
    </p:spTree>
    <p:extLst>
      <p:ext uri="{BB962C8B-B14F-4D97-AF65-F5344CB8AC3E}">
        <p14:creationId xmlns:p14="http://schemas.microsoft.com/office/powerpoint/2010/main" val="953206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C6A9-6D81-4DF0-B3A3-7890F883EEC0}"/>
              </a:ext>
            </a:extLst>
          </p:cNvPr>
          <p:cNvSpPr>
            <a:spLocks noGrp="1"/>
          </p:cNvSpPr>
          <p:nvPr>
            <p:ph type="title"/>
          </p:nvPr>
        </p:nvSpPr>
        <p:spPr/>
        <p:txBody>
          <a:bodyPr/>
          <a:lstStyle/>
          <a:p>
            <a:r>
              <a:rPr lang="es-ES" dirty="0"/>
              <a:t>Arquitectura de microservicios</a:t>
            </a:r>
            <a:endParaRPr lang="es-MX" dirty="0"/>
          </a:p>
        </p:txBody>
      </p:sp>
      <p:sp>
        <p:nvSpPr>
          <p:cNvPr id="3" name="Marcador de número de diapositiva 2">
            <a:extLst>
              <a:ext uri="{FF2B5EF4-FFF2-40B4-BE49-F238E27FC236}">
                <a16:creationId xmlns:a16="http://schemas.microsoft.com/office/drawing/2014/main" id="{63F37DC9-E2FA-4D50-841B-6F123EA44B8A}"/>
              </a:ext>
            </a:extLst>
          </p:cNvPr>
          <p:cNvSpPr>
            <a:spLocks noGrp="1"/>
          </p:cNvSpPr>
          <p:nvPr>
            <p:ph type="sldNum" sz="quarter" idx="12"/>
          </p:nvPr>
        </p:nvSpPr>
        <p:spPr/>
        <p:txBody>
          <a:bodyPr/>
          <a:lstStyle/>
          <a:p>
            <a:pPr rtl="0"/>
            <a:fld id="{C263D6C4-4840-40CC-AC84-17E24B3B7BDE}" type="slidenum">
              <a:rPr lang="es-ES" noProof="0" smtClean="0"/>
              <a:pPr rtl="0"/>
              <a:t>14</a:t>
            </a:fld>
            <a:endParaRPr lang="es-ES" noProof="0"/>
          </a:p>
        </p:txBody>
      </p:sp>
      <p:pic>
        <p:nvPicPr>
          <p:cNvPr id="7" name="Marcador de contenido 6">
            <a:extLst>
              <a:ext uri="{FF2B5EF4-FFF2-40B4-BE49-F238E27FC236}">
                <a16:creationId xmlns:a16="http://schemas.microsoft.com/office/drawing/2014/main" id="{12156FB2-E8D5-4F55-877C-E730EEE41237}"/>
              </a:ext>
            </a:extLst>
          </p:cNvPr>
          <p:cNvPicPr>
            <a:picLocks noGrp="1" noChangeAspect="1"/>
          </p:cNvPicPr>
          <p:nvPr>
            <p:ph sz="half" idx="1"/>
          </p:nvPr>
        </p:nvPicPr>
        <p:blipFill>
          <a:blip r:embed="rId2"/>
          <a:stretch>
            <a:fillRect/>
          </a:stretch>
        </p:blipFill>
        <p:spPr>
          <a:xfrm>
            <a:off x="2289863" y="1383774"/>
            <a:ext cx="7612274" cy="2739394"/>
          </a:xfrm>
        </p:spPr>
      </p:pic>
      <p:sp>
        <p:nvSpPr>
          <p:cNvPr id="5" name="Marcador de contenido 4">
            <a:extLst>
              <a:ext uri="{FF2B5EF4-FFF2-40B4-BE49-F238E27FC236}">
                <a16:creationId xmlns:a16="http://schemas.microsoft.com/office/drawing/2014/main" id="{7A97DA99-C785-4ED2-B210-98DF15C87184}"/>
              </a:ext>
            </a:extLst>
          </p:cNvPr>
          <p:cNvSpPr>
            <a:spLocks noGrp="1"/>
          </p:cNvSpPr>
          <p:nvPr>
            <p:ph sz="half" idx="2"/>
          </p:nvPr>
        </p:nvSpPr>
        <p:spPr>
          <a:xfrm>
            <a:off x="444501" y="4261281"/>
            <a:ext cx="11214100" cy="1915681"/>
          </a:xfrm>
        </p:spPr>
        <p:txBody>
          <a:bodyPr/>
          <a:lstStyle/>
          <a:p>
            <a:pPr marL="0" indent="0" algn="just">
              <a:buNone/>
            </a:pPr>
            <a:r>
              <a:rPr lang="es-ES" dirty="0"/>
              <a:t>Con este tipo de arquitectura podemos convertir en cada elemento de la aplicación en un microservicio, que ayuda en su ejecución de forma autónoma y la modificación de cada componente de manera fácil, ya que las líneas de código de cada uno estará separada entre sí.</a:t>
            </a:r>
            <a:endParaRPr lang="es-MX" dirty="0"/>
          </a:p>
        </p:txBody>
      </p:sp>
    </p:spTree>
    <p:extLst>
      <p:ext uri="{BB962C8B-B14F-4D97-AF65-F5344CB8AC3E}">
        <p14:creationId xmlns:p14="http://schemas.microsoft.com/office/powerpoint/2010/main" val="3229019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7345FBE-1450-40F7-AFD6-E639CAF86163}"/>
              </a:ext>
            </a:extLst>
          </p:cNvPr>
          <p:cNvSpPr>
            <a:spLocks noGrp="1"/>
          </p:cNvSpPr>
          <p:nvPr>
            <p:ph type="sldNum" sz="quarter" idx="12"/>
          </p:nvPr>
        </p:nvSpPr>
        <p:spPr/>
        <p:txBody>
          <a:bodyPr/>
          <a:lstStyle/>
          <a:p>
            <a:pPr rtl="0"/>
            <a:fld id="{C263D6C4-4840-40CC-AC84-17E24B3B7BDE}" type="slidenum">
              <a:rPr lang="es-ES" noProof="0" smtClean="0"/>
              <a:pPr rtl="0"/>
              <a:t>15</a:t>
            </a:fld>
            <a:endParaRPr lang="es-ES" noProof="0"/>
          </a:p>
        </p:txBody>
      </p:sp>
      <p:sp>
        <p:nvSpPr>
          <p:cNvPr id="5" name="Marcador de texto 4">
            <a:extLst>
              <a:ext uri="{FF2B5EF4-FFF2-40B4-BE49-F238E27FC236}">
                <a16:creationId xmlns:a16="http://schemas.microsoft.com/office/drawing/2014/main" id="{28FD274B-7B07-4B9D-AE0D-136DDF456FB4}"/>
              </a:ext>
            </a:extLst>
          </p:cNvPr>
          <p:cNvSpPr>
            <a:spLocks noGrp="1"/>
          </p:cNvSpPr>
          <p:nvPr>
            <p:ph type="body" idx="1"/>
          </p:nvPr>
        </p:nvSpPr>
        <p:spPr/>
        <p:txBody>
          <a:bodyPr/>
          <a:lstStyle/>
          <a:p>
            <a:r>
              <a:rPr lang="es-ES" dirty="0"/>
              <a:t>Características</a:t>
            </a:r>
            <a:endParaRPr lang="es-MX" dirty="0"/>
          </a:p>
        </p:txBody>
      </p:sp>
      <p:sp>
        <p:nvSpPr>
          <p:cNvPr id="6" name="Marcador de texto 5">
            <a:extLst>
              <a:ext uri="{FF2B5EF4-FFF2-40B4-BE49-F238E27FC236}">
                <a16:creationId xmlns:a16="http://schemas.microsoft.com/office/drawing/2014/main" id="{8E94C6CC-1A23-4D96-B121-5B9A7C0D270C}"/>
              </a:ext>
            </a:extLst>
          </p:cNvPr>
          <p:cNvSpPr>
            <a:spLocks noGrp="1"/>
          </p:cNvSpPr>
          <p:nvPr>
            <p:ph type="body" sz="quarter" idx="3"/>
          </p:nvPr>
        </p:nvSpPr>
        <p:spPr/>
        <p:txBody>
          <a:bodyPr/>
          <a:lstStyle/>
          <a:p>
            <a:r>
              <a:rPr lang="es-ES" dirty="0"/>
              <a:t>Elementos</a:t>
            </a:r>
            <a:endParaRPr lang="es-MX" dirty="0"/>
          </a:p>
        </p:txBody>
      </p:sp>
      <p:sp>
        <p:nvSpPr>
          <p:cNvPr id="4" name="Marcador de contenido 3">
            <a:extLst>
              <a:ext uri="{FF2B5EF4-FFF2-40B4-BE49-F238E27FC236}">
                <a16:creationId xmlns:a16="http://schemas.microsoft.com/office/drawing/2014/main" id="{C4BDF9D8-9DEA-458E-A2BB-4583DE6FE90B}"/>
              </a:ext>
            </a:extLst>
          </p:cNvPr>
          <p:cNvSpPr>
            <a:spLocks noGrp="1"/>
          </p:cNvSpPr>
          <p:nvPr>
            <p:ph sz="half" idx="2"/>
          </p:nvPr>
        </p:nvSpPr>
        <p:spPr/>
        <p:txBody>
          <a:bodyPr/>
          <a:lstStyle/>
          <a:p>
            <a:r>
              <a:rPr lang="es-ES" dirty="0"/>
              <a:t>Alto nivel de desacoplamiento.</a:t>
            </a:r>
          </a:p>
          <a:p>
            <a:r>
              <a:rPr lang="es-ES" dirty="0"/>
              <a:t>Nombres únicos.</a:t>
            </a:r>
          </a:p>
          <a:p>
            <a:r>
              <a:rPr lang="es-ES" dirty="0"/>
              <a:t>Resiliencia.</a:t>
            </a:r>
          </a:p>
          <a:p>
            <a:r>
              <a:rPr lang="es-ES" dirty="0"/>
              <a:t>Independencia.</a:t>
            </a:r>
          </a:p>
          <a:p>
            <a:endParaRPr lang="es-MX" dirty="0"/>
          </a:p>
        </p:txBody>
      </p:sp>
      <p:sp>
        <p:nvSpPr>
          <p:cNvPr id="7" name="Marcador de contenido 6">
            <a:extLst>
              <a:ext uri="{FF2B5EF4-FFF2-40B4-BE49-F238E27FC236}">
                <a16:creationId xmlns:a16="http://schemas.microsoft.com/office/drawing/2014/main" id="{F69713DC-A306-4CBE-871A-BA63C80E47D2}"/>
              </a:ext>
            </a:extLst>
          </p:cNvPr>
          <p:cNvSpPr>
            <a:spLocks noGrp="1"/>
          </p:cNvSpPr>
          <p:nvPr>
            <p:ph sz="quarter" idx="4"/>
          </p:nvPr>
        </p:nvSpPr>
        <p:spPr/>
        <p:txBody>
          <a:bodyPr/>
          <a:lstStyle/>
          <a:p>
            <a:r>
              <a:rPr lang="es-ES" dirty="0"/>
              <a:t>Cliente/navegador</a:t>
            </a:r>
          </a:p>
          <a:p>
            <a:r>
              <a:rPr lang="es-ES" dirty="0"/>
              <a:t>API REST</a:t>
            </a:r>
          </a:p>
          <a:p>
            <a:r>
              <a:rPr lang="es-ES" dirty="0"/>
              <a:t>Microservicios</a:t>
            </a:r>
          </a:p>
          <a:p>
            <a:r>
              <a:rPr lang="es-MX" dirty="0"/>
              <a:t>Bases de datos</a:t>
            </a:r>
          </a:p>
        </p:txBody>
      </p:sp>
    </p:spTree>
    <p:extLst>
      <p:ext uri="{BB962C8B-B14F-4D97-AF65-F5344CB8AC3E}">
        <p14:creationId xmlns:p14="http://schemas.microsoft.com/office/powerpoint/2010/main" val="4205561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3609873-E356-4935-9F1D-1E4CB35A8DFE}"/>
              </a:ext>
            </a:extLst>
          </p:cNvPr>
          <p:cNvSpPr>
            <a:spLocks noGrp="1"/>
          </p:cNvSpPr>
          <p:nvPr>
            <p:ph type="sldNum" sz="quarter" idx="12"/>
          </p:nvPr>
        </p:nvSpPr>
        <p:spPr/>
        <p:txBody>
          <a:bodyPr/>
          <a:lstStyle/>
          <a:p>
            <a:pPr rtl="0"/>
            <a:fld id="{C263D6C4-4840-40CC-AC84-17E24B3B7BDE}" type="slidenum">
              <a:rPr lang="es-ES" noProof="0" smtClean="0"/>
              <a:pPr rtl="0"/>
              <a:t>16</a:t>
            </a:fld>
            <a:endParaRPr lang="es-ES" noProof="0"/>
          </a:p>
        </p:txBody>
      </p:sp>
      <p:sp>
        <p:nvSpPr>
          <p:cNvPr id="4" name="Marcador de texto 3">
            <a:extLst>
              <a:ext uri="{FF2B5EF4-FFF2-40B4-BE49-F238E27FC236}">
                <a16:creationId xmlns:a16="http://schemas.microsoft.com/office/drawing/2014/main" id="{347BEE3C-92C1-4171-83CF-4BFECE034ACB}"/>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0F3A719D-46B8-47B9-9216-A32703B12195}"/>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0311DF7C-0469-4FFF-B3C3-08BE3B23F3FA}"/>
              </a:ext>
            </a:extLst>
          </p:cNvPr>
          <p:cNvSpPr>
            <a:spLocks noGrp="1"/>
          </p:cNvSpPr>
          <p:nvPr>
            <p:ph sz="half" idx="2"/>
          </p:nvPr>
        </p:nvSpPr>
        <p:spPr/>
        <p:txBody>
          <a:bodyPr/>
          <a:lstStyle/>
          <a:p>
            <a:pPr algn="just"/>
            <a:r>
              <a:rPr lang="es-ES" dirty="0"/>
              <a:t>El usuario mediante el navegador abre la aplicación web.</a:t>
            </a:r>
          </a:p>
          <a:p>
            <a:pPr algn="just"/>
            <a:r>
              <a:rPr lang="es-ES" dirty="0"/>
              <a:t>Dentro de la UI de la aplicación podrá interactuar con los módulos de consultas o si es un empleado podrá ver los pacientes, consultas e inventario.</a:t>
            </a:r>
          </a:p>
          <a:p>
            <a:pPr algn="just"/>
            <a:r>
              <a:rPr lang="es-MX" dirty="0"/>
              <a:t>Al entrar a un modulo se conectará con el microservicio correspondiente mediante una API </a:t>
            </a:r>
            <a:r>
              <a:rPr lang="es-MX" dirty="0" err="1"/>
              <a:t>rest</a:t>
            </a:r>
            <a:r>
              <a:rPr lang="es-MX" dirty="0"/>
              <a:t>, y este microservicio a su vez se conectará con su base de datos propia.</a:t>
            </a:r>
          </a:p>
        </p:txBody>
      </p:sp>
      <p:sp>
        <p:nvSpPr>
          <p:cNvPr id="7" name="Marcador de contenido 6">
            <a:extLst>
              <a:ext uri="{FF2B5EF4-FFF2-40B4-BE49-F238E27FC236}">
                <a16:creationId xmlns:a16="http://schemas.microsoft.com/office/drawing/2014/main" id="{90CAAA63-16C9-40AC-8153-A57339432599}"/>
              </a:ext>
            </a:extLst>
          </p:cNvPr>
          <p:cNvSpPr>
            <a:spLocks noGrp="1"/>
          </p:cNvSpPr>
          <p:nvPr>
            <p:ph sz="quarter" idx="4"/>
          </p:nvPr>
        </p:nvSpPr>
        <p:spPr/>
        <p:txBody>
          <a:bodyPr/>
          <a:lstStyle/>
          <a:p>
            <a:r>
              <a:rPr lang="es-ES" dirty="0"/>
              <a:t>Amazon</a:t>
            </a:r>
          </a:p>
          <a:p>
            <a:r>
              <a:rPr lang="es-ES" dirty="0"/>
              <a:t>Netflix</a:t>
            </a:r>
          </a:p>
          <a:p>
            <a:r>
              <a:rPr lang="es-ES" dirty="0" err="1"/>
              <a:t>Ebay</a:t>
            </a:r>
            <a:endParaRPr lang="es-MX" dirty="0"/>
          </a:p>
        </p:txBody>
      </p:sp>
    </p:spTree>
    <p:extLst>
      <p:ext uri="{BB962C8B-B14F-4D97-AF65-F5344CB8AC3E}">
        <p14:creationId xmlns:p14="http://schemas.microsoft.com/office/powerpoint/2010/main" val="4644072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F252-21CB-44E0-B6DC-2856A8EF6715}"/>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D51F0F92-AFE2-4E31-B227-0B4EEAA23AFE}"/>
              </a:ext>
            </a:extLst>
          </p:cNvPr>
          <p:cNvSpPr>
            <a:spLocks noGrp="1"/>
          </p:cNvSpPr>
          <p:nvPr>
            <p:ph type="sldNum" sz="quarter" idx="12"/>
          </p:nvPr>
        </p:nvSpPr>
        <p:spPr/>
        <p:txBody>
          <a:bodyPr/>
          <a:lstStyle/>
          <a:p>
            <a:pPr rtl="0"/>
            <a:fld id="{C263D6C4-4840-40CC-AC84-17E24B3B7BDE}" type="slidenum">
              <a:rPr lang="es-ES" noProof="0" smtClean="0"/>
              <a:pPr rtl="0"/>
              <a:t>17</a:t>
            </a:fld>
            <a:endParaRPr lang="es-ES" noProof="0"/>
          </a:p>
        </p:txBody>
      </p:sp>
      <p:sp>
        <p:nvSpPr>
          <p:cNvPr id="4" name="Marcador de texto 3">
            <a:extLst>
              <a:ext uri="{FF2B5EF4-FFF2-40B4-BE49-F238E27FC236}">
                <a16:creationId xmlns:a16="http://schemas.microsoft.com/office/drawing/2014/main" id="{E0A4A3A3-85F5-4540-946E-709DE719E35E}"/>
              </a:ext>
            </a:extLst>
          </p:cNvPr>
          <p:cNvSpPr>
            <a:spLocks noGrp="1"/>
          </p:cNvSpPr>
          <p:nvPr>
            <p:ph type="body" sz="quarter" idx="13"/>
          </p:nvPr>
        </p:nvSpPr>
        <p:spPr/>
        <p:txBody>
          <a:bodyPr/>
          <a:lstStyle/>
          <a:p>
            <a:pPr marL="0" indent="0" algn="just">
              <a:buNone/>
            </a:pPr>
            <a:r>
              <a:rPr lang="es-ES" sz="1800" dirty="0"/>
              <a:t>Este tipo de estilo de arquitectura ofrece ventajas como que el sistema pueda ser modificado  de manera más fácil, y la flexibilidad de que sus líneas de código están separadas, logrando que si falla o existe un bug en alguna de ellas, no afecte al resto microservicios existentes, y más aún en el tema del uso de las bases de datos, que la perdida de información es algo negativo para la empresa, ya que no generaría confianza para sus usuarios y perdería dinero. La razón de esta elección y no de otra, es que también permite un mayor crecimiento de la aplicación, así que si la empresa crece, este sistema lo hará también sin ningún problema de querer agregar más micro servicios.</a:t>
            </a:r>
            <a:endParaRPr lang="es-MX" sz="1800" dirty="0"/>
          </a:p>
        </p:txBody>
      </p:sp>
    </p:spTree>
    <p:extLst>
      <p:ext uri="{BB962C8B-B14F-4D97-AF65-F5344CB8AC3E}">
        <p14:creationId xmlns:p14="http://schemas.microsoft.com/office/powerpoint/2010/main" val="228791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702EE-5A9E-41D8-A2A9-27E5F3BB1015}"/>
              </a:ext>
            </a:extLst>
          </p:cNvPr>
          <p:cNvSpPr>
            <a:spLocks noGrp="1"/>
          </p:cNvSpPr>
          <p:nvPr>
            <p:ph type="title"/>
          </p:nvPr>
        </p:nvSpPr>
        <p:spPr>
          <a:xfrm>
            <a:off x="444500" y="383899"/>
            <a:ext cx="11214100" cy="535531"/>
          </a:xfrm>
        </p:spPr>
        <p:txBody>
          <a:bodyPr/>
          <a:lstStyle/>
          <a:p>
            <a:r>
              <a:rPr lang="es-MX" dirty="0"/>
              <a:t>Framework de Arquitectura: TOGAF’S</a:t>
            </a:r>
          </a:p>
        </p:txBody>
      </p:sp>
      <p:sp>
        <p:nvSpPr>
          <p:cNvPr id="3" name="Marcador de número de diapositiva 2">
            <a:extLst>
              <a:ext uri="{FF2B5EF4-FFF2-40B4-BE49-F238E27FC236}">
                <a16:creationId xmlns:a16="http://schemas.microsoft.com/office/drawing/2014/main" id="{AAB6EF39-0030-4764-A93F-E7D64D149381}"/>
              </a:ext>
            </a:extLst>
          </p:cNvPr>
          <p:cNvSpPr>
            <a:spLocks noGrp="1"/>
          </p:cNvSpPr>
          <p:nvPr>
            <p:ph type="sldNum" sz="quarter" idx="12"/>
          </p:nvPr>
        </p:nvSpPr>
        <p:spPr/>
        <p:txBody>
          <a:bodyPr/>
          <a:lstStyle/>
          <a:p>
            <a:pPr rtl="0"/>
            <a:fld id="{C263D6C4-4840-40CC-AC84-17E24B3B7BDE}" type="slidenum">
              <a:rPr lang="es-ES" noProof="0" smtClean="0"/>
              <a:pPr rtl="0"/>
              <a:t>18</a:t>
            </a:fld>
            <a:endParaRPr lang="es-ES" noProof="0"/>
          </a:p>
        </p:txBody>
      </p:sp>
      <p:graphicFrame>
        <p:nvGraphicFramePr>
          <p:cNvPr id="5" name="Diagrama 4">
            <a:extLst>
              <a:ext uri="{FF2B5EF4-FFF2-40B4-BE49-F238E27FC236}">
                <a16:creationId xmlns:a16="http://schemas.microsoft.com/office/drawing/2014/main" id="{533606B4-B5B2-4B4F-945A-7D36E6E78115}"/>
              </a:ext>
            </a:extLst>
          </p:cNvPr>
          <p:cNvGraphicFramePr/>
          <p:nvPr>
            <p:extLst>
              <p:ext uri="{D42A27DB-BD31-4B8C-83A1-F6EECF244321}">
                <p14:modId xmlns:p14="http://schemas.microsoft.com/office/powerpoint/2010/main" val="700451546"/>
              </p:ext>
            </p:extLst>
          </p:nvPr>
        </p:nvGraphicFramePr>
        <p:xfrm>
          <a:off x="795130" y="919431"/>
          <a:ext cx="11052313" cy="5938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ipse 5">
            <a:extLst>
              <a:ext uri="{FF2B5EF4-FFF2-40B4-BE49-F238E27FC236}">
                <a16:creationId xmlns:a16="http://schemas.microsoft.com/office/drawing/2014/main" id="{8B51AAF5-7CBC-40E7-B314-7CF9DB24EA99}"/>
              </a:ext>
            </a:extLst>
          </p:cNvPr>
          <p:cNvSpPr/>
          <p:nvPr/>
        </p:nvSpPr>
        <p:spPr>
          <a:xfrm>
            <a:off x="5398167" y="3021844"/>
            <a:ext cx="1846237" cy="1846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300" dirty="0"/>
              <a:t>Gestión de requerimientos</a:t>
            </a:r>
          </a:p>
        </p:txBody>
      </p:sp>
      <p:sp>
        <p:nvSpPr>
          <p:cNvPr id="8" name="Flecha: a la izquierda y derecha 7">
            <a:extLst>
              <a:ext uri="{FF2B5EF4-FFF2-40B4-BE49-F238E27FC236}">
                <a16:creationId xmlns:a16="http://schemas.microsoft.com/office/drawing/2014/main" id="{AC2F1517-9AD3-4EBD-9B6E-5BFB9CC0D448}"/>
              </a:ext>
            </a:extLst>
          </p:cNvPr>
          <p:cNvSpPr/>
          <p:nvPr/>
        </p:nvSpPr>
        <p:spPr>
          <a:xfrm rot="3191681">
            <a:off x="4894713" y="2863371"/>
            <a:ext cx="876097" cy="36983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9" name="Flecha: a la izquierda y derecha 8">
            <a:extLst>
              <a:ext uri="{FF2B5EF4-FFF2-40B4-BE49-F238E27FC236}">
                <a16:creationId xmlns:a16="http://schemas.microsoft.com/office/drawing/2014/main" id="{0D7038D6-92FC-4A17-9C7D-CD808DF8710B}"/>
              </a:ext>
            </a:extLst>
          </p:cNvPr>
          <p:cNvSpPr/>
          <p:nvPr/>
        </p:nvSpPr>
        <p:spPr>
          <a:xfrm>
            <a:off x="4575444" y="3792995"/>
            <a:ext cx="822723" cy="37401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0" name="Flecha: a la izquierda y derecha 9">
            <a:extLst>
              <a:ext uri="{FF2B5EF4-FFF2-40B4-BE49-F238E27FC236}">
                <a16:creationId xmlns:a16="http://schemas.microsoft.com/office/drawing/2014/main" id="{D7B3E038-324D-43BE-8210-CB9AAA412F3C}"/>
              </a:ext>
            </a:extLst>
          </p:cNvPr>
          <p:cNvSpPr/>
          <p:nvPr/>
        </p:nvSpPr>
        <p:spPr>
          <a:xfrm rot="8483649">
            <a:off x="4964145" y="4651661"/>
            <a:ext cx="869096" cy="398676"/>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1" name="Flecha: a la izquierda y derecha 10">
            <a:extLst>
              <a:ext uri="{FF2B5EF4-FFF2-40B4-BE49-F238E27FC236}">
                <a16:creationId xmlns:a16="http://schemas.microsoft.com/office/drawing/2014/main" id="{78868C01-CBB2-45B8-9123-D570E284DB82}"/>
              </a:ext>
            </a:extLst>
          </p:cNvPr>
          <p:cNvSpPr/>
          <p:nvPr/>
        </p:nvSpPr>
        <p:spPr>
          <a:xfrm>
            <a:off x="7244405" y="3848256"/>
            <a:ext cx="867744" cy="278185"/>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2" name="Flecha: a la izquierda y derecha 11">
            <a:extLst>
              <a:ext uri="{FF2B5EF4-FFF2-40B4-BE49-F238E27FC236}">
                <a16:creationId xmlns:a16="http://schemas.microsoft.com/office/drawing/2014/main" id="{3148E4EA-71D0-43A3-8C79-52EBDCBF890B}"/>
              </a:ext>
            </a:extLst>
          </p:cNvPr>
          <p:cNvSpPr/>
          <p:nvPr/>
        </p:nvSpPr>
        <p:spPr>
          <a:xfrm rot="5400000">
            <a:off x="6004252" y="5098473"/>
            <a:ext cx="789740" cy="328957"/>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3" name="Flecha: a la izquierda y derecha 12">
            <a:extLst>
              <a:ext uri="{FF2B5EF4-FFF2-40B4-BE49-F238E27FC236}">
                <a16:creationId xmlns:a16="http://schemas.microsoft.com/office/drawing/2014/main" id="{C01562DE-1081-421D-8A1E-7AE1845E5F50}"/>
              </a:ext>
            </a:extLst>
          </p:cNvPr>
          <p:cNvSpPr/>
          <p:nvPr/>
        </p:nvSpPr>
        <p:spPr>
          <a:xfrm rot="5400000">
            <a:off x="5875583" y="2390322"/>
            <a:ext cx="886336" cy="376709"/>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4" name="Flecha: a la izquierda y derecha 13">
            <a:extLst>
              <a:ext uri="{FF2B5EF4-FFF2-40B4-BE49-F238E27FC236}">
                <a16:creationId xmlns:a16="http://schemas.microsoft.com/office/drawing/2014/main" id="{C4F3ACED-5FE0-4CD3-A1B8-EA285E098CAC}"/>
              </a:ext>
            </a:extLst>
          </p:cNvPr>
          <p:cNvSpPr/>
          <p:nvPr/>
        </p:nvSpPr>
        <p:spPr>
          <a:xfrm rot="8135545">
            <a:off x="6897042" y="2804082"/>
            <a:ext cx="921651" cy="442731"/>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15" name="Flecha: a la izquierda y derecha 14">
            <a:extLst>
              <a:ext uri="{FF2B5EF4-FFF2-40B4-BE49-F238E27FC236}">
                <a16:creationId xmlns:a16="http://schemas.microsoft.com/office/drawing/2014/main" id="{D0EB01EC-D3CA-4BE1-849E-7DA8C05D1E36}"/>
              </a:ext>
            </a:extLst>
          </p:cNvPr>
          <p:cNvSpPr/>
          <p:nvPr/>
        </p:nvSpPr>
        <p:spPr>
          <a:xfrm rot="3036356">
            <a:off x="6923520" y="4618742"/>
            <a:ext cx="788889" cy="374441"/>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MX"/>
          </a:p>
        </p:txBody>
      </p:sp>
      <p:sp>
        <p:nvSpPr>
          <p:cNvPr id="4" name="Rectángulo 3">
            <a:hlinkClick r:id="rId7" action="ppaction://hlinksldjump"/>
            <a:extLst>
              <a:ext uri="{FF2B5EF4-FFF2-40B4-BE49-F238E27FC236}">
                <a16:creationId xmlns:a16="http://schemas.microsoft.com/office/drawing/2014/main" id="{FFD30777-AA2F-4F58-9F27-72A1891FF7A5}"/>
              </a:ext>
            </a:extLst>
          </p:cNvPr>
          <p:cNvSpPr/>
          <p:nvPr/>
        </p:nvSpPr>
        <p:spPr>
          <a:xfrm>
            <a:off x="568171" y="5657822"/>
            <a:ext cx="1775534" cy="657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Continuar</a:t>
            </a:r>
            <a:endParaRPr lang="es-MX" dirty="0"/>
          </a:p>
        </p:txBody>
      </p:sp>
    </p:spTree>
    <p:extLst>
      <p:ext uri="{BB962C8B-B14F-4D97-AF65-F5344CB8AC3E}">
        <p14:creationId xmlns:p14="http://schemas.microsoft.com/office/powerpoint/2010/main" val="1549709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30B3F-DBB0-4193-B5E9-9945290A7751}"/>
              </a:ext>
            </a:extLst>
          </p:cNvPr>
          <p:cNvSpPr>
            <a:spLocks noGrp="1"/>
          </p:cNvSpPr>
          <p:nvPr>
            <p:ph type="title"/>
          </p:nvPr>
        </p:nvSpPr>
        <p:spPr>
          <a:xfrm>
            <a:off x="444500" y="542925"/>
            <a:ext cx="11214100" cy="978729"/>
          </a:xfrm>
        </p:spPr>
        <p:txBody>
          <a:bodyPr/>
          <a:lstStyle/>
          <a:p>
            <a:r>
              <a:rPr lang="es-MX" dirty="0"/>
              <a:t>Visión de la arquitectura</a:t>
            </a:r>
            <a:br>
              <a:rPr lang="es-MX" dirty="0"/>
            </a:br>
            <a:endParaRPr lang="es-MX" dirty="0"/>
          </a:p>
        </p:txBody>
      </p:sp>
      <p:sp>
        <p:nvSpPr>
          <p:cNvPr id="3" name="Marcador de número de diapositiva 2">
            <a:extLst>
              <a:ext uri="{FF2B5EF4-FFF2-40B4-BE49-F238E27FC236}">
                <a16:creationId xmlns:a16="http://schemas.microsoft.com/office/drawing/2014/main" id="{686E3CA5-A8C2-4820-A0D4-C97CDFC15ECC}"/>
              </a:ext>
            </a:extLst>
          </p:cNvPr>
          <p:cNvSpPr>
            <a:spLocks noGrp="1"/>
          </p:cNvSpPr>
          <p:nvPr>
            <p:ph type="sldNum" sz="quarter" idx="12"/>
          </p:nvPr>
        </p:nvSpPr>
        <p:spPr/>
        <p:txBody>
          <a:bodyPr/>
          <a:lstStyle/>
          <a:p>
            <a:pPr rtl="0"/>
            <a:fld id="{C263D6C4-4840-40CC-AC84-17E24B3B7BDE}" type="slidenum">
              <a:rPr lang="es-ES" noProof="0" smtClean="0"/>
              <a:pPr rtl="0"/>
              <a:t>19</a:t>
            </a:fld>
            <a:endParaRPr lang="es-ES" noProof="0"/>
          </a:p>
        </p:txBody>
      </p:sp>
      <p:sp>
        <p:nvSpPr>
          <p:cNvPr id="4" name="Marcador de texto 3">
            <a:extLst>
              <a:ext uri="{FF2B5EF4-FFF2-40B4-BE49-F238E27FC236}">
                <a16:creationId xmlns:a16="http://schemas.microsoft.com/office/drawing/2014/main" id="{456E98C2-FF8D-45D7-B094-F18DC6FDE835}"/>
              </a:ext>
            </a:extLst>
          </p:cNvPr>
          <p:cNvSpPr>
            <a:spLocks noGrp="1"/>
          </p:cNvSpPr>
          <p:nvPr>
            <p:ph type="body" sz="quarter" idx="13"/>
          </p:nvPr>
        </p:nvSpPr>
        <p:spPr/>
        <p:txBody>
          <a:bodyPr/>
          <a:lstStyle/>
          <a:p>
            <a:r>
              <a:rPr lang="es-MX" dirty="0"/>
              <a:t>En esta etapa del desarrollo se preparan e inician las actividades del proyecto del sistema para la gestión y administración del hospital la selva.</a:t>
            </a:r>
          </a:p>
          <a:p>
            <a:r>
              <a:rPr lang="es-MX" dirty="0"/>
              <a:t>Se determina la madurez y capacidad de la institución médica.</a:t>
            </a:r>
          </a:p>
          <a:p>
            <a:r>
              <a:rPr lang="es-MX" dirty="0"/>
              <a:t>Se definió las metodologías a utilizar y framework para el desarrollo del sistema.</a:t>
            </a:r>
          </a:p>
          <a:p>
            <a:endParaRPr lang="es-MX" dirty="0"/>
          </a:p>
          <a:p>
            <a:r>
              <a:rPr lang="es-MX" dirty="0"/>
              <a:t>En general en esta etapa se determinó como se encuentra la institución médica y la preparación para la transformación a una arquitectura empresarial. </a:t>
            </a:r>
          </a:p>
        </p:txBody>
      </p:sp>
      <p:sp>
        <p:nvSpPr>
          <p:cNvPr id="5" name="Flecha: hacia la izquierda 4">
            <a:hlinkClick r:id="rId2" action="ppaction://hlinksldjump"/>
            <a:extLst>
              <a:ext uri="{FF2B5EF4-FFF2-40B4-BE49-F238E27FC236}">
                <a16:creationId xmlns:a16="http://schemas.microsoft.com/office/drawing/2014/main" id="{51460813-B693-4482-ABCF-6734CFB95447}"/>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1026" name="Picture 2" descr="Madurez digital de empresas mexicanas aún está lejos del ideal • Tecnología  • Forbes México">
            <a:extLst>
              <a:ext uri="{FF2B5EF4-FFF2-40B4-BE49-F238E27FC236}">
                <a16:creationId xmlns:a16="http://schemas.microsoft.com/office/drawing/2014/main" id="{4B708BAE-ADCB-455D-A5E5-BEDC35D48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415" y="2948815"/>
            <a:ext cx="3345229" cy="1939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799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6C014-AFAA-499B-BEF8-7657A4C5D487}"/>
              </a:ext>
            </a:extLst>
          </p:cNvPr>
          <p:cNvSpPr>
            <a:spLocks noGrp="1"/>
          </p:cNvSpPr>
          <p:nvPr>
            <p:ph type="ctrTitle"/>
          </p:nvPr>
        </p:nvSpPr>
        <p:spPr/>
        <p:txBody>
          <a:bodyPr/>
          <a:lstStyle/>
          <a:p>
            <a:r>
              <a:rPr lang="es-ES" dirty="0"/>
              <a:t>HOSPITAL LA SELVA</a:t>
            </a:r>
            <a:endParaRPr lang="es-MX" dirty="0"/>
          </a:p>
        </p:txBody>
      </p:sp>
      <p:sp>
        <p:nvSpPr>
          <p:cNvPr id="4" name="Marcador de número de diapositiva 3">
            <a:extLst>
              <a:ext uri="{FF2B5EF4-FFF2-40B4-BE49-F238E27FC236}">
                <a16:creationId xmlns:a16="http://schemas.microsoft.com/office/drawing/2014/main" id="{AF6CD9A1-95BC-4661-AE83-63510441C740}"/>
              </a:ext>
            </a:extLst>
          </p:cNvPr>
          <p:cNvSpPr>
            <a:spLocks noGrp="1"/>
          </p:cNvSpPr>
          <p:nvPr>
            <p:ph type="sldNum" sz="quarter" idx="4294967295"/>
          </p:nvPr>
        </p:nvSpPr>
        <p:spPr>
          <a:xfrm>
            <a:off x="11785600" y="6315075"/>
            <a:ext cx="406400" cy="365125"/>
          </a:xfrm>
        </p:spPr>
        <p:txBody>
          <a:bodyPr/>
          <a:lstStyle/>
          <a:p>
            <a:pPr rtl="0"/>
            <a:fld id="{C263D6C4-4840-40CC-AC84-17E24B3B7BDE}" type="slidenum">
              <a:rPr lang="es-ES" noProof="0" smtClean="0"/>
              <a:pPr rtl="0"/>
              <a:t>2</a:t>
            </a:fld>
            <a:endParaRPr lang="es-ES" noProof="0" dirty="0"/>
          </a:p>
        </p:txBody>
      </p:sp>
    </p:spTree>
    <p:extLst>
      <p:ext uri="{BB962C8B-B14F-4D97-AF65-F5344CB8AC3E}">
        <p14:creationId xmlns:p14="http://schemas.microsoft.com/office/powerpoint/2010/main" val="2814122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529326-1967-4249-A711-2EE69CA2EF4C}"/>
              </a:ext>
            </a:extLst>
          </p:cNvPr>
          <p:cNvSpPr>
            <a:spLocks noGrp="1"/>
          </p:cNvSpPr>
          <p:nvPr>
            <p:ph type="title"/>
          </p:nvPr>
        </p:nvSpPr>
        <p:spPr>
          <a:xfrm>
            <a:off x="444500" y="542925"/>
            <a:ext cx="11214100" cy="978729"/>
          </a:xfrm>
        </p:spPr>
        <p:txBody>
          <a:bodyPr/>
          <a:lstStyle/>
          <a:p>
            <a:r>
              <a:rPr lang="es-MX" dirty="0"/>
              <a:t>Arquitectura de negocios</a:t>
            </a:r>
            <a:br>
              <a:rPr lang="es-MX" dirty="0"/>
            </a:br>
            <a:endParaRPr lang="es-MX" dirty="0"/>
          </a:p>
        </p:txBody>
      </p:sp>
      <p:sp>
        <p:nvSpPr>
          <p:cNvPr id="3" name="Marcador de número de diapositiva 2">
            <a:extLst>
              <a:ext uri="{FF2B5EF4-FFF2-40B4-BE49-F238E27FC236}">
                <a16:creationId xmlns:a16="http://schemas.microsoft.com/office/drawing/2014/main" id="{AAF97ACE-5C56-4F76-8065-3FC97CEB8AFC}"/>
              </a:ext>
            </a:extLst>
          </p:cNvPr>
          <p:cNvSpPr>
            <a:spLocks noGrp="1"/>
          </p:cNvSpPr>
          <p:nvPr>
            <p:ph type="sldNum" sz="quarter" idx="12"/>
          </p:nvPr>
        </p:nvSpPr>
        <p:spPr/>
        <p:txBody>
          <a:bodyPr/>
          <a:lstStyle/>
          <a:p>
            <a:pPr rtl="0"/>
            <a:fld id="{C263D6C4-4840-40CC-AC84-17E24B3B7BDE}" type="slidenum">
              <a:rPr lang="es-ES" noProof="0" smtClean="0"/>
              <a:pPr rtl="0"/>
              <a:t>20</a:t>
            </a:fld>
            <a:endParaRPr lang="es-ES" noProof="0"/>
          </a:p>
        </p:txBody>
      </p:sp>
      <p:sp>
        <p:nvSpPr>
          <p:cNvPr id="4" name="Marcador de texto 3">
            <a:extLst>
              <a:ext uri="{FF2B5EF4-FFF2-40B4-BE49-F238E27FC236}">
                <a16:creationId xmlns:a16="http://schemas.microsoft.com/office/drawing/2014/main" id="{F24FFD8C-980B-4DDC-87AC-64BB7ECB1FDF}"/>
              </a:ext>
            </a:extLst>
          </p:cNvPr>
          <p:cNvSpPr>
            <a:spLocks noGrp="1"/>
          </p:cNvSpPr>
          <p:nvPr>
            <p:ph type="body" sz="quarter" idx="13"/>
          </p:nvPr>
        </p:nvSpPr>
        <p:spPr/>
        <p:txBody>
          <a:bodyPr/>
          <a:lstStyle/>
          <a:p>
            <a:r>
              <a:rPr lang="es-MX" dirty="0"/>
              <a:t>En esta etapa se evaluó la institución médica desde la perspectiva de negocio, procesos, estrategias comerciales y definimos como quiere verse la organización.</a:t>
            </a:r>
          </a:p>
          <a:p>
            <a:r>
              <a:rPr lang="es-MX" dirty="0"/>
              <a:t>Desarrollamos una arquitectura de destino.</a:t>
            </a:r>
          </a:p>
          <a:p>
            <a:r>
              <a:rPr lang="es-MX" dirty="0"/>
              <a:t>Realizamos el análisis de brechas.</a:t>
            </a:r>
          </a:p>
          <a:p>
            <a:r>
              <a:rPr lang="es-MX" dirty="0"/>
              <a:t>Finalizamos la arquitectura de destino y generamos una documentación de la misma.</a:t>
            </a:r>
          </a:p>
        </p:txBody>
      </p:sp>
      <p:sp>
        <p:nvSpPr>
          <p:cNvPr id="5" name="Flecha: hacia la izquierda 4">
            <a:hlinkClick r:id="rId2" action="ppaction://hlinksldjump"/>
            <a:extLst>
              <a:ext uri="{FF2B5EF4-FFF2-40B4-BE49-F238E27FC236}">
                <a16:creationId xmlns:a16="http://schemas.microsoft.com/office/drawing/2014/main" id="{BBE237AD-00C0-4EC5-9A96-5F4A43499E8C}"/>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2050" name="Picture 2" descr="Infografía de Togaf? – SOLMOVSA">
            <a:extLst>
              <a:ext uri="{FF2B5EF4-FFF2-40B4-BE49-F238E27FC236}">
                <a16:creationId xmlns:a16="http://schemas.microsoft.com/office/drawing/2014/main" id="{EFA3D123-4828-4D4B-A6BB-902E3F30F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406" y="4205994"/>
            <a:ext cx="3223246" cy="20532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apacitación en Arquitectura Empresarial de Gobierno | Agencia de Gobierno  Electrónico y Sociedad de la Información y del Conocimiento">
            <a:extLst>
              <a:ext uri="{FF2B5EF4-FFF2-40B4-BE49-F238E27FC236}">
                <a16:creationId xmlns:a16="http://schemas.microsoft.com/office/drawing/2014/main" id="{35991AC3-6F19-43A0-B336-678577B26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1052" y="4205994"/>
            <a:ext cx="2926961" cy="205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228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42834-B398-41C4-A9B9-C68FC201F06B}"/>
              </a:ext>
            </a:extLst>
          </p:cNvPr>
          <p:cNvSpPr>
            <a:spLocks noGrp="1"/>
          </p:cNvSpPr>
          <p:nvPr>
            <p:ph type="title"/>
          </p:nvPr>
        </p:nvSpPr>
        <p:spPr>
          <a:xfrm>
            <a:off x="444500" y="542925"/>
            <a:ext cx="11214100" cy="978729"/>
          </a:xfrm>
        </p:spPr>
        <p:txBody>
          <a:bodyPr/>
          <a:lstStyle/>
          <a:p>
            <a:r>
              <a:rPr lang="es-MX" dirty="0"/>
              <a:t>Arquitectura de sistemas de información</a:t>
            </a:r>
            <a:br>
              <a:rPr lang="es-MX" dirty="0"/>
            </a:br>
            <a:endParaRPr lang="es-MX" dirty="0"/>
          </a:p>
        </p:txBody>
      </p:sp>
      <p:sp>
        <p:nvSpPr>
          <p:cNvPr id="3" name="Marcador de número de diapositiva 2">
            <a:extLst>
              <a:ext uri="{FF2B5EF4-FFF2-40B4-BE49-F238E27FC236}">
                <a16:creationId xmlns:a16="http://schemas.microsoft.com/office/drawing/2014/main" id="{C0F23D8B-152D-4BDF-BCDD-1C527C19CF12}"/>
              </a:ext>
            </a:extLst>
          </p:cNvPr>
          <p:cNvSpPr>
            <a:spLocks noGrp="1"/>
          </p:cNvSpPr>
          <p:nvPr>
            <p:ph type="sldNum" sz="quarter" idx="12"/>
          </p:nvPr>
        </p:nvSpPr>
        <p:spPr/>
        <p:txBody>
          <a:bodyPr/>
          <a:lstStyle/>
          <a:p>
            <a:pPr rtl="0"/>
            <a:fld id="{C263D6C4-4840-40CC-AC84-17E24B3B7BDE}" type="slidenum">
              <a:rPr lang="es-ES" noProof="0" smtClean="0"/>
              <a:pPr rtl="0"/>
              <a:t>21</a:t>
            </a:fld>
            <a:endParaRPr lang="es-ES" noProof="0"/>
          </a:p>
        </p:txBody>
      </p:sp>
      <p:sp>
        <p:nvSpPr>
          <p:cNvPr id="4" name="Marcador de texto 3">
            <a:extLst>
              <a:ext uri="{FF2B5EF4-FFF2-40B4-BE49-F238E27FC236}">
                <a16:creationId xmlns:a16="http://schemas.microsoft.com/office/drawing/2014/main" id="{EE165EAB-DB9E-4341-9CD4-573176AA4438}"/>
              </a:ext>
            </a:extLst>
          </p:cNvPr>
          <p:cNvSpPr>
            <a:spLocks noGrp="1"/>
          </p:cNvSpPr>
          <p:nvPr>
            <p:ph type="body" sz="quarter" idx="13"/>
          </p:nvPr>
        </p:nvSpPr>
        <p:spPr/>
        <p:txBody>
          <a:bodyPr/>
          <a:lstStyle/>
          <a:p>
            <a:r>
              <a:rPr lang="es-MX" dirty="0"/>
              <a:t>En esta etapa determinamos la situación actual de la arquitectura de datos y aplicaciones.</a:t>
            </a:r>
          </a:p>
          <a:p>
            <a:r>
              <a:rPr lang="es-MX" dirty="0"/>
              <a:t>Desarrollamos la arquitectura de datos destino considerando la gestión, migración y gobierno de los datos.</a:t>
            </a:r>
          </a:p>
          <a:p>
            <a:r>
              <a:rPr lang="es-MX" dirty="0"/>
              <a:t>Organizamos el repositorio de arquitectura.</a:t>
            </a:r>
          </a:p>
          <a:p>
            <a:r>
              <a:rPr lang="es-MX" dirty="0"/>
              <a:t>Prácticamente, en esta fase evaluamos el estado de los datos y las aplicaciones del hospital la selva, los responsables de las aplicaciones y de los gastos a nivel empresa.</a:t>
            </a:r>
          </a:p>
        </p:txBody>
      </p:sp>
      <p:sp>
        <p:nvSpPr>
          <p:cNvPr id="5" name="Flecha: hacia la izquierda 4">
            <a:hlinkClick r:id="rId2" action="ppaction://hlinksldjump"/>
            <a:extLst>
              <a:ext uri="{FF2B5EF4-FFF2-40B4-BE49-F238E27FC236}">
                <a16:creationId xmlns:a16="http://schemas.microsoft.com/office/drawing/2014/main" id="{DBB68956-5DD6-4552-821F-BDF138EEA48C}"/>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3074" name="Picture 2" descr="La economía de las aplicaciones impulsa la transformación digital | Apps De  Gestión | HayCanal">
            <a:extLst>
              <a:ext uri="{FF2B5EF4-FFF2-40B4-BE49-F238E27FC236}">
                <a16:creationId xmlns:a16="http://schemas.microsoft.com/office/drawing/2014/main" id="{909EAFA1-3B70-42A0-B1BA-5DE9DFD7C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072" y="4153506"/>
            <a:ext cx="4797907" cy="246007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cono de gestión de datos. Estilo de línea fina industria 4.0 Colección de  iconos. UI y UX. Pixel Perfect icono de gestión de datos para el diseño  web, aplicaciones, software Imagen Vector">
            <a:extLst>
              <a:ext uri="{FF2B5EF4-FFF2-40B4-BE49-F238E27FC236}">
                <a16:creationId xmlns:a16="http://schemas.microsoft.com/office/drawing/2014/main" id="{8C6B4307-825B-4197-870B-C0BC5A87B9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1826"/>
          <a:stretch/>
        </p:blipFill>
        <p:spPr bwMode="auto">
          <a:xfrm>
            <a:off x="6657651" y="4153506"/>
            <a:ext cx="2865709" cy="246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51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16CCD-7634-48BC-ACFB-C88EA9A91E0B}"/>
              </a:ext>
            </a:extLst>
          </p:cNvPr>
          <p:cNvSpPr>
            <a:spLocks noGrp="1"/>
          </p:cNvSpPr>
          <p:nvPr>
            <p:ph type="title"/>
          </p:nvPr>
        </p:nvSpPr>
        <p:spPr>
          <a:xfrm>
            <a:off x="444500" y="542925"/>
            <a:ext cx="11214100" cy="978729"/>
          </a:xfrm>
        </p:spPr>
        <p:txBody>
          <a:bodyPr/>
          <a:lstStyle/>
          <a:p>
            <a:r>
              <a:rPr lang="es-MX" dirty="0"/>
              <a:t>Arquitectura de la tecnología</a:t>
            </a:r>
            <a:br>
              <a:rPr lang="es-MX" dirty="0"/>
            </a:br>
            <a:endParaRPr lang="es-MX" dirty="0"/>
          </a:p>
        </p:txBody>
      </p:sp>
      <p:sp>
        <p:nvSpPr>
          <p:cNvPr id="3" name="Marcador de número de diapositiva 2">
            <a:extLst>
              <a:ext uri="{FF2B5EF4-FFF2-40B4-BE49-F238E27FC236}">
                <a16:creationId xmlns:a16="http://schemas.microsoft.com/office/drawing/2014/main" id="{2F5BF7D0-1CC0-4E19-AFC8-A2B17361B4C0}"/>
              </a:ext>
            </a:extLst>
          </p:cNvPr>
          <p:cNvSpPr>
            <a:spLocks noGrp="1"/>
          </p:cNvSpPr>
          <p:nvPr>
            <p:ph type="sldNum" sz="quarter" idx="12"/>
          </p:nvPr>
        </p:nvSpPr>
        <p:spPr/>
        <p:txBody>
          <a:bodyPr/>
          <a:lstStyle/>
          <a:p>
            <a:pPr rtl="0"/>
            <a:fld id="{C263D6C4-4840-40CC-AC84-17E24B3B7BDE}" type="slidenum">
              <a:rPr lang="es-ES" noProof="0" smtClean="0"/>
              <a:pPr rtl="0"/>
              <a:t>22</a:t>
            </a:fld>
            <a:endParaRPr lang="es-ES" noProof="0"/>
          </a:p>
        </p:txBody>
      </p:sp>
      <p:sp>
        <p:nvSpPr>
          <p:cNvPr id="4" name="Marcador de texto 3">
            <a:extLst>
              <a:ext uri="{FF2B5EF4-FFF2-40B4-BE49-F238E27FC236}">
                <a16:creationId xmlns:a16="http://schemas.microsoft.com/office/drawing/2014/main" id="{32205094-9864-46D2-B64D-A9F2E3A5C96E}"/>
              </a:ext>
            </a:extLst>
          </p:cNvPr>
          <p:cNvSpPr>
            <a:spLocks noGrp="1"/>
          </p:cNvSpPr>
          <p:nvPr>
            <p:ph type="body" sz="quarter" idx="13"/>
          </p:nvPr>
        </p:nvSpPr>
        <p:spPr/>
        <p:txBody>
          <a:bodyPr/>
          <a:lstStyle/>
          <a:p>
            <a:r>
              <a:rPr lang="es-MX" dirty="0"/>
              <a:t>En esta fase evaluamos el estado actual en la que el hospital gestiona los datos y determinamos una arquitectura tecnológica destino y posteriormente generamos una documentación de la misma.</a:t>
            </a:r>
          </a:p>
          <a:p>
            <a:r>
              <a:rPr lang="es-MX" dirty="0"/>
              <a:t>Definimos los servicios que serán soportados y el hardware necesario para la infraestructura de la comunicación.</a:t>
            </a:r>
          </a:p>
        </p:txBody>
      </p:sp>
      <p:sp>
        <p:nvSpPr>
          <p:cNvPr id="5" name="Flecha: hacia la izquierda 4">
            <a:hlinkClick r:id="rId2" action="ppaction://hlinksldjump"/>
            <a:extLst>
              <a:ext uri="{FF2B5EF4-FFF2-40B4-BE49-F238E27FC236}">
                <a16:creationId xmlns:a16="http://schemas.microsoft.com/office/drawing/2014/main" id="{C62A1D22-0276-48BD-BCF3-81681AAE52B6}"/>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4100" name="Picture 4" descr="Arquitectura Tecnológica - ` - Arquitectura de Gobierno">
            <a:extLst>
              <a:ext uri="{FF2B5EF4-FFF2-40B4-BE49-F238E27FC236}">
                <a16:creationId xmlns:a16="http://schemas.microsoft.com/office/drawing/2014/main" id="{9B3AD177-308F-4AE9-9289-038A91DC3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565" y="3437898"/>
            <a:ext cx="3994299" cy="2999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700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7383-3031-4D00-888B-F8C4C8100294}"/>
              </a:ext>
            </a:extLst>
          </p:cNvPr>
          <p:cNvSpPr>
            <a:spLocks noGrp="1"/>
          </p:cNvSpPr>
          <p:nvPr>
            <p:ph type="title"/>
          </p:nvPr>
        </p:nvSpPr>
        <p:spPr>
          <a:xfrm>
            <a:off x="444500" y="542925"/>
            <a:ext cx="11214100" cy="978729"/>
          </a:xfrm>
        </p:spPr>
        <p:txBody>
          <a:bodyPr/>
          <a:lstStyle/>
          <a:p>
            <a:r>
              <a:rPr lang="es-MX" dirty="0"/>
              <a:t>Oportunidades y soluciones</a:t>
            </a:r>
            <a:br>
              <a:rPr lang="es-MX" dirty="0"/>
            </a:br>
            <a:endParaRPr lang="es-MX" dirty="0"/>
          </a:p>
        </p:txBody>
      </p:sp>
      <p:sp>
        <p:nvSpPr>
          <p:cNvPr id="3" name="Marcador de número de diapositiva 2">
            <a:extLst>
              <a:ext uri="{FF2B5EF4-FFF2-40B4-BE49-F238E27FC236}">
                <a16:creationId xmlns:a16="http://schemas.microsoft.com/office/drawing/2014/main" id="{C8410927-7BB5-45DD-A411-D39FC1AB52A1}"/>
              </a:ext>
            </a:extLst>
          </p:cNvPr>
          <p:cNvSpPr>
            <a:spLocks noGrp="1"/>
          </p:cNvSpPr>
          <p:nvPr>
            <p:ph type="sldNum" sz="quarter" idx="12"/>
          </p:nvPr>
        </p:nvSpPr>
        <p:spPr/>
        <p:txBody>
          <a:bodyPr/>
          <a:lstStyle/>
          <a:p>
            <a:pPr rtl="0"/>
            <a:fld id="{C263D6C4-4840-40CC-AC84-17E24B3B7BDE}" type="slidenum">
              <a:rPr lang="es-ES" noProof="0" smtClean="0"/>
              <a:pPr rtl="0"/>
              <a:t>23</a:t>
            </a:fld>
            <a:endParaRPr lang="es-ES" noProof="0"/>
          </a:p>
        </p:txBody>
      </p:sp>
      <p:sp>
        <p:nvSpPr>
          <p:cNvPr id="4" name="Marcador de texto 3">
            <a:extLst>
              <a:ext uri="{FF2B5EF4-FFF2-40B4-BE49-F238E27FC236}">
                <a16:creationId xmlns:a16="http://schemas.microsoft.com/office/drawing/2014/main" id="{05C33F58-C831-4E85-BE26-AF9DE3C17338}"/>
              </a:ext>
            </a:extLst>
          </p:cNvPr>
          <p:cNvSpPr>
            <a:spLocks noGrp="1"/>
          </p:cNvSpPr>
          <p:nvPr>
            <p:ph type="body" sz="quarter" idx="13"/>
          </p:nvPr>
        </p:nvSpPr>
        <p:spPr/>
        <p:txBody>
          <a:bodyPr/>
          <a:lstStyle/>
          <a:p>
            <a:r>
              <a:rPr lang="es-MX" dirty="0"/>
              <a:t>Realizamos un plan de implementaciones y especificaciones de como se van a implementar los procesos de solución. En este caso, realizamos los planes de desarrollo para la gestión de la información mediante el sistema.</a:t>
            </a:r>
          </a:p>
          <a:p>
            <a:r>
              <a:rPr lang="es-MX" dirty="0"/>
              <a:t>Hicimos un inventario de todos los proyectos que se necesitan para obtener nuestros objetivos.</a:t>
            </a:r>
          </a:p>
        </p:txBody>
      </p:sp>
      <p:sp>
        <p:nvSpPr>
          <p:cNvPr id="5" name="Flecha: hacia la izquierda 4">
            <a:hlinkClick r:id="rId2" action="ppaction://hlinksldjump"/>
            <a:extLst>
              <a:ext uri="{FF2B5EF4-FFF2-40B4-BE49-F238E27FC236}">
                <a16:creationId xmlns:a16="http://schemas.microsoft.com/office/drawing/2014/main" id="{63726E31-D3F5-4BF1-AFFC-DB864DD8033C}"/>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5122" name="Picture 2" descr="El framework de arquitectura más relevante del momento TOGAF 9.">
            <a:extLst>
              <a:ext uri="{FF2B5EF4-FFF2-40B4-BE49-F238E27FC236}">
                <a16:creationId xmlns:a16="http://schemas.microsoft.com/office/drawing/2014/main" id="{69AC0601-D41A-4814-B622-DA8297D432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338"/>
          <a:stretch/>
        </p:blipFill>
        <p:spPr bwMode="auto">
          <a:xfrm>
            <a:off x="1191387" y="3766753"/>
            <a:ext cx="3270885" cy="26710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blemas en mi vida: Abanico de soluciones - Psicología Capia Barcelona">
            <a:extLst>
              <a:ext uri="{FF2B5EF4-FFF2-40B4-BE49-F238E27FC236}">
                <a16:creationId xmlns:a16="http://schemas.microsoft.com/office/drawing/2014/main" id="{F3138212-93AD-4F00-8F94-53BA07681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427" y="4204245"/>
            <a:ext cx="4310654" cy="179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657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E0697-8573-41B2-9B0B-75D7B875FA40}"/>
              </a:ext>
            </a:extLst>
          </p:cNvPr>
          <p:cNvSpPr>
            <a:spLocks noGrp="1"/>
          </p:cNvSpPr>
          <p:nvPr>
            <p:ph type="title"/>
          </p:nvPr>
        </p:nvSpPr>
        <p:spPr>
          <a:xfrm>
            <a:off x="444500" y="542925"/>
            <a:ext cx="11214100" cy="535531"/>
          </a:xfrm>
        </p:spPr>
        <p:txBody>
          <a:bodyPr/>
          <a:lstStyle/>
          <a:p>
            <a:r>
              <a:rPr lang="es-MX" dirty="0"/>
              <a:t>Planeamiento de migración</a:t>
            </a:r>
          </a:p>
        </p:txBody>
      </p:sp>
      <p:sp>
        <p:nvSpPr>
          <p:cNvPr id="3" name="Marcador de número de diapositiva 2">
            <a:extLst>
              <a:ext uri="{FF2B5EF4-FFF2-40B4-BE49-F238E27FC236}">
                <a16:creationId xmlns:a16="http://schemas.microsoft.com/office/drawing/2014/main" id="{D0202F4F-C673-4821-B79E-97A0C14EBF7E}"/>
              </a:ext>
            </a:extLst>
          </p:cNvPr>
          <p:cNvSpPr>
            <a:spLocks noGrp="1"/>
          </p:cNvSpPr>
          <p:nvPr>
            <p:ph type="sldNum" sz="quarter" idx="12"/>
          </p:nvPr>
        </p:nvSpPr>
        <p:spPr/>
        <p:txBody>
          <a:bodyPr/>
          <a:lstStyle/>
          <a:p>
            <a:pPr rtl="0"/>
            <a:fld id="{C263D6C4-4840-40CC-AC84-17E24B3B7BDE}" type="slidenum">
              <a:rPr lang="es-ES" noProof="0" smtClean="0"/>
              <a:pPr rtl="0"/>
              <a:t>24</a:t>
            </a:fld>
            <a:endParaRPr lang="es-ES" noProof="0"/>
          </a:p>
        </p:txBody>
      </p:sp>
      <p:sp>
        <p:nvSpPr>
          <p:cNvPr id="4" name="Marcador de texto 3">
            <a:extLst>
              <a:ext uri="{FF2B5EF4-FFF2-40B4-BE49-F238E27FC236}">
                <a16:creationId xmlns:a16="http://schemas.microsoft.com/office/drawing/2014/main" id="{F8554344-AF1A-4D1B-B16C-5A2F2C68F3D2}"/>
              </a:ext>
            </a:extLst>
          </p:cNvPr>
          <p:cNvSpPr>
            <a:spLocks noGrp="1"/>
          </p:cNvSpPr>
          <p:nvPr>
            <p:ph type="body" sz="quarter" idx="13"/>
          </p:nvPr>
        </p:nvSpPr>
        <p:spPr/>
        <p:txBody>
          <a:bodyPr/>
          <a:lstStyle/>
          <a:p>
            <a:r>
              <a:rPr lang="es-MX" dirty="0"/>
              <a:t>Planificamos detalladamente como migraremos de la arquitectura base a la arquitectura de destino.</a:t>
            </a:r>
          </a:p>
          <a:p>
            <a:r>
              <a:rPr lang="es-MX" dirty="0"/>
              <a:t>Se finalizó la hoja de ruta de arquitectura y se documento.</a:t>
            </a:r>
          </a:p>
        </p:txBody>
      </p:sp>
      <p:sp>
        <p:nvSpPr>
          <p:cNvPr id="5" name="Flecha: hacia la izquierda 4">
            <a:hlinkClick r:id="rId2" action="ppaction://hlinksldjump"/>
            <a:extLst>
              <a:ext uri="{FF2B5EF4-FFF2-40B4-BE49-F238E27FC236}">
                <a16:creationId xmlns:a16="http://schemas.microsoft.com/office/drawing/2014/main" id="{4A771086-CB48-417A-BBA8-240A3DB18BE5}"/>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6146" name="Picture 2" descr="Tipos de migración de datos - Evaluando Software">
            <a:extLst>
              <a:ext uri="{FF2B5EF4-FFF2-40B4-BE49-F238E27FC236}">
                <a16:creationId xmlns:a16="http://schemas.microsoft.com/office/drawing/2014/main" id="{E957338A-806A-4A7A-B269-8F3688FD08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232"/>
          <a:stretch/>
        </p:blipFill>
        <p:spPr bwMode="auto">
          <a:xfrm>
            <a:off x="444500" y="3054744"/>
            <a:ext cx="5908432" cy="26638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igración de datos ERP: dimensionamiento del esfuerzo - Evaluando ERP">
            <a:extLst>
              <a:ext uri="{FF2B5EF4-FFF2-40B4-BE49-F238E27FC236}">
                <a16:creationId xmlns:a16="http://schemas.microsoft.com/office/drawing/2014/main" id="{8F712101-0B4E-4B80-BA42-1937A1BFD9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32" r="14254" b="5909"/>
          <a:stretch/>
        </p:blipFill>
        <p:spPr bwMode="auto">
          <a:xfrm>
            <a:off x="6653334" y="3054744"/>
            <a:ext cx="3216492" cy="266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71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126AE-F631-428F-844F-2F5F4B87987A}"/>
              </a:ext>
            </a:extLst>
          </p:cNvPr>
          <p:cNvSpPr>
            <a:spLocks noGrp="1"/>
          </p:cNvSpPr>
          <p:nvPr>
            <p:ph type="title"/>
          </p:nvPr>
        </p:nvSpPr>
        <p:spPr>
          <a:xfrm>
            <a:off x="444500" y="542925"/>
            <a:ext cx="11214100" cy="535531"/>
          </a:xfrm>
        </p:spPr>
        <p:txBody>
          <a:bodyPr/>
          <a:lstStyle/>
          <a:p>
            <a:r>
              <a:rPr lang="es-MX" dirty="0"/>
              <a:t>Implementación de gobierno</a:t>
            </a:r>
          </a:p>
        </p:txBody>
      </p:sp>
      <p:sp>
        <p:nvSpPr>
          <p:cNvPr id="3" name="Marcador de número de diapositiva 2">
            <a:extLst>
              <a:ext uri="{FF2B5EF4-FFF2-40B4-BE49-F238E27FC236}">
                <a16:creationId xmlns:a16="http://schemas.microsoft.com/office/drawing/2014/main" id="{C59BCC2E-8B17-4AC2-8B52-0B726BD7A342}"/>
              </a:ext>
            </a:extLst>
          </p:cNvPr>
          <p:cNvSpPr>
            <a:spLocks noGrp="1"/>
          </p:cNvSpPr>
          <p:nvPr>
            <p:ph type="sldNum" sz="quarter" idx="12"/>
          </p:nvPr>
        </p:nvSpPr>
        <p:spPr/>
        <p:txBody>
          <a:bodyPr/>
          <a:lstStyle/>
          <a:p>
            <a:pPr rtl="0"/>
            <a:fld id="{C263D6C4-4840-40CC-AC84-17E24B3B7BDE}" type="slidenum">
              <a:rPr lang="es-ES" noProof="0" smtClean="0"/>
              <a:pPr rtl="0"/>
              <a:t>25</a:t>
            </a:fld>
            <a:endParaRPr lang="es-ES" noProof="0"/>
          </a:p>
        </p:txBody>
      </p:sp>
      <p:sp>
        <p:nvSpPr>
          <p:cNvPr id="4" name="Marcador de texto 3">
            <a:extLst>
              <a:ext uri="{FF2B5EF4-FFF2-40B4-BE49-F238E27FC236}">
                <a16:creationId xmlns:a16="http://schemas.microsoft.com/office/drawing/2014/main" id="{589D6004-BDB9-46E3-852F-9D24FE526D27}"/>
              </a:ext>
            </a:extLst>
          </p:cNvPr>
          <p:cNvSpPr>
            <a:spLocks noGrp="1"/>
          </p:cNvSpPr>
          <p:nvPr>
            <p:ph type="body" sz="quarter" idx="13"/>
          </p:nvPr>
        </p:nvSpPr>
        <p:spPr/>
        <p:txBody>
          <a:bodyPr/>
          <a:lstStyle/>
          <a:p>
            <a:r>
              <a:rPr lang="es-MX" dirty="0"/>
              <a:t>Realizamos funciones de gobernanza de la arquitectura para ejecutar con menos riesgo, la transformación y migración de la arquitectura.</a:t>
            </a:r>
          </a:p>
          <a:p>
            <a:r>
              <a:rPr lang="es-MX" dirty="0"/>
              <a:t>Se genero solicitudes de cambio para el cumplimiento de los objetivos.</a:t>
            </a:r>
          </a:p>
          <a:p>
            <a:endParaRPr lang="es-MX" dirty="0"/>
          </a:p>
        </p:txBody>
      </p:sp>
      <p:sp>
        <p:nvSpPr>
          <p:cNvPr id="5" name="Flecha: hacia la izquierda 4">
            <a:hlinkClick r:id="rId2" action="ppaction://hlinksldjump"/>
            <a:extLst>
              <a:ext uri="{FF2B5EF4-FFF2-40B4-BE49-F238E27FC236}">
                <a16:creationId xmlns:a16="http://schemas.microsoft.com/office/drawing/2014/main" id="{5ED2F6B3-1B02-4548-92D8-B4081E1478DF}"/>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7172" name="Picture 4" descr="TOGAF: El marco mundial para la Arquitectura Empresarial – Bienvenido a  nuestro Blog">
            <a:extLst>
              <a:ext uri="{FF2B5EF4-FFF2-40B4-BE49-F238E27FC236}">
                <a16:creationId xmlns:a16="http://schemas.microsoft.com/office/drawing/2014/main" id="{215356D7-60F2-41BC-BBED-AA983EA094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352"/>
          <a:stretch/>
        </p:blipFill>
        <p:spPr bwMode="auto">
          <a:xfrm>
            <a:off x="1724025" y="3048414"/>
            <a:ext cx="6953250" cy="3266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6891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23B72-AD32-4E01-AAD1-84A5EBA92ACB}"/>
              </a:ext>
            </a:extLst>
          </p:cNvPr>
          <p:cNvSpPr>
            <a:spLocks noGrp="1"/>
          </p:cNvSpPr>
          <p:nvPr>
            <p:ph type="title"/>
          </p:nvPr>
        </p:nvSpPr>
        <p:spPr>
          <a:xfrm>
            <a:off x="444500" y="542925"/>
            <a:ext cx="11214100" cy="535531"/>
          </a:xfrm>
        </p:spPr>
        <p:txBody>
          <a:bodyPr/>
          <a:lstStyle/>
          <a:p>
            <a:pPr lvl="0"/>
            <a:r>
              <a:rPr lang="es-MX" dirty="0"/>
              <a:t>Arquitectura de gestión del cambio</a:t>
            </a:r>
          </a:p>
        </p:txBody>
      </p:sp>
      <p:sp>
        <p:nvSpPr>
          <p:cNvPr id="3" name="Marcador de número de diapositiva 2">
            <a:extLst>
              <a:ext uri="{FF2B5EF4-FFF2-40B4-BE49-F238E27FC236}">
                <a16:creationId xmlns:a16="http://schemas.microsoft.com/office/drawing/2014/main" id="{D2E2B413-F6F7-4BDD-8C1A-7A720F25420E}"/>
              </a:ext>
            </a:extLst>
          </p:cNvPr>
          <p:cNvSpPr>
            <a:spLocks noGrp="1"/>
          </p:cNvSpPr>
          <p:nvPr>
            <p:ph type="sldNum" sz="quarter" idx="12"/>
          </p:nvPr>
        </p:nvSpPr>
        <p:spPr/>
        <p:txBody>
          <a:bodyPr/>
          <a:lstStyle/>
          <a:p>
            <a:pPr rtl="0"/>
            <a:fld id="{C263D6C4-4840-40CC-AC84-17E24B3B7BDE}" type="slidenum">
              <a:rPr lang="es-ES" noProof="0" smtClean="0"/>
              <a:pPr rtl="0"/>
              <a:t>26</a:t>
            </a:fld>
            <a:endParaRPr lang="es-ES" noProof="0"/>
          </a:p>
        </p:txBody>
      </p:sp>
      <p:sp>
        <p:nvSpPr>
          <p:cNvPr id="4" name="Marcador de texto 3">
            <a:extLst>
              <a:ext uri="{FF2B5EF4-FFF2-40B4-BE49-F238E27FC236}">
                <a16:creationId xmlns:a16="http://schemas.microsoft.com/office/drawing/2014/main" id="{E5A9C864-F77D-462B-BEC6-78870BC4A8E6}"/>
              </a:ext>
            </a:extLst>
          </p:cNvPr>
          <p:cNvSpPr>
            <a:spLocks noGrp="1"/>
          </p:cNvSpPr>
          <p:nvPr>
            <p:ph type="body" sz="quarter" idx="13"/>
          </p:nvPr>
        </p:nvSpPr>
        <p:spPr/>
        <p:txBody>
          <a:bodyPr/>
          <a:lstStyle/>
          <a:p>
            <a:r>
              <a:rPr lang="es-MX" dirty="0"/>
              <a:t>Se monitorea el negocio y la capacidad de gestión del hospital la selva.</a:t>
            </a:r>
          </a:p>
          <a:p>
            <a:r>
              <a:rPr lang="es-MX" dirty="0"/>
              <a:t>Se garantiza que el cambio es coherente con todo el proyecto.</a:t>
            </a:r>
          </a:p>
          <a:p>
            <a:r>
              <a:rPr lang="es-MX" dirty="0"/>
              <a:t>Aseguramos que los cambios a la arquitectura son gestionadas de una manera cohesiva.</a:t>
            </a:r>
          </a:p>
        </p:txBody>
      </p:sp>
      <p:sp>
        <p:nvSpPr>
          <p:cNvPr id="5" name="Flecha: hacia la izquierda 4">
            <a:hlinkClick r:id="rId2" action="ppaction://hlinksldjump"/>
            <a:extLst>
              <a:ext uri="{FF2B5EF4-FFF2-40B4-BE49-F238E27FC236}">
                <a16:creationId xmlns:a16="http://schemas.microsoft.com/office/drawing/2014/main" id="{B2554F9B-9C09-400F-8F57-B9AFAF6613F0}"/>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8194" name="Picture 2" descr="Gestion de cambios de la arquitectura by Kevin Valderrama">
            <a:extLst>
              <a:ext uri="{FF2B5EF4-FFF2-40B4-BE49-F238E27FC236}">
                <a16:creationId xmlns:a16="http://schemas.microsoft.com/office/drawing/2014/main" id="{513362B9-0977-47FF-BD87-62F32FA87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3329354"/>
            <a:ext cx="5543550" cy="311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590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67157-2877-4B11-84C7-DCE304C3D18F}"/>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91FD452C-90AD-41B9-85EF-1904EC51D440}"/>
              </a:ext>
            </a:extLst>
          </p:cNvPr>
          <p:cNvSpPr>
            <a:spLocks noGrp="1"/>
          </p:cNvSpPr>
          <p:nvPr>
            <p:ph type="sldNum" sz="quarter" idx="12"/>
          </p:nvPr>
        </p:nvSpPr>
        <p:spPr/>
        <p:txBody>
          <a:bodyPr/>
          <a:lstStyle/>
          <a:p>
            <a:pPr rtl="0"/>
            <a:fld id="{C263D6C4-4840-40CC-AC84-17E24B3B7BDE}" type="slidenum">
              <a:rPr lang="es-ES" noProof="0" smtClean="0"/>
              <a:pPr rtl="0"/>
              <a:t>27</a:t>
            </a:fld>
            <a:endParaRPr lang="es-ES" noProof="0" dirty="0"/>
          </a:p>
        </p:txBody>
      </p:sp>
      <p:sp>
        <p:nvSpPr>
          <p:cNvPr id="4" name="Marcador de texto 3">
            <a:extLst>
              <a:ext uri="{FF2B5EF4-FFF2-40B4-BE49-F238E27FC236}">
                <a16:creationId xmlns:a16="http://schemas.microsoft.com/office/drawing/2014/main" id="{9C483B38-825C-4448-90B7-9F77D1C663EA}"/>
              </a:ext>
            </a:extLst>
          </p:cNvPr>
          <p:cNvSpPr>
            <a:spLocks noGrp="1"/>
          </p:cNvSpPr>
          <p:nvPr>
            <p:ph type="body" sz="quarter" idx="13"/>
          </p:nvPr>
        </p:nvSpPr>
        <p:spPr/>
        <p:txBody>
          <a:bodyPr/>
          <a:lstStyle/>
          <a:p>
            <a:pPr marL="0" indent="0" algn="just">
              <a:buNone/>
            </a:pPr>
            <a:r>
              <a:rPr lang="es-ES" dirty="0"/>
              <a:t>Este Framework ayuda a que la empresa pueda ahorrar tiempo y dinero, que para algo gubernamental es algo de importancia, poder hacer que la aplicación tenga inversores externos que estén interesados en este tipo de proyectos para poder moldearlos después a otro tipo de empresas, esto otorga beneficios comerciales como que se pueda utilizar en otros hospitales al demostrar que ayuda en la gestión y eficiencia del hospital la selva.</a:t>
            </a:r>
            <a:endParaRPr lang="es-MX" dirty="0"/>
          </a:p>
        </p:txBody>
      </p:sp>
    </p:spTree>
    <p:extLst>
      <p:ext uri="{BB962C8B-B14F-4D97-AF65-F5344CB8AC3E}">
        <p14:creationId xmlns:p14="http://schemas.microsoft.com/office/powerpoint/2010/main" val="27236487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1F89C-A4FA-470F-B3D7-28D740186D00}"/>
              </a:ext>
            </a:extLst>
          </p:cNvPr>
          <p:cNvSpPr>
            <a:spLocks noGrp="1"/>
          </p:cNvSpPr>
          <p:nvPr>
            <p:ph type="ctrTitle"/>
          </p:nvPr>
        </p:nvSpPr>
        <p:spPr>
          <a:xfrm>
            <a:off x="2761488" y="2395728"/>
            <a:ext cx="7509976" cy="1243584"/>
          </a:xfrm>
        </p:spPr>
        <p:txBody>
          <a:bodyPr/>
          <a:lstStyle/>
          <a:p>
            <a:r>
              <a:rPr lang="es-ES" dirty="0"/>
              <a:t>Maceta inteligente</a:t>
            </a:r>
            <a:endParaRPr lang="es-MX" dirty="0"/>
          </a:p>
        </p:txBody>
      </p:sp>
      <p:sp>
        <p:nvSpPr>
          <p:cNvPr id="3" name="Subtítulo 2">
            <a:extLst>
              <a:ext uri="{FF2B5EF4-FFF2-40B4-BE49-F238E27FC236}">
                <a16:creationId xmlns:a16="http://schemas.microsoft.com/office/drawing/2014/main" id="{13C39447-D3BF-4109-8179-B341758815D0}"/>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4285336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2B6C6B0-9BA9-412F-B729-78580CE5DD53}"/>
              </a:ext>
            </a:extLst>
          </p:cNvPr>
          <p:cNvSpPr>
            <a:spLocks noGrp="1"/>
          </p:cNvSpPr>
          <p:nvPr>
            <p:ph type="sldNum" sz="quarter" idx="12"/>
          </p:nvPr>
        </p:nvSpPr>
        <p:spPr/>
        <p:txBody>
          <a:bodyPr/>
          <a:lstStyle/>
          <a:p>
            <a:pPr rtl="0"/>
            <a:fld id="{C263D6C4-4840-40CC-AC84-17E24B3B7BDE}" type="slidenum">
              <a:rPr lang="es-ES" noProof="0" smtClean="0"/>
              <a:pPr rtl="0"/>
              <a:t>29</a:t>
            </a:fld>
            <a:endParaRPr lang="es-ES" noProof="0"/>
          </a:p>
        </p:txBody>
      </p:sp>
      <p:sp>
        <p:nvSpPr>
          <p:cNvPr id="4" name="Marcador de texto 3">
            <a:extLst>
              <a:ext uri="{FF2B5EF4-FFF2-40B4-BE49-F238E27FC236}">
                <a16:creationId xmlns:a16="http://schemas.microsoft.com/office/drawing/2014/main" id="{FF463CFB-0731-484C-BBEC-7B6FB0463F15}"/>
              </a:ext>
            </a:extLst>
          </p:cNvPr>
          <p:cNvSpPr>
            <a:spLocks noGrp="1"/>
          </p:cNvSpPr>
          <p:nvPr>
            <p:ph type="body" idx="1"/>
          </p:nvPr>
        </p:nvSpPr>
        <p:spPr/>
        <p:txBody>
          <a:bodyPr/>
          <a:lstStyle/>
          <a:p>
            <a:r>
              <a:rPr lang="es-ES" dirty="0"/>
              <a:t>Problemática</a:t>
            </a:r>
            <a:endParaRPr lang="es-MX" dirty="0"/>
          </a:p>
        </p:txBody>
      </p:sp>
      <p:sp>
        <p:nvSpPr>
          <p:cNvPr id="5" name="Marcador de texto 4">
            <a:extLst>
              <a:ext uri="{FF2B5EF4-FFF2-40B4-BE49-F238E27FC236}">
                <a16:creationId xmlns:a16="http://schemas.microsoft.com/office/drawing/2014/main" id="{6BC8F2BB-6B7A-45E4-A036-134E06170E24}"/>
              </a:ext>
            </a:extLst>
          </p:cNvPr>
          <p:cNvSpPr>
            <a:spLocks noGrp="1"/>
          </p:cNvSpPr>
          <p:nvPr>
            <p:ph type="body" sz="quarter" idx="3"/>
          </p:nvPr>
        </p:nvSpPr>
        <p:spPr/>
        <p:txBody>
          <a:bodyPr/>
          <a:lstStyle/>
          <a:p>
            <a:r>
              <a:rPr lang="es-ES" dirty="0"/>
              <a:t>Solución a implementar</a:t>
            </a:r>
            <a:endParaRPr lang="es-MX" dirty="0"/>
          </a:p>
        </p:txBody>
      </p:sp>
      <p:sp>
        <p:nvSpPr>
          <p:cNvPr id="6" name="Marcador de contenido 5">
            <a:extLst>
              <a:ext uri="{FF2B5EF4-FFF2-40B4-BE49-F238E27FC236}">
                <a16:creationId xmlns:a16="http://schemas.microsoft.com/office/drawing/2014/main" id="{50D351A1-271D-4475-9A28-8A37F07111D9}"/>
              </a:ext>
            </a:extLst>
          </p:cNvPr>
          <p:cNvSpPr>
            <a:spLocks noGrp="1"/>
          </p:cNvSpPr>
          <p:nvPr>
            <p:ph sz="half" idx="2"/>
          </p:nvPr>
        </p:nvSpPr>
        <p:spPr/>
        <p:txBody>
          <a:bodyPr/>
          <a:lstStyle/>
          <a:p>
            <a:pPr marL="0" indent="0" algn="just">
              <a:buNone/>
            </a:pPr>
            <a:r>
              <a:rPr lang="es-ES" dirty="0"/>
              <a:t>Las personas que quieren entrar al mundo de la botánica, piensan que es de manera sencilla, pero el cuidado de una planta es difícil de acuerdo a la especie que quiera cuidar, pues debe checar aspectos como la temperatura ambienta, la humedad, la luminosidad, entre otros. Así que si uno de los aspectos anteriores tiene una carencia o sobreabundancia, puede conllevar a la muerte de la planta.</a:t>
            </a:r>
            <a:endParaRPr lang="es-MX" dirty="0"/>
          </a:p>
        </p:txBody>
      </p:sp>
      <p:sp>
        <p:nvSpPr>
          <p:cNvPr id="7" name="Marcador de contenido 6">
            <a:extLst>
              <a:ext uri="{FF2B5EF4-FFF2-40B4-BE49-F238E27FC236}">
                <a16:creationId xmlns:a16="http://schemas.microsoft.com/office/drawing/2014/main" id="{A77A1CD6-250D-458D-AAD0-C50C18EAC5E2}"/>
              </a:ext>
            </a:extLst>
          </p:cNvPr>
          <p:cNvSpPr>
            <a:spLocks noGrp="1"/>
          </p:cNvSpPr>
          <p:nvPr>
            <p:ph sz="quarter" idx="4"/>
          </p:nvPr>
        </p:nvSpPr>
        <p:spPr/>
        <p:txBody>
          <a:bodyPr/>
          <a:lstStyle/>
          <a:p>
            <a:pPr marL="0" indent="0" algn="just">
              <a:buNone/>
            </a:pPr>
            <a:r>
              <a:rPr lang="es-ES" dirty="0"/>
              <a:t>Implementar el cuidado de una planta mediante una maceta inteligente ya que esta les permitirá estar pendiente de esta y de las necesidades que tenga para que puedan estar ocupados en otros asuntos de mayor importancia, pero al mismo tiempo puedan cuidar de esta para poder conseguir satisfacción al sentir que pudieran hacer germinar o cuidar muy bien la planta en cuestión y verla crecer. </a:t>
            </a:r>
            <a:endParaRPr lang="es-MX" dirty="0"/>
          </a:p>
        </p:txBody>
      </p:sp>
    </p:spTree>
    <p:extLst>
      <p:ext uri="{BB962C8B-B14F-4D97-AF65-F5344CB8AC3E}">
        <p14:creationId xmlns:p14="http://schemas.microsoft.com/office/powerpoint/2010/main" val="1093787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D6DC3751-7B3D-487B-9A44-26834826C2B2}"/>
              </a:ext>
            </a:extLst>
          </p:cNvPr>
          <p:cNvSpPr>
            <a:spLocks noGrp="1"/>
          </p:cNvSpPr>
          <p:nvPr>
            <p:ph type="sldNum" sz="quarter" idx="12"/>
          </p:nvPr>
        </p:nvSpPr>
        <p:spPr/>
        <p:txBody>
          <a:bodyPr/>
          <a:lstStyle/>
          <a:p>
            <a:pPr rtl="0"/>
            <a:fld id="{C263D6C4-4840-40CC-AC84-17E24B3B7BDE}" type="slidenum">
              <a:rPr lang="es-ES" noProof="0" smtClean="0"/>
              <a:pPr rtl="0"/>
              <a:t>3</a:t>
            </a:fld>
            <a:endParaRPr lang="es-ES" noProof="0" dirty="0"/>
          </a:p>
        </p:txBody>
      </p:sp>
      <p:sp>
        <p:nvSpPr>
          <p:cNvPr id="7" name="Marcador de texto 6">
            <a:extLst>
              <a:ext uri="{FF2B5EF4-FFF2-40B4-BE49-F238E27FC236}">
                <a16:creationId xmlns:a16="http://schemas.microsoft.com/office/drawing/2014/main" id="{223CE75E-7159-4827-A04F-3BB8A0C54DB9}"/>
              </a:ext>
            </a:extLst>
          </p:cNvPr>
          <p:cNvSpPr>
            <a:spLocks noGrp="1"/>
          </p:cNvSpPr>
          <p:nvPr>
            <p:ph type="body" idx="1"/>
          </p:nvPr>
        </p:nvSpPr>
        <p:spPr/>
        <p:txBody>
          <a:bodyPr/>
          <a:lstStyle/>
          <a:p>
            <a:r>
              <a:rPr lang="es-ES" dirty="0"/>
              <a:t>Problemática</a:t>
            </a:r>
            <a:endParaRPr lang="es-MX" dirty="0"/>
          </a:p>
        </p:txBody>
      </p:sp>
      <p:sp>
        <p:nvSpPr>
          <p:cNvPr id="9" name="Marcador de texto 8">
            <a:extLst>
              <a:ext uri="{FF2B5EF4-FFF2-40B4-BE49-F238E27FC236}">
                <a16:creationId xmlns:a16="http://schemas.microsoft.com/office/drawing/2014/main" id="{0DCCE6F9-539F-43B4-BCC7-309AA0A6E48D}"/>
              </a:ext>
            </a:extLst>
          </p:cNvPr>
          <p:cNvSpPr>
            <a:spLocks noGrp="1"/>
          </p:cNvSpPr>
          <p:nvPr>
            <p:ph type="body" sz="quarter" idx="3"/>
          </p:nvPr>
        </p:nvSpPr>
        <p:spPr/>
        <p:txBody>
          <a:bodyPr/>
          <a:lstStyle/>
          <a:p>
            <a:r>
              <a:rPr lang="es-ES" dirty="0"/>
              <a:t>Solución a implementar</a:t>
            </a:r>
            <a:endParaRPr lang="es-MX" dirty="0"/>
          </a:p>
        </p:txBody>
      </p:sp>
      <p:sp>
        <p:nvSpPr>
          <p:cNvPr id="8" name="Marcador de contenido 7">
            <a:extLst>
              <a:ext uri="{FF2B5EF4-FFF2-40B4-BE49-F238E27FC236}">
                <a16:creationId xmlns:a16="http://schemas.microsoft.com/office/drawing/2014/main" id="{FA0E0617-F743-465A-BEDF-82FD5F900A03}"/>
              </a:ext>
            </a:extLst>
          </p:cNvPr>
          <p:cNvSpPr>
            <a:spLocks noGrp="1"/>
          </p:cNvSpPr>
          <p:nvPr>
            <p:ph sz="half" idx="2"/>
          </p:nvPr>
        </p:nvSpPr>
        <p:spPr/>
        <p:txBody>
          <a:bodyPr/>
          <a:lstStyle/>
          <a:p>
            <a:pPr marL="0" indent="0" algn="just">
              <a:buNone/>
            </a:pPr>
            <a:r>
              <a:rPr lang="es-ES" dirty="0"/>
              <a:t>El director del hospital quiere contar con información de sus trabajadores y pacientes de manera rápida, segura y confiable. Desafortunadamente todos los registros son llevados en papel o en archivos electrónicos separados en computadoras de cada área: </a:t>
            </a:r>
            <a:r>
              <a:rPr lang="es-MX" dirty="0"/>
              <a:t>checado de tarjetas de empleados, consultas dadas a pacientes, historial médico de pacientes, cobros de servicios médicos (consultas, ambulancias, cirugías, análisis y estudios clínicos, entre otros).</a:t>
            </a:r>
          </a:p>
        </p:txBody>
      </p:sp>
      <p:sp>
        <p:nvSpPr>
          <p:cNvPr id="10" name="Marcador de contenido 9">
            <a:extLst>
              <a:ext uri="{FF2B5EF4-FFF2-40B4-BE49-F238E27FC236}">
                <a16:creationId xmlns:a16="http://schemas.microsoft.com/office/drawing/2014/main" id="{94C9C8F2-2ADC-4EEF-8A0D-2FF6D51062AC}"/>
              </a:ext>
            </a:extLst>
          </p:cNvPr>
          <p:cNvSpPr>
            <a:spLocks noGrp="1"/>
          </p:cNvSpPr>
          <p:nvPr>
            <p:ph sz="quarter" idx="4"/>
          </p:nvPr>
        </p:nvSpPr>
        <p:spPr/>
        <p:txBody>
          <a:bodyPr/>
          <a:lstStyle/>
          <a:p>
            <a:pPr algn="just"/>
            <a:r>
              <a:rPr lang="es-ES" dirty="0"/>
              <a:t>Desarrollar un sistema informático web con base de datos para el Hospital de la Selva, con el fin de resolver las necesidades del director del hospital, que requiere digitalizar los registros y procesos del hospital que actualmente se llevan en físico, para agilizar y eficientizar el uso, control y disponibilidad de la información</a:t>
            </a:r>
            <a:endParaRPr lang="es-MX" dirty="0"/>
          </a:p>
        </p:txBody>
      </p:sp>
    </p:spTree>
    <p:extLst>
      <p:ext uri="{BB962C8B-B14F-4D97-AF65-F5344CB8AC3E}">
        <p14:creationId xmlns:p14="http://schemas.microsoft.com/office/powerpoint/2010/main" val="12160092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2A9B7-3BE8-428B-A674-8B8715E336E0}"/>
              </a:ext>
            </a:extLst>
          </p:cNvPr>
          <p:cNvSpPr>
            <a:spLocks noGrp="1"/>
          </p:cNvSpPr>
          <p:nvPr>
            <p:ph type="title"/>
          </p:nvPr>
        </p:nvSpPr>
        <p:spPr/>
        <p:txBody>
          <a:bodyPr/>
          <a:lstStyle/>
          <a:p>
            <a:r>
              <a:rPr lang="es-ES" dirty="0"/>
              <a:t>Requisitos no funcionales</a:t>
            </a:r>
            <a:endParaRPr lang="es-MX" dirty="0"/>
          </a:p>
        </p:txBody>
      </p:sp>
      <p:sp>
        <p:nvSpPr>
          <p:cNvPr id="3" name="Marcador de número de diapositiva 2">
            <a:extLst>
              <a:ext uri="{FF2B5EF4-FFF2-40B4-BE49-F238E27FC236}">
                <a16:creationId xmlns:a16="http://schemas.microsoft.com/office/drawing/2014/main" id="{E9281317-4E49-459E-97A4-B2937BECD761}"/>
              </a:ext>
            </a:extLst>
          </p:cNvPr>
          <p:cNvSpPr>
            <a:spLocks noGrp="1"/>
          </p:cNvSpPr>
          <p:nvPr>
            <p:ph type="sldNum" sz="quarter" idx="12"/>
          </p:nvPr>
        </p:nvSpPr>
        <p:spPr/>
        <p:txBody>
          <a:bodyPr/>
          <a:lstStyle/>
          <a:p>
            <a:pPr rtl="0"/>
            <a:fld id="{C263D6C4-4840-40CC-AC84-17E24B3B7BDE}" type="slidenum">
              <a:rPr lang="es-ES" noProof="0" smtClean="0"/>
              <a:pPr rtl="0"/>
              <a:t>30</a:t>
            </a:fld>
            <a:endParaRPr lang="es-ES" noProof="0"/>
          </a:p>
        </p:txBody>
      </p:sp>
      <p:sp>
        <p:nvSpPr>
          <p:cNvPr id="4" name="Marcador de texto 3">
            <a:extLst>
              <a:ext uri="{FF2B5EF4-FFF2-40B4-BE49-F238E27FC236}">
                <a16:creationId xmlns:a16="http://schemas.microsoft.com/office/drawing/2014/main" id="{B1122BCD-6DE6-4DA9-B985-257BACB4D319}"/>
              </a:ext>
            </a:extLst>
          </p:cNvPr>
          <p:cNvSpPr>
            <a:spLocks noGrp="1"/>
          </p:cNvSpPr>
          <p:nvPr>
            <p:ph type="body" sz="quarter" idx="13"/>
          </p:nvPr>
        </p:nvSpPr>
        <p:spPr/>
        <p:txBody>
          <a:bodyPr/>
          <a:lstStyle/>
          <a:p>
            <a:r>
              <a:rPr lang="es-ES" dirty="0"/>
              <a:t>El rendimiento de la aplicación web será rápida, para que se pueda ver en tiempo real los valores enviados por la maceta inteligente.</a:t>
            </a:r>
          </a:p>
          <a:p>
            <a:r>
              <a:rPr lang="es-MX" dirty="0"/>
              <a:t>Tendrá un diseño intuitivo para facilitar su uso, y muestra de los datos obtenidos de manera comprensible para el usuario.</a:t>
            </a:r>
          </a:p>
          <a:p>
            <a:r>
              <a:rPr lang="es-MX" dirty="0"/>
              <a:t>Será una aplicación multiplataforma.</a:t>
            </a:r>
          </a:p>
          <a:p>
            <a:r>
              <a:rPr lang="es-MX" dirty="0"/>
              <a:t>Los datos serán guardados en la nube, donde cada maceta tendrá su tabla propia de los valores obtenidos, de tal manera que solo se pueda ver los datos de las macetas sincronizadas con la aplicación.</a:t>
            </a:r>
          </a:p>
          <a:p>
            <a:r>
              <a:rPr lang="es-ES" b="0" i="0" dirty="0">
                <a:effectLst/>
                <a:latin typeface="Arial" panose="020B0604020202020204" pitchFamily="34" charset="0"/>
              </a:rPr>
              <a:t>El sistema debe proporcionar mensajes de error que sean informativos y orientados a usuario final.</a:t>
            </a:r>
          </a:p>
          <a:p>
            <a:r>
              <a:rPr lang="es-MX" dirty="0"/>
              <a:t>Se dispondrá de una guía de uso de la aplicación y la maceta para </a:t>
            </a:r>
            <a:r>
              <a:rPr lang="es-MX"/>
              <a:t>los usuarios.</a:t>
            </a:r>
            <a:endParaRPr lang="es-MX" dirty="0"/>
          </a:p>
          <a:p>
            <a:endParaRPr lang="es-MX" dirty="0"/>
          </a:p>
        </p:txBody>
      </p:sp>
    </p:spTree>
    <p:extLst>
      <p:ext uri="{BB962C8B-B14F-4D97-AF65-F5344CB8AC3E}">
        <p14:creationId xmlns:p14="http://schemas.microsoft.com/office/powerpoint/2010/main" val="2282990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F9C99-ECA8-479E-BFB9-E1D523F8EAB5}"/>
              </a:ext>
            </a:extLst>
          </p:cNvPr>
          <p:cNvSpPr>
            <a:spLocks noGrp="1"/>
          </p:cNvSpPr>
          <p:nvPr>
            <p:ph type="title"/>
          </p:nvPr>
        </p:nvSpPr>
        <p:spPr/>
        <p:txBody>
          <a:bodyPr/>
          <a:lstStyle/>
          <a:p>
            <a:r>
              <a:rPr lang="es-ES" dirty="0"/>
              <a:t>Estilos arquitectónicos</a:t>
            </a:r>
            <a:endParaRPr lang="es-MX" dirty="0"/>
          </a:p>
        </p:txBody>
      </p:sp>
      <p:sp>
        <p:nvSpPr>
          <p:cNvPr id="3" name="Marcador de texto 2">
            <a:extLst>
              <a:ext uri="{FF2B5EF4-FFF2-40B4-BE49-F238E27FC236}">
                <a16:creationId xmlns:a16="http://schemas.microsoft.com/office/drawing/2014/main" id="{926827B1-344F-4205-A32C-83DE611FEC35}"/>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E17E7480-B61C-4EE3-8542-BC301BFA7B23}"/>
              </a:ext>
            </a:extLst>
          </p:cNvPr>
          <p:cNvSpPr>
            <a:spLocks noGrp="1"/>
          </p:cNvSpPr>
          <p:nvPr>
            <p:ph type="sldNum" sz="quarter" idx="12"/>
          </p:nvPr>
        </p:nvSpPr>
        <p:spPr/>
        <p:txBody>
          <a:bodyPr/>
          <a:lstStyle/>
          <a:p>
            <a:pPr rtl="0"/>
            <a:fld id="{C263D6C4-4840-40CC-AC84-17E24B3B7BDE}" type="slidenum">
              <a:rPr lang="es-ES" noProof="0" smtClean="0"/>
              <a:pPr rtl="0"/>
              <a:t>31</a:t>
            </a:fld>
            <a:endParaRPr lang="es-ES" noProof="0"/>
          </a:p>
        </p:txBody>
      </p:sp>
    </p:spTree>
    <p:extLst>
      <p:ext uri="{BB962C8B-B14F-4D97-AF65-F5344CB8AC3E}">
        <p14:creationId xmlns:p14="http://schemas.microsoft.com/office/powerpoint/2010/main" val="28003813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MVC (</a:t>
            </a:r>
            <a:r>
              <a:rPr lang="es-MX" dirty="0" err="1"/>
              <a:t>Model</a:t>
            </a:r>
            <a:r>
              <a:rPr lang="es-MX" dirty="0"/>
              <a:t>- View- </a:t>
            </a:r>
            <a:r>
              <a:rPr lang="es-MX" dirty="0" err="1"/>
              <a:t>Controller</a:t>
            </a:r>
            <a:r>
              <a:rPr lang="es-MX" dirty="0"/>
              <a:t>) </a:t>
            </a:r>
          </a:p>
        </p:txBody>
      </p:sp>
      <p:sp>
        <p:nvSpPr>
          <p:cNvPr id="3" name="Marcador de número de diapositiva 2"/>
          <p:cNvSpPr>
            <a:spLocks noGrp="1"/>
          </p:cNvSpPr>
          <p:nvPr>
            <p:ph type="sldNum" sz="quarter" idx="12"/>
          </p:nvPr>
        </p:nvSpPr>
        <p:spPr/>
        <p:txBody>
          <a:bodyPr/>
          <a:lstStyle/>
          <a:p>
            <a:pPr rtl="0"/>
            <a:fld id="{C263D6C4-4840-40CC-AC84-17E24B3B7BDE}" type="slidenum">
              <a:rPr lang="es-ES" noProof="0" smtClean="0"/>
              <a:pPr rtl="0"/>
              <a:t>32</a:t>
            </a:fld>
            <a:endParaRPr lang="es-ES" noProof="0"/>
          </a:p>
        </p:txBody>
      </p:sp>
      <p:sp>
        <p:nvSpPr>
          <p:cNvPr id="4" name="Marcador de texto 3"/>
          <p:cNvSpPr>
            <a:spLocks noGrp="1"/>
          </p:cNvSpPr>
          <p:nvPr>
            <p:ph type="body" sz="quarter" idx="13"/>
          </p:nvPr>
        </p:nvSpPr>
        <p:spPr>
          <a:xfrm>
            <a:off x="5434148" y="1462676"/>
            <a:ext cx="6413863" cy="4730983"/>
          </a:xfrm>
        </p:spPr>
        <p:txBody>
          <a:bodyPr/>
          <a:lstStyle/>
          <a:p>
            <a:pPr algn="just"/>
            <a:r>
              <a:rPr lang="es-MX" sz="2000" dirty="0"/>
              <a:t>Es un estilo de arquitectura de software que separa los datos de una aplicación, la interfaz de usuario, y la lógica de control en tres componentes distintos. La Vista, o interfaz de usuario, que compone la información que se envía al cliente y los mecanismos interacción con éste.</a:t>
            </a:r>
          </a:p>
          <a:p>
            <a:pPr marL="0" indent="0" algn="just">
              <a:buNone/>
            </a:pPr>
            <a:endParaRPr lang="es-MX" sz="2000"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11" y="1584092"/>
            <a:ext cx="4327566" cy="4730983"/>
          </a:xfrm>
          <a:prstGeom prst="rect">
            <a:avLst/>
          </a:prstGeom>
        </p:spPr>
      </p:pic>
    </p:spTree>
    <p:extLst>
      <p:ext uri="{BB962C8B-B14F-4D97-AF65-F5344CB8AC3E}">
        <p14:creationId xmlns:p14="http://schemas.microsoft.com/office/powerpoint/2010/main" val="229155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7345FBE-1450-40F7-AFD6-E639CAF86163}"/>
              </a:ext>
            </a:extLst>
          </p:cNvPr>
          <p:cNvSpPr>
            <a:spLocks noGrp="1"/>
          </p:cNvSpPr>
          <p:nvPr>
            <p:ph type="sldNum" sz="quarter" idx="12"/>
          </p:nvPr>
        </p:nvSpPr>
        <p:spPr/>
        <p:txBody>
          <a:bodyPr/>
          <a:lstStyle/>
          <a:p>
            <a:pPr rtl="0"/>
            <a:fld id="{C263D6C4-4840-40CC-AC84-17E24B3B7BDE}" type="slidenum">
              <a:rPr lang="es-ES" noProof="0" smtClean="0"/>
              <a:pPr rtl="0"/>
              <a:t>33</a:t>
            </a:fld>
            <a:endParaRPr lang="es-ES" noProof="0"/>
          </a:p>
        </p:txBody>
      </p:sp>
      <p:sp>
        <p:nvSpPr>
          <p:cNvPr id="5" name="Marcador de texto 4">
            <a:extLst>
              <a:ext uri="{FF2B5EF4-FFF2-40B4-BE49-F238E27FC236}">
                <a16:creationId xmlns:a16="http://schemas.microsoft.com/office/drawing/2014/main" id="{28FD274B-7B07-4B9D-AE0D-136DDF456FB4}"/>
              </a:ext>
            </a:extLst>
          </p:cNvPr>
          <p:cNvSpPr>
            <a:spLocks noGrp="1"/>
          </p:cNvSpPr>
          <p:nvPr>
            <p:ph type="body" idx="1"/>
          </p:nvPr>
        </p:nvSpPr>
        <p:spPr/>
        <p:txBody>
          <a:bodyPr/>
          <a:lstStyle/>
          <a:p>
            <a:r>
              <a:rPr lang="es-ES" dirty="0"/>
              <a:t>Características</a:t>
            </a:r>
            <a:endParaRPr lang="es-MX" dirty="0"/>
          </a:p>
        </p:txBody>
      </p:sp>
      <p:sp>
        <p:nvSpPr>
          <p:cNvPr id="6" name="Marcador de texto 5">
            <a:extLst>
              <a:ext uri="{FF2B5EF4-FFF2-40B4-BE49-F238E27FC236}">
                <a16:creationId xmlns:a16="http://schemas.microsoft.com/office/drawing/2014/main" id="{8E94C6CC-1A23-4D96-B121-5B9A7C0D270C}"/>
              </a:ext>
            </a:extLst>
          </p:cNvPr>
          <p:cNvSpPr>
            <a:spLocks noGrp="1"/>
          </p:cNvSpPr>
          <p:nvPr>
            <p:ph type="body" sz="quarter" idx="3"/>
          </p:nvPr>
        </p:nvSpPr>
        <p:spPr/>
        <p:txBody>
          <a:bodyPr/>
          <a:lstStyle/>
          <a:p>
            <a:r>
              <a:rPr lang="es-ES" dirty="0"/>
              <a:t>Elementos</a:t>
            </a:r>
            <a:endParaRPr lang="es-MX" dirty="0"/>
          </a:p>
        </p:txBody>
      </p:sp>
      <p:sp>
        <p:nvSpPr>
          <p:cNvPr id="4" name="Marcador de contenido 3">
            <a:extLst>
              <a:ext uri="{FF2B5EF4-FFF2-40B4-BE49-F238E27FC236}">
                <a16:creationId xmlns:a16="http://schemas.microsoft.com/office/drawing/2014/main" id="{C4BDF9D8-9DEA-458E-A2BB-4583DE6FE90B}"/>
              </a:ext>
            </a:extLst>
          </p:cNvPr>
          <p:cNvSpPr>
            <a:spLocks noGrp="1"/>
          </p:cNvSpPr>
          <p:nvPr>
            <p:ph sz="half" idx="2"/>
          </p:nvPr>
        </p:nvSpPr>
        <p:spPr/>
        <p:txBody>
          <a:bodyPr>
            <a:normAutofit/>
          </a:bodyPr>
          <a:lstStyle/>
          <a:p>
            <a:r>
              <a:rPr lang="es-MX" dirty="0"/>
              <a:t>Reutilizable en distintas circunstancias de diseño.</a:t>
            </a:r>
          </a:p>
          <a:p>
            <a:r>
              <a:rPr lang="es-MX" dirty="0"/>
              <a:t>Efectivo en problemas similares.</a:t>
            </a:r>
          </a:p>
          <a:p>
            <a:r>
              <a:rPr lang="es-MX" dirty="0"/>
              <a:t>Permite evitar riesgos de impidan reutilizar código.</a:t>
            </a:r>
          </a:p>
          <a:p>
            <a:r>
              <a:rPr lang="es-MX" dirty="0"/>
              <a:t>Simplifican la forma de documentar una aplicación.</a:t>
            </a:r>
          </a:p>
        </p:txBody>
      </p:sp>
      <p:sp>
        <p:nvSpPr>
          <p:cNvPr id="7" name="Marcador de contenido 6">
            <a:extLst>
              <a:ext uri="{FF2B5EF4-FFF2-40B4-BE49-F238E27FC236}">
                <a16:creationId xmlns:a16="http://schemas.microsoft.com/office/drawing/2014/main" id="{F69713DC-A306-4CBE-871A-BA63C80E47D2}"/>
              </a:ext>
            </a:extLst>
          </p:cNvPr>
          <p:cNvSpPr>
            <a:spLocks noGrp="1"/>
          </p:cNvSpPr>
          <p:nvPr>
            <p:ph sz="quarter" idx="4"/>
          </p:nvPr>
        </p:nvSpPr>
        <p:spPr>
          <a:xfrm>
            <a:off x="6475412" y="2335258"/>
            <a:ext cx="5183188" cy="3684588"/>
          </a:xfrm>
        </p:spPr>
        <p:txBody>
          <a:bodyPr>
            <a:normAutofit/>
          </a:bodyPr>
          <a:lstStyle/>
          <a:p>
            <a:r>
              <a:rPr lang="es-MX" dirty="0"/>
              <a:t>Servidor</a:t>
            </a:r>
          </a:p>
          <a:p>
            <a:r>
              <a:rPr lang="es-MX" dirty="0"/>
              <a:t>Modelo</a:t>
            </a:r>
          </a:p>
          <a:p>
            <a:r>
              <a:rPr lang="es-MX" dirty="0"/>
              <a:t>Vista</a:t>
            </a:r>
          </a:p>
          <a:p>
            <a:r>
              <a:rPr lang="es-MX" dirty="0"/>
              <a:t>Controlador</a:t>
            </a:r>
          </a:p>
        </p:txBody>
      </p:sp>
    </p:spTree>
    <p:extLst>
      <p:ext uri="{BB962C8B-B14F-4D97-AF65-F5344CB8AC3E}">
        <p14:creationId xmlns:p14="http://schemas.microsoft.com/office/powerpoint/2010/main" val="3313040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3609873-E356-4935-9F1D-1E4CB35A8DFE}"/>
              </a:ext>
            </a:extLst>
          </p:cNvPr>
          <p:cNvSpPr>
            <a:spLocks noGrp="1"/>
          </p:cNvSpPr>
          <p:nvPr>
            <p:ph type="sldNum" sz="quarter" idx="12"/>
          </p:nvPr>
        </p:nvSpPr>
        <p:spPr/>
        <p:txBody>
          <a:bodyPr/>
          <a:lstStyle/>
          <a:p>
            <a:pPr rtl="0"/>
            <a:fld id="{C263D6C4-4840-40CC-AC84-17E24B3B7BDE}" type="slidenum">
              <a:rPr lang="es-ES" noProof="0" smtClean="0"/>
              <a:pPr rtl="0"/>
              <a:t>34</a:t>
            </a:fld>
            <a:endParaRPr lang="es-ES" noProof="0"/>
          </a:p>
        </p:txBody>
      </p:sp>
      <p:sp>
        <p:nvSpPr>
          <p:cNvPr id="4" name="Marcador de texto 3">
            <a:extLst>
              <a:ext uri="{FF2B5EF4-FFF2-40B4-BE49-F238E27FC236}">
                <a16:creationId xmlns:a16="http://schemas.microsoft.com/office/drawing/2014/main" id="{347BEE3C-92C1-4171-83CF-4BFECE034ACB}"/>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0F3A719D-46B8-47B9-9216-A32703B12195}"/>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0311DF7C-0469-4FFF-B3C3-08BE3B23F3FA}"/>
              </a:ext>
            </a:extLst>
          </p:cNvPr>
          <p:cNvSpPr>
            <a:spLocks noGrp="1"/>
          </p:cNvSpPr>
          <p:nvPr>
            <p:ph sz="half" idx="2"/>
          </p:nvPr>
        </p:nvSpPr>
        <p:spPr/>
        <p:txBody>
          <a:bodyPr>
            <a:normAutofit lnSpcReduction="10000"/>
          </a:bodyPr>
          <a:lstStyle/>
          <a:p>
            <a:pPr algn="just"/>
            <a:r>
              <a:rPr lang="es-MX" dirty="0"/>
              <a:t>El usuario solicita una acción al servidor</a:t>
            </a:r>
          </a:p>
          <a:p>
            <a:pPr algn="just"/>
            <a:r>
              <a:rPr lang="es-MX" dirty="0"/>
              <a:t>El servidor atiende la petición y manda a llamar al controlador</a:t>
            </a:r>
          </a:p>
          <a:p>
            <a:pPr algn="just"/>
            <a:r>
              <a:rPr lang="es-MX" dirty="0"/>
              <a:t>El controlador llama al modelo necesario</a:t>
            </a:r>
          </a:p>
          <a:p>
            <a:pPr lvl="1" algn="just"/>
            <a:r>
              <a:rPr lang="es-MX" dirty="0"/>
              <a:t>El modelo atiende la petición y realiza las operaciones de datos correspondientes</a:t>
            </a:r>
          </a:p>
          <a:p>
            <a:pPr lvl="1" algn="just"/>
            <a:r>
              <a:rPr lang="es-MX" dirty="0"/>
              <a:t>El modelo regresa el resultado</a:t>
            </a:r>
          </a:p>
          <a:p>
            <a:pPr algn="just"/>
            <a:r>
              <a:rPr lang="es-MX" dirty="0"/>
              <a:t>El controlador llama a la vista, enviándole los datos procesados del modelo</a:t>
            </a:r>
          </a:p>
          <a:p>
            <a:pPr lvl="1" algn="just"/>
            <a:r>
              <a:rPr lang="es-MX" dirty="0"/>
              <a:t>La vista presenta los datos</a:t>
            </a:r>
          </a:p>
          <a:p>
            <a:pPr algn="just"/>
            <a:r>
              <a:rPr lang="es-MX" dirty="0"/>
              <a:t>El controlador devuelve la vista al servidor</a:t>
            </a:r>
          </a:p>
          <a:p>
            <a:pPr algn="just"/>
            <a:r>
              <a:rPr lang="es-MX" dirty="0"/>
              <a:t>El servidor presenta el resultado al cliente</a:t>
            </a:r>
          </a:p>
        </p:txBody>
      </p:sp>
      <p:sp>
        <p:nvSpPr>
          <p:cNvPr id="7" name="Marcador de contenido 6">
            <a:extLst>
              <a:ext uri="{FF2B5EF4-FFF2-40B4-BE49-F238E27FC236}">
                <a16:creationId xmlns:a16="http://schemas.microsoft.com/office/drawing/2014/main" id="{90CAAA63-16C9-40AC-8153-A57339432599}"/>
              </a:ext>
            </a:extLst>
          </p:cNvPr>
          <p:cNvSpPr>
            <a:spLocks noGrp="1"/>
          </p:cNvSpPr>
          <p:nvPr>
            <p:ph sz="quarter" idx="4"/>
          </p:nvPr>
        </p:nvSpPr>
        <p:spPr/>
        <p:txBody>
          <a:bodyPr/>
          <a:lstStyle/>
          <a:p>
            <a:r>
              <a:rPr lang="es-MX" dirty="0"/>
              <a:t>ASP.NET MVC (C# , </a:t>
            </a:r>
            <a:r>
              <a:rPr lang="es-MX" dirty="0" err="1"/>
              <a:t>VBasic</a:t>
            </a:r>
            <a:r>
              <a:rPr lang="es-MX" dirty="0"/>
              <a:t>)</a:t>
            </a:r>
          </a:p>
          <a:p>
            <a:r>
              <a:rPr lang="es-MX" dirty="0" err="1"/>
              <a:t>Laravel</a:t>
            </a:r>
            <a:r>
              <a:rPr lang="es-MX" dirty="0"/>
              <a:t> (PHP)</a:t>
            </a:r>
          </a:p>
          <a:p>
            <a:r>
              <a:rPr lang="es-MX" dirty="0" err="1"/>
              <a:t>django</a:t>
            </a:r>
            <a:r>
              <a:rPr lang="es-MX" dirty="0"/>
              <a:t> (Python)</a:t>
            </a:r>
          </a:p>
          <a:p>
            <a:r>
              <a:rPr lang="es-MX" dirty="0"/>
              <a:t>Ruby </a:t>
            </a:r>
            <a:r>
              <a:rPr lang="es-MX" dirty="0" err="1"/>
              <a:t>on</a:t>
            </a:r>
            <a:r>
              <a:rPr lang="es-MX" dirty="0"/>
              <a:t> </a:t>
            </a:r>
            <a:r>
              <a:rPr lang="es-MX" dirty="0" err="1"/>
              <a:t>Rails</a:t>
            </a:r>
            <a:endParaRPr lang="es-MX" dirty="0"/>
          </a:p>
          <a:p>
            <a:pPr marL="0" indent="0">
              <a:buNone/>
            </a:pPr>
            <a:endParaRPr lang="es-MX" dirty="0"/>
          </a:p>
        </p:txBody>
      </p:sp>
    </p:spTree>
    <p:extLst>
      <p:ext uri="{BB962C8B-B14F-4D97-AF65-F5344CB8AC3E}">
        <p14:creationId xmlns:p14="http://schemas.microsoft.com/office/powerpoint/2010/main" val="2773814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F252-21CB-44E0-B6DC-2856A8EF6715}"/>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D51F0F92-AFE2-4E31-B227-0B4EEAA23AFE}"/>
              </a:ext>
            </a:extLst>
          </p:cNvPr>
          <p:cNvSpPr>
            <a:spLocks noGrp="1"/>
          </p:cNvSpPr>
          <p:nvPr>
            <p:ph type="sldNum" sz="quarter" idx="12"/>
          </p:nvPr>
        </p:nvSpPr>
        <p:spPr/>
        <p:txBody>
          <a:bodyPr/>
          <a:lstStyle/>
          <a:p>
            <a:pPr rtl="0"/>
            <a:fld id="{C263D6C4-4840-40CC-AC84-17E24B3B7BDE}" type="slidenum">
              <a:rPr lang="es-ES" noProof="0" smtClean="0"/>
              <a:pPr rtl="0"/>
              <a:t>35</a:t>
            </a:fld>
            <a:endParaRPr lang="es-ES" noProof="0"/>
          </a:p>
        </p:txBody>
      </p:sp>
      <p:sp>
        <p:nvSpPr>
          <p:cNvPr id="4" name="Marcador de texto 3">
            <a:extLst>
              <a:ext uri="{FF2B5EF4-FFF2-40B4-BE49-F238E27FC236}">
                <a16:creationId xmlns:a16="http://schemas.microsoft.com/office/drawing/2014/main" id="{E0A4A3A3-85F5-4540-946E-709DE719E35E}"/>
              </a:ext>
            </a:extLst>
          </p:cNvPr>
          <p:cNvSpPr>
            <a:spLocks noGrp="1"/>
          </p:cNvSpPr>
          <p:nvPr>
            <p:ph type="body" sz="quarter" idx="13"/>
          </p:nvPr>
        </p:nvSpPr>
        <p:spPr>
          <a:xfrm>
            <a:off x="444499" y="1625385"/>
            <a:ext cx="7576095" cy="4093243"/>
          </a:xfrm>
        </p:spPr>
        <p:txBody>
          <a:bodyPr/>
          <a:lstStyle/>
          <a:p>
            <a:pPr algn="just" fontAlgn="base"/>
            <a:r>
              <a:rPr lang="es-MX" sz="2000" dirty="0"/>
              <a:t>Elegimos esté estilo por que tiene la característica de dividir los componentes de una aplicación web o móvil en tres componentes que son el modelo, vista y controlador, esto nos garantiza ciertas ventajas como ayudar a separar las responsabilidades dentro de nuestra aplicación y así poder optimizar de mejor manera el proceso que la aplicación sigue actualmente.</a:t>
            </a:r>
          </a:p>
          <a:p>
            <a:pPr algn="just" fontAlgn="base"/>
            <a:endParaRPr lang="es-MX" sz="2000" dirty="0"/>
          </a:p>
        </p:txBody>
      </p:sp>
    </p:spTree>
    <p:extLst>
      <p:ext uri="{BB962C8B-B14F-4D97-AF65-F5344CB8AC3E}">
        <p14:creationId xmlns:p14="http://schemas.microsoft.com/office/powerpoint/2010/main" val="31881317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276B03-43FB-4399-9616-907FEA3D3EC6}"/>
              </a:ext>
            </a:extLst>
          </p:cNvPr>
          <p:cNvSpPr>
            <a:spLocks noGrp="1"/>
          </p:cNvSpPr>
          <p:nvPr>
            <p:ph type="title"/>
          </p:nvPr>
        </p:nvSpPr>
        <p:spPr/>
        <p:txBody>
          <a:bodyPr/>
          <a:lstStyle/>
          <a:p>
            <a:r>
              <a:rPr lang="es-MX" dirty="0"/>
              <a:t>Arquitectura de objetos distribuidos</a:t>
            </a:r>
          </a:p>
        </p:txBody>
      </p:sp>
      <p:sp>
        <p:nvSpPr>
          <p:cNvPr id="3" name="Marcador de número de diapositiva 2">
            <a:extLst>
              <a:ext uri="{FF2B5EF4-FFF2-40B4-BE49-F238E27FC236}">
                <a16:creationId xmlns:a16="http://schemas.microsoft.com/office/drawing/2014/main" id="{0C593E01-1239-42FC-8739-E12C9C1CC900}"/>
              </a:ext>
            </a:extLst>
          </p:cNvPr>
          <p:cNvSpPr>
            <a:spLocks noGrp="1"/>
          </p:cNvSpPr>
          <p:nvPr>
            <p:ph type="sldNum" sz="quarter" idx="12"/>
          </p:nvPr>
        </p:nvSpPr>
        <p:spPr/>
        <p:txBody>
          <a:bodyPr/>
          <a:lstStyle/>
          <a:p>
            <a:pPr rtl="0"/>
            <a:fld id="{C263D6C4-4840-40CC-AC84-17E24B3B7BDE}" type="slidenum">
              <a:rPr lang="es-ES" noProof="0" smtClean="0"/>
              <a:pPr rtl="0"/>
              <a:t>36</a:t>
            </a:fld>
            <a:endParaRPr lang="es-ES" noProof="0"/>
          </a:p>
        </p:txBody>
      </p:sp>
      <p:pic>
        <p:nvPicPr>
          <p:cNvPr id="7" name="Marcador de contenido 6">
            <a:extLst>
              <a:ext uri="{FF2B5EF4-FFF2-40B4-BE49-F238E27FC236}">
                <a16:creationId xmlns:a16="http://schemas.microsoft.com/office/drawing/2014/main" id="{5E68740A-C2E9-4981-89B0-368EB5A5E467}"/>
              </a:ext>
            </a:extLst>
          </p:cNvPr>
          <p:cNvPicPr>
            <a:picLocks noGrp="1" noChangeAspect="1"/>
          </p:cNvPicPr>
          <p:nvPr>
            <p:ph sz="half" idx="1"/>
          </p:nvPr>
        </p:nvPicPr>
        <p:blipFill>
          <a:blip r:embed="rId2"/>
          <a:stretch>
            <a:fillRect/>
          </a:stretch>
        </p:blipFill>
        <p:spPr>
          <a:xfrm>
            <a:off x="442913" y="1677249"/>
            <a:ext cx="5184775" cy="4340114"/>
          </a:xfrm>
        </p:spPr>
      </p:pic>
      <p:sp>
        <p:nvSpPr>
          <p:cNvPr id="5" name="Marcador de contenido 4">
            <a:extLst>
              <a:ext uri="{FF2B5EF4-FFF2-40B4-BE49-F238E27FC236}">
                <a16:creationId xmlns:a16="http://schemas.microsoft.com/office/drawing/2014/main" id="{4DCC9F55-B7F7-4093-B4C3-FFA021708C01}"/>
              </a:ext>
            </a:extLst>
          </p:cNvPr>
          <p:cNvSpPr>
            <a:spLocks noGrp="1"/>
          </p:cNvSpPr>
          <p:nvPr>
            <p:ph sz="half" idx="2"/>
          </p:nvPr>
        </p:nvSpPr>
        <p:spPr/>
        <p:txBody>
          <a:bodyPr/>
          <a:lstStyle/>
          <a:p>
            <a:pPr marL="0" indent="0" algn="just">
              <a:buNone/>
            </a:pPr>
            <a:r>
              <a:rPr lang="es-ES" dirty="0"/>
              <a:t>Mediante este tipo de arquitectura, podemos agregar nuevos recursos si es necesario, aunque es un poco más compleja que otros tipos de arquitecturas, se puede volver a configurar mediante la migración de objetos a través de la red.</a:t>
            </a:r>
            <a:endParaRPr lang="es-MX" dirty="0"/>
          </a:p>
        </p:txBody>
      </p:sp>
    </p:spTree>
    <p:extLst>
      <p:ext uri="{BB962C8B-B14F-4D97-AF65-F5344CB8AC3E}">
        <p14:creationId xmlns:p14="http://schemas.microsoft.com/office/powerpoint/2010/main" val="8035845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287BB62-59F5-4E11-9BD8-EDF3EF9F8EDC}"/>
              </a:ext>
            </a:extLst>
          </p:cNvPr>
          <p:cNvSpPr>
            <a:spLocks noGrp="1"/>
          </p:cNvSpPr>
          <p:nvPr>
            <p:ph type="sldNum" sz="quarter" idx="12"/>
          </p:nvPr>
        </p:nvSpPr>
        <p:spPr/>
        <p:txBody>
          <a:bodyPr/>
          <a:lstStyle/>
          <a:p>
            <a:fld id="{C263D6C4-4840-40CC-AC84-17E24B3B7BDE}" type="slidenum">
              <a:rPr lang="es-ES" noProof="0" smtClean="0"/>
              <a:pPr/>
              <a:t>37</a:t>
            </a:fld>
            <a:endParaRPr lang="es-ES" noProof="0"/>
          </a:p>
        </p:txBody>
      </p:sp>
      <p:sp>
        <p:nvSpPr>
          <p:cNvPr id="13" name="Marcador de texto 12">
            <a:extLst>
              <a:ext uri="{FF2B5EF4-FFF2-40B4-BE49-F238E27FC236}">
                <a16:creationId xmlns:a16="http://schemas.microsoft.com/office/drawing/2014/main" id="{A3B3E82D-D07D-4E43-B961-0AD83809808E}"/>
              </a:ext>
            </a:extLst>
          </p:cNvPr>
          <p:cNvSpPr>
            <a:spLocks noGrp="1"/>
          </p:cNvSpPr>
          <p:nvPr>
            <p:ph type="body" idx="1"/>
          </p:nvPr>
        </p:nvSpPr>
        <p:spPr/>
        <p:txBody>
          <a:bodyPr/>
          <a:lstStyle/>
          <a:p>
            <a:r>
              <a:rPr lang="es-ES" dirty="0"/>
              <a:t>Características</a:t>
            </a:r>
            <a:endParaRPr lang="es-MX" dirty="0"/>
          </a:p>
        </p:txBody>
      </p:sp>
      <p:sp>
        <p:nvSpPr>
          <p:cNvPr id="15" name="Marcador de texto 14">
            <a:extLst>
              <a:ext uri="{FF2B5EF4-FFF2-40B4-BE49-F238E27FC236}">
                <a16:creationId xmlns:a16="http://schemas.microsoft.com/office/drawing/2014/main" id="{D302A612-53E6-480E-9215-6729F3F2653C}"/>
              </a:ext>
            </a:extLst>
          </p:cNvPr>
          <p:cNvSpPr>
            <a:spLocks noGrp="1"/>
          </p:cNvSpPr>
          <p:nvPr>
            <p:ph type="body" sz="quarter" idx="3"/>
          </p:nvPr>
        </p:nvSpPr>
        <p:spPr/>
        <p:txBody>
          <a:bodyPr/>
          <a:lstStyle/>
          <a:p>
            <a:r>
              <a:rPr lang="es-ES" dirty="0"/>
              <a:t>Elementos</a:t>
            </a:r>
            <a:endParaRPr lang="es-MX" dirty="0"/>
          </a:p>
        </p:txBody>
      </p:sp>
      <p:sp>
        <p:nvSpPr>
          <p:cNvPr id="14" name="Marcador de contenido 13">
            <a:extLst>
              <a:ext uri="{FF2B5EF4-FFF2-40B4-BE49-F238E27FC236}">
                <a16:creationId xmlns:a16="http://schemas.microsoft.com/office/drawing/2014/main" id="{E1787C41-4EA6-44FE-949E-11E94060E17E}"/>
              </a:ext>
            </a:extLst>
          </p:cNvPr>
          <p:cNvSpPr>
            <a:spLocks noGrp="1"/>
          </p:cNvSpPr>
          <p:nvPr>
            <p:ph sz="half" idx="2"/>
          </p:nvPr>
        </p:nvSpPr>
        <p:spPr/>
        <p:txBody>
          <a:bodyPr/>
          <a:lstStyle/>
          <a:p>
            <a:r>
              <a:rPr lang="es-ES" dirty="0"/>
              <a:t>Flexible y escalable.</a:t>
            </a:r>
          </a:p>
          <a:p>
            <a:r>
              <a:rPr lang="es-ES" dirty="0"/>
              <a:t>Arquitectura de sistema abierta.</a:t>
            </a:r>
          </a:p>
          <a:p>
            <a:r>
              <a:rPr lang="es-ES" dirty="0"/>
              <a:t>Es posible reconfigurar el sistema de forma dinámica.</a:t>
            </a:r>
          </a:p>
          <a:p>
            <a:r>
              <a:rPr lang="es-MX" dirty="0"/>
              <a:t>Permite al diseñador retrasar decisiones sobre como se proporciona los servicios</a:t>
            </a:r>
          </a:p>
        </p:txBody>
      </p:sp>
      <p:sp>
        <p:nvSpPr>
          <p:cNvPr id="16" name="Marcador de contenido 15">
            <a:extLst>
              <a:ext uri="{FF2B5EF4-FFF2-40B4-BE49-F238E27FC236}">
                <a16:creationId xmlns:a16="http://schemas.microsoft.com/office/drawing/2014/main" id="{E2E6EEE9-876F-4889-A84E-0C1BF2103EFF}"/>
              </a:ext>
            </a:extLst>
          </p:cNvPr>
          <p:cNvSpPr>
            <a:spLocks noGrp="1"/>
          </p:cNvSpPr>
          <p:nvPr>
            <p:ph sz="quarter" idx="4"/>
          </p:nvPr>
        </p:nvSpPr>
        <p:spPr/>
        <p:txBody>
          <a:bodyPr/>
          <a:lstStyle/>
          <a:p>
            <a:r>
              <a:rPr lang="es-ES" dirty="0"/>
              <a:t>Usuario.</a:t>
            </a:r>
          </a:p>
          <a:p>
            <a:r>
              <a:rPr lang="es-ES" dirty="0"/>
              <a:t>Interfaz de usuario.</a:t>
            </a:r>
          </a:p>
          <a:p>
            <a:r>
              <a:rPr lang="es-ES" dirty="0"/>
              <a:t>Lógica de negocios.</a:t>
            </a:r>
          </a:p>
          <a:p>
            <a:r>
              <a:rPr lang="es-ES" dirty="0"/>
              <a:t>Datos.</a:t>
            </a:r>
            <a:endParaRPr lang="es-MX" dirty="0"/>
          </a:p>
        </p:txBody>
      </p:sp>
    </p:spTree>
    <p:extLst>
      <p:ext uri="{BB962C8B-B14F-4D97-AF65-F5344CB8AC3E}">
        <p14:creationId xmlns:p14="http://schemas.microsoft.com/office/powerpoint/2010/main" val="1297278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49C64AD-578E-4F95-BDDB-9F622CF818FA}"/>
              </a:ext>
            </a:extLst>
          </p:cNvPr>
          <p:cNvSpPr>
            <a:spLocks noGrp="1"/>
          </p:cNvSpPr>
          <p:nvPr>
            <p:ph type="sldNum" sz="quarter" idx="12"/>
          </p:nvPr>
        </p:nvSpPr>
        <p:spPr/>
        <p:txBody>
          <a:bodyPr/>
          <a:lstStyle/>
          <a:p>
            <a:pPr rtl="0"/>
            <a:fld id="{C263D6C4-4840-40CC-AC84-17E24B3B7BDE}" type="slidenum">
              <a:rPr lang="es-ES" noProof="0" smtClean="0"/>
              <a:pPr rtl="0"/>
              <a:t>38</a:t>
            </a:fld>
            <a:endParaRPr lang="es-ES" noProof="0"/>
          </a:p>
        </p:txBody>
      </p:sp>
      <p:sp>
        <p:nvSpPr>
          <p:cNvPr id="4" name="Marcador de texto 3">
            <a:extLst>
              <a:ext uri="{FF2B5EF4-FFF2-40B4-BE49-F238E27FC236}">
                <a16:creationId xmlns:a16="http://schemas.microsoft.com/office/drawing/2014/main" id="{3F3AA2E2-78E0-4938-A1DF-483E19DFC2A5}"/>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339661D5-E016-4B67-A184-2197129FD0F4}"/>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6897AFD9-A240-49BB-B960-264BC78D3144}"/>
              </a:ext>
            </a:extLst>
          </p:cNvPr>
          <p:cNvSpPr>
            <a:spLocks noGrp="1"/>
          </p:cNvSpPr>
          <p:nvPr>
            <p:ph sz="half" idx="2"/>
          </p:nvPr>
        </p:nvSpPr>
        <p:spPr/>
        <p:txBody>
          <a:bodyPr/>
          <a:lstStyle/>
          <a:p>
            <a:pPr marL="0" indent="0" algn="just">
              <a:buNone/>
            </a:pPr>
            <a:r>
              <a:rPr lang="es-ES" dirty="0"/>
              <a:t>Mediante un navegador o aplicación móvil podremos acceder a las aplicaciones de estos sistemas, mediante protocolos y APIS se conectarán al servidor de las aplicaciones que administrara estas dos, y conectará a la base de datos. Ese mismo servidor de aplicación servirá para que la maceta inteligente tenga acceso a la base de datos, para que las dos aplicaciones existentes puedan obtener los datos de esta misma y recibir configuraciones.</a:t>
            </a:r>
            <a:endParaRPr lang="es-MX" dirty="0"/>
          </a:p>
        </p:txBody>
      </p:sp>
      <p:sp>
        <p:nvSpPr>
          <p:cNvPr id="7" name="Marcador de contenido 6">
            <a:extLst>
              <a:ext uri="{FF2B5EF4-FFF2-40B4-BE49-F238E27FC236}">
                <a16:creationId xmlns:a16="http://schemas.microsoft.com/office/drawing/2014/main" id="{2E40D344-8D6A-41EC-8B69-1F5A5C8F7C0D}"/>
              </a:ext>
            </a:extLst>
          </p:cNvPr>
          <p:cNvSpPr>
            <a:spLocks noGrp="1"/>
          </p:cNvSpPr>
          <p:nvPr>
            <p:ph sz="quarter" idx="4"/>
          </p:nvPr>
        </p:nvSpPr>
        <p:spPr/>
        <p:txBody>
          <a:bodyPr/>
          <a:lstStyle/>
          <a:p>
            <a:r>
              <a:rPr lang="es-ES" dirty="0"/>
              <a:t>Microsoft</a:t>
            </a:r>
          </a:p>
          <a:p>
            <a:r>
              <a:rPr lang="es-ES" dirty="0"/>
              <a:t>Oracle</a:t>
            </a:r>
          </a:p>
          <a:p>
            <a:r>
              <a:rPr lang="es-MX" dirty="0"/>
              <a:t>Cisco</a:t>
            </a:r>
          </a:p>
        </p:txBody>
      </p:sp>
    </p:spTree>
    <p:extLst>
      <p:ext uri="{BB962C8B-B14F-4D97-AF65-F5344CB8AC3E}">
        <p14:creationId xmlns:p14="http://schemas.microsoft.com/office/powerpoint/2010/main" val="293969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1187F-178A-40DF-85D8-DA758DC315CB}"/>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3E4A58E9-97AB-4655-9DBE-8313CAE00401}"/>
              </a:ext>
            </a:extLst>
          </p:cNvPr>
          <p:cNvSpPr>
            <a:spLocks noGrp="1"/>
          </p:cNvSpPr>
          <p:nvPr>
            <p:ph type="sldNum" sz="quarter" idx="12"/>
          </p:nvPr>
        </p:nvSpPr>
        <p:spPr/>
        <p:txBody>
          <a:bodyPr/>
          <a:lstStyle/>
          <a:p>
            <a:pPr rtl="0"/>
            <a:fld id="{C263D6C4-4840-40CC-AC84-17E24B3B7BDE}" type="slidenum">
              <a:rPr lang="es-ES" noProof="0" smtClean="0"/>
              <a:pPr rtl="0"/>
              <a:t>39</a:t>
            </a:fld>
            <a:endParaRPr lang="es-ES" noProof="0"/>
          </a:p>
        </p:txBody>
      </p:sp>
      <p:sp>
        <p:nvSpPr>
          <p:cNvPr id="4" name="Marcador de texto 3">
            <a:extLst>
              <a:ext uri="{FF2B5EF4-FFF2-40B4-BE49-F238E27FC236}">
                <a16:creationId xmlns:a16="http://schemas.microsoft.com/office/drawing/2014/main" id="{D3B76A6C-5F79-4001-8A51-9EF18DD05D9D}"/>
              </a:ext>
            </a:extLst>
          </p:cNvPr>
          <p:cNvSpPr>
            <a:spLocks noGrp="1"/>
          </p:cNvSpPr>
          <p:nvPr>
            <p:ph type="body" sz="quarter" idx="13"/>
          </p:nvPr>
        </p:nvSpPr>
        <p:spPr/>
        <p:txBody>
          <a:bodyPr/>
          <a:lstStyle/>
          <a:p>
            <a:pPr marL="0" indent="0" algn="just">
              <a:buNone/>
            </a:pPr>
            <a:r>
              <a:rPr lang="es-ES" sz="2000" dirty="0"/>
              <a:t>La razón de utilizar este tipo de arquitectura, es que tiene una mayor flexibilidad en cuanto a los cambios o nuevos recursos, permite la comunicación de los objetos entre varias computadoras para añadir o eliminarlos, y por último permite una mayor elección y tiempo de decisiones sobre como proporcionar los servicios.</a:t>
            </a:r>
            <a:endParaRPr lang="es-MX" sz="2000" dirty="0"/>
          </a:p>
        </p:txBody>
      </p:sp>
    </p:spTree>
    <p:extLst>
      <p:ext uri="{BB962C8B-B14F-4D97-AF65-F5344CB8AC3E}">
        <p14:creationId xmlns:p14="http://schemas.microsoft.com/office/powerpoint/2010/main" val="1857797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A4BB1-1C85-4808-9BE1-4540F67FD200}"/>
              </a:ext>
            </a:extLst>
          </p:cNvPr>
          <p:cNvSpPr>
            <a:spLocks noGrp="1"/>
          </p:cNvSpPr>
          <p:nvPr>
            <p:ph type="title"/>
          </p:nvPr>
        </p:nvSpPr>
        <p:spPr/>
        <p:txBody>
          <a:bodyPr/>
          <a:lstStyle/>
          <a:p>
            <a:r>
              <a:rPr lang="es-ES" dirty="0"/>
              <a:t>Requisitos no funcionales</a:t>
            </a:r>
            <a:endParaRPr lang="es-MX" dirty="0"/>
          </a:p>
        </p:txBody>
      </p:sp>
      <p:sp>
        <p:nvSpPr>
          <p:cNvPr id="3" name="Marcador de número de diapositiva 2">
            <a:extLst>
              <a:ext uri="{FF2B5EF4-FFF2-40B4-BE49-F238E27FC236}">
                <a16:creationId xmlns:a16="http://schemas.microsoft.com/office/drawing/2014/main" id="{7780FD75-7219-458F-8D0D-1E8CE409D170}"/>
              </a:ext>
            </a:extLst>
          </p:cNvPr>
          <p:cNvSpPr>
            <a:spLocks noGrp="1"/>
          </p:cNvSpPr>
          <p:nvPr>
            <p:ph type="sldNum" sz="quarter" idx="12"/>
          </p:nvPr>
        </p:nvSpPr>
        <p:spPr/>
        <p:txBody>
          <a:bodyPr/>
          <a:lstStyle/>
          <a:p>
            <a:pPr rtl="0"/>
            <a:fld id="{C263D6C4-4840-40CC-AC84-17E24B3B7BDE}" type="slidenum">
              <a:rPr lang="es-ES" noProof="0" smtClean="0"/>
              <a:pPr rtl="0"/>
              <a:t>4</a:t>
            </a:fld>
            <a:endParaRPr lang="es-ES" noProof="0" dirty="0"/>
          </a:p>
        </p:txBody>
      </p:sp>
      <p:sp>
        <p:nvSpPr>
          <p:cNvPr id="4" name="Marcador de texto 3">
            <a:extLst>
              <a:ext uri="{FF2B5EF4-FFF2-40B4-BE49-F238E27FC236}">
                <a16:creationId xmlns:a16="http://schemas.microsoft.com/office/drawing/2014/main" id="{8080C142-BCF8-4E35-9B82-7730A41CCDE1}"/>
              </a:ext>
            </a:extLst>
          </p:cNvPr>
          <p:cNvSpPr>
            <a:spLocks noGrp="1"/>
          </p:cNvSpPr>
          <p:nvPr>
            <p:ph type="body" sz="quarter" idx="13"/>
          </p:nvPr>
        </p:nvSpPr>
        <p:spPr>
          <a:xfrm>
            <a:off x="444500" y="1625385"/>
            <a:ext cx="6718300" cy="4855314"/>
          </a:xfrm>
        </p:spPr>
        <p:txBody>
          <a:bodyPr/>
          <a:lstStyle/>
          <a:p>
            <a:pPr algn="just"/>
            <a:r>
              <a:rPr lang="es-ES" dirty="0"/>
              <a:t>El sistema debe encontrar datos como: medicamentos, personal, pacientes, consultas, etc. De manera rápida como 10 segundos como máximo.</a:t>
            </a:r>
          </a:p>
          <a:p>
            <a:pPr algn="just"/>
            <a:r>
              <a:rPr lang="es-ES" dirty="0"/>
              <a:t>La información se mantendrá segura con respaldos que se realizarán cada quincena y mensualmente.</a:t>
            </a:r>
          </a:p>
          <a:p>
            <a:pPr algn="just"/>
            <a:r>
              <a:rPr lang="es-ES" dirty="0"/>
              <a:t>La información que el paciente ingrese, serán protegidos mediante protocolos de seguridad.</a:t>
            </a:r>
          </a:p>
          <a:p>
            <a:pPr algn="just"/>
            <a:r>
              <a:rPr lang="es-ES" dirty="0"/>
              <a:t>La aplicación será multiplataforma.</a:t>
            </a:r>
          </a:p>
          <a:p>
            <a:pPr algn="just"/>
            <a:r>
              <a:rPr lang="es-ES" dirty="0"/>
              <a:t>La aplicación será intuitiva y su tiempo de aprendizaje por parte de los usuarios será de 2 horas.</a:t>
            </a:r>
          </a:p>
          <a:p>
            <a:pPr algn="just"/>
            <a:r>
              <a:rPr lang="es-ES" b="0" i="0" dirty="0">
                <a:effectLst/>
                <a:latin typeface="Arial" panose="020B0604020202020204" pitchFamily="34" charset="0"/>
              </a:rPr>
              <a:t>El sistema debe proporcionar mensajes de error que sean informativos y orientados a usuario final.</a:t>
            </a:r>
          </a:p>
          <a:p>
            <a:pPr algn="just"/>
            <a:r>
              <a:rPr lang="es-ES" dirty="0"/>
              <a:t>La interfaz de usuario utilizará colores adecuados para que el usuario tenga una buena experiencia y usabilidad.</a:t>
            </a:r>
          </a:p>
          <a:p>
            <a:pPr algn="just"/>
            <a:endParaRPr lang="es-ES" dirty="0"/>
          </a:p>
        </p:txBody>
      </p:sp>
    </p:spTree>
    <p:extLst>
      <p:ext uri="{BB962C8B-B14F-4D97-AF65-F5344CB8AC3E}">
        <p14:creationId xmlns:p14="http://schemas.microsoft.com/office/powerpoint/2010/main" val="3661987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Arquitectura Orientada a servicios (SOA)</a:t>
            </a:r>
            <a:endParaRPr lang="es-MX" dirty="0"/>
          </a:p>
        </p:txBody>
      </p:sp>
      <p:sp>
        <p:nvSpPr>
          <p:cNvPr id="3" name="Marcador de número de diapositiva 2"/>
          <p:cNvSpPr>
            <a:spLocks noGrp="1"/>
          </p:cNvSpPr>
          <p:nvPr>
            <p:ph type="sldNum" sz="quarter" idx="12"/>
          </p:nvPr>
        </p:nvSpPr>
        <p:spPr/>
        <p:txBody>
          <a:bodyPr/>
          <a:lstStyle/>
          <a:p>
            <a:pPr rtl="0"/>
            <a:fld id="{C263D6C4-4840-40CC-AC84-17E24B3B7BDE}" type="slidenum">
              <a:rPr lang="es-ES" noProof="0" smtClean="0"/>
              <a:pPr rtl="0"/>
              <a:t>40</a:t>
            </a:fld>
            <a:endParaRPr lang="es-ES" noProof="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399758"/>
            <a:ext cx="6597256" cy="5097879"/>
          </a:xfrm>
          <a:prstGeom prst="rect">
            <a:avLst/>
          </a:prstGeom>
        </p:spPr>
      </p:pic>
      <p:sp>
        <p:nvSpPr>
          <p:cNvPr id="6" name="Rectangle 2"/>
          <p:cNvSpPr txBox="1">
            <a:spLocks noChangeArrowheads="1"/>
          </p:cNvSpPr>
          <p:nvPr/>
        </p:nvSpPr>
        <p:spPr bwMode="auto">
          <a:xfrm>
            <a:off x="7524206" y="2350064"/>
            <a:ext cx="3931194" cy="2882849"/>
          </a:xfrm>
          <a:prstGeom prst="rect">
            <a:avLst/>
          </a:prstGeom>
          <a:noFill/>
          <a:ln>
            <a:noFill/>
          </a:ln>
          <a:effectLst/>
        </p:spPr>
        <p:txBody>
          <a:bodyPr vert="horz" wrap="square" lIns="0" tIns="-12696" rIns="0" bIns="-12696" numCol="1" anchor="ctr" anchorCtr="0" compatLnSpc="1">
            <a:prstTxWarp prst="textNoShape">
              <a:avLst/>
            </a:prstTxWarp>
            <a:sp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ClrTx/>
              <a:buFontTx/>
              <a:buNone/>
            </a:pPr>
            <a:r>
              <a:rPr lang="es-ES" altLang="es-MX" sz="2100" dirty="0">
                <a:solidFill>
                  <a:srgbClr val="E8EAED"/>
                </a:solidFill>
                <a:latin typeface="inherit"/>
              </a:rPr>
              <a:t>Esta arquitectura permite establecer un orden y un marco</a:t>
            </a:r>
          </a:p>
          <a:p>
            <a:pPr marL="0" indent="0" algn="just" eaLnBrk="0" fontAlgn="base" hangingPunct="0">
              <a:lnSpc>
                <a:spcPct val="100000"/>
              </a:lnSpc>
              <a:spcBef>
                <a:spcPct val="0"/>
              </a:spcBef>
              <a:spcAft>
                <a:spcPct val="0"/>
              </a:spcAft>
              <a:buClrTx/>
              <a:buFontTx/>
              <a:buNone/>
            </a:pPr>
            <a:r>
              <a:rPr lang="es-ES" altLang="es-MX" sz="2100" dirty="0">
                <a:solidFill>
                  <a:srgbClr val="E8EAED"/>
                </a:solidFill>
                <a:latin typeface="inherit"/>
              </a:rPr>
              <a:t>de trabajo para la sistemas de información, facilitándose la reutilización del código y  la integración entre procesos;  Disminuir la tasa de error producida por la redundancia de datos y resultados dados.</a:t>
            </a:r>
            <a:r>
              <a:rPr lang="es-ES" altLang="es-MX" sz="800" dirty="0"/>
              <a:t> </a:t>
            </a:r>
            <a:endParaRPr lang="es-ES" altLang="es-MX" sz="1800" dirty="0">
              <a:latin typeface="Arial" panose="020B0604020202020204" pitchFamily="34" charset="0"/>
            </a:endParaRPr>
          </a:p>
        </p:txBody>
      </p:sp>
    </p:spTree>
    <p:extLst>
      <p:ext uri="{BB962C8B-B14F-4D97-AF65-F5344CB8AC3E}">
        <p14:creationId xmlns:p14="http://schemas.microsoft.com/office/powerpoint/2010/main" val="4508649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7345FBE-1450-40F7-AFD6-E639CAF86163}"/>
              </a:ext>
            </a:extLst>
          </p:cNvPr>
          <p:cNvSpPr>
            <a:spLocks noGrp="1"/>
          </p:cNvSpPr>
          <p:nvPr>
            <p:ph type="sldNum" sz="quarter" idx="12"/>
          </p:nvPr>
        </p:nvSpPr>
        <p:spPr/>
        <p:txBody>
          <a:bodyPr/>
          <a:lstStyle/>
          <a:p>
            <a:pPr rtl="0"/>
            <a:fld id="{C263D6C4-4840-40CC-AC84-17E24B3B7BDE}" type="slidenum">
              <a:rPr lang="es-ES" noProof="0" smtClean="0"/>
              <a:pPr rtl="0"/>
              <a:t>41</a:t>
            </a:fld>
            <a:endParaRPr lang="es-ES" noProof="0"/>
          </a:p>
        </p:txBody>
      </p:sp>
      <p:sp>
        <p:nvSpPr>
          <p:cNvPr id="5" name="Marcador de texto 4">
            <a:extLst>
              <a:ext uri="{FF2B5EF4-FFF2-40B4-BE49-F238E27FC236}">
                <a16:creationId xmlns:a16="http://schemas.microsoft.com/office/drawing/2014/main" id="{28FD274B-7B07-4B9D-AE0D-136DDF456FB4}"/>
              </a:ext>
            </a:extLst>
          </p:cNvPr>
          <p:cNvSpPr>
            <a:spLocks noGrp="1"/>
          </p:cNvSpPr>
          <p:nvPr>
            <p:ph type="body" idx="1"/>
          </p:nvPr>
        </p:nvSpPr>
        <p:spPr/>
        <p:txBody>
          <a:bodyPr/>
          <a:lstStyle/>
          <a:p>
            <a:r>
              <a:rPr lang="es-ES" dirty="0"/>
              <a:t>Características</a:t>
            </a:r>
            <a:endParaRPr lang="es-MX" dirty="0"/>
          </a:p>
        </p:txBody>
      </p:sp>
      <p:sp>
        <p:nvSpPr>
          <p:cNvPr id="6" name="Marcador de texto 5">
            <a:extLst>
              <a:ext uri="{FF2B5EF4-FFF2-40B4-BE49-F238E27FC236}">
                <a16:creationId xmlns:a16="http://schemas.microsoft.com/office/drawing/2014/main" id="{8E94C6CC-1A23-4D96-B121-5B9A7C0D270C}"/>
              </a:ext>
            </a:extLst>
          </p:cNvPr>
          <p:cNvSpPr>
            <a:spLocks noGrp="1"/>
          </p:cNvSpPr>
          <p:nvPr>
            <p:ph type="body" sz="quarter" idx="3"/>
          </p:nvPr>
        </p:nvSpPr>
        <p:spPr/>
        <p:txBody>
          <a:bodyPr/>
          <a:lstStyle/>
          <a:p>
            <a:r>
              <a:rPr lang="es-ES" dirty="0"/>
              <a:t>Elementos</a:t>
            </a:r>
            <a:endParaRPr lang="es-MX" dirty="0"/>
          </a:p>
        </p:txBody>
      </p:sp>
      <p:sp>
        <p:nvSpPr>
          <p:cNvPr id="4" name="Marcador de contenido 3">
            <a:extLst>
              <a:ext uri="{FF2B5EF4-FFF2-40B4-BE49-F238E27FC236}">
                <a16:creationId xmlns:a16="http://schemas.microsoft.com/office/drawing/2014/main" id="{C4BDF9D8-9DEA-458E-A2BB-4583DE6FE90B}"/>
              </a:ext>
            </a:extLst>
          </p:cNvPr>
          <p:cNvSpPr>
            <a:spLocks noGrp="1"/>
          </p:cNvSpPr>
          <p:nvPr>
            <p:ph sz="half" idx="2"/>
          </p:nvPr>
        </p:nvSpPr>
        <p:spPr/>
        <p:txBody>
          <a:bodyPr>
            <a:normAutofit/>
          </a:bodyPr>
          <a:lstStyle/>
          <a:p>
            <a:r>
              <a:rPr lang="es-MX" dirty="0"/>
              <a:t>Su flexibilidad, permite la reutilización.</a:t>
            </a:r>
          </a:p>
          <a:p>
            <a:r>
              <a:rPr lang="es-MX" dirty="0"/>
              <a:t>Su versatilidad, hace posible que los servicios puedan ser consumidos por los clientes en aplicaciones o procesos de negocio distintos.</a:t>
            </a:r>
          </a:p>
          <a:p>
            <a:r>
              <a:rPr lang="es-MX" dirty="0"/>
              <a:t>Sus posibilidades, que optimizan el trabajo con datos y su coordinación.</a:t>
            </a:r>
          </a:p>
          <a:p>
            <a:r>
              <a:rPr lang="es-MX" dirty="0"/>
              <a:t> Fomenta la innovación orientada al desarrollo de servicios.</a:t>
            </a:r>
          </a:p>
        </p:txBody>
      </p:sp>
      <p:sp>
        <p:nvSpPr>
          <p:cNvPr id="7" name="Marcador de contenido 6">
            <a:extLst>
              <a:ext uri="{FF2B5EF4-FFF2-40B4-BE49-F238E27FC236}">
                <a16:creationId xmlns:a16="http://schemas.microsoft.com/office/drawing/2014/main" id="{F69713DC-A306-4CBE-871A-BA63C80E47D2}"/>
              </a:ext>
            </a:extLst>
          </p:cNvPr>
          <p:cNvSpPr>
            <a:spLocks noGrp="1"/>
          </p:cNvSpPr>
          <p:nvPr>
            <p:ph sz="quarter" idx="4"/>
          </p:nvPr>
        </p:nvSpPr>
        <p:spPr>
          <a:xfrm>
            <a:off x="6475411" y="2335258"/>
            <a:ext cx="5394371" cy="3684588"/>
          </a:xfrm>
        </p:spPr>
        <p:txBody>
          <a:bodyPr>
            <a:normAutofit/>
          </a:bodyPr>
          <a:lstStyle/>
          <a:p>
            <a:pPr algn="just"/>
            <a:r>
              <a:rPr lang="es-MX" b="1" i="1" dirty="0"/>
              <a:t>frontend</a:t>
            </a:r>
            <a:r>
              <a:rPr lang="es-MX" b="1" dirty="0"/>
              <a:t> de la aplicación: </a:t>
            </a:r>
            <a:r>
              <a:rPr lang="es-MX" dirty="0"/>
              <a:t> es el propietario del proceso del negocio</a:t>
            </a:r>
          </a:p>
          <a:p>
            <a:pPr algn="just"/>
            <a:r>
              <a:rPr lang="es-419" b="1" dirty="0"/>
              <a:t>Servicio: </a:t>
            </a:r>
            <a:r>
              <a:rPr lang="es-MX" dirty="0"/>
              <a:t>implementación que proporciona lógica del negocio y datos, especifica la funcionalidad, uso, y restricciones para el cliente</a:t>
            </a:r>
          </a:p>
          <a:p>
            <a:pPr algn="just"/>
            <a:r>
              <a:rPr lang="es-MX" b="1" dirty="0"/>
              <a:t>repositorio de servicios:</a:t>
            </a:r>
            <a:r>
              <a:rPr lang="es-MX" dirty="0"/>
              <a:t> almacena los contratos del servicio de los servicios individuales</a:t>
            </a:r>
            <a:endParaRPr lang="es-MX" b="1" dirty="0"/>
          </a:p>
          <a:p>
            <a:r>
              <a:rPr lang="es-MX" b="1" dirty="0"/>
              <a:t>bus de servicios:</a:t>
            </a:r>
            <a:r>
              <a:rPr lang="es-MX" dirty="0"/>
              <a:t> interconecta los </a:t>
            </a:r>
            <a:r>
              <a:rPr lang="es-MX" i="1" dirty="0" err="1"/>
              <a:t>frontends</a:t>
            </a:r>
            <a:r>
              <a:rPr lang="es-MX" dirty="0"/>
              <a:t> de las aplicaciones y los servicios.</a:t>
            </a:r>
            <a:endParaRPr lang="es-MX" b="1" dirty="0"/>
          </a:p>
          <a:p>
            <a:endParaRPr lang="es-MX" dirty="0"/>
          </a:p>
        </p:txBody>
      </p:sp>
    </p:spTree>
    <p:extLst>
      <p:ext uri="{BB962C8B-B14F-4D97-AF65-F5344CB8AC3E}">
        <p14:creationId xmlns:p14="http://schemas.microsoft.com/office/powerpoint/2010/main" val="5560708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3609873-E356-4935-9F1D-1E4CB35A8DFE}"/>
              </a:ext>
            </a:extLst>
          </p:cNvPr>
          <p:cNvSpPr>
            <a:spLocks noGrp="1"/>
          </p:cNvSpPr>
          <p:nvPr>
            <p:ph type="sldNum" sz="quarter" idx="12"/>
          </p:nvPr>
        </p:nvSpPr>
        <p:spPr/>
        <p:txBody>
          <a:bodyPr/>
          <a:lstStyle/>
          <a:p>
            <a:pPr rtl="0"/>
            <a:fld id="{C263D6C4-4840-40CC-AC84-17E24B3B7BDE}" type="slidenum">
              <a:rPr lang="es-ES" noProof="0" smtClean="0"/>
              <a:pPr rtl="0"/>
              <a:t>42</a:t>
            </a:fld>
            <a:endParaRPr lang="es-ES" noProof="0"/>
          </a:p>
        </p:txBody>
      </p:sp>
      <p:sp>
        <p:nvSpPr>
          <p:cNvPr id="4" name="Marcador de texto 3">
            <a:extLst>
              <a:ext uri="{FF2B5EF4-FFF2-40B4-BE49-F238E27FC236}">
                <a16:creationId xmlns:a16="http://schemas.microsoft.com/office/drawing/2014/main" id="{347BEE3C-92C1-4171-83CF-4BFECE034ACB}"/>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0F3A719D-46B8-47B9-9216-A32703B12195}"/>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0311DF7C-0469-4FFF-B3C3-08BE3B23F3FA}"/>
              </a:ext>
            </a:extLst>
          </p:cNvPr>
          <p:cNvSpPr>
            <a:spLocks noGrp="1"/>
          </p:cNvSpPr>
          <p:nvPr>
            <p:ph sz="half" idx="2"/>
          </p:nvPr>
        </p:nvSpPr>
        <p:spPr/>
        <p:txBody>
          <a:bodyPr/>
          <a:lstStyle/>
          <a:p>
            <a:pPr algn="just"/>
            <a:r>
              <a:rPr lang="es-419" dirty="0"/>
              <a:t>Se conecta a internet el móvil</a:t>
            </a:r>
          </a:p>
          <a:p>
            <a:pPr algn="just"/>
            <a:r>
              <a:rPr lang="es-419" dirty="0"/>
              <a:t>Se realiza la conexión de la base de datos en tiempo real mediante Firebase.</a:t>
            </a:r>
          </a:p>
          <a:p>
            <a:pPr algn="just"/>
            <a:r>
              <a:rPr lang="es-419" dirty="0"/>
              <a:t>Se ingresa a la aplicación mediante un inicio de sesión.</a:t>
            </a:r>
          </a:p>
          <a:p>
            <a:pPr algn="just"/>
            <a:r>
              <a:rPr lang="es-419" dirty="0"/>
              <a:t>Se visualizan los datos de cada una de los elementos de nuestra maceta.</a:t>
            </a:r>
          </a:p>
          <a:p>
            <a:pPr algn="just"/>
            <a:r>
              <a:rPr lang="es-419" dirty="0"/>
              <a:t>Podemos agregar, eliminar, modificar datos y estos serán actualizados en nuestra base de datos.</a:t>
            </a:r>
          </a:p>
        </p:txBody>
      </p:sp>
      <p:sp>
        <p:nvSpPr>
          <p:cNvPr id="7" name="Marcador de contenido 6">
            <a:extLst>
              <a:ext uri="{FF2B5EF4-FFF2-40B4-BE49-F238E27FC236}">
                <a16:creationId xmlns:a16="http://schemas.microsoft.com/office/drawing/2014/main" id="{90CAAA63-16C9-40AC-8153-A57339432599}"/>
              </a:ext>
            </a:extLst>
          </p:cNvPr>
          <p:cNvSpPr>
            <a:spLocks noGrp="1"/>
          </p:cNvSpPr>
          <p:nvPr>
            <p:ph sz="quarter" idx="4"/>
          </p:nvPr>
        </p:nvSpPr>
        <p:spPr/>
        <p:txBody>
          <a:bodyPr/>
          <a:lstStyle/>
          <a:p>
            <a:r>
              <a:rPr lang="es-MX" dirty="0"/>
              <a:t>Amazon Web Services</a:t>
            </a:r>
          </a:p>
          <a:p>
            <a:r>
              <a:rPr lang="es-MX" dirty="0"/>
              <a:t>IBM Cloud</a:t>
            </a:r>
          </a:p>
          <a:p>
            <a:r>
              <a:rPr lang="es-ES" dirty="0"/>
              <a:t>Proveedores en la nube</a:t>
            </a:r>
            <a:endParaRPr lang="es-MX" dirty="0"/>
          </a:p>
        </p:txBody>
      </p:sp>
    </p:spTree>
    <p:extLst>
      <p:ext uri="{BB962C8B-B14F-4D97-AF65-F5344CB8AC3E}">
        <p14:creationId xmlns:p14="http://schemas.microsoft.com/office/powerpoint/2010/main" val="451098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F252-21CB-44E0-B6DC-2856A8EF6715}"/>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D51F0F92-AFE2-4E31-B227-0B4EEAA23AFE}"/>
              </a:ext>
            </a:extLst>
          </p:cNvPr>
          <p:cNvSpPr>
            <a:spLocks noGrp="1"/>
          </p:cNvSpPr>
          <p:nvPr>
            <p:ph type="sldNum" sz="quarter" idx="12"/>
          </p:nvPr>
        </p:nvSpPr>
        <p:spPr/>
        <p:txBody>
          <a:bodyPr/>
          <a:lstStyle/>
          <a:p>
            <a:pPr rtl="0"/>
            <a:fld id="{C263D6C4-4840-40CC-AC84-17E24B3B7BDE}" type="slidenum">
              <a:rPr lang="es-ES" noProof="0" smtClean="0"/>
              <a:pPr rtl="0"/>
              <a:t>43</a:t>
            </a:fld>
            <a:endParaRPr lang="es-ES" noProof="0"/>
          </a:p>
        </p:txBody>
      </p:sp>
      <p:sp>
        <p:nvSpPr>
          <p:cNvPr id="4" name="Marcador de texto 3">
            <a:extLst>
              <a:ext uri="{FF2B5EF4-FFF2-40B4-BE49-F238E27FC236}">
                <a16:creationId xmlns:a16="http://schemas.microsoft.com/office/drawing/2014/main" id="{E0A4A3A3-85F5-4540-946E-709DE719E35E}"/>
              </a:ext>
            </a:extLst>
          </p:cNvPr>
          <p:cNvSpPr>
            <a:spLocks noGrp="1"/>
          </p:cNvSpPr>
          <p:nvPr>
            <p:ph type="body" sz="quarter" idx="13"/>
          </p:nvPr>
        </p:nvSpPr>
        <p:spPr>
          <a:xfrm>
            <a:off x="444499" y="1625385"/>
            <a:ext cx="7576095" cy="4093243"/>
          </a:xfrm>
        </p:spPr>
        <p:txBody>
          <a:bodyPr/>
          <a:lstStyle/>
          <a:p>
            <a:pPr algn="just"/>
            <a:r>
              <a:rPr lang="es-ES" sz="2000" dirty="0"/>
              <a:t>Este estilo de arquitectura tiene como meta l</a:t>
            </a:r>
            <a:r>
              <a:rPr lang="es-MX" sz="2000" dirty="0"/>
              <a:t>a reusabilidad y flexibilidad proporcionada por una arquitectura orientada a servicios es el de conseguir una </a:t>
            </a:r>
            <a:r>
              <a:rPr lang="es-MX" sz="2000" b="1" dirty="0"/>
              <a:t>empresa ágil</a:t>
            </a:r>
            <a:r>
              <a:rPr lang="es-MX" sz="2000" dirty="0"/>
              <a:t>, en la que todos los procesos y servicios son completamente flexibles y pueden crearse, configurarse y reordenarse rápidamente cuando así sea requerido por los expertos en el negocio, sin la necesidad de personal técnico. </a:t>
            </a:r>
          </a:p>
          <a:p>
            <a:pPr algn="just"/>
            <a:r>
              <a:rPr lang="es-MX" sz="2000" dirty="0"/>
              <a:t>Otras ventajas que se derivan de la agilidad de la empresa son el ahorro de costes, independencia de la tecnología, un proceso de desarrollo más eficiente, y mitigación de riesgos.</a:t>
            </a:r>
            <a:endParaRPr lang="es-MX" sz="4400" dirty="0"/>
          </a:p>
        </p:txBody>
      </p:sp>
    </p:spTree>
    <p:extLst>
      <p:ext uri="{BB962C8B-B14F-4D97-AF65-F5344CB8AC3E}">
        <p14:creationId xmlns:p14="http://schemas.microsoft.com/office/powerpoint/2010/main" val="2148267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702EE-5A9E-41D8-A2A9-27E5F3BB1015}"/>
              </a:ext>
            </a:extLst>
          </p:cNvPr>
          <p:cNvSpPr>
            <a:spLocks noGrp="1"/>
          </p:cNvSpPr>
          <p:nvPr>
            <p:ph type="title"/>
          </p:nvPr>
        </p:nvSpPr>
        <p:spPr>
          <a:xfrm>
            <a:off x="444500" y="383899"/>
            <a:ext cx="11214100" cy="535531"/>
          </a:xfrm>
        </p:spPr>
        <p:txBody>
          <a:bodyPr/>
          <a:lstStyle/>
          <a:p>
            <a:r>
              <a:rPr lang="es-MX" dirty="0"/>
              <a:t>Framework de Arquitectura: TOGAF´S</a:t>
            </a:r>
          </a:p>
        </p:txBody>
      </p:sp>
      <p:sp>
        <p:nvSpPr>
          <p:cNvPr id="3" name="Marcador de número de diapositiva 2">
            <a:extLst>
              <a:ext uri="{FF2B5EF4-FFF2-40B4-BE49-F238E27FC236}">
                <a16:creationId xmlns:a16="http://schemas.microsoft.com/office/drawing/2014/main" id="{AAB6EF39-0030-4764-A93F-E7D64D149381}"/>
              </a:ext>
            </a:extLst>
          </p:cNvPr>
          <p:cNvSpPr>
            <a:spLocks noGrp="1"/>
          </p:cNvSpPr>
          <p:nvPr>
            <p:ph type="sldNum" sz="quarter" idx="12"/>
          </p:nvPr>
        </p:nvSpPr>
        <p:spPr/>
        <p:txBody>
          <a:bodyPr/>
          <a:lstStyle/>
          <a:p>
            <a:pPr rtl="0"/>
            <a:fld id="{C263D6C4-4840-40CC-AC84-17E24B3B7BDE}" type="slidenum">
              <a:rPr lang="es-ES" noProof="0" smtClean="0"/>
              <a:pPr rtl="0"/>
              <a:t>44</a:t>
            </a:fld>
            <a:endParaRPr lang="es-ES" noProof="0"/>
          </a:p>
        </p:txBody>
      </p:sp>
      <p:graphicFrame>
        <p:nvGraphicFramePr>
          <p:cNvPr id="4" name="Diagrama 3">
            <a:extLst>
              <a:ext uri="{FF2B5EF4-FFF2-40B4-BE49-F238E27FC236}">
                <a16:creationId xmlns:a16="http://schemas.microsoft.com/office/drawing/2014/main" id="{CB4C6D41-51D9-432D-B66E-69EB6728B099}"/>
              </a:ext>
            </a:extLst>
          </p:cNvPr>
          <p:cNvGraphicFramePr/>
          <p:nvPr>
            <p:extLst>
              <p:ext uri="{D42A27DB-BD31-4B8C-83A1-F6EECF244321}">
                <p14:modId xmlns:p14="http://schemas.microsoft.com/office/powerpoint/2010/main" val="19086270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8098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C5650-F800-4FD2-B8B7-9D20948890C5}"/>
              </a:ext>
            </a:extLst>
          </p:cNvPr>
          <p:cNvSpPr>
            <a:spLocks noGrp="1"/>
          </p:cNvSpPr>
          <p:nvPr>
            <p:ph type="title"/>
          </p:nvPr>
        </p:nvSpPr>
        <p:spPr/>
        <p:txBody>
          <a:bodyPr/>
          <a:lstStyle/>
          <a:p>
            <a:r>
              <a:rPr lang="es-ES" dirty="0"/>
              <a:t>Visión de la arquitectura</a:t>
            </a:r>
            <a:endParaRPr lang="es-MX" dirty="0"/>
          </a:p>
        </p:txBody>
      </p:sp>
      <p:sp>
        <p:nvSpPr>
          <p:cNvPr id="3" name="Marcador de número de diapositiva 2">
            <a:extLst>
              <a:ext uri="{FF2B5EF4-FFF2-40B4-BE49-F238E27FC236}">
                <a16:creationId xmlns:a16="http://schemas.microsoft.com/office/drawing/2014/main" id="{BD8DA96A-8FD3-47DC-BF9A-D1CC87925BCA}"/>
              </a:ext>
            </a:extLst>
          </p:cNvPr>
          <p:cNvSpPr>
            <a:spLocks noGrp="1"/>
          </p:cNvSpPr>
          <p:nvPr>
            <p:ph type="sldNum" sz="quarter" idx="12"/>
          </p:nvPr>
        </p:nvSpPr>
        <p:spPr/>
        <p:txBody>
          <a:bodyPr/>
          <a:lstStyle/>
          <a:p>
            <a:pPr rtl="0"/>
            <a:fld id="{C263D6C4-4840-40CC-AC84-17E24B3B7BDE}" type="slidenum">
              <a:rPr lang="es-ES" noProof="0" smtClean="0"/>
              <a:pPr rtl="0"/>
              <a:t>45</a:t>
            </a:fld>
            <a:endParaRPr lang="es-ES" noProof="0"/>
          </a:p>
        </p:txBody>
      </p:sp>
      <p:sp>
        <p:nvSpPr>
          <p:cNvPr id="4" name="Marcador de texto 3">
            <a:extLst>
              <a:ext uri="{FF2B5EF4-FFF2-40B4-BE49-F238E27FC236}">
                <a16:creationId xmlns:a16="http://schemas.microsoft.com/office/drawing/2014/main" id="{20FB87B3-9D61-4946-9062-DE60EA505B26}"/>
              </a:ext>
            </a:extLst>
          </p:cNvPr>
          <p:cNvSpPr>
            <a:spLocks noGrp="1"/>
          </p:cNvSpPr>
          <p:nvPr>
            <p:ph type="body" sz="quarter" idx="13"/>
          </p:nvPr>
        </p:nvSpPr>
        <p:spPr/>
        <p:txBody>
          <a:bodyPr/>
          <a:lstStyle/>
          <a:p>
            <a:pPr algn="just"/>
            <a:r>
              <a:rPr lang="es-ES" dirty="0"/>
              <a:t>Se preparan e inician las actividades del proyecto de la maceta inteligente, para un desarrollo sin problemas o retrasos.</a:t>
            </a:r>
          </a:p>
          <a:p>
            <a:pPr algn="just"/>
            <a:r>
              <a:rPr lang="es-ES" dirty="0"/>
              <a:t>Se determina capacidad de la empresa para poder desarrollar el proyecto.</a:t>
            </a:r>
          </a:p>
          <a:p>
            <a:pPr algn="just"/>
            <a:r>
              <a:rPr lang="es-ES" dirty="0"/>
              <a:t>Se definió las metodologías a utilizar y tecnologías para el desarrollo del sistema.</a:t>
            </a:r>
          </a:p>
          <a:p>
            <a:endParaRPr lang="es-MX" dirty="0"/>
          </a:p>
        </p:txBody>
      </p:sp>
      <p:pic>
        <p:nvPicPr>
          <p:cNvPr id="1026" name="Picture 2" descr="Arquitectura de Software by Maria Manrique">
            <a:extLst>
              <a:ext uri="{FF2B5EF4-FFF2-40B4-BE49-F238E27FC236}">
                <a16:creationId xmlns:a16="http://schemas.microsoft.com/office/drawing/2014/main" id="{E5BE115C-D536-4C68-8306-EEB7A0AC7E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0" t="15640" r="7880" b="4640"/>
          <a:stretch/>
        </p:blipFill>
        <p:spPr bwMode="auto">
          <a:xfrm>
            <a:off x="2334826" y="3429000"/>
            <a:ext cx="5805997" cy="2991776"/>
          </a:xfrm>
          <a:prstGeom prst="rect">
            <a:avLst/>
          </a:prstGeom>
          <a:noFill/>
          <a:extLst>
            <a:ext uri="{909E8E84-426E-40DD-AFC4-6F175D3DCCD1}">
              <a14:hiddenFill xmlns:a14="http://schemas.microsoft.com/office/drawing/2010/main">
                <a:solidFill>
                  <a:srgbClr val="FFFFFF"/>
                </a:solidFill>
              </a14:hiddenFill>
            </a:ext>
          </a:extLst>
        </p:spPr>
      </p:pic>
      <p:sp>
        <p:nvSpPr>
          <p:cNvPr id="5" name="Flecha: hacia la izquierda 4">
            <a:hlinkClick r:id="rId3" action="ppaction://hlinksldjump"/>
            <a:extLst>
              <a:ext uri="{FF2B5EF4-FFF2-40B4-BE49-F238E27FC236}">
                <a16:creationId xmlns:a16="http://schemas.microsoft.com/office/drawing/2014/main" id="{3126EEF1-F4BA-440F-9EDF-BFBEC4159E73}"/>
              </a:ext>
            </a:extLst>
          </p:cNvPr>
          <p:cNvSpPr/>
          <p:nvPr/>
        </p:nvSpPr>
        <p:spPr>
          <a:xfrm>
            <a:off x="9206144" y="4838330"/>
            <a:ext cx="1589103" cy="880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4868380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8E800C-B904-40DC-8ABF-1E13489847E9}"/>
              </a:ext>
            </a:extLst>
          </p:cNvPr>
          <p:cNvSpPr>
            <a:spLocks noGrp="1"/>
          </p:cNvSpPr>
          <p:nvPr>
            <p:ph type="title"/>
          </p:nvPr>
        </p:nvSpPr>
        <p:spPr/>
        <p:txBody>
          <a:bodyPr/>
          <a:lstStyle/>
          <a:p>
            <a:r>
              <a:rPr lang="es-ES" dirty="0"/>
              <a:t>Arquitectura de negocios</a:t>
            </a:r>
            <a:endParaRPr lang="es-MX" dirty="0"/>
          </a:p>
        </p:txBody>
      </p:sp>
      <p:sp>
        <p:nvSpPr>
          <p:cNvPr id="3" name="Marcador de número de diapositiva 2">
            <a:extLst>
              <a:ext uri="{FF2B5EF4-FFF2-40B4-BE49-F238E27FC236}">
                <a16:creationId xmlns:a16="http://schemas.microsoft.com/office/drawing/2014/main" id="{82AF0296-65FE-402B-9C8A-B48C7740B568}"/>
              </a:ext>
            </a:extLst>
          </p:cNvPr>
          <p:cNvSpPr>
            <a:spLocks noGrp="1"/>
          </p:cNvSpPr>
          <p:nvPr>
            <p:ph type="sldNum" sz="quarter" idx="12"/>
          </p:nvPr>
        </p:nvSpPr>
        <p:spPr/>
        <p:txBody>
          <a:bodyPr/>
          <a:lstStyle/>
          <a:p>
            <a:pPr rtl="0"/>
            <a:fld id="{C263D6C4-4840-40CC-AC84-17E24B3B7BDE}" type="slidenum">
              <a:rPr lang="es-ES" noProof="0" smtClean="0"/>
              <a:pPr rtl="0"/>
              <a:t>46</a:t>
            </a:fld>
            <a:endParaRPr lang="es-ES" noProof="0"/>
          </a:p>
        </p:txBody>
      </p:sp>
      <p:sp>
        <p:nvSpPr>
          <p:cNvPr id="4" name="Marcador de texto 3">
            <a:extLst>
              <a:ext uri="{FF2B5EF4-FFF2-40B4-BE49-F238E27FC236}">
                <a16:creationId xmlns:a16="http://schemas.microsoft.com/office/drawing/2014/main" id="{E262FD29-6713-429D-A36B-0600DA68D621}"/>
              </a:ext>
            </a:extLst>
          </p:cNvPr>
          <p:cNvSpPr>
            <a:spLocks noGrp="1"/>
          </p:cNvSpPr>
          <p:nvPr>
            <p:ph type="body" sz="quarter" idx="13"/>
          </p:nvPr>
        </p:nvSpPr>
        <p:spPr/>
        <p:txBody>
          <a:bodyPr/>
          <a:lstStyle/>
          <a:p>
            <a:pPr algn="just"/>
            <a:r>
              <a:rPr lang="es-ES" dirty="0"/>
              <a:t>En esta etapa se evaluó la empresa desde la perspectiva de negocio, procesos, estrategias comerciales y definimos como la empresa se quiere ver públicamente.</a:t>
            </a:r>
          </a:p>
          <a:p>
            <a:pPr algn="just"/>
            <a:r>
              <a:rPr lang="es-ES" dirty="0"/>
              <a:t>Desarrollamos una arquitectura para poder cumplir la meta.</a:t>
            </a:r>
          </a:p>
          <a:p>
            <a:pPr algn="just"/>
            <a:r>
              <a:rPr lang="es-ES" dirty="0"/>
              <a:t>Realizamos un análisis de brechas.</a:t>
            </a:r>
          </a:p>
          <a:p>
            <a:pPr algn="just"/>
            <a:r>
              <a:rPr lang="es-ES" dirty="0"/>
              <a:t>Se finaliza con la arquitectura y se genera documentación de esta.</a:t>
            </a:r>
            <a:endParaRPr lang="es-MX" dirty="0"/>
          </a:p>
        </p:txBody>
      </p:sp>
      <p:pic>
        <p:nvPicPr>
          <p:cNvPr id="2050" name="Picture 2" descr="Cómo escribir un plan de negocios eficaz y que dé resultados - efficy">
            <a:extLst>
              <a:ext uri="{FF2B5EF4-FFF2-40B4-BE49-F238E27FC236}">
                <a16:creationId xmlns:a16="http://schemas.microsoft.com/office/drawing/2014/main" id="{223EF7E3-4478-4DDB-8F97-E2461BF60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14" y="3902426"/>
            <a:ext cx="5162180" cy="2363131"/>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5">
            <a:hlinkClick r:id="rId3" action="ppaction://hlinksldjump"/>
            <a:extLst>
              <a:ext uri="{FF2B5EF4-FFF2-40B4-BE49-F238E27FC236}">
                <a16:creationId xmlns:a16="http://schemas.microsoft.com/office/drawing/2014/main" id="{E37D9209-C6C0-4692-9971-27864D8ED0AF}"/>
              </a:ext>
            </a:extLst>
          </p:cNvPr>
          <p:cNvSpPr/>
          <p:nvPr/>
        </p:nvSpPr>
        <p:spPr>
          <a:xfrm>
            <a:off x="9206144" y="4838330"/>
            <a:ext cx="1589103" cy="880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649325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6693D-2D05-40F6-9EAE-430B2287CD4E}"/>
              </a:ext>
            </a:extLst>
          </p:cNvPr>
          <p:cNvSpPr>
            <a:spLocks noGrp="1"/>
          </p:cNvSpPr>
          <p:nvPr>
            <p:ph type="title"/>
          </p:nvPr>
        </p:nvSpPr>
        <p:spPr/>
        <p:txBody>
          <a:bodyPr/>
          <a:lstStyle/>
          <a:p>
            <a:r>
              <a:rPr lang="es-ES" dirty="0"/>
              <a:t>Arquitectura de sistemas de la información</a:t>
            </a:r>
            <a:endParaRPr lang="es-MX" dirty="0"/>
          </a:p>
        </p:txBody>
      </p:sp>
      <p:sp>
        <p:nvSpPr>
          <p:cNvPr id="3" name="Marcador de número de diapositiva 2">
            <a:extLst>
              <a:ext uri="{FF2B5EF4-FFF2-40B4-BE49-F238E27FC236}">
                <a16:creationId xmlns:a16="http://schemas.microsoft.com/office/drawing/2014/main" id="{2FBE0165-5C6D-4F72-857A-322EA9B7FD8B}"/>
              </a:ext>
            </a:extLst>
          </p:cNvPr>
          <p:cNvSpPr>
            <a:spLocks noGrp="1"/>
          </p:cNvSpPr>
          <p:nvPr>
            <p:ph type="sldNum" sz="quarter" idx="12"/>
          </p:nvPr>
        </p:nvSpPr>
        <p:spPr/>
        <p:txBody>
          <a:bodyPr/>
          <a:lstStyle/>
          <a:p>
            <a:pPr rtl="0"/>
            <a:fld id="{C263D6C4-4840-40CC-AC84-17E24B3B7BDE}" type="slidenum">
              <a:rPr lang="es-ES" noProof="0" smtClean="0"/>
              <a:pPr rtl="0"/>
              <a:t>47</a:t>
            </a:fld>
            <a:endParaRPr lang="es-ES" noProof="0"/>
          </a:p>
        </p:txBody>
      </p:sp>
      <p:sp>
        <p:nvSpPr>
          <p:cNvPr id="4" name="Marcador de texto 3">
            <a:extLst>
              <a:ext uri="{FF2B5EF4-FFF2-40B4-BE49-F238E27FC236}">
                <a16:creationId xmlns:a16="http://schemas.microsoft.com/office/drawing/2014/main" id="{A8F9892D-FA9C-4C45-BF8C-526A08D4F0CC}"/>
              </a:ext>
            </a:extLst>
          </p:cNvPr>
          <p:cNvSpPr>
            <a:spLocks noGrp="1"/>
          </p:cNvSpPr>
          <p:nvPr>
            <p:ph type="body" sz="quarter" idx="13"/>
          </p:nvPr>
        </p:nvSpPr>
        <p:spPr/>
        <p:txBody>
          <a:bodyPr/>
          <a:lstStyle/>
          <a:p>
            <a:pPr algn="just"/>
            <a:r>
              <a:rPr lang="es-ES" dirty="0"/>
              <a:t>Determinamos la situación de la arquitectura de datos y de las aplicaciones.</a:t>
            </a:r>
          </a:p>
          <a:p>
            <a:pPr algn="just"/>
            <a:r>
              <a:rPr lang="es-ES" dirty="0"/>
              <a:t>Se desarrolla una arquitectura de datos considerando la gestión, migración y gobierno de los datos.</a:t>
            </a:r>
          </a:p>
          <a:p>
            <a:pPr algn="just"/>
            <a:r>
              <a:rPr lang="es-ES" dirty="0"/>
              <a:t>Organizamos el repositorio de las arquitecturas a utilizar.</a:t>
            </a:r>
          </a:p>
          <a:p>
            <a:pPr algn="just"/>
            <a:r>
              <a:rPr lang="es-ES" dirty="0"/>
              <a:t>Evaluamos los datos y las aplicaciones del proyecto, quienes estarán a cargo de cada una y los gastos a nivel de empresa que implicarán.</a:t>
            </a:r>
            <a:endParaRPr lang="es-MX" dirty="0"/>
          </a:p>
        </p:txBody>
      </p:sp>
      <p:pic>
        <p:nvPicPr>
          <p:cNvPr id="3074" name="Picture 2" descr="Sistemas de Información Logística (SIL): ¿qué son y para qué sirven?">
            <a:extLst>
              <a:ext uri="{FF2B5EF4-FFF2-40B4-BE49-F238E27FC236}">
                <a16:creationId xmlns:a16="http://schemas.microsoft.com/office/drawing/2014/main" id="{CA4409E8-8396-446F-A30C-E7B280830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123" y="3916176"/>
            <a:ext cx="5265753" cy="2632877"/>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5">
            <a:hlinkClick r:id="rId3" action="ppaction://hlinksldjump"/>
            <a:extLst>
              <a:ext uri="{FF2B5EF4-FFF2-40B4-BE49-F238E27FC236}">
                <a16:creationId xmlns:a16="http://schemas.microsoft.com/office/drawing/2014/main" id="{A939F3D8-A34E-4AEE-B6B0-B24338601210}"/>
              </a:ext>
            </a:extLst>
          </p:cNvPr>
          <p:cNvSpPr/>
          <p:nvPr/>
        </p:nvSpPr>
        <p:spPr>
          <a:xfrm>
            <a:off x="9206144" y="4838330"/>
            <a:ext cx="1589103" cy="880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0519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2692-7E55-47A0-8D6A-C442E097EA59}"/>
              </a:ext>
            </a:extLst>
          </p:cNvPr>
          <p:cNvSpPr>
            <a:spLocks noGrp="1"/>
          </p:cNvSpPr>
          <p:nvPr>
            <p:ph type="title"/>
          </p:nvPr>
        </p:nvSpPr>
        <p:spPr/>
        <p:txBody>
          <a:bodyPr/>
          <a:lstStyle/>
          <a:p>
            <a:r>
              <a:rPr lang="es-ES" dirty="0"/>
              <a:t>Arquitectura de la tecnología</a:t>
            </a:r>
            <a:endParaRPr lang="es-MX" dirty="0"/>
          </a:p>
        </p:txBody>
      </p:sp>
      <p:sp>
        <p:nvSpPr>
          <p:cNvPr id="3" name="Marcador de número de diapositiva 2">
            <a:extLst>
              <a:ext uri="{FF2B5EF4-FFF2-40B4-BE49-F238E27FC236}">
                <a16:creationId xmlns:a16="http://schemas.microsoft.com/office/drawing/2014/main" id="{4B55EF75-A80A-44C8-B0CC-11C755559B50}"/>
              </a:ext>
            </a:extLst>
          </p:cNvPr>
          <p:cNvSpPr>
            <a:spLocks noGrp="1"/>
          </p:cNvSpPr>
          <p:nvPr>
            <p:ph type="sldNum" sz="quarter" idx="12"/>
          </p:nvPr>
        </p:nvSpPr>
        <p:spPr/>
        <p:txBody>
          <a:bodyPr/>
          <a:lstStyle/>
          <a:p>
            <a:pPr rtl="0"/>
            <a:fld id="{C263D6C4-4840-40CC-AC84-17E24B3B7BDE}" type="slidenum">
              <a:rPr lang="es-ES" noProof="0" smtClean="0"/>
              <a:pPr rtl="0"/>
              <a:t>48</a:t>
            </a:fld>
            <a:endParaRPr lang="es-ES" noProof="0"/>
          </a:p>
        </p:txBody>
      </p:sp>
      <p:sp>
        <p:nvSpPr>
          <p:cNvPr id="4" name="Marcador de texto 3">
            <a:extLst>
              <a:ext uri="{FF2B5EF4-FFF2-40B4-BE49-F238E27FC236}">
                <a16:creationId xmlns:a16="http://schemas.microsoft.com/office/drawing/2014/main" id="{3E06ADC5-F7A2-4DA4-83CF-66BF0D5FDA78}"/>
              </a:ext>
            </a:extLst>
          </p:cNvPr>
          <p:cNvSpPr>
            <a:spLocks noGrp="1"/>
          </p:cNvSpPr>
          <p:nvPr>
            <p:ph type="body" sz="quarter" idx="13"/>
          </p:nvPr>
        </p:nvSpPr>
        <p:spPr/>
        <p:txBody>
          <a:bodyPr/>
          <a:lstStyle/>
          <a:p>
            <a:pPr algn="just"/>
            <a:r>
              <a:rPr lang="es-ES" dirty="0"/>
              <a:t>Se evalúa el estado en la que se gestionará los datos de la maceta y se determina una arquitectura tecnológica de destino, desarrollando una documentación para tener control de esta.</a:t>
            </a:r>
          </a:p>
          <a:p>
            <a:pPr algn="just"/>
            <a:r>
              <a:rPr lang="es-ES" dirty="0"/>
              <a:t>Definimos los servicios que contará la aplicación web y móvil, en que celulares se podrá utilizar la aplicación y una página web responsiva.</a:t>
            </a:r>
            <a:endParaRPr lang="es-MX" dirty="0"/>
          </a:p>
        </p:txBody>
      </p:sp>
      <p:pic>
        <p:nvPicPr>
          <p:cNvPr id="4098" name="Picture 2" descr="Tecnologías de la información en las empresas: ¿cómo impacta el negocio? –  Usec Network Magazine">
            <a:extLst>
              <a:ext uri="{FF2B5EF4-FFF2-40B4-BE49-F238E27FC236}">
                <a16:creationId xmlns:a16="http://schemas.microsoft.com/office/drawing/2014/main" id="{27DF94C2-3C6E-4837-9568-13BAAB64D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992" y="3429000"/>
            <a:ext cx="4208016" cy="2806714"/>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hacia la izquierda 5">
            <a:hlinkClick r:id="rId3" action="ppaction://hlinksldjump"/>
            <a:extLst>
              <a:ext uri="{FF2B5EF4-FFF2-40B4-BE49-F238E27FC236}">
                <a16:creationId xmlns:a16="http://schemas.microsoft.com/office/drawing/2014/main" id="{F43612AB-43A5-47BD-A0DF-C1C43A5C6577}"/>
              </a:ext>
            </a:extLst>
          </p:cNvPr>
          <p:cNvSpPr/>
          <p:nvPr/>
        </p:nvSpPr>
        <p:spPr>
          <a:xfrm>
            <a:off x="9206144" y="4934124"/>
            <a:ext cx="1589103" cy="88029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015138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A7383-3031-4D00-888B-F8C4C8100294}"/>
              </a:ext>
            </a:extLst>
          </p:cNvPr>
          <p:cNvSpPr>
            <a:spLocks noGrp="1"/>
          </p:cNvSpPr>
          <p:nvPr>
            <p:ph type="title"/>
          </p:nvPr>
        </p:nvSpPr>
        <p:spPr>
          <a:xfrm>
            <a:off x="444500" y="542925"/>
            <a:ext cx="11214100" cy="978729"/>
          </a:xfrm>
        </p:spPr>
        <p:txBody>
          <a:bodyPr/>
          <a:lstStyle/>
          <a:p>
            <a:r>
              <a:rPr lang="es-MX" dirty="0"/>
              <a:t>Oportunidades y soluciones</a:t>
            </a:r>
            <a:br>
              <a:rPr lang="es-MX" dirty="0"/>
            </a:br>
            <a:endParaRPr lang="es-MX" dirty="0"/>
          </a:p>
        </p:txBody>
      </p:sp>
      <p:sp>
        <p:nvSpPr>
          <p:cNvPr id="3" name="Marcador de número de diapositiva 2">
            <a:extLst>
              <a:ext uri="{FF2B5EF4-FFF2-40B4-BE49-F238E27FC236}">
                <a16:creationId xmlns:a16="http://schemas.microsoft.com/office/drawing/2014/main" id="{C8410927-7BB5-45DD-A411-D39FC1AB52A1}"/>
              </a:ext>
            </a:extLst>
          </p:cNvPr>
          <p:cNvSpPr>
            <a:spLocks noGrp="1"/>
          </p:cNvSpPr>
          <p:nvPr>
            <p:ph type="sldNum" sz="quarter" idx="12"/>
          </p:nvPr>
        </p:nvSpPr>
        <p:spPr/>
        <p:txBody>
          <a:bodyPr/>
          <a:lstStyle/>
          <a:p>
            <a:pPr rtl="0"/>
            <a:fld id="{C263D6C4-4840-40CC-AC84-17E24B3B7BDE}" type="slidenum">
              <a:rPr lang="es-ES" noProof="0" smtClean="0"/>
              <a:pPr rtl="0"/>
              <a:t>49</a:t>
            </a:fld>
            <a:endParaRPr lang="es-ES" noProof="0"/>
          </a:p>
        </p:txBody>
      </p:sp>
      <p:sp>
        <p:nvSpPr>
          <p:cNvPr id="4" name="Marcador de texto 3">
            <a:extLst>
              <a:ext uri="{FF2B5EF4-FFF2-40B4-BE49-F238E27FC236}">
                <a16:creationId xmlns:a16="http://schemas.microsoft.com/office/drawing/2014/main" id="{05C33F58-C831-4E85-BE26-AF9DE3C17338}"/>
              </a:ext>
            </a:extLst>
          </p:cNvPr>
          <p:cNvSpPr>
            <a:spLocks noGrp="1"/>
          </p:cNvSpPr>
          <p:nvPr>
            <p:ph type="body" sz="quarter" idx="13"/>
          </p:nvPr>
        </p:nvSpPr>
        <p:spPr/>
        <p:txBody>
          <a:bodyPr/>
          <a:lstStyle/>
          <a:p>
            <a:pPr algn="just"/>
            <a:r>
              <a:rPr lang="es-MX" dirty="0" smtClean="0"/>
              <a:t>Se realizará la construcción de la aplicación móvil desde cero, contando como base otras aplicaciones populares en internet para poder ir plasmando ideas concretas, además de colores e imágenes adecuadas.</a:t>
            </a:r>
            <a:endParaRPr lang="es-MX" dirty="0"/>
          </a:p>
          <a:p>
            <a:r>
              <a:rPr lang="es-MX" dirty="0" smtClean="0"/>
              <a:t>Se realizó un Inicio de sesión para que la aplicación tenga seguridad y la información no sea visible para cualquier persona.</a:t>
            </a:r>
          </a:p>
          <a:p>
            <a:r>
              <a:rPr lang="es-419" dirty="0" smtClean="0"/>
              <a:t>En el se podrá eliminar, modificar y ver cuales son los usuarios disponibles</a:t>
            </a:r>
            <a:endParaRPr lang="es-MX" dirty="0"/>
          </a:p>
        </p:txBody>
      </p:sp>
      <p:sp>
        <p:nvSpPr>
          <p:cNvPr id="5" name="Flecha: hacia la izquierda 4">
            <a:hlinkClick r:id="rId2" action="ppaction://hlinksldjump"/>
            <a:extLst>
              <a:ext uri="{FF2B5EF4-FFF2-40B4-BE49-F238E27FC236}">
                <a16:creationId xmlns:a16="http://schemas.microsoft.com/office/drawing/2014/main" id="{63726E31-D3F5-4BF1-AFFC-DB864DD8033C}"/>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5122" name="Picture 2" descr="El framework de arquitectura más relevante del momento TOGAF 9.">
            <a:extLst>
              <a:ext uri="{FF2B5EF4-FFF2-40B4-BE49-F238E27FC236}">
                <a16:creationId xmlns:a16="http://schemas.microsoft.com/office/drawing/2014/main" id="{69AC0601-D41A-4814-B622-DA8297D432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338"/>
          <a:stretch/>
        </p:blipFill>
        <p:spPr bwMode="auto">
          <a:xfrm>
            <a:off x="1009142" y="4009110"/>
            <a:ext cx="3270885" cy="26710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blemas en mi vida: Abanico de soluciones - Psicología Capia Barcelona">
            <a:extLst>
              <a:ext uri="{FF2B5EF4-FFF2-40B4-BE49-F238E27FC236}">
                <a16:creationId xmlns:a16="http://schemas.microsoft.com/office/drawing/2014/main" id="{F3138212-93AD-4F00-8F94-53BA07681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669" y="4366155"/>
            <a:ext cx="4310654" cy="1796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45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F9C99-ECA8-479E-BFB9-E1D523F8EAB5}"/>
              </a:ext>
            </a:extLst>
          </p:cNvPr>
          <p:cNvSpPr>
            <a:spLocks noGrp="1"/>
          </p:cNvSpPr>
          <p:nvPr>
            <p:ph type="title"/>
          </p:nvPr>
        </p:nvSpPr>
        <p:spPr/>
        <p:txBody>
          <a:bodyPr/>
          <a:lstStyle/>
          <a:p>
            <a:r>
              <a:rPr lang="es-ES" dirty="0"/>
              <a:t>Estilos arquitectónicos</a:t>
            </a:r>
            <a:endParaRPr lang="es-MX" dirty="0"/>
          </a:p>
        </p:txBody>
      </p:sp>
      <p:sp>
        <p:nvSpPr>
          <p:cNvPr id="3" name="Marcador de texto 2">
            <a:extLst>
              <a:ext uri="{FF2B5EF4-FFF2-40B4-BE49-F238E27FC236}">
                <a16:creationId xmlns:a16="http://schemas.microsoft.com/office/drawing/2014/main" id="{926827B1-344F-4205-A32C-83DE611FEC35}"/>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E17E7480-B61C-4EE3-8542-BC301BFA7B23}"/>
              </a:ext>
            </a:extLst>
          </p:cNvPr>
          <p:cNvSpPr>
            <a:spLocks noGrp="1"/>
          </p:cNvSpPr>
          <p:nvPr>
            <p:ph type="sldNum" sz="quarter" idx="12"/>
          </p:nvPr>
        </p:nvSpPr>
        <p:spPr/>
        <p:txBody>
          <a:bodyPr/>
          <a:lstStyle/>
          <a:p>
            <a:pPr rtl="0"/>
            <a:fld id="{C263D6C4-4840-40CC-AC84-17E24B3B7BDE}" type="slidenum">
              <a:rPr lang="es-ES" noProof="0" smtClean="0"/>
              <a:pPr rtl="0"/>
              <a:t>5</a:t>
            </a:fld>
            <a:endParaRPr lang="es-ES" noProof="0" dirty="0"/>
          </a:p>
        </p:txBody>
      </p:sp>
    </p:spTree>
    <p:extLst>
      <p:ext uri="{BB962C8B-B14F-4D97-AF65-F5344CB8AC3E}">
        <p14:creationId xmlns:p14="http://schemas.microsoft.com/office/powerpoint/2010/main" val="2492127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E0697-8573-41B2-9B0B-75D7B875FA40}"/>
              </a:ext>
            </a:extLst>
          </p:cNvPr>
          <p:cNvSpPr>
            <a:spLocks noGrp="1"/>
          </p:cNvSpPr>
          <p:nvPr>
            <p:ph type="title"/>
          </p:nvPr>
        </p:nvSpPr>
        <p:spPr>
          <a:xfrm>
            <a:off x="444500" y="542925"/>
            <a:ext cx="11214100" cy="535531"/>
          </a:xfrm>
        </p:spPr>
        <p:txBody>
          <a:bodyPr/>
          <a:lstStyle/>
          <a:p>
            <a:r>
              <a:rPr lang="es-MX" dirty="0"/>
              <a:t>Planeamiento de migración</a:t>
            </a:r>
          </a:p>
        </p:txBody>
      </p:sp>
      <p:sp>
        <p:nvSpPr>
          <p:cNvPr id="3" name="Marcador de número de diapositiva 2">
            <a:extLst>
              <a:ext uri="{FF2B5EF4-FFF2-40B4-BE49-F238E27FC236}">
                <a16:creationId xmlns:a16="http://schemas.microsoft.com/office/drawing/2014/main" id="{D0202F4F-C673-4821-B79E-97A0C14EBF7E}"/>
              </a:ext>
            </a:extLst>
          </p:cNvPr>
          <p:cNvSpPr>
            <a:spLocks noGrp="1"/>
          </p:cNvSpPr>
          <p:nvPr>
            <p:ph type="sldNum" sz="quarter" idx="12"/>
          </p:nvPr>
        </p:nvSpPr>
        <p:spPr/>
        <p:txBody>
          <a:bodyPr/>
          <a:lstStyle/>
          <a:p>
            <a:pPr rtl="0"/>
            <a:fld id="{C263D6C4-4840-40CC-AC84-17E24B3B7BDE}" type="slidenum">
              <a:rPr lang="es-ES" noProof="0" smtClean="0"/>
              <a:pPr rtl="0"/>
              <a:t>50</a:t>
            </a:fld>
            <a:endParaRPr lang="es-ES" noProof="0"/>
          </a:p>
        </p:txBody>
      </p:sp>
      <p:sp>
        <p:nvSpPr>
          <p:cNvPr id="4" name="Marcador de texto 3">
            <a:extLst>
              <a:ext uri="{FF2B5EF4-FFF2-40B4-BE49-F238E27FC236}">
                <a16:creationId xmlns:a16="http://schemas.microsoft.com/office/drawing/2014/main" id="{F8554344-AF1A-4D1B-B16C-5A2F2C68F3D2}"/>
              </a:ext>
            </a:extLst>
          </p:cNvPr>
          <p:cNvSpPr>
            <a:spLocks noGrp="1"/>
          </p:cNvSpPr>
          <p:nvPr>
            <p:ph type="body" sz="quarter" idx="13"/>
          </p:nvPr>
        </p:nvSpPr>
        <p:spPr/>
        <p:txBody>
          <a:bodyPr/>
          <a:lstStyle/>
          <a:p>
            <a:r>
              <a:rPr lang="es-MX" dirty="0"/>
              <a:t>Planificamos detalladamente como migraremos de la arquitectura base a la arquitectura de </a:t>
            </a:r>
            <a:r>
              <a:rPr lang="es-MX" dirty="0" smtClean="0"/>
              <a:t>destino.</a:t>
            </a:r>
          </a:p>
          <a:p>
            <a:r>
              <a:rPr lang="es-419" dirty="0" smtClean="0"/>
              <a:t>El costo de la aplicación web se tendrá considerado, debido a ciertos riesgos pueda tener. </a:t>
            </a:r>
          </a:p>
          <a:p>
            <a:r>
              <a:rPr lang="es-419" dirty="0" smtClean="0"/>
              <a:t>Al utilizar una interfaz gráfica básica se le podrá dar mantenimiento después de unos meses de uso, si el usuario lo desea, sin ningún costo. Pero sin agregar funciones extras.</a:t>
            </a:r>
            <a:endParaRPr lang="es-MX" dirty="0"/>
          </a:p>
        </p:txBody>
      </p:sp>
      <p:sp>
        <p:nvSpPr>
          <p:cNvPr id="5" name="Flecha: hacia la izquierda 4">
            <a:hlinkClick r:id="rId2" action="ppaction://hlinksldjump"/>
            <a:extLst>
              <a:ext uri="{FF2B5EF4-FFF2-40B4-BE49-F238E27FC236}">
                <a16:creationId xmlns:a16="http://schemas.microsoft.com/office/drawing/2014/main" id="{4A771086-CB48-417A-BBA8-240A3DB18BE5}"/>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6146" name="Picture 2" descr="Tipos de migración de datos - Evaluando Software">
            <a:extLst>
              <a:ext uri="{FF2B5EF4-FFF2-40B4-BE49-F238E27FC236}">
                <a16:creationId xmlns:a16="http://schemas.microsoft.com/office/drawing/2014/main" id="{E957338A-806A-4A7A-B269-8F3688FD08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232"/>
          <a:stretch/>
        </p:blipFill>
        <p:spPr bwMode="auto">
          <a:xfrm>
            <a:off x="444500" y="3833753"/>
            <a:ext cx="5908432" cy="26638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Migración de datos ERP: dimensionamiento del esfuerzo - Evaluando ERP">
            <a:extLst>
              <a:ext uri="{FF2B5EF4-FFF2-40B4-BE49-F238E27FC236}">
                <a16:creationId xmlns:a16="http://schemas.microsoft.com/office/drawing/2014/main" id="{8F712101-0B4E-4B80-BA42-1937A1BFD9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32" r="14254" b="5909"/>
          <a:stretch/>
        </p:blipFill>
        <p:spPr bwMode="auto">
          <a:xfrm>
            <a:off x="6828656" y="3777777"/>
            <a:ext cx="3216492" cy="266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346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126AE-F631-428F-844F-2F5F4B87987A}"/>
              </a:ext>
            </a:extLst>
          </p:cNvPr>
          <p:cNvSpPr>
            <a:spLocks noGrp="1"/>
          </p:cNvSpPr>
          <p:nvPr>
            <p:ph type="title"/>
          </p:nvPr>
        </p:nvSpPr>
        <p:spPr>
          <a:xfrm>
            <a:off x="444500" y="542925"/>
            <a:ext cx="11214100" cy="535531"/>
          </a:xfrm>
        </p:spPr>
        <p:txBody>
          <a:bodyPr/>
          <a:lstStyle/>
          <a:p>
            <a:r>
              <a:rPr lang="es-MX" dirty="0"/>
              <a:t>Implementación de gobierno</a:t>
            </a:r>
          </a:p>
        </p:txBody>
      </p:sp>
      <p:sp>
        <p:nvSpPr>
          <p:cNvPr id="3" name="Marcador de número de diapositiva 2">
            <a:extLst>
              <a:ext uri="{FF2B5EF4-FFF2-40B4-BE49-F238E27FC236}">
                <a16:creationId xmlns:a16="http://schemas.microsoft.com/office/drawing/2014/main" id="{C59BCC2E-8B17-4AC2-8B52-0B726BD7A342}"/>
              </a:ext>
            </a:extLst>
          </p:cNvPr>
          <p:cNvSpPr>
            <a:spLocks noGrp="1"/>
          </p:cNvSpPr>
          <p:nvPr>
            <p:ph type="sldNum" sz="quarter" idx="12"/>
          </p:nvPr>
        </p:nvSpPr>
        <p:spPr/>
        <p:txBody>
          <a:bodyPr/>
          <a:lstStyle/>
          <a:p>
            <a:pPr rtl="0"/>
            <a:fld id="{C263D6C4-4840-40CC-AC84-17E24B3B7BDE}" type="slidenum">
              <a:rPr lang="es-ES" noProof="0" smtClean="0"/>
              <a:pPr rtl="0"/>
              <a:t>51</a:t>
            </a:fld>
            <a:endParaRPr lang="es-ES" noProof="0"/>
          </a:p>
        </p:txBody>
      </p:sp>
      <p:sp>
        <p:nvSpPr>
          <p:cNvPr id="4" name="Marcador de texto 3">
            <a:extLst>
              <a:ext uri="{FF2B5EF4-FFF2-40B4-BE49-F238E27FC236}">
                <a16:creationId xmlns:a16="http://schemas.microsoft.com/office/drawing/2014/main" id="{589D6004-BDB9-46E3-852F-9D24FE526D27}"/>
              </a:ext>
            </a:extLst>
          </p:cNvPr>
          <p:cNvSpPr>
            <a:spLocks noGrp="1"/>
          </p:cNvSpPr>
          <p:nvPr>
            <p:ph type="body" sz="quarter" idx="13"/>
          </p:nvPr>
        </p:nvSpPr>
        <p:spPr>
          <a:xfrm>
            <a:off x="444500" y="1451214"/>
            <a:ext cx="6718300" cy="4093243"/>
          </a:xfrm>
        </p:spPr>
        <p:txBody>
          <a:bodyPr/>
          <a:lstStyle/>
          <a:p>
            <a:r>
              <a:rPr lang="es-MX" dirty="0"/>
              <a:t>Realizamos funciones de gobernanza de la arquitectura para ejecutar con menos riesgo, la transformación y migración de la arquitectura.</a:t>
            </a:r>
          </a:p>
          <a:p>
            <a:r>
              <a:rPr lang="es-419" dirty="0" smtClean="0"/>
              <a:t>El cliente deberá elaborar un escrito de lo que su aplicación móvil necesita.</a:t>
            </a:r>
          </a:p>
          <a:p>
            <a:pPr algn="just"/>
            <a:r>
              <a:rPr lang="es-419" dirty="0" smtClean="0"/>
              <a:t>Dependiendo de que elementos necesita, se le irá diciendo el presupuesto por cada una de ellas, para tener un acuerdo y al final el cliente deberá firmar los términos y condiciones a los que se han llegado.</a:t>
            </a:r>
            <a:endParaRPr lang="es-MX" dirty="0"/>
          </a:p>
        </p:txBody>
      </p:sp>
      <p:sp>
        <p:nvSpPr>
          <p:cNvPr id="5" name="Flecha: hacia la izquierda 4">
            <a:hlinkClick r:id="rId2" action="ppaction://hlinksldjump"/>
            <a:extLst>
              <a:ext uri="{FF2B5EF4-FFF2-40B4-BE49-F238E27FC236}">
                <a16:creationId xmlns:a16="http://schemas.microsoft.com/office/drawing/2014/main" id="{5ED2F6B3-1B02-4548-92D8-B4081E1478DF}"/>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7172" name="Picture 4" descr="TOGAF: El marco mundial para la Arquitectura Empresarial – Bienvenido a  nuestro Blog">
            <a:extLst>
              <a:ext uri="{FF2B5EF4-FFF2-40B4-BE49-F238E27FC236}">
                <a16:creationId xmlns:a16="http://schemas.microsoft.com/office/drawing/2014/main" id="{215356D7-60F2-41BC-BBED-AA983EA094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352"/>
          <a:stretch/>
        </p:blipFill>
        <p:spPr bwMode="auto">
          <a:xfrm>
            <a:off x="3551090" y="3672006"/>
            <a:ext cx="5890532" cy="276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94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23B72-AD32-4E01-AAD1-84A5EBA92ACB}"/>
              </a:ext>
            </a:extLst>
          </p:cNvPr>
          <p:cNvSpPr>
            <a:spLocks noGrp="1"/>
          </p:cNvSpPr>
          <p:nvPr>
            <p:ph type="title"/>
          </p:nvPr>
        </p:nvSpPr>
        <p:spPr>
          <a:xfrm>
            <a:off x="444500" y="542925"/>
            <a:ext cx="11214100" cy="535531"/>
          </a:xfrm>
        </p:spPr>
        <p:txBody>
          <a:bodyPr/>
          <a:lstStyle/>
          <a:p>
            <a:pPr lvl="0"/>
            <a:r>
              <a:rPr lang="es-MX" dirty="0"/>
              <a:t>Arquitectura de gestión del cambio</a:t>
            </a:r>
          </a:p>
        </p:txBody>
      </p:sp>
      <p:sp>
        <p:nvSpPr>
          <p:cNvPr id="3" name="Marcador de número de diapositiva 2">
            <a:extLst>
              <a:ext uri="{FF2B5EF4-FFF2-40B4-BE49-F238E27FC236}">
                <a16:creationId xmlns:a16="http://schemas.microsoft.com/office/drawing/2014/main" id="{D2E2B413-F6F7-4BDD-8C1A-7A720F25420E}"/>
              </a:ext>
            </a:extLst>
          </p:cNvPr>
          <p:cNvSpPr>
            <a:spLocks noGrp="1"/>
          </p:cNvSpPr>
          <p:nvPr>
            <p:ph type="sldNum" sz="quarter" idx="12"/>
          </p:nvPr>
        </p:nvSpPr>
        <p:spPr/>
        <p:txBody>
          <a:bodyPr/>
          <a:lstStyle/>
          <a:p>
            <a:pPr rtl="0"/>
            <a:fld id="{C263D6C4-4840-40CC-AC84-17E24B3B7BDE}" type="slidenum">
              <a:rPr lang="es-ES" noProof="0" smtClean="0"/>
              <a:pPr rtl="0"/>
              <a:t>52</a:t>
            </a:fld>
            <a:endParaRPr lang="es-ES" noProof="0" dirty="0"/>
          </a:p>
        </p:txBody>
      </p:sp>
      <p:sp>
        <p:nvSpPr>
          <p:cNvPr id="4" name="Marcador de texto 3">
            <a:extLst>
              <a:ext uri="{FF2B5EF4-FFF2-40B4-BE49-F238E27FC236}">
                <a16:creationId xmlns:a16="http://schemas.microsoft.com/office/drawing/2014/main" id="{E5A9C864-F77D-462B-BEC6-78870BC4A8E6}"/>
              </a:ext>
            </a:extLst>
          </p:cNvPr>
          <p:cNvSpPr>
            <a:spLocks noGrp="1"/>
          </p:cNvSpPr>
          <p:nvPr>
            <p:ph type="body" sz="quarter" idx="13"/>
          </p:nvPr>
        </p:nvSpPr>
        <p:spPr/>
        <p:txBody>
          <a:bodyPr/>
          <a:lstStyle/>
          <a:p>
            <a:r>
              <a:rPr lang="es-MX" dirty="0" smtClean="0"/>
              <a:t>Se monitorea el negocio y la capacidad de gestión de la Maceta inteligente.</a:t>
            </a:r>
          </a:p>
          <a:p>
            <a:r>
              <a:rPr lang="es-419" dirty="0"/>
              <a:t>Se realizarán pruebas antes de su </a:t>
            </a:r>
            <a:r>
              <a:rPr lang="es-419" dirty="0" smtClean="0"/>
              <a:t>entrega</a:t>
            </a:r>
            <a:r>
              <a:rPr lang="es-MX" dirty="0" smtClean="0"/>
              <a:t>.</a:t>
            </a:r>
          </a:p>
          <a:p>
            <a:r>
              <a:rPr lang="es-419" dirty="0" smtClean="0"/>
              <a:t>En caso de que la aplicación móvil presente ciertos detalles para el cliente se le hará una revisión y mejora en dado caso sea necesaria.</a:t>
            </a:r>
          </a:p>
        </p:txBody>
      </p:sp>
      <p:sp>
        <p:nvSpPr>
          <p:cNvPr id="5" name="Flecha: hacia la izquierda 4">
            <a:hlinkClick r:id="rId2" action="ppaction://hlinksldjump"/>
            <a:extLst>
              <a:ext uri="{FF2B5EF4-FFF2-40B4-BE49-F238E27FC236}">
                <a16:creationId xmlns:a16="http://schemas.microsoft.com/office/drawing/2014/main" id="{B2554F9B-9C09-400F-8F57-B9AFAF6613F0}"/>
              </a:ext>
            </a:extLst>
          </p:cNvPr>
          <p:cNvSpPr/>
          <p:nvPr/>
        </p:nvSpPr>
        <p:spPr>
          <a:xfrm>
            <a:off x="10045148" y="6162261"/>
            <a:ext cx="1207052" cy="558800"/>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s-MX"/>
          </a:p>
        </p:txBody>
      </p:sp>
      <p:pic>
        <p:nvPicPr>
          <p:cNvPr id="8194" name="Picture 2" descr="Gestion de cambios de la arquitectura by Kevin Valderrama">
            <a:extLst>
              <a:ext uri="{FF2B5EF4-FFF2-40B4-BE49-F238E27FC236}">
                <a16:creationId xmlns:a16="http://schemas.microsoft.com/office/drawing/2014/main" id="{513362B9-0977-47FF-BD87-62F32FA87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3329354"/>
            <a:ext cx="5543550" cy="3112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378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67157-2877-4B11-84C7-DCE304C3D18F}"/>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91FD452C-90AD-41B9-85EF-1904EC51D440}"/>
              </a:ext>
            </a:extLst>
          </p:cNvPr>
          <p:cNvSpPr>
            <a:spLocks noGrp="1"/>
          </p:cNvSpPr>
          <p:nvPr>
            <p:ph type="sldNum" sz="quarter" idx="12"/>
          </p:nvPr>
        </p:nvSpPr>
        <p:spPr/>
        <p:txBody>
          <a:bodyPr/>
          <a:lstStyle/>
          <a:p>
            <a:pPr rtl="0"/>
            <a:fld id="{C263D6C4-4840-40CC-AC84-17E24B3B7BDE}" type="slidenum">
              <a:rPr lang="es-ES" noProof="0" smtClean="0"/>
              <a:pPr rtl="0"/>
              <a:t>53</a:t>
            </a:fld>
            <a:endParaRPr lang="es-ES" noProof="0" dirty="0"/>
          </a:p>
        </p:txBody>
      </p:sp>
      <p:sp>
        <p:nvSpPr>
          <p:cNvPr id="4" name="Marcador de texto 3">
            <a:extLst>
              <a:ext uri="{FF2B5EF4-FFF2-40B4-BE49-F238E27FC236}">
                <a16:creationId xmlns:a16="http://schemas.microsoft.com/office/drawing/2014/main" id="{9C483B38-825C-4448-90B7-9F77D1C663EA}"/>
              </a:ext>
            </a:extLst>
          </p:cNvPr>
          <p:cNvSpPr>
            <a:spLocks noGrp="1"/>
          </p:cNvSpPr>
          <p:nvPr>
            <p:ph type="body" sz="quarter" idx="13"/>
          </p:nvPr>
        </p:nvSpPr>
        <p:spPr>
          <a:xfrm>
            <a:off x="444500" y="1625385"/>
            <a:ext cx="7114540" cy="4093243"/>
          </a:xfrm>
        </p:spPr>
        <p:txBody>
          <a:bodyPr/>
          <a:lstStyle/>
          <a:p>
            <a:pPr algn="just"/>
            <a:r>
              <a:rPr lang="es-ES" dirty="0"/>
              <a:t>Este Framework ayuda a que la </a:t>
            </a:r>
            <a:r>
              <a:rPr lang="es-ES" dirty="0" smtClean="0"/>
              <a:t>empresa</a:t>
            </a:r>
            <a:r>
              <a:rPr lang="es-MX" dirty="0" smtClean="0"/>
              <a:t> </a:t>
            </a:r>
            <a:r>
              <a:rPr lang="es-MX" dirty="0"/>
              <a:t>identificar </a:t>
            </a:r>
            <a:r>
              <a:rPr lang="es-MX" dirty="0" smtClean="0"/>
              <a:t>oportunidades y tener un mejor enfoque con el cliente o el usuario final, Otro punto importante es que TOGAF proporciona la reducción </a:t>
            </a:r>
            <a:r>
              <a:rPr lang="es-MX" dirty="0"/>
              <a:t>del coste de proyecto, pues al reducir costes y mejorar el entendimiento las soluciones aportadas requieren menor inversión para alcanzar los objetivos del </a:t>
            </a:r>
            <a:r>
              <a:rPr lang="es-MX" dirty="0" smtClean="0"/>
              <a:t>negocio  y los mas importante es que puede identificar nuevas oportunidades en el proyecto mediante el análisis que se realiza y los diferentes puntos de vista que el cliente y el desarrollador pueden ir teniendo.</a:t>
            </a:r>
            <a:r>
              <a:rPr lang="es-MX" dirty="0"/>
              <a:t/>
            </a:r>
            <a:br>
              <a:rPr lang="es-MX" dirty="0"/>
            </a:br>
            <a:r>
              <a:rPr lang="es-ES" dirty="0" smtClean="0"/>
              <a:t>Al tratarse de un proyecto innovador como lo es una maceta inteligente se pueden cubrir muy bien cada uno de los elementos que otorga TOGAF y que estos puedan ser implementados con mayor facilidad.</a:t>
            </a:r>
            <a:endParaRPr lang="es-MX" dirty="0"/>
          </a:p>
        </p:txBody>
      </p:sp>
    </p:spTree>
    <p:extLst>
      <p:ext uri="{BB962C8B-B14F-4D97-AF65-F5344CB8AC3E}">
        <p14:creationId xmlns:p14="http://schemas.microsoft.com/office/powerpoint/2010/main" val="31425461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88950" y="491401"/>
            <a:ext cx="11214100" cy="593544"/>
          </a:xfrm>
        </p:spPr>
        <p:txBody>
          <a:bodyPr/>
          <a:lstStyle/>
          <a:p>
            <a:r>
              <a:rPr lang="es-ES" dirty="0"/>
              <a:t>Bibliografía</a:t>
            </a:r>
            <a:r>
              <a:rPr lang="es-MX" dirty="0"/>
              <a:t/>
            </a:r>
            <a:br>
              <a:rPr lang="es-MX" dirty="0"/>
            </a:br>
            <a:endParaRPr lang="es-MX" dirty="0"/>
          </a:p>
        </p:txBody>
      </p:sp>
      <p:sp>
        <p:nvSpPr>
          <p:cNvPr id="3" name="Marcador de número de diapositiva 2"/>
          <p:cNvSpPr>
            <a:spLocks noGrp="1"/>
          </p:cNvSpPr>
          <p:nvPr>
            <p:ph type="sldNum" sz="quarter" idx="12"/>
          </p:nvPr>
        </p:nvSpPr>
        <p:spPr/>
        <p:txBody>
          <a:bodyPr/>
          <a:lstStyle/>
          <a:p>
            <a:pPr rtl="0"/>
            <a:fld id="{C263D6C4-4840-40CC-AC84-17E24B3B7BDE}" type="slidenum">
              <a:rPr lang="es-ES" noProof="0" smtClean="0"/>
              <a:pPr rtl="0"/>
              <a:t>54</a:t>
            </a:fld>
            <a:endParaRPr lang="es-ES" noProof="0" dirty="0"/>
          </a:p>
        </p:txBody>
      </p:sp>
      <p:sp>
        <p:nvSpPr>
          <p:cNvPr id="6" name="Rectangle 2"/>
          <p:cNvSpPr>
            <a:spLocks noGrp="1" noChangeArrowheads="1"/>
          </p:cNvSpPr>
          <p:nvPr>
            <p:ph type="body" sz="quarter" idx="13"/>
          </p:nvPr>
        </p:nvSpPr>
        <p:spPr bwMode="auto">
          <a:xfrm>
            <a:off x="345077" y="1084945"/>
            <a:ext cx="10907123" cy="6093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Molina, L. (24 de 09 de 2021). </a:t>
            </a:r>
            <a:r>
              <a:rPr kumimoji="0" lang="es-ES" altLang="es-MX" sz="1400"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1.1.1 “APLICACIONES MONOLITICAS”</a:t>
            </a: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Obtenido de Laurmolina7821: </a:t>
            </a: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2"/>
              </a:rPr>
              <a:t>https://laurmolina7821.wordpress.com/1-1-1-aplicaciones-monoliticas/</a:t>
            </a:r>
            <a:endPar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ClrTx/>
            </a:pPr>
            <a:endParaRPr kumimoji="0" lang="es-MX" altLang="es-MX" sz="1400" b="0" i="0" u="none" strike="noStrike" cap="none" normalizeH="0" baseline="0" dirty="0">
              <a:ln>
                <a:noFill/>
              </a:ln>
              <a:solidFill>
                <a:schemeClr val="bg1"/>
              </a:solidFill>
              <a:effectLst/>
              <a:latin typeface="Calibri" panose="020F0502020204030204" pitchFamily="34" charset="0"/>
              <a:cs typeface="Calibri" panose="020F0502020204030204" pitchFamily="34" charset="0"/>
            </a:endParaRPr>
          </a:p>
          <a:p>
            <a:pPr>
              <a:buClrTx/>
            </a:pPr>
            <a:r>
              <a:rPr lang="es-ES" altLang="es-MX" sz="1400" dirty="0">
                <a:solidFill>
                  <a:schemeClr val="bg1"/>
                </a:solidFill>
                <a:latin typeface="Calibri" panose="020F0502020204030204" pitchFamily="34" charset="0"/>
                <a:ea typeface="Calibri" panose="020F0502020204030204" pitchFamily="34" charset="0"/>
                <a:cs typeface="Calibri" panose="020F0502020204030204" pitchFamily="34" charset="0"/>
              </a:rPr>
              <a:t>P</a:t>
            </a: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rogramming, R. (24 de 09 de 2019). </a:t>
            </a:r>
            <a:r>
              <a:rPr kumimoji="0" lang="es-ES" altLang="es-MX" sz="1400" b="0" i="1"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Arquitectura Monolítica</a:t>
            </a: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 Obtenido de Reactive programming: </a:t>
            </a:r>
            <a:r>
              <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rPr>
              <a:t>https://reactiveprogramming.io/blog/es/estilos-arquitectonicos/monolitico</a:t>
            </a:r>
            <a:endPar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buClrTx/>
              <a:buNone/>
            </a:pPr>
            <a:endParaRPr kumimoji="0" lang="es-ES" altLang="es-MX" sz="14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ClrTx/>
            </a:pPr>
            <a:r>
              <a:rPr lang="es-MX" altLang="es-MX" sz="1400" dirty="0">
                <a:solidFill>
                  <a:schemeClr val="bg1"/>
                </a:solidFill>
                <a:latin typeface="Calibri" panose="020F0502020204030204" pitchFamily="34" charset="0"/>
                <a:cs typeface="Calibri" panose="020F0502020204030204" pitchFamily="34" charset="0"/>
              </a:rPr>
              <a:t>Bitendian. (24 de 09 de 2021). Arquitecturas MVC en el mundo Web. Obtenido de Bitendian: </a:t>
            </a:r>
            <a:r>
              <a:rPr lang="es-MX" altLang="es-MX" sz="1400" dirty="0">
                <a:solidFill>
                  <a:schemeClr val="bg1"/>
                </a:solidFill>
                <a:latin typeface="Calibri" panose="020F0502020204030204" pitchFamily="34" charset="0"/>
                <a:cs typeface="Calibri" panose="020F0502020204030204" pitchFamily="34" charset="0"/>
                <a:hlinkClick r:id="rId4"/>
              </a:rPr>
              <a:t>https://bitendian.com/es/blog/entries/34/arquitecturas-mvc-en-el-mundo-web</a:t>
            </a:r>
            <a:endParaRPr lang="es-MX" altLang="es-MX" sz="1400" dirty="0">
              <a:solidFill>
                <a:schemeClr val="bg1"/>
              </a:solidFill>
              <a:latin typeface="Calibri" panose="020F0502020204030204" pitchFamily="34" charset="0"/>
              <a:cs typeface="Calibri" panose="020F0502020204030204" pitchFamily="34" charset="0"/>
            </a:endParaRPr>
          </a:p>
          <a:p>
            <a:pPr marL="0" indent="0">
              <a:buClrTx/>
              <a:buNone/>
            </a:pPr>
            <a:endParaRPr lang="es-MX" altLang="es-MX" sz="1400" dirty="0">
              <a:solidFill>
                <a:schemeClr val="bg1"/>
              </a:solidFill>
              <a:latin typeface="Calibri" panose="020F0502020204030204" pitchFamily="34" charset="0"/>
              <a:cs typeface="Calibri" panose="020F0502020204030204" pitchFamily="34" charset="0"/>
            </a:endParaRPr>
          </a:p>
          <a:p>
            <a:pPr>
              <a:buClrTx/>
            </a:pPr>
            <a:r>
              <a:rPr lang="pt-BR" altLang="es-MX" sz="1400" dirty="0">
                <a:solidFill>
                  <a:schemeClr val="bg1"/>
                </a:solidFill>
                <a:latin typeface="Calibri" panose="020F0502020204030204" pitchFamily="34" charset="0"/>
                <a:cs typeface="Calibri" panose="020F0502020204030204" pitchFamily="34" charset="0"/>
              </a:rPr>
              <a:t>Jimbow. (24 de 09 de 2021). Estilos Arquitectónicos. Obtenido de Estilosarquitectonicos: </a:t>
            </a:r>
            <a:r>
              <a:rPr lang="pt-BR" altLang="es-MX" sz="1400" dirty="0">
                <a:solidFill>
                  <a:schemeClr val="bg1"/>
                </a:solidFill>
                <a:latin typeface="Calibri" panose="020F0502020204030204" pitchFamily="34" charset="0"/>
                <a:cs typeface="Calibri" panose="020F0502020204030204" pitchFamily="34" charset="0"/>
                <a:hlinkClick r:id="rId5"/>
              </a:rPr>
              <a:t>https://estilosarquitectonicos.blogspot.com/#:~:text=Los%20estilos%20arquitect%C3%B3nicos%20tienen%20muchas%20definiciones%20y%20conceptos,sistemas%20en%20t%C3%A9rminos%20de%20patr%C3%B3n%20de%20organizaci%C3%B3n%20estructural</a:t>
            </a:r>
            <a:r>
              <a:rPr lang="pt-BR" altLang="es-MX" sz="1400" dirty="0">
                <a:solidFill>
                  <a:schemeClr val="bg1"/>
                </a:solidFill>
                <a:latin typeface="Calibri" panose="020F0502020204030204" pitchFamily="34" charset="0"/>
                <a:cs typeface="Calibri" panose="020F0502020204030204" pitchFamily="34" charset="0"/>
              </a:rPr>
              <a:t>.</a:t>
            </a:r>
          </a:p>
          <a:p>
            <a:pPr>
              <a:buClrTx/>
            </a:pPr>
            <a:endParaRPr lang="pt-BR" altLang="es-MX" sz="1400" dirty="0">
              <a:solidFill>
                <a:schemeClr val="bg1"/>
              </a:solidFill>
              <a:latin typeface="Calibri" panose="020F0502020204030204" pitchFamily="34" charset="0"/>
              <a:cs typeface="Calibri" panose="020F0502020204030204" pitchFamily="34" charset="0"/>
            </a:endParaRPr>
          </a:p>
          <a:p>
            <a:pPr>
              <a:buClrTx/>
            </a:pPr>
            <a:r>
              <a:rPr lang="es-MX" altLang="es-MX" sz="1400" dirty="0">
                <a:solidFill>
                  <a:schemeClr val="bg1"/>
                </a:solidFill>
                <a:latin typeface="Calibri" panose="020F0502020204030204" pitchFamily="34" charset="0"/>
                <a:cs typeface="Calibri" panose="020F0502020204030204" pitchFamily="34" charset="0"/>
              </a:rPr>
              <a:t>Gomez, M. A. (24 de 09 de 2021). Qué es MVC y por que es tan usado en el desarrollo Web. Obtenido de Programación Web: </a:t>
            </a:r>
            <a:r>
              <a:rPr lang="es-MX" altLang="es-MX" sz="1400" dirty="0">
                <a:solidFill>
                  <a:schemeClr val="bg1"/>
                </a:solidFill>
                <a:latin typeface="Calibri" panose="020F0502020204030204" pitchFamily="34" charset="0"/>
                <a:cs typeface="Calibri" panose="020F0502020204030204" pitchFamily="34" charset="0"/>
                <a:hlinkClick r:id="rId6"/>
              </a:rPr>
              <a:t>https://yosoy.dev/mvc-y-su-importancia-en-la-web/#:~:text=En%20conclusi%C3%B3n.%20MVC%20es%20un%20patr%C3%B3n%20de%20dise%C3%B1o,frameworks%20pr%C3%A1cticamente%20para%20cualquier%20lenguaje%20web%2C%20por%20ejemplo%3A</a:t>
            </a:r>
            <a:endParaRPr lang="es-MX" altLang="es-MX" sz="1400" dirty="0">
              <a:solidFill>
                <a:schemeClr val="bg1"/>
              </a:solidFill>
              <a:latin typeface="Calibri" panose="020F0502020204030204" pitchFamily="34" charset="0"/>
              <a:cs typeface="Calibri" panose="020F0502020204030204" pitchFamily="34" charset="0"/>
            </a:endParaRPr>
          </a:p>
          <a:p>
            <a:pPr>
              <a:buClrTx/>
            </a:pP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Maceda, F. E., &amp; Martínez, C. B. (02 de 11 de 2020). </a:t>
            </a:r>
            <a:r>
              <a:rPr lang="es-ES" sz="14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Arquitectura basada en objetos de computación distribuida</a:t>
            </a: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Obtenido de Universidad Tecnológica de la Mixteca: </a:t>
            </a: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7"/>
              </a:rPr>
              <a:t>https://www.utm.mx/edi_anteriores/pdf/e0203.pdf</a:t>
            </a:r>
            <a:endParaRPr lang="es-MX"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ClrTx/>
            </a:pPr>
            <a:endParaRPr lang="es-MX" altLang="es-MX" sz="1400" dirty="0">
              <a:solidFill>
                <a:schemeClr val="bg1"/>
              </a:solidFill>
              <a:latin typeface="Calibri" panose="020F0502020204030204" pitchFamily="34" charset="0"/>
              <a:cs typeface="Calibri" panose="020F0502020204030204" pitchFamily="34" charset="0"/>
            </a:endParaRPr>
          </a:p>
          <a:p>
            <a:pPr>
              <a:buClrTx/>
            </a:pP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Redhat. (11 de Agosto de 2021). </a:t>
            </a:r>
            <a:r>
              <a:rPr lang="es-ES" sz="14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¿Qué son y para qué sirven los microservicios?</a:t>
            </a: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Obtenido de Redhat: </a:t>
            </a:r>
            <a:r>
              <a:rPr lang="es-E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8"/>
              </a:rPr>
              <a:t>https://www.redhat.com/es/topics/microservices</a:t>
            </a:r>
            <a:endParaRPr lang="es-MX"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buClrTx/>
            </a:pPr>
            <a:endParaRPr lang="pt-BR" altLang="es-MX" sz="1200" dirty="0">
              <a:solidFill>
                <a:schemeClr val="bg1"/>
              </a:solidFill>
              <a:latin typeface="+mn-lt"/>
            </a:endParaRPr>
          </a:p>
          <a:p>
            <a:pPr>
              <a:buClrTx/>
            </a:pPr>
            <a:endParaRPr lang="pt-BR" altLang="es-MX" sz="1200" dirty="0">
              <a:solidFill>
                <a:schemeClr val="bg1"/>
              </a:solidFill>
              <a:latin typeface="+mn-lt"/>
            </a:endParaRPr>
          </a:p>
          <a:p>
            <a:pPr marL="0" lvl="0" indent="0">
              <a:buClrTx/>
              <a:buNone/>
            </a:pPr>
            <a:endParaRPr lang="pt-BR" altLang="es-MX" sz="1200" dirty="0">
              <a:solidFill>
                <a:schemeClr val="bg1"/>
              </a:solidFill>
              <a:latin typeface="+mn-lt"/>
            </a:endParaRPr>
          </a:p>
          <a:p>
            <a:pPr marL="0" lvl="0" indent="0">
              <a:buClrTx/>
              <a:buNone/>
            </a:pPr>
            <a:endParaRPr kumimoji="0" lang="es-MX" altLang="es-MX" sz="1200" b="0" i="0" u="none" strike="noStrike" cap="none" normalizeH="0" baseline="0" dirty="0">
              <a:ln>
                <a:noFill/>
              </a:ln>
              <a:solidFill>
                <a:schemeClr val="bg1"/>
              </a:solidFill>
              <a:effectLst/>
              <a:latin typeface="+mn-lt"/>
            </a:endParaRPr>
          </a:p>
          <a:p>
            <a:pPr marL="0" lvl="0" indent="0">
              <a:buClrTx/>
              <a:buNone/>
            </a:pPr>
            <a:endParaRPr kumimoji="0" lang="es-MX" altLang="es-MX" sz="12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6520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p:cNvSpPr>
            <a:spLocks noGrp="1"/>
          </p:cNvSpPr>
          <p:nvPr>
            <p:ph type="sldNum" sz="quarter" idx="12"/>
          </p:nvPr>
        </p:nvSpPr>
        <p:spPr/>
        <p:txBody>
          <a:bodyPr/>
          <a:lstStyle/>
          <a:p>
            <a:pPr rtl="0"/>
            <a:fld id="{C263D6C4-4840-40CC-AC84-17E24B3B7BDE}" type="slidenum">
              <a:rPr lang="es-ES" noProof="0" smtClean="0"/>
              <a:pPr rtl="0"/>
              <a:t>55</a:t>
            </a:fld>
            <a:endParaRPr lang="es-ES" noProof="0" dirty="0"/>
          </a:p>
        </p:txBody>
      </p:sp>
      <p:sp>
        <p:nvSpPr>
          <p:cNvPr id="5" name="CuadroTexto 4"/>
          <p:cNvSpPr txBox="1"/>
          <p:nvPr/>
        </p:nvSpPr>
        <p:spPr>
          <a:xfrm>
            <a:off x="522514" y="1031966"/>
            <a:ext cx="11469189" cy="4154984"/>
          </a:xfrm>
          <a:prstGeom prst="rect">
            <a:avLst/>
          </a:prstGeom>
          <a:noFill/>
        </p:spPr>
        <p:txBody>
          <a:bodyPr wrap="square" rtlCol="0">
            <a:spAutoFit/>
          </a:bodyPr>
          <a:lstStyle/>
          <a:p>
            <a:r>
              <a:rPr lang="es-MX" sz="1400" dirty="0">
                <a:solidFill>
                  <a:schemeClr val="bg1"/>
                </a:solidFill>
                <a:latin typeface="Calibri" panose="020F0502020204030204" pitchFamily="34" charset="0"/>
                <a:cs typeface="Calibri" panose="020F0502020204030204" pitchFamily="34" charset="0"/>
              </a:rPr>
              <a:t>GONZALEZ REYES, D. (2017). </a:t>
            </a:r>
            <a:r>
              <a:rPr lang="es-MX" sz="1400" i="1" dirty="0">
                <a:solidFill>
                  <a:schemeClr val="bg1"/>
                </a:solidFill>
                <a:latin typeface="Calibri" panose="020F0502020204030204" pitchFamily="34" charset="0"/>
                <a:cs typeface="Calibri" panose="020F0502020204030204" pitchFamily="34" charset="0"/>
              </a:rPr>
              <a:t>Telecomunicaciones: Arquitectura cliente/servidor</a:t>
            </a:r>
            <a:r>
              <a:rPr lang="es-MX" sz="1400" dirty="0">
                <a:solidFill>
                  <a:schemeClr val="bg1"/>
                </a:solidFill>
                <a:latin typeface="Calibri" panose="020F0502020204030204" pitchFamily="34" charset="0"/>
                <a:cs typeface="Calibri" panose="020F0502020204030204" pitchFamily="34" charset="0"/>
              </a:rPr>
              <a:t>. monografias.com. </a:t>
            </a:r>
            <a:r>
              <a:rPr lang="es-MX" sz="1400" dirty="0">
                <a:solidFill>
                  <a:schemeClr val="bg1"/>
                </a:solidFill>
                <a:latin typeface="Calibri" panose="020F0502020204030204" pitchFamily="34" charset="0"/>
                <a:cs typeface="Calibri" panose="020F0502020204030204" pitchFamily="34" charset="0"/>
                <a:hlinkClick r:id="rId2"/>
              </a:rPr>
              <a:t>https://www.monografias.com/docs114/telecomunicaciones-arquitectura-cliente-servidor/telecomunicaciones-arquitectura-cliente-servidor.shtml#elementosa</a:t>
            </a:r>
            <a:endParaRPr lang="es-MX" sz="1400" dirty="0">
              <a:solidFill>
                <a:schemeClr val="bg1"/>
              </a:solidFill>
              <a:latin typeface="Calibri" panose="020F0502020204030204" pitchFamily="34" charset="0"/>
              <a:cs typeface="Calibri" panose="020F0502020204030204" pitchFamily="34" charset="0"/>
            </a:endParaRPr>
          </a:p>
          <a:p>
            <a:endParaRPr lang="es-419" sz="1400" dirty="0">
              <a:solidFill>
                <a:schemeClr val="bg1"/>
              </a:solidFill>
              <a:latin typeface="Calibri" panose="020F0502020204030204" pitchFamily="34" charset="0"/>
              <a:cs typeface="Calibri" panose="020F0502020204030204" pitchFamily="34" charset="0"/>
            </a:endParaRPr>
          </a:p>
          <a:p>
            <a:r>
              <a:rPr lang="es-MX" sz="1400" dirty="0">
                <a:solidFill>
                  <a:schemeClr val="bg1"/>
                </a:solidFill>
                <a:latin typeface="Calibri" panose="020F0502020204030204" pitchFamily="34" charset="0"/>
                <a:cs typeface="Calibri" panose="020F0502020204030204" pitchFamily="34" charset="0"/>
              </a:rPr>
              <a:t>Schiaffarino, A. (2019, 12 de marzo). </a:t>
            </a:r>
            <a:r>
              <a:rPr lang="es-MX" sz="1400" i="1" dirty="0">
                <a:solidFill>
                  <a:schemeClr val="bg1"/>
                </a:solidFill>
                <a:latin typeface="Calibri" panose="020F0502020204030204" pitchFamily="34" charset="0"/>
                <a:cs typeface="Calibri" panose="020F0502020204030204" pitchFamily="34" charset="0"/>
              </a:rPr>
              <a:t>Modelo cliente servidor: ¿Qué es? Características, Ventajas y Desventajas</a:t>
            </a:r>
            <a:r>
              <a:rPr lang="es-MX" sz="1400" dirty="0">
                <a:solidFill>
                  <a:schemeClr val="bg1"/>
                </a:solidFill>
                <a:latin typeface="Calibri" panose="020F0502020204030204" pitchFamily="34" charset="0"/>
                <a:cs typeface="Calibri" panose="020F0502020204030204" pitchFamily="34" charset="0"/>
              </a:rPr>
              <a:t>. Infranetworking. </a:t>
            </a:r>
            <a:r>
              <a:rPr lang="es-MX" sz="1400" dirty="0">
                <a:solidFill>
                  <a:schemeClr val="bg1"/>
                </a:solidFill>
                <a:latin typeface="Calibri" panose="020F0502020204030204" pitchFamily="34" charset="0"/>
                <a:cs typeface="Calibri" panose="020F0502020204030204" pitchFamily="34" charset="0"/>
                <a:hlinkClick r:id="rId3"/>
              </a:rPr>
              <a:t>https://blog.infranetworking.com/modelo-cliente-servidor/#Ejemplos_de_modelo_cliente_servidor</a:t>
            </a:r>
            <a:endParaRPr lang="es-MX" sz="1400" dirty="0">
              <a:solidFill>
                <a:schemeClr val="bg1"/>
              </a:solidFill>
              <a:latin typeface="Calibri" panose="020F0502020204030204" pitchFamily="34" charset="0"/>
              <a:cs typeface="Calibri" panose="020F0502020204030204" pitchFamily="34" charset="0"/>
            </a:endParaRPr>
          </a:p>
          <a:p>
            <a:endParaRPr lang="es-419" sz="1400" dirty="0">
              <a:solidFill>
                <a:schemeClr val="bg1"/>
              </a:solidFill>
              <a:latin typeface="Calibri" panose="020F0502020204030204" pitchFamily="34" charset="0"/>
              <a:cs typeface="Calibri" panose="020F0502020204030204" pitchFamily="34" charset="0"/>
            </a:endParaRPr>
          </a:p>
          <a:p>
            <a:r>
              <a:rPr lang="es-MX" sz="1400" dirty="0">
                <a:solidFill>
                  <a:schemeClr val="bg1"/>
                </a:solidFill>
                <a:latin typeface="Calibri" panose="020F0502020204030204" pitchFamily="34" charset="0"/>
                <a:cs typeface="Calibri" panose="020F0502020204030204" pitchFamily="34" charset="0"/>
              </a:rPr>
              <a:t>VieraClass. (2021, 13 de abril). </a:t>
            </a:r>
            <a:r>
              <a:rPr lang="es-MX" sz="1400" i="1" dirty="0">
                <a:solidFill>
                  <a:schemeClr val="bg1"/>
                </a:solidFill>
                <a:latin typeface="Calibri" panose="020F0502020204030204" pitchFamily="34" charset="0"/>
                <a:cs typeface="Calibri" panose="020F0502020204030204" pitchFamily="34" charset="0"/>
              </a:rPr>
              <a:t>Cómo</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funciona</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una</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Aplicación</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Web.</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Arquitectura</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Cliente</a:t>
            </a:r>
            <a:r>
              <a:rPr lang="es-MX" sz="1400" dirty="0">
                <a:solidFill>
                  <a:schemeClr val="bg1"/>
                </a:solidFill>
                <a:latin typeface="Calibri" panose="020F0502020204030204" pitchFamily="34" charset="0"/>
                <a:cs typeface="Calibri" panose="020F0502020204030204" pitchFamily="34" charset="0"/>
              </a:rPr>
              <a:t> </a:t>
            </a:r>
            <a:r>
              <a:rPr lang="es-MX" sz="1400" i="1" dirty="0">
                <a:solidFill>
                  <a:schemeClr val="bg1"/>
                </a:solidFill>
                <a:latin typeface="Calibri" panose="020F0502020204030204" pitchFamily="34" charset="0"/>
                <a:cs typeface="Calibri" panose="020F0502020204030204" pitchFamily="34" charset="0"/>
              </a:rPr>
              <a:t>Servidor</a:t>
            </a:r>
            <a:r>
              <a:rPr lang="es-MX" sz="1400" dirty="0">
                <a:solidFill>
                  <a:schemeClr val="bg1"/>
                </a:solidFill>
                <a:latin typeface="Calibri" panose="020F0502020204030204" pitchFamily="34" charset="0"/>
                <a:cs typeface="Calibri" panose="020F0502020204030204" pitchFamily="34" charset="0"/>
              </a:rPr>
              <a:t> [Video]. YouTube. </a:t>
            </a:r>
            <a:r>
              <a:rPr lang="es-MX" sz="1400" dirty="0">
                <a:solidFill>
                  <a:schemeClr val="bg1"/>
                </a:solidFill>
                <a:latin typeface="Calibri" panose="020F0502020204030204" pitchFamily="34" charset="0"/>
                <a:cs typeface="Calibri" panose="020F0502020204030204" pitchFamily="34" charset="0"/>
                <a:hlinkClick r:id="rId4"/>
              </a:rPr>
              <a:t>https://www.youtube.com/watch?v=8z7j57a7GNc</a:t>
            </a:r>
            <a:endParaRPr lang="es-MX" sz="1400" dirty="0">
              <a:solidFill>
                <a:schemeClr val="bg1"/>
              </a:solidFill>
              <a:latin typeface="Calibri" panose="020F0502020204030204" pitchFamily="34" charset="0"/>
              <a:cs typeface="Calibri" panose="020F0502020204030204" pitchFamily="34" charset="0"/>
            </a:endParaRPr>
          </a:p>
          <a:p>
            <a:endParaRPr lang="es-419" sz="1400" dirty="0">
              <a:solidFill>
                <a:schemeClr val="bg1"/>
              </a:solidFill>
              <a:latin typeface="Calibri" panose="020F0502020204030204" pitchFamily="34" charset="0"/>
              <a:cs typeface="Calibri" panose="020F0502020204030204" pitchFamily="34" charset="0"/>
            </a:endParaRPr>
          </a:p>
          <a:p>
            <a:r>
              <a:rPr lang="es-MX" sz="1400" i="1" dirty="0">
                <a:solidFill>
                  <a:schemeClr val="bg1"/>
                </a:solidFill>
                <a:latin typeface="Calibri" panose="020F0502020204030204" pitchFamily="34" charset="0"/>
                <a:cs typeface="Calibri" panose="020F0502020204030204" pitchFamily="34" charset="0"/>
              </a:rPr>
              <a:t>¿Qué es la arquitectura orientada a los servicios?</a:t>
            </a:r>
            <a:r>
              <a:rPr lang="es-MX" sz="1400" dirty="0">
                <a:solidFill>
                  <a:schemeClr val="bg1"/>
                </a:solidFill>
                <a:latin typeface="Calibri" panose="020F0502020204030204" pitchFamily="34" charset="0"/>
                <a:cs typeface="Calibri" panose="020F0502020204030204" pitchFamily="34" charset="0"/>
              </a:rPr>
              <a:t> (2021). Red Hat - We make open source technologies for the enterprise. </a:t>
            </a:r>
            <a:r>
              <a:rPr lang="es-MX" sz="1400" dirty="0">
                <a:solidFill>
                  <a:schemeClr val="bg1"/>
                </a:solidFill>
                <a:latin typeface="Calibri" panose="020F0502020204030204" pitchFamily="34" charset="0"/>
                <a:cs typeface="Calibri" panose="020F0502020204030204" pitchFamily="34" charset="0"/>
                <a:hlinkClick r:id="rId5"/>
              </a:rPr>
              <a:t>https://www.redhat.com/es/topics/cloud-native-apps/what-is-service-oriented-architecture</a:t>
            </a:r>
            <a:endParaRPr lang="es-MX" sz="1400" dirty="0">
              <a:solidFill>
                <a:schemeClr val="bg1"/>
              </a:solidFill>
              <a:latin typeface="Calibri" panose="020F0502020204030204" pitchFamily="34" charset="0"/>
              <a:cs typeface="Calibri" panose="020F0502020204030204" pitchFamily="34" charset="0"/>
            </a:endParaRPr>
          </a:p>
          <a:p>
            <a:endParaRPr lang="es-419" sz="1400" dirty="0">
              <a:solidFill>
                <a:schemeClr val="bg1"/>
              </a:solidFill>
              <a:latin typeface="Calibri" panose="020F0502020204030204" pitchFamily="34" charset="0"/>
              <a:cs typeface="Calibri" panose="020F0502020204030204" pitchFamily="34" charset="0"/>
            </a:endParaRPr>
          </a:p>
          <a:p>
            <a:r>
              <a:rPr lang="es-MX" sz="1400" dirty="0">
                <a:solidFill>
                  <a:schemeClr val="bg1"/>
                </a:solidFill>
                <a:latin typeface="Calibri" panose="020F0502020204030204" pitchFamily="34" charset="0"/>
                <a:cs typeface="Calibri" panose="020F0502020204030204" pitchFamily="34" charset="0"/>
              </a:rPr>
              <a:t>Mohor Tapia, C. A. (2006). </a:t>
            </a:r>
            <a:r>
              <a:rPr lang="es-MX" sz="1400" i="1" dirty="0">
                <a:solidFill>
                  <a:schemeClr val="bg1"/>
                </a:solidFill>
                <a:latin typeface="Calibri" panose="020F0502020204030204" pitchFamily="34" charset="0"/>
                <a:cs typeface="Calibri" panose="020F0502020204030204" pitchFamily="34" charset="0"/>
              </a:rPr>
              <a:t>ANALISIS Y DISEÑO DE UNA ARQUITECTURA SOA PARA UNA INSTITUCIÓN FINANCIERA</a:t>
            </a:r>
            <a:r>
              <a:rPr lang="es-MX" sz="1400" dirty="0">
                <a:solidFill>
                  <a:schemeClr val="bg1"/>
                </a:solidFill>
                <a:latin typeface="Calibri" panose="020F0502020204030204" pitchFamily="34" charset="0"/>
                <a:cs typeface="Calibri" panose="020F0502020204030204" pitchFamily="34" charset="0"/>
              </a:rPr>
              <a:t>.</a:t>
            </a:r>
          </a:p>
          <a:p>
            <a:r>
              <a:rPr lang="es-MX" sz="1600" dirty="0">
                <a:solidFill>
                  <a:schemeClr val="bg1"/>
                </a:solidFill>
                <a:latin typeface="Calibri" panose="020F0502020204030204" pitchFamily="34" charset="0"/>
                <a:cs typeface="Calibri" panose="020F0502020204030204" pitchFamily="34" charset="0"/>
                <a:hlinkClick r:id="rId6"/>
              </a:rPr>
              <a:t>http://opac.pucv.cl/pucv_txt/txt-7500/UCI7565_01.pdf</a:t>
            </a:r>
            <a:endParaRPr lang="es-MX" sz="1600" dirty="0">
              <a:solidFill>
                <a:schemeClr val="bg1"/>
              </a:solidFill>
              <a:latin typeface="Calibri" panose="020F0502020204030204" pitchFamily="34" charset="0"/>
              <a:cs typeface="Calibri" panose="020F0502020204030204" pitchFamily="34" charset="0"/>
            </a:endParaRPr>
          </a:p>
          <a:p>
            <a:endParaRPr lang="es-419" sz="1600" dirty="0">
              <a:solidFill>
                <a:schemeClr val="bg1"/>
              </a:solidFill>
              <a:latin typeface="Calibri" panose="020F0502020204030204" pitchFamily="34" charset="0"/>
              <a:cs typeface="Calibri" panose="020F0502020204030204" pitchFamily="34" charset="0"/>
            </a:endParaRPr>
          </a:p>
          <a:p>
            <a:r>
              <a:rPr lang="pt-BR" sz="1600" i="1" dirty="0">
                <a:solidFill>
                  <a:schemeClr val="bg1"/>
                </a:solidFill>
                <a:latin typeface="Calibri" panose="020F0502020204030204" pitchFamily="34" charset="0"/>
                <a:cs typeface="Calibri" panose="020F0502020204030204" pitchFamily="34" charset="0"/>
              </a:rPr>
              <a:t>Arquitectura orientada a servicios (SOA)</a:t>
            </a:r>
            <a:r>
              <a:rPr lang="pt-BR" sz="1600" dirty="0">
                <a:solidFill>
                  <a:schemeClr val="bg1"/>
                </a:solidFill>
                <a:latin typeface="Calibri" panose="020F0502020204030204" pitchFamily="34" charset="0"/>
                <a:cs typeface="Calibri" panose="020F0502020204030204" pitchFamily="34" charset="0"/>
              </a:rPr>
              <a:t>. (2010, 30 de julio). jtech. </a:t>
            </a:r>
            <a:r>
              <a:rPr lang="pt-BR" sz="1600" dirty="0">
                <a:solidFill>
                  <a:schemeClr val="bg1"/>
                </a:solidFill>
                <a:latin typeface="Calibri" panose="020F0502020204030204" pitchFamily="34" charset="0"/>
                <a:cs typeface="Calibri" panose="020F0502020204030204" pitchFamily="34" charset="0"/>
                <a:hlinkClick r:id="rId7"/>
              </a:rPr>
              <a:t>http://www.jtech.ua.es/j2ee/2007-2008/restringido/int/sesion02-apuntes.html#Características+de+los+servicios+de+una+SOA</a:t>
            </a:r>
            <a:endParaRPr lang="es-MX"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77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FC6A9-6D81-4DF0-B3A3-7890F883EEC0}"/>
              </a:ext>
            </a:extLst>
          </p:cNvPr>
          <p:cNvSpPr>
            <a:spLocks noGrp="1"/>
          </p:cNvSpPr>
          <p:nvPr>
            <p:ph type="title"/>
          </p:nvPr>
        </p:nvSpPr>
        <p:spPr/>
        <p:txBody>
          <a:bodyPr/>
          <a:lstStyle/>
          <a:p>
            <a:r>
              <a:rPr lang="es-ES" dirty="0"/>
              <a:t>Cliente-servidor</a:t>
            </a:r>
            <a:endParaRPr lang="es-MX" dirty="0"/>
          </a:p>
        </p:txBody>
      </p:sp>
      <p:sp>
        <p:nvSpPr>
          <p:cNvPr id="3" name="Marcador de número de diapositiva 2">
            <a:extLst>
              <a:ext uri="{FF2B5EF4-FFF2-40B4-BE49-F238E27FC236}">
                <a16:creationId xmlns:a16="http://schemas.microsoft.com/office/drawing/2014/main" id="{63F37DC9-E2FA-4D50-841B-6F123EA44B8A}"/>
              </a:ext>
            </a:extLst>
          </p:cNvPr>
          <p:cNvSpPr>
            <a:spLocks noGrp="1"/>
          </p:cNvSpPr>
          <p:nvPr>
            <p:ph type="sldNum" sz="quarter" idx="12"/>
          </p:nvPr>
        </p:nvSpPr>
        <p:spPr/>
        <p:txBody>
          <a:bodyPr/>
          <a:lstStyle/>
          <a:p>
            <a:pPr rtl="0"/>
            <a:fld id="{C263D6C4-4840-40CC-AC84-17E24B3B7BDE}" type="slidenum">
              <a:rPr lang="es-ES" noProof="0" smtClean="0"/>
              <a:pPr rtl="0"/>
              <a:t>6</a:t>
            </a:fld>
            <a:endParaRPr lang="es-ES" noProof="0" dirty="0"/>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82" y="1369873"/>
            <a:ext cx="6296297" cy="4653785"/>
          </a:xfrm>
          <a:prstGeom prst="rect">
            <a:avLst/>
          </a:prstGeom>
        </p:spPr>
      </p:pic>
      <p:sp>
        <p:nvSpPr>
          <p:cNvPr id="9" name="Marcador de contenido 4">
            <a:extLst>
              <a:ext uri="{FF2B5EF4-FFF2-40B4-BE49-F238E27FC236}">
                <a16:creationId xmlns:a16="http://schemas.microsoft.com/office/drawing/2014/main" id="{7A97DA99-C785-4ED2-B210-98DF15C87184}"/>
              </a:ext>
            </a:extLst>
          </p:cNvPr>
          <p:cNvSpPr>
            <a:spLocks noGrp="1"/>
          </p:cNvSpPr>
          <p:nvPr>
            <p:ph sz="half" idx="2"/>
          </p:nvPr>
        </p:nvSpPr>
        <p:spPr>
          <a:xfrm>
            <a:off x="7471954" y="1674835"/>
            <a:ext cx="4186646" cy="4348823"/>
          </a:xfrm>
        </p:spPr>
        <p:txBody>
          <a:bodyPr>
            <a:noAutofit/>
          </a:bodyPr>
          <a:lstStyle/>
          <a:p>
            <a:pPr marL="0" indent="0" algn="just">
              <a:buNone/>
            </a:pPr>
            <a:r>
              <a:rPr lang="es-ES" dirty="0"/>
              <a:t>Esta arquitectura permite iniciar solicitudes o peticiones, en donde se ve la parte importante de la comunicación entre el cliente(aplicación web) y servidor (Servidor Apache Xampp). Por lo cual se realiza la interacción directamente con los usuarios finales mediante una interfaz gráfica de usuario. Su representación es un centro de trabajo, donde el usuario dispone de sus propias aplicaciones de oficina y sus propias bases de datos.</a:t>
            </a:r>
            <a:endParaRPr lang="es-MX" dirty="0"/>
          </a:p>
        </p:txBody>
      </p:sp>
    </p:spTree>
    <p:extLst>
      <p:ext uri="{BB962C8B-B14F-4D97-AF65-F5344CB8AC3E}">
        <p14:creationId xmlns:p14="http://schemas.microsoft.com/office/powerpoint/2010/main" val="315248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67345FBE-1450-40F7-AFD6-E639CAF86163}"/>
              </a:ext>
            </a:extLst>
          </p:cNvPr>
          <p:cNvSpPr>
            <a:spLocks noGrp="1"/>
          </p:cNvSpPr>
          <p:nvPr>
            <p:ph type="sldNum" sz="quarter" idx="12"/>
          </p:nvPr>
        </p:nvSpPr>
        <p:spPr/>
        <p:txBody>
          <a:bodyPr/>
          <a:lstStyle/>
          <a:p>
            <a:pPr rtl="0"/>
            <a:fld id="{C263D6C4-4840-40CC-AC84-17E24B3B7BDE}" type="slidenum">
              <a:rPr lang="es-ES" noProof="0" smtClean="0"/>
              <a:pPr rtl="0"/>
              <a:t>7</a:t>
            </a:fld>
            <a:endParaRPr lang="es-ES" noProof="0" dirty="0"/>
          </a:p>
        </p:txBody>
      </p:sp>
      <p:sp>
        <p:nvSpPr>
          <p:cNvPr id="5" name="Marcador de texto 4">
            <a:extLst>
              <a:ext uri="{FF2B5EF4-FFF2-40B4-BE49-F238E27FC236}">
                <a16:creationId xmlns:a16="http://schemas.microsoft.com/office/drawing/2014/main" id="{28FD274B-7B07-4B9D-AE0D-136DDF456FB4}"/>
              </a:ext>
            </a:extLst>
          </p:cNvPr>
          <p:cNvSpPr>
            <a:spLocks noGrp="1"/>
          </p:cNvSpPr>
          <p:nvPr>
            <p:ph type="body" idx="1"/>
          </p:nvPr>
        </p:nvSpPr>
        <p:spPr/>
        <p:txBody>
          <a:bodyPr/>
          <a:lstStyle/>
          <a:p>
            <a:r>
              <a:rPr lang="es-ES" dirty="0"/>
              <a:t>Características</a:t>
            </a:r>
            <a:endParaRPr lang="es-MX" dirty="0"/>
          </a:p>
        </p:txBody>
      </p:sp>
      <p:sp>
        <p:nvSpPr>
          <p:cNvPr id="6" name="Marcador de texto 5">
            <a:extLst>
              <a:ext uri="{FF2B5EF4-FFF2-40B4-BE49-F238E27FC236}">
                <a16:creationId xmlns:a16="http://schemas.microsoft.com/office/drawing/2014/main" id="{8E94C6CC-1A23-4D96-B121-5B9A7C0D270C}"/>
              </a:ext>
            </a:extLst>
          </p:cNvPr>
          <p:cNvSpPr>
            <a:spLocks noGrp="1"/>
          </p:cNvSpPr>
          <p:nvPr>
            <p:ph type="body" sz="quarter" idx="3"/>
          </p:nvPr>
        </p:nvSpPr>
        <p:spPr/>
        <p:txBody>
          <a:bodyPr/>
          <a:lstStyle/>
          <a:p>
            <a:r>
              <a:rPr lang="es-ES" dirty="0"/>
              <a:t>Elementos</a:t>
            </a:r>
            <a:endParaRPr lang="es-MX" dirty="0"/>
          </a:p>
        </p:txBody>
      </p:sp>
      <p:sp>
        <p:nvSpPr>
          <p:cNvPr id="4" name="Marcador de contenido 3">
            <a:extLst>
              <a:ext uri="{FF2B5EF4-FFF2-40B4-BE49-F238E27FC236}">
                <a16:creationId xmlns:a16="http://schemas.microsoft.com/office/drawing/2014/main" id="{C4BDF9D8-9DEA-458E-A2BB-4583DE6FE90B}"/>
              </a:ext>
            </a:extLst>
          </p:cNvPr>
          <p:cNvSpPr>
            <a:spLocks noGrp="1"/>
          </p:cNvSpPr>
          <p:nvPr>
            <p:ph sz="half" idx="2"/>
          </p:nvPr>
        </p:nvSpPr>
        <p:spPr/>
        <p:txBody>
          <a:bodyPr/>
          <a:lstStyle/>
          <a:p>
            <a:r>
              <a:rPr lang="es-MX" dirty="0"/>
              <a:t>Tras la recepción de una solicitud, la procesan y luego envían la respuesta al cliente.</a:t>
            </a:r>
          </a:p>
          <a:p>
            <a:r>
              <a:rPr lang="es-MX" dirty="0"/>
              <a:t>Acepta las conexiones de un gran número de clientes.</a:t>
            </a:r>
          </a:p>
          <a:p>
            <a:r>
              <a:rPr lang="es-MX" dirty="0"/>
              <a:t>Espera y recibe las respuestas del servidor.</a:t>
            </a:r>
          </a:p>
          <a:p>
            <a:r>
              <a:rPr lang="es-MX" dirty="0"/>
              <a:t>Al favorecer el uso de las interfaz de gráficas interactivas, los sistemas construidos bajo este esquema tienen una mayor interacción con el usuario.</a:t>
            </a:r>
          </a:p>
          <a:p>
            <a:endParaRPr lang="es-MX" dirty="0"/>
          </a:p>
        </p:txBody>
      </p:sp>
      <p:sp>
        <p:nvSpPr>
          <p:cNvPr id="7" name="Marcador de contenido 6">
            <a:extLst>
              <a:ext uri="{FF2B5EF4-FFF2-40B4-BE49-F238E27FC236}">
                <a16:creationId xmlns:a16="http://schemas.microsoft.com/office/drawing/2014/main" id="{F69713DC-A306-4CBE-871A-BA63C80E47D2}"/>
              </a:ext>
            </a:extLst>
          </p:cNvPr>
          <p:cNvSpPr>
            <a:spLocks noGrp="1"/>
          </p:cNvSpPr>
          <p:nvPr>
            <p:ph sz="quarter" idx="4"/>
          </p:nvPr>
        </p:nvSpPr>
        <p:spPr>
          <a:xfrm>
            <a:off x="6475412" y="2335258"/>
            <a:ext cx="5183188" cy="3684588"/>
          </a:xfrm>
        </p:spPr>
        <p:txBody>
          <a:bodyPr>
            <a:normAutofit/>
          </a:bodyPr>
          <a:lstStyle/>
          <a:p>
            <a:r>
              <a:rPr lang="es-MX" b="1" dirty="0"/>
              <a:t>Servicio: </a:t>
            </a:r>
            <a:r>
              <a:rPr lang="es-MX" dirty="0"/>
              <a:t>Unidad básica de diseño. El servidor los proporciona y el cliente los utiliza.</a:t>
            </a:r>
          </a:p>
          <a:p>
            <a:r>
              <a:rPr lang="es-MX" b="1" dirty="0"/>
              <a:t>Recursos compartidos:  </a:t>
            </a:r>
            <a:r>
              <a:rPr lang="es-MX" dirty="0"/>
              <a:t>Muchos clientes utilizan los mismos servidores y, a través de ellos, comparten tanto recursos lógicos como físicos.</a:t>
            </a:r>
            <a:endParaRPr lang="es-MX" b="1" dirty="0"/>
          </a:p>
          <a:p>
            <a:r>
              <a:rPr lang="es-MX" b="1" dirty="0"/>
              <a:t>Integridad: </a:t>
            </a:r>
            <a:r>
              <a:rPr lang="es-MX" dirty="0"/>
              <a:t>Datos y programas centralizados en servidores facilitan su integridad y mantenimiento</a:t>
            </a:r>
          </a:p>
          <a:p>
            <a:r>
              <a:rPr lang="es-MX" dirty="0"/>
              <a:t>Encapsulamiento de servicios. Los detalles de la implementación de un servicio son transparentes al cliente.</a:t>
            </a:r>
          </a:p>
          <a:p>
            <a:pPr marL="0" indent="0">
              <a:buNone/>
            </a:pPr>
            <a:endParaRPr lang="es-MX" dirty="0"/>
          </a:p>
          <a:p>
            <a:endParaRPr lang="es-MX" dirty="0"/>
          </a:p>
        </p:txBody>
      </p:sp>
    </p:spTree>
    <p:extLst>
      <p:ext uri="{BB962C8B-B14F-4D97-AF65-F5344CB8AC3E}">
        <p14:creationId xmlns:p14="http://schemas.microsoft.com/office/powerpoint/2010/main" val="3792444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C3609873-E356-4935-9F1D-1E4CB35A8DFE}"/>
              </a:ext>
            </a:extLst>
          </p:cNvPr>
          <p:cNvSpPr>
            <a:spLocks noGrp="1"/>
          </p:cNvSpPr>
          <p:nvPr>
            <p:ph type="sldNum" sz="quarter" idx="12"/>
          </p:nvPr>
        </p:nvSpPr>
        <p:spPr/>
        <p:txBody>
          <a:bodyPr/>
          <a:lstStyle/>
          <a:p>
            <a:pPr rtl="0"/>
            <a:fld id="{C263D6C4-4840-40CC-AC84-17E24B3B7BDE}" type="slidenum">
              <a:rPr lang="es-ES" noProof="0" smtClean="0"/>
              <a:pPr rtl="0"/>
              <a:t>8</a:t>
            </a:fld>
            <a:endParaRPr lang="es-ES" noProof="0" dirty="0"/>
          </a:p>
        </p:txBody>
      </p:sp>
      <p:sp>
        <p:nvSpPr>
          <p:cNvPr id="4" name="Marcador de texto 3">
            <a:extLst>
              <a:ext uri="{FF2B5EF4-FFF2-40B4-BE49-F238E27FC236}">
                <a16:creationId xmlns:a16="http://schemas.microsoft.com/office/drawing/2014/main" id="{347BEE3C-92C1-4171-83CF-4BFECE034ACB}"/>
              </a:ext>
            </a:extLst>
          </p:cNvPr>
          <p:cNvSpPr>
            <a:spLocks noGrp="1"/>
          </p:cNvSpPr>
          <p:nvPr>
            <p:ph type="body" idx="1"/>
          </p:nvPr>
        </p:nvSpPr>
        <p:spPr/>
        <p:txBody>
          <a:bodyPr/>
          <a:lstStyle/>
          <a:p>
            <a:r>
              <a:rPr lang="es-ES" dirty="0"/>
              <a:t>Mecanismo de interacción</a:t>
            </a:r>
            <a:endParaRPr lang="es-MX" dirty="0"/>
          </a:p>
        </p:txBody>
      </p:sp>
      <p:sp>
        <p:nvSpPr>
          <p:cNvPr id="5" name="Marcador de texto 4">
            <a:extLst>
              <a:ext uri="{FF2B5EF4-FFF2-40B4-BE49-F238E27FC236}">
                <a16:creationId xmlns:a16="http://schemas.microsoft.com/office/drawing/2014/main" id="{0F3A719D-46B8-47B9-9216-A32703B12195}"/>
              </a:ext>
            </a:extLst>
          </p:cNvPr>
          <p:cNvSpPr>
            <a:spLocks noGrp="1"/>
          </p:cNvSpPr>
          <p:nvPr>
            <p:ph type="body" sz="quarter" idx="3"/>
          </p:nvPr>
        </p:nvSpPr>
        <p:spPr/>
        <p:txBody>
          <a:bodyPr/>
          <a:lstStyle/>
          <a:p>
            <a:r>
              <a:rPr lang="es-ES" dirty="0"/>
              <a:t>Aplicaciones o empresas que lo usan</a:t>
            </a:r>
            <a:endParaRPr lang="es-MX" dirty="0"/>
          </a:p>
        </p:txBody>
      </p:sp>
      <p:sp>
        <p:nvSpPr>
          <p:cNvPr id="6" name="Marcador de contenido 5">
            <a:extLst>
              <a:ext uri="{FF2B5EF4-FFF2-40B4-BE49-F238E27FC236}">
                <a16:creationId xmlns:a16="http://schemas.microsoft.com/office/drawing/2014/main" id="{0311DF7C-0469-4FFF-B3C3-08BE3B23F3FA}"/>
              </a:ext>
            </a:extLst>
          </p:cNvPr>
          <p:cNvSpPr>
            <a:spLocks noGrp="1"/>
          </p:cNvSpPr>
          <p:nvPr>
            <p:ph sz="half" idx="2"/>
          </p:nvPr>
        </p:nvSpPr>
        <p:spPr/>
        <p:txBody>
          <a:bodyPr/>
          <a:lstStyle/>
          <a:p>
            <a:pPr algn="just"/>
            <a:r>
              <a:rPr lang="es-ES" dirty="0"/>
              <a:t>Se realiza el inicio de el servidor apache y </a:t>
            </a:r>
            <a:r>
              <a:rPr lang="es-ES" dirty="0" err="1"/>
              <a:t>Mysql</a:t>
            </a:r>
            <a:r>
              <a:rPr lang="es-ES" dirty="0"/>
              <a:t>.</a:t>
            </a:r>
          </a:p>
          <a:p>
            <a:pPr algn="just"/>
            <a:r>
              <a:rPr lang="es-ES" dirty="0"/>
              <a:t>Se codifica la comunicación entre la base de datos y la aplicación web mediante </a:t>
            </a:r>
            <a:r>
              <a:rPr lang="es-ES" dirty="0" err="1"/>
              <a:t>Php</a:t>
            </a:r>
            <a:r>
              <a:rPr lang="es-ES" dirty="0"/>
              <a:t>.</a:t>
            </a:r>
          </a:p>
          <a:p>
            <a:pPr algn="just"/>
            <a:r>
              <a:rPr lang="es-ES" dirty="0"/>
              <a:t>El usuario abre en un navegador la aplicación web.</a:t>
            </a:r>
          </a:p>
          <a:p>
            <a:pPr algn="just"/>
            <a:r>
              <a:rPr lang="es-ES" dirty="0"/>
              <a:t>Si desea consultar los datos del Hospital, se cargarán con el software </a:t>
            </a:r>
            <a:r>
              <a:rPr lang="es-ES" dirty="0" err="1"/>
              <a:t>HeidiSql</a:t>
            </a:r>
            <a:r>
              <a:rPr lang="es-ES" dirty="0"/>
              <a:t>.</a:t>
            </a:r>
          </a:p>
          <a:p>
            <a:pPr algn="just"/>
            <a:endParaRPr lang="es-MX" dirty="0"/>
          </a:p>
        </p:txBody>
      </p:sp>
      <p:sp>
        <p:nvSpPr>
          <p:cNvPr id="7" name="Marcador de contenido 6">
            <a:extLst>
              <a:ext uri="{FF2B5EF4-FFF2-40B4-BE49-F238E27FC236}">
                <a16:creationId xmlns:a16="http://schemas.microsoft.com/office/drawing/2014/main" id="{90CAAA63-16C9-40AC-8153-A57339432599}"/>
              </a:ext>
            </a:extLst>
          </p:cNvPr>
          <p:cNvSpPr>
            <a:spLocks noGrp="1"/>
          </p:cNvSpPr>
          <p:nvPr>
            <p:ph sz="quarter" idx="4"/>
          </p:nvPr>
        </p:nvSpPr>
        <p:spPr/>
        <p:txBody>
          <a:bodyPr/>
          <a:lstStyle/>
          <a:p>
            <a:r>
              <a:rPr lang="es-ES" dirty="0"/>
              <a:t>Correo electrónico</a:t>
            </a:r>
          </a:p>
          <a:p>
            <a:r>
              <a:rPr lang="es-ES" dirty="0"/>
              <a:t>Servidor de impresión</a:t>
            </a:r>
          </a:p>
          <a:p>
            <a:r>
              <a:rPr lang="es-ES" dirty="0" err="1"/>
              <a:t>World</a:t>
            </a:r>
            <a:r>
              <a:rPr lang="es-ES" dirty="0"/>
              <a:t> Wide Web</a:t>
            </a:r>
            <a:endParaRPr lang="es-MX" dirty="0"/>
          </a:p>
        </p:txBody>
      </p:sp>
    </p:spTree>
    <p:extLst>
      <p:ext uri="{BB962C8B-B14F-4D97-AF65-F5344CB8AC3E}">
        <p14:creationId xmlns:p14="http://schemas.microsoft.com/office/powerpoint/2010/main" val="815303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CF252-21CB-44E0-B6DC-2856A8EF6715}"/>
              </a:ext>
            </a:extLst>
          </p:cNvPr>
          <p:cNvSpPr>
            <a:spLocks noGrp="1"/>
          </p:cNvSpPr>
          <p:nvPr>
            <p:ph type="title"/>
          </p:nvPr>
        </p:nvSpPr>
        <p:spPr/>
        <p:txBody>
          <a:bodyPr/>
          <a:lstStyle/>
          <a:p>
            <a:r>
              <a:rPr lang="es-ES" dirty="0"/>
              <a:t>Justificación</a:t>
            </a:r>
            <a:endParaRPr lang="es-MX" dirty="0"/>
          </a:p>
        </p:txBody>
      </p:sp>
      <p:sp>
        <p:nvSpPr>
          <p:cNvPr id="3" name="Marcador de número de diapositiva 2">
            <a:extLst>
              <a:ext uri="{FF2B5EF4-FFF2-40B4-BE49-F238E27FC236}">
                <a16:creationId xmlns:a16="http://schemas.microsoft.com/office/drawing/2014/main" id="{D51F0F92-AFE2-4E31-B227-0B4EEAA23AFE}"/>
              </a:ext>
            </a:extLst>
          </p:cNvPr>
          <p:cNvSpPr>
            <a:spLocks noGrp="1"/>
          </p:cNvSpPr>
          <p:nvPr>
            <p:ph type="sldNum" sz="quarter" idx="12"/>
          </p:nvPr>
        </p:nvSpPr>
        <p:spPr/>
        <p:txBody>
          <a:bodyPr/>
          <a:lstStyle/>
          <a:p>
            <a:pPr rtl="0"/>
            <a:fld id="{C263D6C4-4840-40CC-AC84-17E24B3B7BDE}" type="slidenum">
              <a:rPr lang="es-ES" noProof="0" smtClean="0"/>
              <a:pPr rtl="0"/>
              <a:t>9</a:t>
            </a:fld>
            <a:endParaRPr lang="es-ES" noProof="0"/>
          </a:p>
        </p:txBody>
      </p:sp>
      <p:sp>
        <p:nvSpPr>
          <p:cNvPr id="4" name="Marcador de texto 3">
            <a:extLst>
              <a:ext uri="{FF2B5EF4-FFF2-40B4-BE49-F238E27FC236}">
                <a16:creationId xmlns:a16="http://schemas.microsoft.com/office/drawing/2014/main" id="{E0A4A3A3-85F5-4540-946E-709DE719E35E}"/>
              </a:ext>
            </a:extLst>
          </p:cNvPr>
          <p:cNvSpPr>
            <a:spLocks noGrp="1"/>
          </p:cNvSpPr>
          <p:nvPr>
            <p:ph type="body" sz="quarter" idx="13"/>
          </p:nvPr>
        </p:nvSpPr>
        <p:spPr>
          <a:xfrm>
            <a:off x="444499" y="1625385"/>
            <a:ext cx="7576095" cy="4093243"/>
          </a:xfrm>
        </p:spPr>
        <p:txBody>
          <a:bodyPr/>
          <a:lstStyle/>
          <a:p>
            <a:pPr algn="just"/>
            <a:r>
              <a:rPr lang="es-ES" sz="1800" dirty="0"/>
              <a:t>Este estilo de arquitectura </a:t>
            </a:r>
            <a:r>
              <a:rPr lang="es-MX" sz="1800" dirty="0"/>
              <a:t>es un modelo flexible y adaptable al servicio que se quiere implementar. Este nos permite aumentar el rendimiento así como también, envolver variadas plataformas, bases de datos, redes y sistemas operativos que pueden ser de diferentes distribuidores con arquitecturas totalmente diferentes y funcionando todos al mismo tiempo.</a:t>
            </a:r>
          </a:p>
          <a:p>
            <a:pPr algn="just"/>
            <a:r>
              <a:rPr lang="es-MX" sz="1800" dirty="0"/>
              <a:t>Además se puede considerar un sistema ventajoso en cuanto a seguridad, ya que el servidor controla el acceso a sus datos por lo que se necesita que el servidor nos autorice para poder acceder a él.</a:t>
            </a:r>
          </a:p>
          <a:p>
            <a:pPr algn="just"/>
            <a:r>
              <a:rPr lang="es-MX" sz="1800" dirty="0"/>
              <a:t>También es escalable y ante una gran demanda de tráfico se pueden utilizar tecnologías complementarias, por lo que cualquier organización que utilice estos sistemas adquiere ventajas competitivas</a:t>
            </a:r>
            <a:r>
              <a:rPr lang="es-MX" sz="2000" dirty="0"/>
              <a:t/>
            </a:r>
            <a:br>
              <a:rPr lang="es-MX" sz="2000" dirty="0"/>
            </a:br>
            <a:endParaRPr lang="es-MX" sz="2000" dirty="0"/>
          </a:p>
        </p:txBody>
      </p:sp>
    </p:spTree>
    <p:extLst>
      <p:ext uri="{BB962C8B-B14F-4D97-AF65-F5344CB8AC3E}">
        <p14:creationId xmlns:p14="http://schemas.microsoft.com/office/powerpoint/2010/main" val="3996321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708_TF66687569" id="{94E72F2E-B82C-4064-B9D9-7AFF2092BBB1}" vid="{B182133D-8AA6-4CB9-92DC-D6B7329A41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azul moderna</Template>
  <TotalTime>866</TotalTime>
  <Words>3476</Words>
  <Application>Microsoft Office PowerPoint</Application>
  <PresentationFormat>Panorámica</PresentationFormat>
  <Paragraphs>366</Paragraphs>
  <Slides>55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55</vt:i4>
      </vt:variant>
    </vt:vector>
  </HeadingPairs>
  <TitlesOfParts>
    <vt:vector size="62" baseType="lpstr">
      <vt:lpstr>Arial</vt:lpstr>
      <vt:lpstr>Calibri</vt:lpstr>
      <vt:lpstr>inherit</vt:lpstr>
      <vt:lpstr>Tahoma</vt:lpstr>
      <vt:lpstr>Trade Gothic LT Pro</vt:lpstr>
      <vt:lpstr>Trebuchet MS</vt:lpstr>
      <vt:lpstr>Tema de Office</vt:lpstr>
      <vt:lpstr>Presentación de PowerPoint</vt:lpstr>
      <vt:lpstr>HOSPITAL LA SELVA</vt:lpstr>
      <vt:lpstr>Presentación de PowerPoint</vt:lpstr>
      <vt:lpstr>Requisitos no funcionales</vt:lpstr>
      <vt:lpstr>Estilos arquitectónicos</vt:lpstr>
      <vt:lpstr>Cliente-servidor</vt:lpstr>
      <vt:lpstr>Presentación de PowerPoint</vt:lpstr>
      <vt:lpstr>Presentación de PowerPoint</vt:lpstr>
      <vt:lpstr>Justificación</vt:lpstr>
      <vt:lpstr>Monolítico </vt:lpstr>
      <vt:lpstr>Presentación de PowerPoint</vt:lpstr>
      <vt:lpstr>Presentación de PowerPoint</vt:lpstr>
      <vt:lpstr>Justificación</vt:lpstr>
      <vt:lpstr>Arquitectura de microservicios</vt:lpstr>
      <vt:lpstr>Presentación de PowerPoint</vt:lpstr>
      <vt:lpstr>Presentación de PowerPoint</vt:lpstr>
      <vt:lpstr>Justificación</vt:lpstr>
      <vt:lpstr>Framework de Arquitectura: TOGAF’S</vt:lpstr>
      <vt:lpstr>Visión de la arquitectura </vt:lpstr>
      <vt:lpstr>Arquitectura de negocios </vt:lpstr>
      <vt:lpstr>Arquitectura de sistemas de información </vt:lpstr>
      <vt:lpstr>Arquitectura de la tecnología </vt:lpstr>
      <vt:lpstr>Oportunidades y soluciones </vt:lpstr>
      <vt:lpstr>Planeamiento de migración</vt:lpstr>
      <vt:lpstr>Implementación de gobierno</vt:lpstr>
      <vt:lpstr>Arquitectura de gestión del cambio</vt:lpstr>
      <vt:lpstr>Justificación</vt:lpstr>
      <vt:lpstr>Maceta inteligente</vt:lpstr>
      <vt:lpstr>Presentación de PowerPoint</vt:lpstr>
      <vt:lpstr>Requisitos no funcionales</vt:lpstr>
      <vt:lpstr>Estilos arquitectónicos</vt:lpstr>
      <vt:lpstr>MVC (Model- View- Controller) </vt:lpstr>
      <vt:lpstr>Presentación de PowerPoint</vt:lpstr>
      <vt:lpstr>Presentación de PowerPoint</vt:lpstr>
      <vt:lpstr>Justificación</vt:lpstr>
      <vt:lpstr>Arquitectura de objetos distribuidos</vt:lpstr>
      <vt:lpstr>Presentación de PowerPoint</vt:lpstr>
      <vt:lpstr>Presentación de PowerPoint</vt:lpstr>
      <vt:lpstr>Justificación</vt:lpstr>
      <vt:lpstr>Arquitectura Orientada a servicios (SOA)</vt:lpstr>
      <vt:lpstr>Presentación de PowerPoint</vt:lpstr>
      <vt:lpstr>Presentación de PowerPoint</vt:lpstr>
      <vt:lpstr>Justificación</vt:lpstr>
      <vt:lpstr>Framework de Arquitectura: TOGAF´S</vt:lpstr>
      <vt:lpstr>Visión de la arquitectura</vt:lpstr>
      <vt:lpstr>Arquitectura de negocios</vt:lpstr>
      <vt:lpstr>Arquitectura de sistemas de la información</vt:lpstr>
      <vt:lpstr>Arquitectura de la tecnología</vt:lpstr>
      <vt:lpstr>Oportunidades y soluciones </vt:lpstr>
      <vt:lpstr>Planeamiento de migración</vt:lpstr>
      <vt:lpstr>Implementación de gobierno</vt:lpstr>
      <vt:lpstr>Arquitectura de gestión del cambio</vt:lpstr>
      <vt:lpstr>Justificación</vt:lpstr>
      <vt:lpstr>Bibliografía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Ruiz</dc:creator>
  <cp:lastModifiedBy>Leonardo Guina</cp:lastModifiedBy>
  <cp:revision>38</cp:revision>
  <dcterms:created xsi:type="dcterms:W3CDTF">2021-09-23T22:06:00Z</dcterms:created>
  <dcterms:modified xsi:type="dcterms:W3CDTF">2021-09-25T04:42:53Z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