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2" r:id="rId15"/>
    <p:sldId id="274" r:id="rId16"/>
    <p:sldId id="275" r:id="rId17"/>
    <p:sldId id="27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399EAC-DBFB-4FEC-98BC-F1624A2473B6}"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s-ES"/>
        </a:p>
      </dgm:t>
    </dgm:pt>
    <dgm:pt modelId="{24AF981C-ADEB-450A-AE63-A629E2563807}">
      <dgm:prSet phldrT="[Texto]"/>
      <dgm:spPr/>
      <dgm:t>
        <a:bodyPr/>
        <a:lstStyle/>
        <a:p>
          <a:r>
            <a:rPr lang="es-ES" dirty="0"/>
            <a:t>STATELES(arquitectura sin estado)</a:t>
          </a:r>
        </a:p>
      </dgm:t>
    </dgm:pt>
    <dgm:pt modelId="{5109A1B1-4F05-4EBC-8E98-DD8FE62A1C21}" type="parTrans" cxnId="{019A3E99-D377-44D6-9DA7-D7379A1667D0}">
      <dgm:prSet/>
      <dgm:spPr/>
      <dgm:t>
        <a:bodyPr/>
        <a:lstStyle/>
        <a:p>
          <a:endParaRPr lang="es-ES"/>
        </a:p>
      </dgm:t>
    </dgm:pt>
    <dgm:pt modelId="{BA0FC07F-5320-4006-BE7D-E149C6F72EBB}" type="sibTrans" cxnId="{019A3E99-D377-44D6-9DA7-D7379A1667D0}">
      <dgm:prSet/>
      <dgm:spPr/>
      <dgm:t>
        <a:bodyPr/>
        <a:lstStyle/>
        <a:p>
          <a:endParaRPr lang="es-ES"/>
        </a:p>
      </dgm:t>
    </dgm:pt>
    <dgm:pt modelId="{DFBE8D08-7179-4C44-A9FA-4C770FA989D4}">
      <dgm:prSet phldrT="[Texto]"/>
      <dgm:spPr/>
      <dgm:t>
        <a:bodyPr/>
        <a:lstStyle/>
        <a:p>
          <a:r>
            <a:rPr lang="es-MX" b="0" i="0" dirty="0"/>
            <a:t>Microservicios</a:t>
          </a:r>
          <a:endParaRPr lang="es-ES" dirty="0"/>
        </a:p>
      </dgm:t>
    </dgm:pt>
    <dgm:pt modelId="{EBA40742-0276-4D6F-917B-B99BE4F4BF86}" type="parTrans" cxnId="{79068D13-220E-4F44-B90D-CCCEA876B336}">
      <dgm:prSet/>
      <dgm:spPr/>
      <dgm:t>
        <a:bodyPr/>
        <a:lstStyle/>
        <a:p>
          <a:endParaRPr lang="es-ES"/>
        </a:p>
      </dgm:t>
    </dgm:pt>
    <dgm:pt modelId="{DDEDB078-0835-43E2-9402-1E57A1467292}" type="sibTrans" cxnId="{79068D13-220E-4F44-B90D-CCCEA876B336}">
      <dgm:prSet/>
      <dgm:spPr/>
      <dgm:t>
        <a:bodyPr/>
        <a:lstStyle/>
        <a:p>
          <a:endParaRPr lang="es-ES"/>
        </a:p>
      </dgm:t>
    </dgm:pt>
    <dgm:pt modelId="{63BD2FC4-D42B-480A-84A0-4C03E9CB6D00}">
      <dgm:prSet phldrT="[Texto]"/>
      <dgm:spPr/>
      <dgm:t>
        <a:bodyPr/>
        <a:lstStyle/>
        <a:p>
          <a:r>
            <a:rPr lang="es-ES" dirty="0"/>
            <a:t>Microservicios</a:t>
          </a:r>
        </a:p>
      </dgm:t>
    </dgm:pt>
    <dgm:pt modelId="{3683F226-632D-4EA6-A5F4-409462E806A8}" type="parTrans" cxnId="{384EC531-FA74-4F56-8AD0-E52C7FD03FCB}">
      <dgm:prSet/>
      <dgm:spPr/>
      <dgm:t>
        <a:bodyPr/>
        <a:lstStyle/>
        <a:p>
          <a:endParaRPr lang="es-ES"/>
        </a:p>
      </dgm:t>
    </dgm:pt>
    <dgm:pt modelId="{B756D73F-3431-4850-8D87-8DE8EFDB7B62}" type="sibTrans" cxnId="{384EC531-FA74-4F56-8AD0-E52C7FD03FCB}">
      <dgm:prSet/>
      <dgm:spPr/>
      <dgm:t>
        <a:bodyPr/>
        <a:lstStyle/>
        <a:p>
          <a:endParaRPr lang="es-ES"/>
        </a:p>
      </dgm:t>
    </dgm:pt>
    <dgm:pt modelId="{5BB86EC7-9A3A-44B4-B499-C6C1D9C4400C}">
      <dgm:prSet phldrT="[Texto]"/>
      <dgm:spPr/>
      <dgm:t>
        <a:bodyPr/>
        <a:lstStyle/>
        <a:p>
          <a:r>
            <a:rPr lang="es-MX" b="0" i="0" dirty="0"/>
            <a:t>Modelo C4</a:t>
          </a:r>
          <a:endParaRPr lang="es-ES" b="0" dirty="0"/>
        </a:p>
      </dgm:t>
    </dgm:pt>
    <dgm:pt modelId="{0674CFE2-BE68-4814-8754-D93D248D1C06}" type="parTrans" cxnId="{A8171CB1-8F77-40B3-B744-2A2C947C3D71}">
      <dgm:prSet/>
      <dgm:spPr/>
      <dgm:t>
        <a:bodyPr/>
        <a:lstStyle/>
        <a:p>
          <a:endParaRPr lang="es-ES"/>
        </a:p>
      </dgm:t>
    </dgm:pt>
    <dgm:pt modelId="{4B0DC40C-1F15-481E-AB97-135D0D37611E}" type="sibTrans" cxnId="{A8171CB1-8F77-40B3-B744-2A2C947C3D71}">
      <dgm:prSet/>
      <dgm:spPr/>
      <dgm:t>
        <a:bodyPr/>
        <a:lstStyle/>
        <a:p>
          <a:endParaRPr lang="es-ES"/>
        </a:p>
      </dgm:t>
    </dgm:pt>
    <dgm:pt modelId="{A4D709DF-CB93-4E42-A123-83DF9C010BA2}">
      <dgm:prSet phldrT="[Texto]"/>
      <dgm:spPr/>
      <dgm:t>
        <a:bodyPr/>
        <a:lstStyle/>
        <a:p>
          <a:r>
            <a:rPr lang="es-MX" b="0" i="0" dirty="0">
              <a:effectLst/>
            </a:rPr>
            <a:t>Microservicios</a:t>
          </a:r>
          <a:endParaRPr lang="es-ES" b="0" dirty="0">
            <a:effectLst/>
          </a:endParaRPr>
        </a:p>
      </dgm:t>
    </dgm:pt>
    <dgm:pt modelId="{6FA5F0AF-58F7-4647-B42A-5D30BF2A5F09}" type="parTrans" cxnId="{2A979591-F56E-4167-9130-D5E1188D5BD5}">
      <dgm:prSet/>
      <dgm:spPr/>
      <dgm:t>
        <a:bodyPr/>
        <a:lstStyle/>
        <a:p>
          <a:endParaRPr lang="es-ES"/>
        </a:p>
      </dgm:t>
    </dgm:pt>
    <dgm:pt modelId="{B0CFF1EF-0D69-4009-80CE-F06CB3562C62}" type="sibTrans" cxnId="{2A979591-F56E-4167-9130-D5E1188D5BD5}">
      <dgm:prSet/>
      <dgm:spPr/>
      <dgm:t>
        <a:bodyPr/>
        <a:lstStyle/>
        <a:p>
          <a:endParaRPr lang="es-ES"/>
        </a:p>
      </dgm:t>
    </dgm:pt>
    <dgm:pt modelId="{4644A05B-A7CF-402C-9D7B-F10667FC02D6}">
      <dgm:prSet phldrT="[Texto]"/>
      <dgm:spPr/>
      <dgm:t>
        <a:bodyPr/>
        <a:lstStyle/>
        <a:p>
          <a:r>
            <a:rPr lang="es-MX" b="0" i="0" dirty="0"/>
            <a:t>Microservicios</a:t>
          </a:r>
          <a:endParaRPr lang="es-ES" dirty="0"/>
        </a:p>
      </dgm:t>
    </dgm:pt>
    <dgm:pt modelId="{456D90BA-7EE4-49A4-B3E6-5A381D4440BB}" type="parTrans" cxnId="{D8F276E9-E0DF-41F2-8BA6-2A397BEC77FF}">
      <dgm:prSet/>
      <dgm:spPr/>
      <dgm:t>
        <a:bodyPr/>
        <a:lstStyle/>
        <a:p>
          <a:endParaRPr lang="es-ES"/>
        </a:p>
      </dgm:t>
    </dgm:pt>
    <dgm:pt modelId="{84ACB007-F852-46E7-B410-A4D4753FC658}" type="sibTrans" cxnId="{D8F276E9-E0DF-41F2-8BA6-2A397BEC77FF}">
      <dgm:prSet/>
      <dgm:spPr/>
      <dgm:t>
        <a:bodyPr/>
        <a:lstStyle/>
        <a:p>
          <a:endParaRPr lang="es-ES"/>
        </a:p>
      </dgm:t>
    </dgm:pt>
    <dgm:pt modelId="{86B43082-93F9-47EF-A37E-2B74ACC741B3}" type="pres">
      <dgm:prSet presAssocID="{98399EAC-DBFB-4FEC-98BC-F1624A2473B6}" presName="Name0" presStyleCnt="0">
        <dgm:presLayoutVars>
          <dgm:dir/>
          <dgm:resizeHandles val="exact"/>
        </dgm:presLayoutVars>
      </dgm:prSet>
      <dgm:spPr/>
    </dgm:pt>
    <dgm:pt modelId="{4971474E-4135-4380-AE5B-EB096ECA4CF8}" type="pres">
      <dgm:prSet presAssocID="{24AF981C-ADEB-450A-AE63-A629E2563807}" presName="compNode" presStyleCnt="0"/>
      <dgm:spPr/>
    </dgm:pt>
    <dgm:pt modelId="{C0774679-80F5-4552-BE1F-CECC1DD4139D}" type="pres">
      <dgm:prSet presAssocID="{24AF981C-ADEB-450A-AE63-A629E2563807}" presName="pictRect" presStyleLbl="node1" presStyleIdx="0" presStyleCnt="6"/>
      <dgm:spPr>
        <a:blipFill>
          <a:blip xmlns:r="http://schemas.openxmlformats.org/officeDocument/2006/relationships" r:embed="rId1" cstate="hqprint">
            <a:extLst>
              <a:ext uri="{28A0092B-C50C-407E-A947-70E740481C1C}">
                <a14:useLocalDpi xmlns:a14="http://schemas.microsoft.com/office/drawing/2010/main" val="0"/>
              </a:ext>
            </a:extLst>
          </a:blip>
          <a:srcRect/>
          <a:stretch>
            <a:fillRect t="-44000" b="-44000"/>
          </a:stretch>
        </a:blipFill>
      </dgm:spPr>
    </dgm:pt>
    <dgm:pt modelId="{A2F80D70-70E7-4B93-ABF6-DBFF4E47D1E6}" type="pres">
      <dgm:prSet presAssocID="{24AF981C-ADEB-450A-AE63-A629E2563807}" presName="textRect" presStyleLbl="revTx" presStyleIdx="0" presStyleCnt="6">
        <dgm:presLayoutVars>
          <dgm:bulletEnabled val="1"/>
        </dgm:presLayoutVars>
      </dgm:prSet>
      <dgm:spPr/>
    </dgm:pt>
    <dgm:pt modelId="{760FD251-AB9D-47AE-A7A6-6ABA904C0995}" type="pres">
      <dgm:prSet presAssocID="{BA0FC07F-5320-4006-BE7D-E149C6F72EBB}" presName="sibTrans" presStyleLbl="sibTrans2D1" presStyleIdx="0" presStyleCnt="0"/>
      <dgm:spPr/>
    </dgm:pt>
    <dgm:pt modelId="{9E8D377F-915F-467B-8C84-4E36746B1213}" type="pres">
      <dgm:prSet presAssocID="{DFBE8D08-7179-4C44-A9FA-4C770FA989D4}" presName="compNode" presStyleCnt="0"/>
      <dgm:spPr/>
    </dgm:pt>
    <dgm:pt modelId="{E063D345-0949-40FF-94BA-45A4F8830154}" type="pres">
      <dgm:prSet presAssocID="{DFBE8D08-7179-4C44-A9FA-4C770FA989D4}" presName="pictRect" presStyleLbl="nod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9BB9B811-7865-4ADF-B70F-DEBDFECD675A}" type="pres">
      <dgm:prSet presAssocID="{DFBE8D08-7179-4C44-A9FA-4C770FA989D4}" presName="textRect" presStyleLbl="revTx" presStyleIdx="1" presStyleCnt="6">
        <dgm:presLayoutVars>
          <dgm:bulletEnabled val="1"/>
        </dgm:presLayoutVars>
      </dgm:prSet>
      <dgm:spPr/>
    </dgm:pt>
    <dgm:pt modelId="{D88FD7D7-4EC4-46E4-A081-B88593A35379}" type="pres">
      <dgm:prSet presAssocID="{DDEDB078-0835-43E2-9402-1E57A1467292}" presName="sibTrans" presStyleLbl="sibTrans2D1" presStyleIdx="0" presStyleCnt="0"/>
      <dgm:spPr/>
    </dgm:pt>
    <dgm:pt modelId="{8AE42C4C-6C4B-46D5-9657-6A1BB8833F71}" type="pres">
      <dgm:prSet presAssocID="{63BD2FC4-D42B-480A-84A0-4C03E9CB6D00}" presName="compNode" presStyleCnt="0"/>
      <dgm:spPr/>
    </dgm:pt>
    <dgm:pt modelId="{C70B41FB-5E59-4DC5-A4FB-A817D673D9F3}" type="pres">
      <dgm:prSet presAssocID="{63BD2FC4-D42B-480A-84A0-4C03E9CB6D00}" presName="pictRect" presStyleLbl="nod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D2B741BB-CB6A-437A-9954-4D98FF45CE34}" type="pres">
      <dgm:prSet presAssocID="{63BD2FC4-D42B-480A-84A0-4C03E9CB6D00}" presName="textRect" presStyleLbl="revTx" presStyleIdx="2" presStyleCnt="6">
        <dgm:presLayoutVars>
          <dgm:bulletEnabled val="1"/>
        </dgm:presLayoutVars>
      </dgm:prSet>
      <dgm:spPr/>
    </dgm:pt>
    <dgm:pt modelId="{674DCBB5-0625-41CF-B50F-00DB17845FEA}" type="pres">
      <dgm:prSet presAssocID="{B756D73F-3431-4850-8D87-8DE8EFDB7B62}" presName="sibTrans" presStyleLbl="sibTrans2D1" presStyleIdx="0" presStyleCnt="0"/>
      <dgm:spPr/>
    </dgm:pt>
    <dgm:pt modelId="{6F0F9A83-D233-4D99-AE14-571B4FDD0BA9}" type="pres">
      <dgm:prSet presAssocID="{5BB86EC7-9A3A-44B4-B499-C6C1D9C4400C}" presName="compNode" presStyleCnt="0"/>
      <dgm:spPr/>
    </dgm:pt>
    <dgm:pt modelId="{0D83E02D-9F2F-41B0-B5E7-102029DB51E9}" type="pres">
      <dgm:prSet presAssocID="{5BB86EC7-9A3A-44B4-B499-C6C1D9C4400C}" presName="pictRect" presStyleLbl="nod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l="-16000" r="-16000"/>
          </a:stretch>
        </a:blipFill>
      </dgm:spPr>
    </dgm:pt>
    <dgm:pt modelId="{2A86317D-319A-4857-A6B4-143852051D12}" type="pres">
      <dgm:prSet presAssocID="{5BB86EC7-9A3A-44B4-B499-C6C1D9C4400C}" presName="textRect" presStyleLbl="revTx" presStyleIdx="3" presStyleCnt="6">
        <dgm:presLayoutVars>
          <dgm:bulletEnabled val="1"/>
        </dgm:presLayoutVars>
      </dgm:prSet>
      <dgm:spPr/>
    </dgm:pt>
    <dgm:pt modelId="{D1C7E2DB-7F48-4F8C-B039-DBDE4F2EF9FE}" type="pres">
      <dgm:prSet presAssocID="{4B0DC40C-1F15-481E-AB97-135D0D37611E}" presName="sibTrans" presStyleLbl="sibTrans2D1" presStyleIdx="0" presStyleCnt="0"/>
      <dgm:spPr/>
    </dgm:pt>
    <dgm:pt modelId="{2B59BCA2-DB2B-47A1-AD96-23AD346E4509}" type="pres">
      <dgm:prSet presAssocID="{A4D709DF-CB93-4E42-A123-83DF9C010BA2}" presName="compNode" presStyleCnt="0"/>
      <dgm:spPr/>
    </dgm:pt>
    <dgm:pt modelId="{3956D0B2-85F0-42DE-859A-0B1EE92D1743}" type="pres">
      <dgm:prSet presAssocID="{A4D709DF-CB93-4E42-A123-83DF9C010BA2}" presName="pictRect" presStyleLbl="node1" presStyleIdx="4" presStyleCnt="6"/>
      <dgm:spPr>
        <a:blipFill>
          <a:blip xmlns:r="http://schemas.openxmlformats.org/officeDocument/2006/relationships" r:embed="rId5" cstate="hqprint">
            <a:extLst>
              <a:ext uri="{28A0092B-C50C-407E-A947-70E740481C1C}">
                <a14:useLocalDpi xmlns:a14="http://schemas.microsoft.com/office/drawing/2010/main" val="0"/>
              </a:ext>
            </a:extLst>
          </a:blip>
          <a:srcRect/>
          <a:stretch>
            <a:fillRect l="-8000" r="-8000"/>
          </a:stretch>
        </a:blipFill>
      </dgm:spPr>
    </dgm:pt>
    <dgm:pt modelId="{8BB27B99-70DB-4260-B297-0FFE2D85DCAB}" type="pres">
      <dgm:prSet presAssocID="{A4D709DF-CB93-4E42-A123-83DF9C010BA2}" presName="textRect" presStyleLbl="revTx" presStyleIdx="4" presStyleCnt="6">
        <dgm:presLayoutVars>
          <dgm:bulletEnabled val="1"/>
        </dgm:presLayoutVars>
      </dgm:prSet>
      <dgm:spPr/>
    </dgm:pt>
    <dgm:pt modelId="{C9AEAE56-5590-4568-886F-4BB045A28600}" type="pres">
      <dgm:prSet presAssocID="{B0CFF1EF-0D69-4009-80CE-F06CB3562C62}" presName="sibTrans" presStyleLbl="sibTrans2D1" presStyleIdx="0" presStyleCnt="0"/>
      <dgm:spPr/>
    </dgm:pt>
    <dgm:pt modelId="{B61E12F4-2244-4AEC-8A55-1BB8703135F2}" type="pres">
      <dgm:prSet presAssocID="{4644A05B-A7CF-402C-9D7B-F10667FC02D6}" presName="compNode" presStyleCnt="0"/>
      <dgm:spPr/>
    </dgm:pt>
    <dgm:pt modelId="{607E752A-0C30-479A-81E5-55209D7A677F}" type="pres">
      <dgm:prSet presAssocID="{4644A05B-A7CF-402C-9D7B-F10667FC02D6}" presName="pictRect" presStyleLbl="nod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32000" r="-32000"/>
          </a:stretch>
        </a:blipFill>
      </dgm:spPr>
    </dgm:pt>
    <dgm:pt modelId="{945E925B-CBB5-404C-BDAB-05C320CC993D}" type="pres">
      <dgm:prSet presAssocID="{4644A05B-A7CF-402C-9D7B-F10667FC02D6}" presName="textRect" presStyleLbl="revTx" presStyleIdx="5" presStyleCnt="6">
        <dgm:presLayoutVars>
          <dgm:bulletEnabled val="1"/>
        </dgm:presLayoutVars>
      </dgm:prSet>
      <dgm:spPr/>
    </dgm:pt>
  </dgm:ptLst>
  <dgm:cxnLst>
    <dgm:cxn modelId="{441F8B08-3E2D-4929-91E8-03E5F116A5E1}" type="presOf" srcId="{B756D73F-3431-4850-8D87-8DE8EFDB7B62}" destId="{674DCBB5-0625-41CF-B50F-00DB17845FEA}" srcOrd="0" destOrd="0" presId="urn:microsoft.com/office/officeart/2005/8/layout/pList1"/>
    <dgm:cxn modelId="{D57E3312-B518-4CBB-B336-59D53664A046}" type="presOf" srcId="{A4D709DF-CB93-4E42-A123-83DF9C010BA2}" destId="{8BB27B99-70DB-4260-B297-0FFE2D85DCAB}" srcOrd="0" destOrd="0" presId="urn:microsoft.com/office/officeart/2005/8/layout/pList1"/>
    <dgm:cxn modelId="{79068D13-220E-4F44-B90D-CCCEA876B336}" srcId="{98399EAC-DBFB-4FEC-98BC-F1624A2473B6}" destId="{DFBE8D08-7179-4C44-A9FA-4C770FA989D4}" srcOrd="1" destOrd="0" parTransId="{EBA40742-0276-4D6F-917B-B99BE4F4BF86}" sibTransId="{DDEDB078-0835-43E2-9402-1E57A1467292}"/>
    <dgm:cxn modelId="{5382FA30-540A-4B06-A8BF-B28022DDD22C}" type="presOf" srcId="{4B0DC40C-1F15-481E-AB97-135D0D37611E}" destId="{D1C7E2DB-7F48-4F8C-B039-DBDE4F2EF9FE}" srcOrd="0" destOrd="0" presId="urn:microsoft.com/office/officeart/2005/8/layout/pList1"/>
    <dgm:cxn modelId="{384EC531-FA74-4F56-8AD0-E52C7FD03FCB}" srcId="{98399EAC-DBFB-4FEC-98BC-F1624A2473B6}" destId="{63BD2FC4-D42B-480A-84A0-4C03E9CB6D00}" srcOrd="2" destOrd="0" parTransId="{3683F226-632D-4EA6-A5F4-409462E806A8}" sibTransId="{B756D73F-3431-4850-8D87-8DE8EFDB7B62}"/>
    <dgm:cxn modelId="{513F7B60-CC89-45CC-B8CD-6B81007B84C0}" type="presOf" srcId="{4644A05B-A7CF-402C-9D7B-F10667FC02D6}" destId="{945E925B-CBB5-404C-BDAB-05C320CC993D}" srcOrd="0" destOrd="0" presId="urn:microsoft.com/office/officeart/2005/8/layout/pList1"/>
    <dgm:cxn modelId="{130AFE84-9B3A-4C45-A898-8B1EFBFAB003}" type="presOf" srcId="{5BB86EC7-9A3A-44B4-B499-C6C1D9C4400C}" destId="{2A86317D-319A-4857-A6B4-143852051D12}" srcOrd="0" destOrd="0" presId="urn:microsoft.com/office/officeart/2005/8/layout/pList1"/>
    <dgm:cxn modelId="{C5D33485-D6DE-4681-9569-F5FD7BA456DB}" type="presOf" srcId="{B0CFF1EF-0D69-4009-80CE-F06CB3562C62}" destId="{C9AEAE56-5590-4568-886F-4BB045A28600}" srcOrd="0" destOrd="0" presId="urn:microsoft.com/office/officeart/2005/8/layout/pList1"/>
    <dgm:cxn modelId="{7FFFE28C-C6F0-4D75-9037-A5082908FCF4}" type="presOf" srcId="{BA0FC07F-5320-4006-BE7D-E149C6F72EBB}" destId="{760FD251-AB9D-47AE-A7A6-6ABA904C0995}" srcOrd="0" destOrd="0" presId="urn:microsoft.com/office/officeart/2005/8/layout/pList1"/>
    <dgm:cxn modelId="{2A979591-F56E-4167-9130-D5E1188D5BD5}" srcId="{98399EAC-DBFB-4FEC-98BC-F1624A2473B6}" destId="{A4D709DF-CB93-4E42-A123-83DF9C010BA2}" srcOrd="4" destOrd="0" parTransId="{6FA5F0AF-58F7-4647-B42A-5D30BF2A5F09}" sibTransId="{B0CFF1EF-0D69-4009-80CE-F06CB3562C62}"/>
    <dgm:cxn modelId="{B9FD4595-61BB-4D37-A108-DF18BF0DDDCF}" type="presOf" srcId="{24AF981C-ADEB-450A-AE63-A629E2563807}" destId="{A2F80D70-70E7-4B93-ABF6-DBFF4E47D1E6}" srcOrd="0" destOrd="0" presId="urn:microsoft.com/office/officeart/2005/8/layout/pList1"/>
    <dgm:cxn modelId="{019A3E99-D377-44D6-9DA7-D7379A1667D0}" srcId="{98399EAC-DBFB-4FEC-98BC-F1624A2473B6}" destId="{24AF981C-ADEB-450A-AE63-A629E2563807}" srcOrd="0" destOrd="0" parTransId="{5109A1B1-4F05-4EBC-8E98-DD8FE62A1C21}" sibTransId="{BA0FC07F-5320-4006-BE7D-E149C6F72EBB}"/>
    <dgm:cxn modelId="{9243959F-BCFF-47B6-B03A-6867464C7A9A}" type="presOf" srcId="{63BD2FC4-D42B-480A-84A0-4C03E9CB6D00}" destId="{D2B741BB-CB6A-437A-9954-4D98FF45CE34}" srcOrd="0" destOrd="0" presId="urn:microsoft.com/office/officeart/2005/8/layout/pList1"/>
    <dgm:cxn modelId="{A8171CB1-8F77-40B3-B744-2A2C947C3D71}" srcId="{98399EAC-DBFB-4FEC-98BC-F1624A2473B6}" destId="{5BB86EC7-9A3A-44B4-B499-C6C1D9C4400C}" srcOrd="3" destOrd="0" parTransId="{0674CFE2-BE68-4814-8754-D93D248D1C06}" sibTransId="{4B0DC40C-1F15-481E-AB97-135D0D37611E}"/>
    <dgm:cxn modelId="{6E9C91CD-28F7-4E42-9A43-30E3C9100AAE}" type="presOf" srcId="{DDEDB078-0835-43E2-9402-1E57A1467292}" destId="{D88FD7D7-4EC4-46E4-A081-B88593A35379}" srcOrd="0" destOrd="0" presId="urn:microsoft.com/office/officeart/2005/8/layout/pList1"/>
    <dgm:cxn modelId="{DEA286D9-8AEA-4904-BE43-0516CBB5F124}" type="presOf" srcId="{DFBE8D08-7179-4C44-A9FA-4C770FA989D4}" destId="{9BB9B811-7865-4ADF-B70F-DEBDFECD675A}" srcOrd="0" destOrd="0" presId="urn:microsoft.com/office/officeart/2005/8/layout/pList1"/>
    <dgm:cxn modelId="{D8F276E9-E0DF-41F2-8BA6-2A397BEC77FF}" srcId="{98399EAC-DBFB-4FEC-98BC-F1624A2473B6}" destId="{4644A05B-A7CF-402C-9D7B-F10667FC02D6}" srcOrd="5" destOrd="0" parTransId="{456D90BA-7EE4-49A4-B3E6-5A381D4440BB}" sibTransId="{84ACB007-F852-46E7-B410-A4D4753FC658}"/>
    <dgm:cxn modelId="{748D73FA-C469-4733-97E9-120AF4D39BF9}" type="presOf" srcId="{98399EAC-DBFB-4FEC-98BC-F1624A2473B6}" destId="{86B43082-93F9-47EF-A37E-2B74ACC741B3}" srcOrd="0" destOrd="0" presId="urn:microsoft.com/office/officeart/2005/8/layout/pList1"/>
    <dgm:cxn modelId="{845298CD-9A0E-456B-ABBA-ABECDAF85356}" type="presParOf" srcId="{86B43082-93F9-47EF-A37E-2B74ACC741B3}" destId="{4971474E-4135-4380-AE5B-EB096ECA4CF8}" srcOrd="0" destOrd="0" presId="urn:microsoft.com/office/officeart/2005/8/layout/pList1"/>
    <dgm:cxn modelId="{AFDA816B-48E7-4C1D-B451-C0090C7D08DF}" type="presParOf" srcId="{4971474E-4135-4380-AE5B-EB096ECA4CF8}" destId="{C0774679-80F5-4552-BE1F-CECC1DD4139D}" srcOrd="0" destOrd="0" presId="urn:microsoft.com/office/officeart/2005/8/layout/pList1"/>
    <dgm:cxn modelId="{29F50ED0-B582-4524-AA52-92616148C68C}" type="presParOf" srcId="{4971474E-4135-4380-AE5B-EB096ECA4CF8}" destId="{A2F80D70-70E7-4B93-ABF6-DBFF4E47D1E6}" srcOrd="1" destOrd="0" presId="urn:microsoft.com/office/officeart/2005/8/layout/pList1"/>
    <dgm:cxn modelId="{994CB80F-4824-4615-855C-DB9B92D6A2EF}" type="presParOf" srcId="{86B43082-93F9-47EF-A37E-2B74ACC741B3}" destId="{760FD251-AB9D-47AE-A7A6-6ABA904C0995}" srcOrd="1" destOrd="0" presId="urn:microsoft.com/office/officeart/2005/8/layout/pList1"/>
    <dgm:cxn modelId="{071F2010-0469-447D-B661-CFD6B6FC3E30}" type="presParOf" srcId="{86B43082-93F9-47EF-A37E-2B74ACC741B3}" destId="{9E8D377F-915F-467B-8C84-4E36746B1213}" srcOrd="2" destOrd="0" presId="urn:microsoft.com/office/officeart/2005/8/layout/pList1"/>
    <dgm:cxn modelId="{0B1F211E-4A23-4863-8BA3-BC1B6079426E}" type="presParOf" srcId="{9E8D377F-915F-467B-8C84-4E36746B1213}" destId="{E063D345-0949-40FF-94BA-45A4F8830154}" srcOrd="0" destOrd="0" presId="urn:microsoft.com/office/officeart/2005/8/layout/pList1"/>
    <dgm:cxn modelId="{AAA79D60-07DA-4485-8136-D4B4CBDE285D}" type="presParOf" srcId="{9E8D377F-915F-467B-8C84-4E36746B1213}" destId="{9BB9B811-7865-4ADF-B70F-DEBDFECD675A}" srcOrd="1" destOrd="0" presId="urn:microsoft.com/office/officeart/2005/8/layout/pList1"/>
    <dgm:cxn modelId="{FCCAB88F-F9E8-4757-8591-DF77DEE9F284}" type="presParOf" srcId="{86B43082-93F9-47EF-A37E-2B74ACC741B3}" destId="{D88FD7D7-4EC4-46E4-A081-B88593A35379}" srcOrd="3" destOrd="0" presId="urn:microsoft.com/office/officeart/2005/8/layout/pList1"/>
    <dgm:cxn modelId="{6066106A-C446-47A7-ACE6-0A8FA6E3BBCE}" type="presParOf" srcId="{86B43082-93F9-47EF-A37E-2B74ACC741B3}" destId="{8AE42C4C-6C4B-46D5-9657-6A1BB8833F71}" srcOrd="4" destOrd="0" presId="urn:microsoft.com/office/officeart/2005/8/layout/pList1"/>
    <dgm:cxn modelId="{7986E3D3-2ACB-466B-8ABB-7696F1C714E3}" type="presParOf" srcId="{8AE42C4C-6C4B-46D5-9657-6A1BB8833F71}" destId="{C70B41FB-5E59-4DC5-A4FB-A817D673D9F3}" srcOrd="0" destOrd="0" presId="urn:microsoft.com/office/officeart/2005/8/layout/pList1"/>
    <dgm:cxn modelId="{9623D69F-1801-48C6-BDB1-3ED66F17731C}" type="presParOf" srcId="{8AE42C4C-6C4B-46D5-9657-6A1BB8833F71}" destId="{D2B741BB-CB6A-437A-9954-4D98FF45CE34}" srcOrd="1" destOrd="0" presId="urn:microsoft.com/office/officeart/2005/8/layout/pList1"/>
    <dgm:cxn modelId="{3E2E1338-1170-4982-8DF2-9ADE1EB8AF41}" type="presParOf" srcId="{86B43082-93F9-47EF-A37E-2B74ACC741B3}" destId="{674DCBB5-0625-41CF-B50F-00DB17845FEA}" srcOrd="5" destOrd="0" presId="urn:microsoft.com/office/officeart/2005/8/layout/pList1"/>
    <dgm:cxn modelId="{A00176B8-F05B-4FE4-AEDF-D825054A965D}" type="presParOf" srcId="{86B43082-93F9-47EF-A37E-2B74ACC741B3}" destId="{6F0F9A83-D233-4D99-AE14-571B4FDD0BA9}" srcOrd="6" destOrd="0" presId="urn:microsoft.com/office/officeart/2005/8/layout/pList1"/>
    <dgm:cxn modelId="{087308B1-8743-4EB2-AF71-100EF69D9649}" type="presParOf" srcId="{6F0F9A83-D233-4D99-AE14-571B4FDD0BA9}" destId="{0D83E02D-9F2F-41B0-B5E7-102029DB51E9}" srcOrd="0" destOrd="0" presId="urn:microsoft.com/office/officeart/2005/8/layout/pList1"/>
    <dgm:cxn modelId="{F0F55ABC-F024-4365-8884-64B4F60935BB}" type="presParOf" srcId="{6F0F9A83-D233-4D99-AE14-571B4FDD0BA9}" destId="{2A86317D-319A-4857-A6B4-143852051D12}" srcOrd="1" destOrd="0" presId="urn:microsoft.com/office/officeart/2005/8/layout/pList1"/>
    <dgm:cxn modelId="{B4ED9939-961A-4F29-9724-F2D0F7EC1AC1}" type="presParOf" srcId="{86B43082-93F9-47EF-A37E-2B74ACC741B3}" destId="{D1C7E2DB-7F48-4F8C-B039-DBDE4F2EF9FE}" srcOrd="7" destOrd="0" presId="urn:microsoft.com/office/officeart/2005/8/layout/pList1"/>
    <dgm:cxn modelId="{9A8F06CD-5D38-4EDC-8DDB-E63DB9B52D6D}" type="presParOf" srcId="{86B43082-93F9-47EF-A37E-2B74ACC741B3}" destId="{2B59BCA2-DB2B-47A1-AD96-23AD346E4509}" srcOrd="8" destOrd="0" presId="urn:microsoft.com/office/officeart/2005/8/layout/pList1"/>
    <dgm:cxn modelId="{4ABD2B82-7CA7-4A44-A5B0-C350784E40F8}" type="presParOf" srcId="{2B59BCA2-DB2B-47A1-AD96-23AD346E4509}" destId="{3956D0B2-85F0-42DE-859A-0B1EE92D1743}" srcOrd="0" destOrd="0" presId="urn:microsoft.com/office/officeart/2005/8/layout/pList1"/>
    <dgm:cxn modelId="{78E258D8-1C87-41EB-86F7-2791C792BA56}" type="presParOf" srcId="{2B59BCA2-DB2B-47A1-AD96-23AD346E4509}" destId="{8BB27B99-70DB-4260-B297-0FFE2D85DCAB}" srcOrd="1" destOrd="0" presId="urn:microsoft.com/office/officeart/2005/8/layout/pList1"/>
    <dgm:cxn modelId="{91953D09-E489-4657-B6CD-E97CC11463DA}" type="presParOf" srcId="{86B43082-93F9-47EF-A37E-2B74ACC741B3}" destId="{C9AEAE56-5590-4568-886F-4BB045A28600}" srcOrd="9" destOrd="0" presId="urn:microsoft.com/office/officeart/2005/8/layout/pList1"/>
    <dgm:cxn modelId="{29EC2FE6-F221-4516-8BA0-E7EE924C37D9}" type="presParOf" srcId="{86B43082-93F9-47EF-A37E-2B74ACC741B3}" destId="{B61E12F4-2244-4AEC-8A55-1BB8703135F2}" srcOrd="10" destOrd="0" presId="urn:microsoft.com/office/officeart/2005/8/layout/pList1"/>
    <dgm:cxn modelId="{9E440F0E-4AA8-4A19-AAEE-67680B7C1186}" type="presParOf" srcId="{B61E12F4-2244-4AEC-8A55-1BB8703135F2}" destId="{607E752A-0C30-479A-81E5-55209D7A677F}" srcOrd="0" destOrd="0" presId="urn:microsoft.com/office/officeart/2005/8/layout/pList1"/>
    <dgm:cxn modelId="{FA2B7F7A-84CF-4F08-BD02-66237B8DBC97}" type="presParOf" srcId="{B61E12F4-2244-4AEC-8A55-1BB8703135F2}" destId="{945E925B-CBB5-404C-BDAB-05C320CC993D}"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74679-80F5-4552-BE1F-CECC1DD4139D}">
      <dsp:nvSpPr>
        <dsp:cNvPr id="0" name=""/>
        <dsp:cNvSpPr/>
      </dsp:nvSpPr>
      <dsp:spPr>
        <a:xfrm>
          <a:off x="1321" y="182607"/>
          <a:ext cx="2096603" cy="1444559"/>
        </a:xfrm>
        <a:prstGeom prst="roundRect">
          <a:avLst/>
        </a:prstGeom>
        <a:blipFill>
          <a:blip xmlns:r="http://schemas.openxmlformats.org/officeDocument/2006/relationships" r:embed="rId1" cstate="hqprint">
            <a:extLst>
              <a:ext uri="{28A0092B-C50C-407E-A947-70E740481C1C}">
                <a14:useLocalDpi xmlns:a14="http://schemas.microsoft.com/office/drawing/2010/main" val="0"/>
              </a:ext>
            </a:extLst>
          </a:blip>
          <a:srcRect/>
          <a:stretch>
            <a:fillRect t="-44000" b="-4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F80D70-70E7-4B93-ABF6-DBFF4E47D1E6}">
      <dsp:nvSpPr>
        <dsp:cNvPr id="0" name=""/>
        <dsp:cNvSpPr/>
      </dsp:nvSpPr>
      <dsp:spPr>
        <a:xfrm>
          <a:off x="1321" y="1627167"/>
          <a:ext cx="2096603" cy="77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s-ES" sz="1400" kern="1200" dirty="0"/>
            <a:t>STATELES(arquitectura sin estado)</a:t>
          </a:r>
        </a:p>
      </dsp:txBody>
      <dsp:txXfrm>
        <a:off x="1321" y="1627167"/>
        <a:ext cx="2096603" cy="777839"/>
      </dsp:txXfrm>
    </dsp:sp>
    <dsp:sp modelId="{E063D345-0949-40FF-94BA-45A4F8830154}">
      <dsp:nvSpPr>
        <dsp:cNvPr id="0" name=""/>
        <dsp:cNvSpPr/>
      </dsp:nvSpPr>
      <dsp:spPr>
        <a:xfrm>
          <a:off x="2307673" y="182607"/>
          <a:ext cx="2096603" cy="1444559"/>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9B811-7865-4ADF-B70F-DEBDFECD675A}">
      <dsp:nvSpPr>
        <dsp:cNvPr id="0" name=""/>
        <dsp:cNvSpPr/>
      </dsp:nvSpPr>
      <dsp:spPr>
        <a:xfrm>
          <a:off x="2307673" y="1627167"/>
          <a:ext cx="2096603" cy="77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s-MX" sz="1400" b="0" i="0" kern="1200" dirty="0"/>
            <a:t>Microservicios</a:t>
          </a:r>
          <a:endParaRPr lang="es-ES" sz="1400" kern="1200" dirty="0"/>
        </a:p>
      </dsp:txBody>
      <dsp:txXfrm>
        <a:off x="2307673" y="1627167"/>
        <a:ext cx="2096603" cy="777839"/>
      </dsp:txXfrm>
    </dsp:sp>
    <dsp:sp modelId="{C70B41FB-5E59-4DC5-A4FB-A817D673D9F3}">
      <dsp:nvSpPr>
        <dsp:cNvPr id="0" name=""/>
        <dsp:cNvSpPr/>
      </dsp:nvSpPr>
      <dsp:spPr>
        <a:xfrm>
          <a:off x="4614025" y="182607"/>
          <a:ext cx="2096603" cy="1444559"/>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B741BB-CB6A-437A-9954-4D98FF45CE34}">
      <dsp:nvSpPr>
        <dsp:cNvPr id="0" name=""/>
        <dsp:cNvSpPr/>
      </dsp:nvSpPr>
      <dsp:spPr>
        <a:xfrm>
          <a:off x="4614025" y="1627167"/>
          <a:ext cx="2096603" cy="77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s-ES" sz="1400" kern="1200" dirty="0"/>
            <a:t>Microservicios</a:t>
          </a:r>
        </a:p>
      </dsp:txBody>
      <dsp:txXfrm>
        <a:off x="4614025" y="1627167"/>
        <a:ext cx="2096603" cy="777839"/>
      </dsp:txXfrm>
    </dsp:sp>
    <dsp:sp modelId="{0D83E02D-9F2F-41B0-B5E7-102029DB51E9}">
      <dsp:nvSpPr>
        <dsp:cNvPr id="0" name=""/>
        <dsp:cNvSpPr/>
      </dsp:nvSpPr>
      <dsp:spPr>
        <a:xfrm>
          <a:off x="1321" y="2614667"/>
          <a:ext cx="2096603" cy="1444559"/>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86317D-319A-4857-A6B4-143852051D12}">
      <dsp:nvSpPr>
        <dsp:cNvPr id="0" name=""/>
        <dsp:cNvSpPr/>
      </dsp:nvSpPr>
      <dsp:spPr>
        <a:xfrm>
          <a:off x="1321" y="4059227"/>
          <a:ext cx="2096603" cy="77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s-MX" sz="1400" b="0" i="0" kern="1200" dirty="0"/>
            <a:t>Modelo C4</a:t>
          </a:r>
          <a:endParaRPr lang="es-ES" sz="1400" b="0" kern="1200" dirty="0"/>
        </a:p>
      </dsp:txBody>
      <dsp:txXfrm>
        <a:off x="1321" y="4059227"/>
        <a:ext cx="2096603" cy="777839"/>
      </dsp:txXfrm>
    </dsp:sp>
    <dsp:sp modelId="{3956D0B2-85F0-42DE-859A-0B1EE92D1743}">
      <dsp:nvSpPr>
        <dsp:cNvPr id="0" name=""/>
        <dsp:cNvSpPr/>
      </dsp:nvSpPr>
      <dsp:spPr>
        <a:xfrm>
          <a:off x="2307673" y="2614667"/>
          <a:ext cx="2096603" cy="1444559"/>
        </a:xfrm>
        <a:prstGeom prst="roundRect">
          <a:avLst/>
        </a:prstGeom>
        <a:blipFill>
          <a:blip xmlns:r="http://schemas.openxmlformats.org/officeDocument/2006/relationships" r:embed="rId5" cstate="hqprint">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B27B99-70DB-4260-B297-0FFE2D85DCAB}">
      <dsp:nvSpPr>
        <dsp:cNvPr id="0" name=""/>
        <dsp:cNvSpPr/>
      </dsp:nvSpPr>
      <dsp:spPr>
        <a:xfrm>
          <a:off x="2307673" y="4059227"/>
          <a:ext cx="2096603" cy="77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s-MX" sz="1400" b="0" i="0" kern="1200" dirty="0">
              <a:effectLst/>
            </a:rPr>
            <a:t>Microservicios</a:t>
          </a:r>
          <a:endParaRPr lang="es-ES" sz="1400" b="0" kern="1200" dirty="0">
            <a:effectLst/>
          </a:endParaRPr>
        </a:p>
      </dsp:txBody>
      <dsp:txXfrm>
        <a:off x="2307673" y="4059227"/>
        <a:ext cx="2096603" cy="777839"/>
      </dsp:txXfrm>
    </dsp:sp>
    <dsp:sp modelId="{607E752A-0C30-479A-81E5-55209D7A677F}">
      <dsp:nvSpPr>
        <dsp:cNvPr id="0" name=""/>
        <dsp:cNvSpPr/>
      </dsp:nvSpPr>
      <dsp:spPr>
        <a:xfrm>
          <a:off x="4614025" y="2614667"/>
          <a:ext cx="2096603" cy="1444559"/>
        </a:xfrm>
        <a:prstGeom prst="round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E925B-CBB5-404C-BDAB-05C320CC993D}">
      <dsp:nvSpPr>
        <dsp:cNvPr id="0" name=""/>
        <dsp:cNvSpPr/>
      </dsp:nvSpPr>
      <dsp:spPr>
        <a:xfrm>
          <a:off x="4614025" y="4059227"/>
          <a:ext cx="2096603" cy="77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s-MX" sz="1400" b="0" i="0" kern="1200" dirty="0"/>
            <a:t>Microservicios</a:t>
          </a:r>
          <a:endParaRPr lang="es-ES" sz="1400" kern="1200" dirty="0"/>
        </a:p>
      </dsp:txBody>
      <dsp:txXfrm>
        <a:off x="4614025" y="4059227"/>
        <a:ext cx="2096603" cy="7778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EB63A43-5247-48B8-AB39-8EA256B9FE78}" type="datetimeFigureOut">
              <a:rPr lang="es-MX" smtClean="0"/>
              <a:t>08/09/2021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F5BF4B4-EFC3-4396-88A5-72613861EDC1}" type="slidenum">
              <a:rPr lang="es-MX" smtClean="0"/>
              <a:t>‹Nº›</a:t>
            </a:fld>
            <a:endParaRPr lang="es-MX"/>
          </a:p>
        </p:txBody>
      </p:sp>
    </p:spTree>
    <p:extLst>
      <p:ext uri="{BB962C8B-B14F-4D97-AF65-F5344CB8AC3E}">
        <p14:creationId xmlns:p14="http://schemas.microsoft.com/office/powerpoint/2010/main" val="33870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B63A43-5247-48B8-AB39-8EA256B9FE78}" type="datetimeFigureOut">
              <a:rPr lang="es-MX" smtClean="0"/>
              <a:t>08/09/2021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7476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B63A43-5247-48B8-AB39-8EA256B9FE78}" type="datetimeFigureOut">
              <a:rPr lang="es-MX" smtClean="0"/>
              <a:t>08/09/2021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213102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B63A43-5247-48B8-AB39-8EA256B9FE78}" type="datetimeFigureOut">
              <a:rPr lang="es-MX" smtClean="0"/>
              <a:t>08/09/2021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30203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2EB63A43-5247-48B8-AB39-8EA256B9FE78}" type="datetimeFigureOut">
              <a:rPr lang="es-MX" smtClean="0"/>
              <a:t>08/09/2021</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F5BF4B4-EFC3-4396-88A5-72613861EDC1}" type="slidenum">
              <a:rPr lang="es-MX" smtClean="0"/>
              <a:t>‹Nº›</a:t>
            </a:fld>
            <a:endParaRPr lang="es-MX"/>
          </a:p>
        </p:txBody>
      </p:sp>
    </p:spTree>
    <p:extLst>
      <p:ext uri="{BB962C8B-B14F-4D97-AF65-F5344CB8AC3E}">
        <p14:creationId xmlns:p14="http://schemas.microsoft.com/office/powerpoint/2010/main" val="283118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EB63A43-5247-48B8-AB39-8EA256B9FE78}" type="datetimeFigureOut">
              <a:rPr lang="es-MX" smtClean="0"/>
              <a:t>08/09/2021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185132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B63A43-5247-48B8-AB39-8EA256B9FE78}" type="datetimeFigureOut">
              <a:rPr lang="es-MX" smtClean="0"/>
              <a:t>08/09/2021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27006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EB63A43-5247-48B8-AB39-8EA256B9FE78}" type="datetimeFigureOut">
              <a:rPr lang="es-MX" smtClean="0"/>
              <a:t>08/09/2021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347717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63A43-5247-48B8-AB39-8EA256B9FE78}" type="datetimeFigureOut">
              <a:rPr lang="es-MX" smtClean="0"/>
              <a:t>08/09/2021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123463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EB63A43-5247-48B8-AB39-8EA256B9FE78}" type="datetimeFigureOut">
              <a:rPr lang="es-MX" smtClean="0"/>
              <a:t>08/09/2021</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159556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EB63A43-5247-48B8-AB39-8EA256B9FE78}" type="datetimeFigureOut">
              <a:rPr lang="es-MX" smtClean="0"/>
              <a:t>08/09/2021</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F5BF4B4-EFC3-4396-88A5-72613861EDC1}" type="slidenum">
              <a:rPr lang="es-MX" smtClean="0"/>
              <a:t>‹Nº›</a:t>
            </a:fld>
            <a:endParaRPr lang="es-MX"/>
          </a:p>
        </p:txBody>
      </p:sp>
    </p:spTree>
    <p:extLst>
      <p:ext uri="{BB962C8B-B14F-4D97-AF65-F5344CB8AC3E}">
        <p14:creationId xmlns:p14="http://schemas.microsoft.com/office/powerpoint/2010/main" val="303436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EB63A43-5247-48B8-AB39-8EA256B9FE78}" type="datetimeFigureOut">
              <a:rPr lang="es-MX" smtClean="0"/>
              <a:t>08/09/2021</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F5BF4B4-EFC3-4396-88A5-72613861EDC1}" type="slidenum">
              <a:rPr lang="es-MX" smtClean="0"/>
              <a:t>‹Nº›</a:t>
            </a:fld>
            <a:endParaRPr lang="es-MX"/>
          </a:p>
        </p:txBody>
      </p:sp>
    </p:spTree>
    <p:extLst>
      <p:ext uri="{BB962C8B-B14F-4D97-AF65-F5344CB8AC3E}">
        <p14:creationId xmlns:p14="http://schemas.microsoft.com/office/powerpoint/2010/main" val="32592875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3.xml"/><Relationship Id="rId18" Type="http://schemas.openxmlformats.org/officeDocument/2006/relationships/slide" Target="slide9.xml"/><Relationship Id="rId3" Type="http://schemas.openxmlformats.org/officeDocument/2006/relationships/slide" Target="slide3.xml"/><Relationship Id="rId7" Type="http://schemas.openxmlformats.org/officeDocument/2006/relationships/image" Target="../media/image7.png"/><Relationship Id="rId12" Type="http://schemas.openxmlformats.org/officeDocument/2006/relationships/slide" Target="slide7.xml"/><Relationship Id="rId17" Type="http://schemas.openxmlformats.org/officeDocument/2006/relationships/slide" Target="slide15.xml"/><Relationship Id="rId2" Type="http://schemas.openxmlformats.org/officeDocument/2006/relationships/image" Target="../media/image5.png"/><Relationship Id="rId16"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image" Target="../media/image6.png"/><Relationship Id="rId15" Type="http://schemas.openxmlformats.org/officeDocument/2006/relationships/slide" Target="slide11.xml"/><Relationship Id="rId10" Type="http://schemas.openxmlformats.org/officeDocument/2006/relationships/slide" Target="slide16.xml"/><Relationship Id="rId4" Type="http://schemas.openxmlformats.org/officeDocument/2006/relationships/slide" Target="slide4.xml"/><Relationship Id="rId9" Type="http://schemas.openxmlformats.org/officeDocument/2006/relationships/slide" Target="slide8.xml"/><Relationship Id="rId1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7002827A-3CD0-4144-9F54-848F5039C97C}"/>
              </a:ext>
            </a:extLst>
          </p:cNvPr>
          <p:cNvGraphicFramePr>
            <a:graphicFrameLocks noGrp="1"/>
          </p:cNvGraphicFramePr>
          <p:nvPr>
            <p:extLst>
              <p:ext uri="{D42A27DB-BD31-4B8C-83A1-F6EECF244321}">
                <p14:modId xmlns:p14="http://schemas.microsoft.com/office/powerpoint/2010/main" val="1394696726"/>
              </p:ext>
            </p:extLst>
          </p:nvPr>
        </p:nvGraphicFramePr>
        <p:xfrm>
          <a:off x="2557508" y="3007828"/>
          <a:ext cx="7076982" cy="2926080"/>
        </p:xfrm>
        <a:graphic>
          <a:graphicData uri="http://schemas.openxmlformats.org/drawingml/2006/table">
            <a:tbl>
              <a:tblPr firstRow="1" bandRow="1">
                <a:tableStyleId>{2D5ABB26-0587-4C30-8999-92F81FD0307C}</a:tableStyleId>
              </a:tblPr>
              <a:tblGrid>
                <a:gridCol w="3680546">
                  <a:extLst>
                    <a:ext uri="{9D8B030D-6E8A-4147-A177-3AD203B41FA5}">
                      <a16:colId xmlns:a16="http://schemas.microsoft.com/office/drawing/2014/main" val="3793411588"/>
                    </a:ext>
                  </a:extLst>
                </a:gridCol>
                <a:gridCol w="1986537">
                  <a:extLst>
                    <a:ext uri="{9D8B030D-6E8A-4147-A177-3AD203B41FA5}">
                      <a16:colId xmlns:a16="http://schemas.microsoft.com/office/drawing/2014/main" val="3654877357"/>
                    </a:ext>
                  </a:extLst>
                </a:gridCol>
                <a:gridCol w="1409899">
                  <a:extLst>
                    <a:ext uri="{9D8B030D-6E8A-4147-A177-3AD203B41FA5}">
                      <a16:colId xmlns:a16="http://schemas.microsoft.com/office/drawing/2014/main" val="420274747"/>
                    </a:ext>
                  </a:extLst>
                </a:gridCol>
              </a:tblGrid>
              <a:tr h="872772">
                <a:tc>
                  <a:txBody>
                    <a:bodyPr/>
                    <a:lstStyle/>
                    <a:p>
                      <a:r>
                        <a:rPr lang="es-ES" dirty="0"/>
                        <a:t>Integrantes</a:t>
                      </a:r>
                      <a:endParaRPr lang="es-MX" dirty="0"/>
                    </a:p>
                  </a:txBody>
                  <a:tcPr/>
                </a:tc>
                <a:tc>
                  <a:txBody>
                    <a:bodyPr/>
                    <a:lstStyle/>
                    <a:p>
                      <a:r>
                        <a:rPr lang="es-ES" dirty="0"/>
                        <a:t>Matricula</a:t>
                      </a:r>
                      <a:endParaRPr lang="es-MX" dirty="0"/>
                    </a:p>
                  </a:txBody>
                  <a:tcPr/>
                </a:tc>
                <a:tc>
                  <a:txBody>
                    <a:bodyPr/>
                    <a:lstStyle/>
                    <a:p>
                      <a:r>
                        <a:rPr lang="es-ES" dirty="0"/>
                        <a:t>% de colaboración</a:t>
                      </a:r>
                      <a:endParaRPr lang="es-MX" dirty="0"/>
                    </a:p>
                  </a:txBody>
                  <a:tcPr/>
                </a:tc>
                <a:extLst>
                  <a:ext uri="{0D108BD9-81ED-4DB2-BD59-A6C34878D82A}">
                    <a16:rowId xmlns:a16="http://schemas.microsoft.com/office/drawing/2014/main" val="2523423940"/>
                  </a:ext>
                </a:extLst>
              </a:tr>
              <a:tr h="349109">
                <a:tc>
                  <a:txBody>
                    <a:bodyPr/>
                    <a:lstStyle/>
                    <a:p>
                      <a:r>
                        <a:rPr lang="es-ES" dirty="0"/>
                        <a:t>Domínguez </a:t>
                      </a:r>
                      <a:r>
                        <a:rPr lang="es-ES" dirty="0" err="1"/>
                        <a:t>Santiz</a:t>
                      </a:r>
                      <a:r>
                        <a:rPr lang="es-ES" dirty="0"/>
                        <a:t> Luis Ángel </a:t>
                      </a:r>
                      <a:endParaRPr lang="es-MX" dirty="0"/>
                    </a:p>
                  </a:txBody>
                  <a:tcPr/>
                </a:tc>
                <a:tc>
                  <a:txBody>
                    <a:bodyPr/>
                    <a:lstStyle/>
                    <a:p>
                      <a:r>
                        <a:rPr lang="es-MX" sz="1800" kern="1200" dirty="0">
                          <a:solidFill>
                            <a:schemeClr val="tx1"/>
                          </a:solidFill>
                          <a:effectLst/>
                          <a:latin typeface="+mn-lt"/>
                          <a:ea typeface="+mn-ea"/>
                          <a:cs typeface="+mn-cs"/>
                        </a:rPr>
                        <a:t>091910151</a:t>
                      </a:r>
                      <a:endParaRPr lang="es-MX" dirty="0"/>
                    </a:p>
                  </a:txBody>
                  <a:tcPr/>
                </a:tc>
                <a:tc>
                  <a:txBody>
                    <a:bodyPr/>
                    <a:lstStyle/>
                    <a:p>
                      <a:endParaRPr lang="es-MX" dirty="0"/>
                    </a:p>
                  </a:txBody>
                  <a:tcPr/>
                </a:tc>
                <a:extLst>
                  <a:ext uri="{0D108BD9-81ED-4DB2-BD59-A6C34878D82A}">
                    <a16:rowId xmlns:a16="http://schemas.microsoft.com/office/drawing/2014/main" val="672007368"/>
                  </a:ext>
                </a:extLst>
              </a:tr>
              <a:tr h="349109">
                <a:tc>
                  <a:txBody>
                    <a:bodyPr/>
                    <a:lstStyle/>
                    <a:p>
                      <a:r>
                        <a:rPr lang="es-ES" dirty="0"/>
                        <a:t>Encino Gómez Edgardo Alexander </a:t>
                      </a:r>
                      <a:endParaRPr lang="es-MX" dirty="0"/>
                    </a:p>
                  </a:txBody>
                  <a:tcPr/>
                </a:tc>
                <a:tc>
                  <a:txBody>
                    <a:bodyPr/>
                    <a:lstStyle/>
                    <a:p>
                      <a:r>
                        <a:rPr lang="es-MX" sz="1800" kern="1200" dirty="0">
                          <a:solidFill>
                            <a:schemeClr val="tx1"/>
                          </a:solidFill>
                          <a:effectLst/>
                          <a:latin typeface="+mn-lt"/>
                          <a:ea typeface="+mn-ea"/>
                          <a:cs typeface="+mn-cs"/>
                        </a:rPr>
                        <a:t>091910237</a:t>
                      </a:r>
                      <a:endParaRPr lang="es-MX" dirty="0"/>
                    </a:p>
                  </a:txBody>
                  <a:tcPr/>
                </a:tc>
                <a:tc>
                  <a:txBody>
                    <a:bodyPr/>
                    <a:lstStyle/>
                    <a:p>
                      <a:endParaRPr lang="es-MX" dirty="0"/>
                    </a:p>
                  </a:txBody>
                  <a:tcPr/>
                </a:tc>
                <a:extLst>
                  <a:ext uri="{0D108BD9-81ED-4DB2-BD59-A6C34878D82A}">
                    <a16:rowId xmlns:a16="http://schemas.microsoft.com/office/drawing/2014/main" val="1824772332"/>
                  </a:ext>
                </a:extLst>
              </a:tr>
              <a:tr h="349109">
                <a:tc>
                  <a:txBody>
                    <a:bodyPr/>
                    <a:lstStyle/>
                    <a:p>
                      <a:r>
                        <a:rPr lang="es-ES" dirty="0"/>
                        <a:t>Arroyo Ruiz Víctor Iván </a:t>
                      </a:r>
                      <a:endParaRPr lang="es-MX" dirty="0"/>
                    </a:p>
                  </a:txBody>
                  <a:tcPr/>
                </a:tc>
                <a:tc>
                  <a:txBody>
                    <a:bodyPr/>
                    <a:lstStyle/>
                    <a:p>
                      <a:r>
                        <a:rPr lang="es-ES" dirty="0"/>
                        <a:t>091910036</a:t>
                      </a:r>
                      <a:endParaRPr lang="es-MX" dirty="0"/>
                    </a:p>
                  </a:txBody>
                  <a:tcPr/>
                </a:tc>
                <a:tc>
                  <a:txBody>
                    <a:bodyPr/>
                    <a:lstStyle/>
                    <a:p>
                      <a:endParaRPr lang="es-MX" dirty="0"/>
                    </a:p>
                  </a:txBody>
                  <a:tcPr/>
                </a:tc>
                <a:extLst>
                  <a:ext uri="{0D108BD9-81ED-4DB2-BD59-A6C34878D82A}">
                    <a16:rowId xmlns:a16="http://schemas.microsoft.com/office/drawing/2014/main" val="4142795647"/>
                  </a:ext>
                </a:extLst>
              </a:tr>
              <a:tr h="349109">
                <a:tc>
                  <a:txBody>
                    <a:bodyPr/>
                    <a:lstStyle/>
                    <a:p>
                      <a:r>
                        <a:rPr lang="es-ES" dirty="0" err="1"/>
                        <a:t>Guíllen</a:t>
                      </a:r>
                      <a:r>
                        <a:rPr lang="es-ES" dirty="0"/>
                        <a:t> Navarro Leonardo Antonio</a:t>
                      </a:r>
                      <a:endParaRPr lang="es-MX" dirty="0"/>
                    </a:p>
                  </a:txBody>
                  <a:tcPr/>
                </a:tc>
                <a:tc>
                  <a:txBody>
                    <a:bodyPr/>
                    <a:lstStyle/>
                    <a:p>
                      <a:r>
                        <a:rPr lang="es-MX" sz="1800" kern="1200" dirty="0">
                          <a:solidFill>
                            <a:schemeClr val="tx1"/>
                          </a:solidFill>
                          <a:effectLst/>
                          <a:latin typeface="+mn-lt"/>
                          <a:ea typeface="+mn-ea"/>
                          <a:cs typeface="+mn-cs"/>
                        </a:rPr>
                        <a:t>091910039</a:t>
                      </a:r>
                      <a:endParaRPr lang="es-MX" dirty="0"/>
                    </a:p>
                  </a:txBody>
                  <a:tcPr/>
                </a:tc>
                <a:tc>
                  <a:txBody>
                    <a:bodyPr/>
                    <a:lstStyle/>
                    <a:p>
                      <a:endParaRPr lang="es-MX" dirty="0"/>
                    </a:p>
                  </a:txBody>
                  <a:tcPr/>
                </a:tc>
                <a:extLst>
                  <a:ext uri="{0D108BD9-81ED-4DB2-BD59-A6C34878D82A}">
                    <a16:rowId xmlns:a16="http://schemas.microsoft.com/office/drawing/2014/main" val="3087967600"/>
                  </a:ext>
                </a:extLst>
              </a:tr>
            </a:tbl>
          </a:graphicData>
        </a:graphic>
      </p:graphicFrame>
      <p:sp>
        <p:nvSpPr>
          <p:cNvPr id="5" name="CuadroTexto 4">
            <a:extLst>
              <a:ext uri="{FF2B5EF4-FFF2-40B4-BE49-F238E27FC236}">
                <a16:creationId xmlns:a16="http://schemas.microsoft.com/office/drawing/2014/main" id="{6821B2B9-FEC5-4C3D-96C0-D00E4AE81140}"/>
              </a:ext>
            </a:extLst>
          </p:cNvPr>
          <p:cNvSpPr txBox="1"/>
          <p:nvPr/>
        </p:nvSpPr>
        <p:spPr>
          <a:xfrm>
            <a:off x="1899328" y="924092"/>
            <a:ext cx="8393343" cy="2119876"/>
          </a:xfrm>
          <a:prstGeom prst="rect">
            <a:avLst/>
          </a:prstGeom>
          <a:noFill/>
        </p:spPr>
        <p:txBody>
          <a:bodyPr wrap="square" rtlCol="0">
            <a:spAutoFit/>
          </a:bodyPr>
          <a:lstStyle/>
          <a:p>
            <a:pPr algn="ctr">
              <a:lnSpc>
                <a:spcPct val="150000"/>
              </a:lnSpc>
            </a:pPr>
            <a:r>
              <a:rPr lang="es-MX" sz="1800" b="1" dirty="0">
                <a:effectLst/>
                <a:latin typeface="Arial" panose="020B0604020202020204" pitchFamily="34" charset="0"/>
                <a:ea typeface="Arial" panose="020B0604020202020204" pitchFamily="34" charset="0"/>
              </a:rPr>
              <a:t>UNIVERSIDAD TECNOLÓGICA DE LA SELVA </a:t>
            </a:r>
            <a:endParaRPr lang="es-ES" dirty="0"/>
          </a:p>
          <a:p>
            <a:pPr algn="ctr">
              <a:lnSpc>
                <a:spcPct val="150000"/>
              </a:lnSpc>
            </a:pPr>
            <a:r>
              <a:rPr lang="es-ES" dirty="0"/>
              <a:t>7°A</a:t>
            </a:r>
          </a:p>
          <a:p>
            <a:pPr algn="ctr">
              <a:lnSpc>
                <a:spcPct val="150000"/>
              </a:lnSpc>
            </a:pPr>
            <a:r>
              <a:rPr lang="es-ES" dirty="0"/>
              <a:t>Ing. Desarrollo y gestión de Software</a:t>
            </a:r>
          </a:p>
          <a:p>
            <a:pPr algn="ctr">
              <a:lnSpc>
                <a:spcPct val="150000"/>
              </a:lnSpc>
            </a:pPr>
            <a:r>
              <a:rPr lang="es-ES" dirty="0"/>
              <a:t>08/09/2021</a:t>
            </a:r>
          </a:p>
          <a:p>
            <a:pPr algn="ctr">
              <a:lnSpc>
                <a:spcPct val="150000"/>
              </a:lnSpc>
            </a:pPr>
            <a:r>
              <a:rPr lang="pt-BR" dirty="0"/>
              <a:t>Conceptos básicos de </a:t>
            </a:r>
            <a:r>
              <a:rPr lang="es-MX" dirty="0"/>
              <a:t>Arquitectura</a:t>
            </a:r>
            <a:r>
              <a:rPr lang="pt-BR" dirty="0"/>
              <a:t> de software</a:t>
            </a:r>
            <a:endParaRPr lang="es-MX" dirty="0"/>
          </a:p>
        </p:txBody>
      </p:sp>
    </p:spTree>
    <p:extLst>
      <p:ext uri="{BB962C8B-B14F-4D97-AF65-F5344CB8AC3E}">
        <p14:creationId xmlns:p14="http://schemas.microsoft.com/office/powerpoint/2010/main" val="235234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04505-B103-4785-9C03-D597ABF3BA09}"/>
              </a:ext>
            </a:extLst>
          </p:cNvPr>
          <p:cNvSpPr>
            <a:spLocks noGrp="1"/>
          </p:cNvSpPr>
          <p:nvPr>
            <p:ph type="title"/>
          </p:nvPr>
        </p:nvSpPr>
        <p:spPr>
          <a:xfrm>
            <a:off x="8549640" y="728869"/>
            <a:ext cx="3200400" cy="779890"/>
          </a:xfrm>
        </p:spPr>
        <p:txBody>
          <a:bodyPr/>
          <a:lstStyle/>
          <a:p>
            <a:r>
              <a:rPr lang="es-MX" dirty="0" err="1"/>
              <a:t>Erp</a:t>
            </a:r>
            <a:r>
              <a:rPr lang="es-MX" dirty="0"/>
              <a:t> </a:t>
            </a:r>
            <a:r>
              <a:rPr lang="es-MX" dirty="0" err="1"/>
              <a:t>system</a:t>
            </a:r>
            <a:endParaRPr lang="es-MX" dirty="0"/>
          </a:p>
        </p:txBody>
      </p:sp>
      <p:sp>
        <p:nvSpPr>
          <p:cNvPr id="4" name="Marcador de texto 3">
            <a:extLst>
              <a:ext uri="{FF2B5EF4-FFF2-40B4-BE49-F238E27FC236}">
                <a16:creationId xmlns:a16="http://schemas.microsoft.com/office/drawing/2014/main" id="{0221F1A5-725A-439C-ADDD-2EE69381A04B}"/>
              </a:ext>
            </a:extLst>
          </p:cNvPr>
          <p:cNvSpPr>
            <a:spLocks noGrp="1"/>
          </p:cNvSpPr>
          <p:nvPr>
            <p:ph type="body" sz="half" idx="2"/>
          </p:nvPr>
        </p:nvSpPr>
        <p:spPr>
          <a:xfrm>
            <a:off x="8549640" y="1813559"/>
            <a:ext cx="3200400" cy="3291840"/>
          </a:xfrm>
        </p:spPr>
        <p:txBody>
          <a:bodyPr>
            <a:normAutofit lnSpcReduction="10000"/>
          </a:bodyPr>
          <a:lstStyle/>
          <a:p>
            <a:pPr algn="just"/>
            <a:r>
              <a:rPr lang="es-MX" sz="1800" dirty="0">
                <a:solidFill>
                  <a:schemeClr val="tx1"/>
                </a:solidFill>
              </a:rPr>
              <a:t>Se refiere al tipo de software que usan las organizaciones para administrar las actividades diarias, como la contabilidad, abastecimiento, administración , etc.</a:t>
            </a:r>
          </a:p>
          <a:p>
            <a:pPr algn="just"/>
            <a:r>
              <a:rPr lang="es-MX" sz="1800" dirty="0">
                <a:solidFill>
                  <a:schemeClr val="tx1"/>
                </a:solidFill>
              </a:rPr>
              <a:t>Los sistemas ERP unifican una gran cantidad de procesos de negocios y habilitan el flujo de datos entre ellos.</a:t>
            </a:r>
          </a:p>
        </p:txBody>
      </p:sp>
      <p:sp>
        <p:nvSpPr>
          <p:cNvPr id="5" name="Flecha: hacia la izquierda 4">
            <a:hlinkClick r:id="rId2" action="ppaction://hlinksldjump"/>
            <a:extLst>
              <a:ext uri="{FF2B5EF4-FFF2-40B4-BE49-F238E27FC236}">
                <a16:creationId xmlns:a16="http://schemas.microsoft.com/office/drawing/2014/main" id="{EE3B954D-5043-4B4B-92EF-53C45C7B76A9}"/>
              </a:ext>
            </a:extLst>
          </p:cNvPr>
          <p:cNvSpPr/>
          <p:nvPr/>
        </p:nvSpPr>
        <p:spPr>
          <a:xfrm>
            <a:off x="9430748" y="5379446"/>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100" name="Picture 4" descr="A Brief History of ERP Software - Epicor | Data V Tech">
            <a:extLst>
              <a:ext uri="{FF2B5EF4-FFF2-40B4-BE49-F238E27FC236}">
                <a16:creationId xmlns:a16="http://schemas.microsoft.com/office/drawing/2014/main" id="{FE2BBD41-D38A-4D53-9F7D-C587DD4630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4737" y="1028700"/>
            <a:ext cx="6760520" cy="469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11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9640" y="370864"/>
            <a:ext cx="3200400" cy="1737360"/>
          </a:xfrm>
        </p:spPr>
        <p:txBody>
          <a:bodyPr/>
          <a:lstStyle/>
          <a:p>
            <a:r>
              <a:rPr lang="es-ES" dirty="0"/>
              <a:t>ESB</a:t>
            </a:r>
            <a:br>
              <a:rPr lang="es-MX" dirty="0"/>
            </a:br>
            <a:endParaRPr lang="es-MX" dirty="0"/>
          </a:p>
        </p:txBody>
      </p:sp>
      <p:sp>
        <p:nvSpPr>
          <p:cNvPr id="4" name="Marcador de texto 3"/>
          <p:cNvSpPr>
            <a:spLocks noGrp="1"/>
          </p:cNvSpPr>
          <p:nvPr>
            <p:ph type="body" sz="half" idx="2"/>
          </p:nvPr>
        </p:nvSpPr>
        <p:spPr>
          <a:xfrm>
            <a:off x="8549640" y="1743891"/>
            <a:ext cx="3200400" cy="3291840"/>
          </a:xfrm>
        </p:spPr>
        <p:txBody>
          <a:bodyPr>
            <a:normAutofit fontScale="25000" lnSpcReduction="20000"/>
          </a:bodyPr>
          <a:lstStyle/>
          <a:p>
            <a:pPr algn="just"/>
            <a:r>
              <a:rPr lang="es-MX" sz="7200" dirty="0">
                <a:solidFill>
                  <a:schemeClr val="tx1"/>
                </a:solidFill>
              </a:rPr>
              <a:t>Un ESB, o bus de servicio empresarial, es un patrón mediante el cual un componente de software centralizado realiza integraciones a sistemas de </a:t>
            </a:r>
            <a:r>
              <a:rPr lang="es-MX" sz="7200" dirty="0" err="1">
                <a:solidFill>
                  <a:schemeClr val="tx1"/>
                </a:solidFill>
              </a:rPr>
              <a:t>backend</a:t>
            </a:r>
            <a:r>
              <a:rPr lang="es-MX" sz="7200" dirty="0">
                <a:solidFill>
                  <a:schemeClr val="tx1"/>
                </a:solidFill>
              </a:rPr>
              <a:t> (y traducciones de modelos de datos, conectividad profunda, direccionamiento y solicitudes) y hace que esas integraciones y traducciones estén disponibles como interfaces de servicio para reutilizarse en nuevas aplicaciones.</a:t>
            </a:r>
          </a:p>
          <a:p>
            <a:endParaRPr lang="es-MX" dirty="0"/>
          </a:p>
        </p:txBody>
      </p:sp>
      <p:pic>
        <p:nvPicPr>
          <p:cNvPr id="2050" name="Picture 2" descr="Ver las imágenes de orige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5657" y="1157303"/>
            <a:ext cx="6211352" cy="4825486"/>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4">
            <a:hlinkClick r:id="rId3" action="ppaction://hlinksldjump"/>
            <a:extLst>
              <a:ext uri="{FF2B5EF4-FFF2-40B4-BE49-F238E27FC236}">
                <a16:creationId xmlns:a16="http://schemas.microsoft.com/office/drawing/2014/main" id="{EE3B954D-5043-4B4B-92EF-53C45C7B76A9}"/>
              </a:ext>
            </a:extLst>
          </p:cNvPr>
          <p:cNvSpPr/>
          <p:nvPr/>
        </p:nvSpPr>
        <p:spPr>
          <a:xfrm>
            <a:off x="9796508" y="5566204"/>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4286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9640" y="370864"/>
            <a:ext cx="3200400" cy="1737360"/>
          </a:xfrm>
        </p:spPr>
        <p:txBody>
          <a:bodyPr/>
          <a:lstStyle/>
          <a:p>
            <a:r>
              <a:rPr lang="es-MX" dirty="0"/>
              <a:t>SOA</a:t>
            </a:r>
            <a:br>
              <a:rPr lang="es-MX" dirty="0"/>
            </a:br>
            <a:endParaRPr lang="es-MX" dirty="0"/>
          </a:p>
        </p:txBody>
      </p:sp>
      <p:sp>
        <p:nvSpPr>
          <p:cNvPr id="4" name="Marcador de texto 3"/>
          <p:cNvSpPr>
            <a:spLocks noGrp="1"/>
          </p:cNvSpPr>
          <p:nvPr>
            <p:ph type="body" sz="half" idx="2"/>
          </p:nvPr>
        </p:nvSpPr>
        <p:spPr>
          <a:xfrm>
            <a:off x="8549640" y="1743891"/>
            <a:ext cx="3200400" cy="4069080"/>
          </a:xfrm>
        </p:spPr>
        <p:txBody>
          <a:bodyPr>
            <a:normAutofit fontScale="25000" lnSpcReduction="20000"/>
          </a:bodyPr>
          <a:lstStyle/>
          <a:p>
            <a:pPr algn="just"/>
            <a:r>
              <a:rPr lang="es-MX" sz="7200" dirty="0">
                <a:solidFill>
                  <a:schemeClr val="tx1"/>
                </a:solidFill>
              </a:rPr>
              <a:t>La SOA, o arquitectura orientada a servicios, define una manera de hacer que los componentes de software sean reutilizables a través de interfaces de servicio. Estas interfaces utilizan estándares de comunicación comunes entre sí, de tal manera que pueden incorporarse rápidamente a nuevas aplicaciones sin tener que realizar una integración profunda cada vez.</a:t>
            </a:r>
            <a:endParaRPr lang="es-MX" dirty="0"/>
          </a:p>
        </p:txBody>
      </p:sp>
      <p:sp>
        <p:nvSpPr>
          <p:cNvPr id="6" name="Flecha: hacia la izquierda 4">
            <a:hlinkClick r:id="rId2" action="ppaction://hlinksldjump"/>
            <a:extLst>
              <a:ext uri="{FF2B5EF4-FFF2-40B4-BE49-F238E27FC236}">
                <a16:creationId xmlns:a16="http://schemas.microsoft.com/office/drawing/2014/main" id="{EE3B954D-5043-4B4B-92EF-53C45C7B76A9}"/>
              </a:ext>
            </a:extLst>
          </p:cNvPr>
          <p:cNvSpPr/>
          <p:nvPr/>
        </p:nvSpPr>
        <p:spPr>
          <a:xfrm>
            <a:off x="9796508" y="5566204"/>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074" name="Picture 2" descr="Ver las imágenes de origen"/>
          <p:cNvPicPr>
            <a:picLocks noChangeAspect="1" noChangeArrowheads="1"/>
          </p:cNvPicPr>
          <p:nvPr/>
        </p:nvPicPr>
        <p:blipFill rotWithShape="1">
          <a:blip r:embed="rId3">
            <a:extLst>
              <a:ext uri="{28A0092B-C50C-407E-A947-70E740481C1C}">
                <a14:useLocalDpi xmlns:a14="http://schemas.microsoft.com/office/drawing/2010/main" val="0"/>
              </a:ext>
            </a:extLst>
          </a:blip>
          <a:srcRect t="23132"/>
          <a:stretch/>
        </p:blipFill>
        <p:spPr bwMode="auto">
          <a:xfrm>
            <a:off x="855626" y="1752600"/>
            <a:ext cx="6746412" cy="340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1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MQTT</a:t>
            </a:r>
            <a:br>
              <a:rPr lang="es-MX" dirty="0"/>
            </a:br>
            <a:endParaRPr lang="es-MX" dirty="0"/>
          </a:p>
        </p:txBody>
      </p:sp>
      <p:sp>
        <p:nvSpPr>
          <p:cNvPr id="4" name="Marcador de texto 3"/>
          <p:cNvSpPr>
            <a:spLocks noGrp="1"/>
          </p:cNvSpPr>
          <p:nvPr>
            <p:ph type="body" sz="half" idx="2"/>
          </p:nvPr>
        </p:nvSpPr>
        <p:spPr/>
        <p:txBody>
          <a:bodyPr>
            <a:normAutofit/>
          </a:bodyPr>
          <a:lstStyle/>
          <a:p>
            <a:r>
              <a:rPr lang="es-MX" sz="1800" dirty="0" err="1">
                <a:solidFill>
                  <a:schemeClr val="tx1"/>
                </a:solidFill>
              </a:rPr>
              <a:t>Message</a:t>
            </a:r>
            <a:r>
              <a:rPr lang="es-MX" sz="1800" dirty="0">
                <a:solidFill>
                  <a:schemeClr val="tx1"/>
                </a:solidFill>
              </a:rPr>
              <a:t> </a:t>
            </a:r>
            <a:r>
              <a:rPr lang="es-MX" sz="1800" dirty="0" err="1">
                <a:solidFill>
                  <a:schemeClr val="tx1"/>
                </a:solidFill>
              </a:rPr>
              <a:t>Queue</a:t>
            </a:r>
            <a:r>
              <a:rPr lang="es-MX" sz="1800" dirty="0">
                <a:solidFill>
                  <a:schemeClr val="tx1"/>
                </a:solidFill>
              </a:rPr>
              <a:t> Server </a:t>
            </a:r>
            <a:r>
              <a:rPr lang="es-MX" sz="1800" dirty="0" err="1">
                <a:solidFill>
                  <a:schemeClr val="tx1"/>
                </a:solidFill>
              </a:rPr>
              <a:t>Telemetry</a:t>
            </a:r>
            <a:r>
              <a:rPr lang="es-MX" sz="1800" dirty="0">
                <a:solidFill>
                  <a:schemeClr val="tx1"/>
                </a:solidFill>
              </a:rPr>
              <a:t> </a:t>
            </a:r>
            <a:r>
              <a:rPr lang="es-MX" sz="1800" dirty="0" err="1">
                <a:solidFill>
                  <a:schemeClr val="tx1"/>
                </a:solidFill>
              </a:rPr>
              <a:t>Transport</a:t>
            </a:r>
            <a:r>
              <a:rPr lang="es-MX" sz="1800" dirty="0">
                <a:solidFill>
                  <a:schemeClr val="tx1"/>
                </a:solidFill>
              </a:rPr>
              <a:t> (MQTT) es un protocolo de máquina a máquina diseñado para facilitar el transporte ligero de mensajes de publicación/suscripción.</a:t>
            </a:r>
          </a:p>
        </p:txBody>
      </p:sp>
      <p:pic>
        <p:nvPicPr>
          <p:cNvPr id="4098" name="Picture 2"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7" y="1491482"/>
            <a:ext cx="6481251" cy="4223518"/>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4">
            <a:hlinkClick r:id="rId3" action="ppaction://hlinksldjump"/>
            <a:extLst>
              <a:ext uri="{FF2B5EF4-FFF2-40B4-BE49-F238E27FC236}">
                <a16:creationId xmlns:a16="http://schemas.microsoft.com/office/drawing/2014/main" id="{EE3B954D-5043-4B4B-92EF-53C45C7B76A9}"/>
              </a:ext>
            </a:extLst>
          </p:cNvPr>
          <p:cNvSpPr/>
          <p:nvPr/>
        </p:nvSpPr>
        <p:spPr>
          <a:xfrm>
            <a:off x="9796508" y="5566204"/>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76644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9640" y="0"/>
            <a:ext cx="3200400" cy="1737360"/>
          </a:xfrm>
        </p:spPr>
        <p:txBody>
          <a:bodyPr/>
          <a:lstStyle/>
          <a:p>
            <a:r>
              <a:rPr lang="es-MX" b="0" dirty="0"/>
              <a:t>API REST</a:t>
            </a:r>
            <a:br>
              <a:rPr lang="es-MX" b="0" dirty="0"/>
            </a:br>
            <a:endParaRPr lang="es-MX" dirty="0"/>
          </a:p>
        </p:txBody>
      </p:sp>
      <p:sp>
        <p:nvSpPr>
          <p:cNvPr id="4" name="Marcador de texto 3"/>
          <p:cNvSpPr>
            <a:spLocks noGrp="1"/>
          </p:cNvSpPr>
          <p:nvPr>
            <p:ph type="body" sz="half" idx="2"/>
          </p:nvPr>
        </p:nvSpPr>
        <p:spPr>
          <a:xfrm>
            <a:off x="8549640" y="1318260"/>
            <a:ext cx="3200400" cy="4396740"/>
          </a:xfrm>
        </p:spPr>
        <p:txBody>
          <a:bodyPr>
            <a:noAutofit/>
          </a:bodyPr>
          <a:lstStyle/>
          <a:p>
            <a:pPr algn="just"/>
            <a:r>
              <a:rPr lang="es-MX" sz="1800" dirty="0">
                <a:solidFill>
                  <a:schemeClr val="tx1"/>
                </a:solidFill>
              </a:rPr>
              <a:t>Es un conjunto de reglas que definen cómo las aplicaciones o dispositivos pueden conectarse y comunicarse entre sí. Una API REST es una API que se ajusta a los principios de diseño del REST, o estilo arquitectónico de transferencia de estado representacional. Por esta razón, las API </a:t>
            </a:r>
            <a:r>
              <a:rPr lang="es-MX" sz="1800" dirty="0" err="1">
                <a:solidFill>
                  <a:schemeClr val="tx1"/>
                </a:solidFill>
              </a:rPr>
              <a:t>rest</a:t>
            </a:r>
            <a:r>
              <a:rPr lang="es-MX" sz="1800" dirty="0">
                <a:solidFill>
                  <a:schemeClr val="tx1"/>
                </a:solidFill>
              </a:rPr>
              <a:t> a veces se denominan API </a:t>
            </a:r>
            <a:r>
              <a:rPr lang="es-MX" sz="1800" dirty="0" err="1">
                <a:solidFill>
                  <a:schemeClr val="tx1"/>
                </a:solidFill>
              </a:rPr>
              <a:t>RESTful</a:t>
            </a:r>
            <a:r>
              <a:rPr lang="es-MX" sz="1800" dirty="0">
                <a:solidFill>
                  <a:schemeClr val="tx1"/>
                </a:solidFill>
              </a:rPr>
              <a:t>.</a:t>
            </a:r>
          </a:p>
          <a:p>
            <a:pPr algn="just"/>
            <a:endParaRPr lang="es-MX" sz="1800" dirty="0">
              <a:solidFill>
                <a:schemeClr val="tx1"/>
              </a:solidFill>
            </a:endParaRPr>
          </a:p>
        </p:txBody>
      </p:sp>
      <p:sp>
        <p:nvSpPr>
          <p:cNvPr id="6" name="Flecha: hacia la izquierda 4">
            <a:hlinkClick r:id="rId2" action="ppaction://hlinksldjump"/>
            <a:extLst>
              <a:ext uri="{FF2B5EF4-FFF2-40B4-BE49-F238E27FC236}">
                <a16:creationId xmlns:a16="http://schemas.microsoft.com/office/drawing/2014/main" id="{EE3B954D-5043-4B4B-92EF-53C45C7B76A9}"/>
              </a:ext>
            </a:extLst>
          </p:cNvPr>
          <p:cNvSpPr/>
          <p:nvPr/>
        </p:nvSpPr>
        <p:spPr>
          <a:xfrm>
            <a:off x="9796508" y="5566204"/>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122" name="Picture 2" descr="Ver las imágenes de origen"/>
          <p:cNvPicPr>
            <a:picLocks noChangeAspect="1" noChangeArrowheads="1"/>
          </p:cNvPicPr>
          <p:nvPr/>
        </p:nvPicPr>
        <p:blipFill rotWithShape="1">
          <a:blip r:embed="rId3">
            <a:extLst>
              <a:ext uri="{28A0092B-C50C-407E-A947-70E740481C1C}">
                <a14:useLocalDpi xmlns:a14="http://schemas.microsoft.com/office/drawing/2010/main" val="0"/>
              </a:ext>
            </a:extLst>
          </a:blip>
          <a:srcRect b="36660"/>
          <a:stretch/>
        </p:blipFill>
        <p:spPr bwMode="auto">
          <a:xfrm>
            <a:off x="571501" y="1441252"/>
            <a:ext cx="7575196" cy="269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0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9640" y="0"/>
            <a:ext cx="3200400" cy="1737360"/>
          </a:xfrm>
        </p:spPr>
        <p:txBody>
          <a:bodyPr/>
          <a:lstStyle/>
          <a:p>
            <a:r>
              <a:rPr lang="es-MX" b="0" dirty="0"/>
              <a:t>RPC</a:t>
            </a:r>
            <a:br>
              <a:rPr lang="es-MX" b="0" dirty="0"/>
            </a:br>
            <a:endParaRPr lang="es-MX" dirty="0"/>
          </a:p>
        </p:txBody>
      </p:sp>
      <p:sp>
        <p:nvSpPr>
          <p:cNvPr id="4" name="Marcador de texto 3"/>
          <p:cNvSpPr>
            <a:spLocks noGrp="1"/>
          </p:cNvSpPr>
          <p:nvPr>
            <p:ph type="body" sz="half" idx="2"/>
          </p:nvPr>
        </p:nvSpPr>
        <p:spPr>
          <a:xfrm>
            <a:off x="8549640" y="1318260"/>
            <a:ext cx="3200400" cy="4396740"/>
          </a:xfrm>
        </p:spPr>
        <p:txBody>
          <a:bodyPr>
            <a:noAutofit/>
          </a:bodyPr>
          <a:lstStyle/>
          <a:p>
            <a:pPr algn="just"/>
            <a:r>
              <a:rPr lang="es-MX" sz="1800" dirty="0">
                <a:solidFill>
                  <a:schemeClr val="tx1"/>
                </a:solidFill>
              </a:rPr>
              <a:t>Es cuando un programa informático hace que un procedimiento (subrutina) se ejecute en un espacio de direcciones diferente (comúnmente en otra computadora en una red compartida), que se codifica como si fuera una llamada a procedimiento normal (local), sin que el programador codifique explícitamente los detalles para la interacción remota.</a:t>
            </a:r>
          </a:p>
          <a:p>
            <a:pPr algn="just"/>
            <a:endParaRPr lang="es-MX" sz="1800" dirty="0">
              <a:solidFill>
                <a:schemeClr val="tx1"/>
              </a:solidFill>
            </a:endParaRPr>
          </a:p>
        </p:txBody>
      </p:sp>
      <p:sp>
        <p:nvSpPr>
          <p:cNvPr id="6" name="Flecha: hacia la izquierda 4">
            <a:hlinkClick r:id="rId2" action="ppaction://hlinksldjump"/>
            <a:extLst>
              <a:ext uri="{FF2B5EF4-FFF2-40B4-BE49-F238E27FC236}">
                <a16:creationId xmlns:a16="http://schemas.microsoft.com/office/drawing/2014/main" id="{EE3B954D-5043-4B4B-92EF-53C45C7B76A9}"/>
              </a:ext>
            </a:extLst>
          </p:cNvPr>
          <p:cNvSpPr/>
          <p:nvPr/>
        </p:nvSpPr>
        <p:spPr>
          <a:xfrm>
            <a:off x="9796508" y="5566204"/>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6146" name="Picture 2" descr="Ver las imágenes de origen"/>
          <p:cNvPicPr>
            <a:picLocks noChangeAspect="1" noChangeArrowheads="1"/>
          </p:cNvPicPr>
          <p:nvPr/>
        </p:nvPicPr>
        <p:blipFill rotWithShape="1">
          <a:blip r:embed="rId3">
            <a:extLst>
              <a:ext uri="{28A0092B-C50C-407E-A947-70E740481C1C}">
                <a14:useLocalDpi xmlns:a14="http://schemas.microsoft.com/office/drawing/2010/main" val="0"/>
              </a:ext>
            </a:extLst>
          </a:blip>
          <a:srcRect l="173" t="31480" r="3038" b="-1229"/>
          <a:stretch/>
        </p:blipFill>
        <p:spPr bwMode="auto">
          <a:xfrm>
            <a:off x="0" y="1422400"/>
            <a:ext cx="8239899"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97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9640" y="0"/>
            <a:ext cx="3200400" cy="1737360"/>
          </a:xfrm>
        </p:spPr>
        <p:txBody>
          <a:bodyPr/>
          <a:lstStyle/>
          <a:p>
            <a:r>
              <a:rPr lang="es-MX" b="0" dirty="0"/>
              <a:t>EXPLICACIÓN</a:t>
            </a:r>
            <a:br>
              <a:rPr lang="es-MX" b="0" dirty="0"/>
            </a:br>
            <a:endParaRPr lang="es-MX" dirty="0"/>
          </a:p>
        </p:txBody>
      </p:sp>
      <p:sp>
        <p:nvSpPr>
          <p:cNvPr id="4" name="Marcador de texto 3"/>
          <p:cNvSpPr>
            <a:spLocks noGrp="1"/>
          </p:cNvSpPr>
          <p:nvPr>
            <p:ph type="body" sz="half" idx="2"/>
          </p:nvPr>
        </p:nvSpPr>
        <p:spPr>
          <a:xfrm>
            <a:off x="533400" y="1723208"/>
            <a:ext cx="11216640" cy="4396740"/>
          </a:xfrm>
        </p:spPr>
        <p:txBody>
          <a:bodyPr>
            <a:noAutofit/>
          </a:bodyPr>
          <a:lstStyle/>
          <a:p>
            <a:pPr algn="just"/>
            <a:r>
              <a:rPr lang="es-MX" sz="1600" dirty="0">
                <a:solidFill>
                  <a:schemeClr val="tx1"/>
                </a:solidFill>
              </a:rPr>
              <a:t>El proceso comienza con las arquitecturas de software que nos ayudarán a determinar los lineamientos que tendrá el software un ejemplo de estos es SOA y ESB, así mismos nos encontramos con los interesados del sistema que son los </a:t>
            </a:r>
            <a:r>
              <a:rPr lang="es-MX" sz="1600" dirty="0" err="1">
                <a:solidFill>
                  <a:schemeClr val="tx1"/>
                </a:solidFill>
              </a:rPr>
              <a:t>stakeholder</a:t>
            </a:r>
            <a:r>
              <a:rPr lang="es-MX" sz="1600" dirty="0">
                <a:solidFill>
                  <a:schemeClr val="tx1"/>
                </a:solidFill>
              </a:rPr>
              <a:t> que se encuentran en la empresa que nos ayudarán a dejar en claro los requerimientos  a partir de un software denominado ERP </a:t>
            </a:r>
            <a:r>
              <a:rPr lang="es-MX" sz="1600" dirty="0" err="1">
                <a:solidFill>
                  <a:schemeClr val="tx1"/>
                </a:solidFill>
              </a:rPr>
              <a:t>System</a:t>
            </a:r>
            <a:r>
              <a:rPr lang="es-MX" sz="1600" dirty="0">
                <a:solidFill>
                  <a:schemeClr val="tx1"/>
                </a:solidFill>
              </a:rPr>
              <a:t>, después de haber comprendido se empezará a realizar la aplicación de acuerdo a los estándares ya mencionados anteriormente, se busca la arquitectura de software que nos ayudará a establecer objetivos más específicos de la aplicación una vez determinado se realizará el proceso de creación adoptándolo previamente a los requerimientos se determinará si es una aplicación  monolítica o no, de acuerdo con eso se necesitará realizar la conexión de la base de datos a partir de los protocolos de comunicación de la red, se configurará la aplicación para poder comunicarse con la base de datos en la nube y para poder realizar las operaciones CRUD en el cual será necesario la documentación de api </a:t>
            </a:r>
            <a:r>
              <a:rPr lang="es-MX" sz="1600" dirty="0" err="1">
                <a:solidFill>
                  <a:schemeClr val="tx1"/>
                </a:solidFill>
              </a:rPr>
              <a:t>rest</a:t>
            </a:r>
            <a:r>
              <a:rPr lang="es-MX" sz="1600" dirty="0">
                <a:solidFill>
                  <a:schemeClr val="tx1"/>
                </a:solidFill>
              </a:rPr>
              <a:t>, cuando realizamos estás operaciones usamos recursos de un servidor externo este proceso se llama RPC, este proceso se puede optimizar mediante los protocolos de transferencia ligero (MQTT), finalmente se realiza la prueba general de rendimiento de software.</a:t>
            </a:r>
          </a:p>
        </p:txBody>
      </p:sp>
      <p:sp>
        <p:nvSpPr>
          <p:cNvPr id="6" name="Flecha: hacia la izquierda 4">
            <a:hlinkClick r:id="rId2" action="ppaction://hlinksldjump"/>
            <a:extLst>
              <a:ext uri="{FF2B5EF4-FFF2-40B4-BE49-F238E27FC236}">
                <a16:creationId xmlns:a16="http://schemas.microsoft.com/office/drawing/2014/main" id="{EE3B954D-5043-4B4B-92EF-53C45C7B76A9}"/>
              </a:ext>
            </a:extLst>
          </p:cNvPr>
          <p:cNvSpPr/>
          <p:nvPr/>
        </p:nvSpPr>
        <p:spPr>
          <a:xfrm>
            <a:off x="9796508" y="5566204"/>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3469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49640" y="594360"/>
            <a:ext cx="3200400" cy="1737360"/>
          </a:xfrm>
        </p:spPr>
        <p:txBody>
          <a:bodyPr/>
          <a:lstStyle/>
          <a:p>
            <a:r>
              <a:rPr lang="es-ES" dirty="0"/>
              <a:t>Bibliografía</a:t>
            </a:r>
            <a:br>
              <a:rPr lang="es-MX" dirty="0"/>
            </a:br>
            <a:endParaRPr lang="es-MX" dirty="0"/>
          </a:p>
        </p:txBody>
      </p:sp>
      <p:sp>
        <p:nvSpPr>
          <p:cNvPr id="7" name="Rectangle 2"/>
          <p:cNvSpPr>
            <a:spLocks noChangeArrowheads="1"/>
          </p:cNvSpPr>
          <p:nvPr/>
        </p:nvSpPr>
        <p:spPr bwMode="auto">
          <a:xfrm>
            <a:off x="632013" y="1353836"/>
            <a:ext cx="7310204"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400" b="0" i="0"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Clubdetecnologia</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(08 de 09 de 2021). </a:t>
            </a:r>
            <a:r>
              <a:rPr kumimoji="0" lang="es-ES" altLang="es-MX" sz="1400" b="0" i="1"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Caso: </a:t>
            </a:r>
            <a:r>
              <a:rPr kumimoji="0" lang="es-ES" altLang="es-MX" sz="1400" b="0" i="1"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Netflix</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Obtenido de </a:t>
            </a:r>
            <a:r>
              <a:rPr kumimoji="0" lang="es-ES" altLang="es-MX" sz="1400" b="0" i="0"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Clubdetecnologia</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https://www.clubdetecnologia.net/blog/2015/caso-netflix/#:~:text=%E2%80%9C%20La%20mayor%20parte%20de%20los%20servicios%20y,es%20f%C3%A1cil%20brindar%20m%C3%A1s%20instancias%20en%20forma%20sencilla.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a:ln>
                <a:noFill/>
              </a:ln>
              <a:solidFill>
                <a:schemeClr val="tx1"/>
              </a:solidFill>
              <a:effectLst/>
              <a:latin typeface="+mn-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400" b="0" i="0"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Excelencemanagement</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(2021 de 09 de 2021). </a:t>
            </a:r>
            <a:r>
              <a:rPr kumimoji="0" lang="es-ES" altLang="es-MX" sz="1400" b="0" i="1"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La Ingeniería detrás de Uber</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Obtenido de </a:t>
            </a:r>
            <a:r>
              <a:rPr kumimoji="0" lang="es-ES" altLang="es-MX" sz="1400" b="0" i="0"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excelencemanagement</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https://excelencemanagement.wordpress.com/2016/11/28/la-ingenieria-detras-de-uber/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a:ln>
                <a:noFill/>
              </a:ln>
              <a:solidFill>
                <a:schemeClr val="tx1"/>
              </a:solidFill>
              <a:effectLst/>
              <a:latin typeface="+mn-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software, A. a. (08 de 09 de 2021). </a:t>
            </a:r>
            <a:r>
              <a:rPr kumimoji="0" lang="es-ES" altLang="es-MX" sz="1400" b="0" i="1"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Arquitectura </a:t>
            </a:r>
            <a:r>
              <a:rPr kumimoji="0" lang="es-ES" altLang="es-MX" sz="1400" b="0" i="1"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Spotify</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Obtenido de </a:t>
            </a:r>
            <a:r>
              <a:rPr kumimoji="0" lang="es-ES" altLang="es-MX" sz="1400" b="0" i="0" u="none" strike="noStrike" cap="none" normalizeH="0" baseline="0" dirty="0" err="1">
                <a:ln>
                  <a:noFill/>
                </a:ln>
                <a:solidFill>
                  <a:schemeClr val="tx1"/>
                </a:solidFill>
                <a:effectLst/>
                <a:latin typeface="+mn-lt"/>
                <a:ea typeface="Calibri" panose="020F0502020204030204" pitchFamily="34" charset="0"/>
                <a:cs typeface="Calibri" panose="020F0502020204030204" pitchFamily="34" charset="0"/>
              </a:rPr>
              <a:t>Aprendearquitecturasoftware</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https://aprendearquitecturasoftware.wordpress.com/2018/09/27/arquitectura-spotify-microservicios/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a:ln>
                <a:noFill/>
              </a:ln>
              <a:solidFill>
                <a:schemeClr val="tx1"/>
              </a:solidFill>
              <a:effectLst/>
              <a:latin typeface="+mn-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Vivanco, J. (08 de 09 de 2021). </a:t>
            </a:r>
            <a:r>
              <a:rPr kumimoji="0" lang="es-ES" altLang="es-MX" sz="1400" b="0" i="1"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El modelo C4 de documentación para la Arquitectura de Software</a:t>
            </a:r>
            <a:r>
              <a:rPr kumimoji="0" lang="es-ES" altLang="es-MX" sz="14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Obtenido de Medium: https://medium.com/@javiervivanco/el-modelo-c4-de-documentaci%C3%B3n-para-la-arquitectura-de-software-424704528390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630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Marcador de contenido 9"/>
          <p:cNvGraphicFramePr>
            <a:graphicFrameLocks noGrp="1"/>
          </p:cNvGraphicFramePr>
          <p:nvPr>
            <p:ph idx="1"/>
            <p:extLst>
              <p:ext uri="{D42A27DB-BD31-4B8C-83A1-F6EECF244321}">
                <p14:modId xmlns:p14="http://schemas.microsoft.com/office/powerpoint/2010/main" val="2752448229"/>
              </p:ext>
            </p:extLst>
          </p:nvPr>
        </p:nvGraphicFramePr>
        <p:xfrm>
          <a:off x="838200" y="685800"/>
          <a:ext cx="6711950"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ángulo 21"/>
          <p:cNvSpPr/>
          <p:nvPr/>
        </p:nvSpPr>
        <p:spPr>
          <a:xfrm>
            <a:off x="10439663" y="1322002"/>
            <a:ext cx="2260400" cy="83860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ítulo 1"/>
          <p:cNvSpPr>
            <a:spLocks noGrp="1"/>
          </p:cNvSpPr>
          <p:nvPr>
            <p:ph type="title"/>
          </p:nvPr>
        </p:nvSpPr>
        <p:spPr>
          <a:xfrm>
            <a:off x="8549640" y="685800"/>
            <a:ext cx="3200400" cy="1737360"/>
          </a:xfrm>
        </p:spPr>
        <p:txBody>
          <a:bodyPr>
            <a:normAutofit/>
          </a:bodyPr>
          <a:lstStyle/>
          <a:p>
            <a:r>
              <a:rPr lang="es-MX" dirty="0"/>
              <a:t>arquitectura de software</a:t>
            </a:r>
          </a:p>
        </p:txBody>
      </p:sp>
    </p:spTree>
    <p:extLst>
      <p:ext uri="{BB962C8B-B14F-4D97-AF65-F5344CB8AC3E}">
        <p14:creationId xmlns:p14="http://schemas.microsoft.com/office/powerpoint/2010/main" val="417353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CB934-D84E-4FBF-BDDE-2AB2E26E9C2D}"/>
              </a:ext>
            </a:extLst>
          </p:cNvPr>
          <p:cNvSpPr txBox="1">
            <a:spLocks/>
          </p:cNvSpPr>
          <p:nvPr/>
        </p:nvSpPr>
        <p:spPr>
          <a:xfrm>
            <a:off x="1294362" y="502678"/>
            <a:ext cx="9603275" cy="1049235"/>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s-MX" sz="2800"/>
              <a:t>Conceptos básicos de Arquitectura de software</a:t>
            </a:r>
          </a:p>
        </p:txBody>
      </p:sp>
      <p:pic>
        <p:nvPicPr>
          <p:cNvPr id="1040" name="Picture 16" descr="Programa de diseño - Iconos gratis de computadora">
            <a:extLst>
              <a:ext uri="{FF2B5EF4-FFF2-40B4-BE49-F238E27FC236}">
                <a16:creationId xmlns:a16="http://schemas.microsoft.com/office/drawing/2014/main" id="{100E915D-839F-44C3-966A-80CB31A87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92" y="4983745"/>
            <a:ext cx="1436801" cy="1239500"/>
          </a:xfrm>
          <a:prstGeom prst="rect">
            <a:avLst/>
          </a:prstGeom>
          <a:noFill/>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29126111-6E2E-412D-84BB-97BF31DAA91A}"/>
              </a:ext>
            </a:extLst>
          </p:cNvPr>
          <p:cNvSpPr txBox="1"/>
          <p:nvPr/>
        </p:nvSpPr>
        <p:spPr>
          <a:xfrm>
            <a:off x="827146" y="6223245"/>
            <a:ext cx="1377892" cy="369332"/>
          </a:xfrm>
          <a:prstGeom prst="rect">
            <a:avLst/>
          </a:prstGeom>
          <a:noFill/>
        </p:spPr>
        <p:txBody>
          <a:bodyPr wrap="square" rtlCol="0">
            <a:spAutoFit/>
          </a:bodyPr>
          <a:lstStyle/>
          <a:p>
            <a:pPr algn="ctr"/>
            <a:r>
              <a:rPr lang="es-ES" dirty="0"/>
              <a:t>Aplicación</a:t>
            </a:r>
            <a:endParaRPr lang="es-MX" dirty="0"/>
          </a:p>
        </p:txBody>
      </p:sp>
      <p:cxnSp>
        <p:nvCxnSpPr>
          <p:cNvPr id="36" name="Conector recto de flecha 35">
            <a:extLst>
              <a:ext uri="{FF2B5EF4-FFF2-40B4-BE49-F238E27FC236}">
                <a16:creationId xmlns:a16="http://schemas.microsoft.com/office/drawing/2014/main" id="{0F1AABAE-249A-410D-9CB5-F472AC415E3A}"/>
              </a:ext>
            </a:extLst>
          </p:cNvPr>
          <p:cNvCxnSpPr>
            <a:cxnSpLocks/>
            <a:stCxn id="34" idx="3"/>
          </p:cNvCxnSpPr>
          <p:nvPr/>
        </p:nvCxnSpPr>
        <p:spPr>
          <a:xfrm>
            <a:off x="2205038" y="6407911"/>
            <a:ext cx="15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AEF58667-BDE3-42A4-B91F-3CF14E0446C3}"/>
              </a:ext>
            </a:extLst>
          </p:cNvPr>
          <p:cNvSpPr txBox="1"/>
          <p:nvPr/>
        </p:nvSpPr>
        <p:spPr>
          <a:xfrm>
            <a:off x="3805260" y="6200301"/>
            <a:ext cx="3141535" cy="369332"/>
          </a:xfrm>
          <a:prstGeom prst="rect">
            <a:avLst/>
          </a:prstGeom>
          <a:noFill/>
        </p:spPr>
        <p:txBody>
          <a:bodyPr wrap="square" rtlCol="0">
            <a:spAutoFit/>
          </a:bodyPr>
          <a:lstStyle/>
          <a:p>
            <a:r>
              <a:rPr lang="es-ES" b="1" dirty="0">
                <a:hlinkClick r:id="rId3" action="ppaction://hlinksldjump"/>
              </a:rPr>
              <a:t>Arquitectura de software</a:t>
            </a:r>
            <a:endParaRPr lang="es-MX" b="1" dirty="0"/>
          </a:p>
        </p:txBody>
      </p:sp>
      <p:sp>
        <p:nvSpPr>
          <p:cNvPr id="40" name="CuadroTexto 39">
            <a:extLst>
              <a:ext uri="{FF2B5EF4-FFF2-40B4-BE49-F238E27FC236}">
                <a16:creationId xmlns:a16="http://schemas.microsoft.com/office/drawing/2014/main" id="{9A9B0E17-003B-4DD9-9861-38140BE2E14E}"/>
              </a:ext>
            </a:extLst>
          </p:cNvPr>
          <p:cNvSpPr txBox="1"/>
          <p:nvPr/>
        </p:nvSpPr>
        <p:spPr>
          <a:xfrm>
            <a:off x="674193" y="3885666"/>
            <a:ext cx="1180730" cy="369332"/>
          </a:xfrm>
          <a:prstGeom prst="rect">
            <a:avLst/>
          </a:prstGeom>
          <a:noFill/>
        </p:spPr>
        <p:txBody>
          <a:bodyPr wrap="square" rtlCol="0">
            <a:spAutoFit/>
          </a:bodyPr>
          <a:lstStyle/>
          <a:p>
            <a:r>
              <a:rPr lang="es-ES" b="1" dirty="0">
                <a:hlinkClick r:id="rId4" action="ppaction://hlinksldjump"/>
              </a:rPr>
              <a:t>Patrones</a:t>
            </a:r>
            <a:endParaRPr lang="es-MX" b="1" dirty="0"/>
          </a:p>
        </p:txBody>
      </p:sp>
      <p:cxnSp>
        <p:nvCxnSpPr>
          <p:cNvPr id="42" name="Conector recto de flecha 41">
            <a:extLst>
              <a:ext uri="{FF2B5EF4-FFF2-40B4-BE49-F238E27FC236}">
                <a16:creationId xmlns:a16="http://schemas.microsoft.com/office/drawing/2014/main" id="{2EFB31AE-2125-4611-819B-A6873908F0DB}"/>
              </a:ext>
            </a:extLst>
          </p:cNvPr>
          <p:cNvCxnSpPr>
            <a:cxnSpLocks/>
          </p:cNvCxnSpPr>
          <p:nvPr/>
        </p:nvCxnSpPr>
        <p:spPr>
          <a:xfrm flipV="1">
            <a:off x="1153727" y="4279460"/>
            <a:ext cx="0" cy="73323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1026" name="Picture 2" descr="Vector Transparente PNG Y SVG De Servidores De Computación En La Nube  Isométrica">
            <a:extLst>
              <a:ext uri="{FF2B5EF4-FFF2-40B4-BE49-F238E27FC236}">
                <a16:creationId xmlns:a16="http://schemas.microsoft.com/office/drawing/2014/main" id="{A6597C26-27BE-4BA8-A07D-CEBE87003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2792" y="1196373"/>
            <a:ext cx="2071456" cy="20714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de flecha 3">
            <a:extLst>
              <a:ext uri="{FF2B5EF4-FFF2-40B4-BE49-F238E27FC236}">
                <a16:creationId xmlns:a16="http://schemas.microsoft.com/office/drawing/2014/main" id="{AB372E1E-5D41-4DFA-A4DC-2E25EDED15EC}"/>
              </a:ext>
            </a:extLst>
          </p:cNvPr>
          <p:cNvCxnSpPr>
            <a:stCxn id="1040" idx="0"/>
          </p:cNvCxnSpPr>
          <p:nvPr/>
        </p:nvCxnSpPr>
        <p:spPr>
          <a:xfrm flipV="1">
            <a:off x="1516093" y="2787588"/>
            <a:ext cx="1777523" cy="219615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ector recto de flecha 15">
            <a:extLst>
              <a:ext uri="{FF2B5EF4-FFF2-40B4-BE49-F238E27FC236}">
                <a16:creationId xmlns:a16="http://schemas.microsoft.com/office/drawing/2014/main" id="{DE6232F7-6B08-480D-A616-B47605B44024}"/>
              </a:ext>
            </a:extLst>
          </p:cNvPr>
          <p:cNvCxnSpPr>
            <a:cxnSpLocks/>
            <a:stCxn id="1026" idx="2"/>
          </p:cNvCxnSpPr>
          <p:nvPr/>
        </p:nvCxnSpPr>
        <p:spPr>
          <a:xfrm flipH="1">
            <a:off x="2198392" y="3267829"/>
            <a:ext cx="1610128" cy="202326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CuadroTexto 6">
            <a:extLst>
              <a:ext uri="{FF2B5EF4-FFF2-40B4-BE49-F238E27FC236}">
                <a16:creationId xmlns:a16="http://schemas.microsoft.com/office/drawing/2014/main" id="{B7632B78-D575-47DD-8EC8-9E88AE3A7A80}"/>
              </a:ext>
            </a:extLst>
          </p:cNvPr>
          <p:cNvSpPr txBox="1"/>
          <p:nvPr/>
        </p:nvSpPr>
        <p:spPr>
          <a:xfrm rot="18364720">
            <a:off x="1553970" y="3887286"/>
            <a:ext cx="1032769" cy="369332"/>
          </a:xfrm>
          <a:prstGeom prst="rect">
            <a:avLst/>
          </a:prstGeom>
          <a:noFill/>
        </p:spPr>
        <p:txBody>
          <a:bodyPr wrap="square" rtlCol="0">
            <a:spAutoFit/>
          </a:bodyPr>
          <a:lstStyle/>
          <a:p>
            <a:r>
              <a:rPr lang="es-ES" dirty="0"/>
              <a:t>Petición</a:t>
            </a:r>
            <a:endParaRPr lang="es-MX" dirty="0"/>
          </a:p>
        </p:txBody>
      </p:sp>
      <p:sp>
        <p:nvSpPr>
          <p:cNvPr id="8" name="CuadroTexto 7">
            <a:extLst>
              <a:ext uri="{FF2B5EF4-FFF2-40B4-BE49-F238E27FC236}">
                <a16:creationId xmlns:a16="http://schemas.microsoft.com/office/drawing/2014/main" id="{B8494483-DCCF-4DF9-AD03-BCD3355B6785}"/>
              </a:ext>
            </a:extLst>
          </p:cNvPr>
          <p:cNvSpPr txBox="1"/>
          <p:nvPr/>
        </p:nvSpPr>
        <p:spPr>
          <a:xfrm rot="18543726">
            <a:off x="2519486" y="4263371"/>
            <a:ext cx="1373022" cy="369332"/>
          </a:xfrm>
          <a:prstGeom prst="rect">
            <a:avLst/>
          </a:prstGeom>
          <a:noFill/>
        </p:spPr>
        <p:txBody>
          <a:bodyPr wrap="square" rtlCol="0">
            <a:spAutoFit/>
          </a:bodyPr>
          <a:lstStyle/>
          <a:p>
            <a:r>
              <a:rPr lang="es-ES" dirty="0"/>
              <a:t>Respuesta</a:t>
            </a:r>
            <a:endParaRPr lang="es-MX" dirty="0"/>
          </a:p>
        </p:txBody>
      </p:sp>
      <p:sp>
        <p:nvSpPr>
          <p:cNvPr id="10" name="CuadroTexto 9">
            <a:extLst>
              <a:ext uri="{FF2B5EF4-FFF2-40B4-BE49-F238E27FC236}">
                <a16:creationId xmlns:a16="http://schemas.microsoft.com/office/drawing/2014/main" id="{2B44D50F-7245-4DAF-9550-19FF47B4AD5C}"/>
              </a:ext>
            </a:extLst>
          </p:cNvPr>
          <p:cNvSpPr txBox="1"/>
          <p:nvPr/>
        </p:nvSpPr>
        <p:spPr>
          <a:xfrm rot="18777803">
            <a:off x="2690339" y="3468465"/>
            <a:ext cx="741795" cy="369332"/>
          </a:xfrm>
          <a:prstGeom prst="rect">
            <a:avLst/>
          </a:prstGeom>
          <a:noFill/>
        </p:spPr>
        <p:txBody>
          <a:bodyPr wrap="square" rtlCol="0">
            <a:spAutoFit/>
          </a:bodyPr>
          <a:lstStyle/>
          <a:p>
            <a:r>
              <a:rPr lang="es-ES" dirty="0">
                <a:hlinkClick r:id="rId6" action="ppaction://hlinksldjump"/>
              </a:rPr>
              <a:t>HTTP</a:t>
            </a:r>
            <a:endParaRPr lang="es-MX" dirty="0"/>
          </a:p>
        </p:txBody>
      </p:sp>
      <p:pic>
        <p:nvPicPr>
          <p:cNvPr id="1028" name="Picture 4" descr="PNG y SVG de empresa con fondo transparente para descargar">
            <a:extLst>
              <a:ext uri="{FF2B5EF4-FFF2-40B4-BE49-F238E27FC236}">
                <a16:creationId xmlns:a16="http://schemas.microsoft.com/office/drawing/2014/main" id="{B0269996-04C6-432E-A84B-7EE32042E9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7534" y="4766127"/>
            <a:ext cx="1503284" cy="150328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de flecha 11">
            <a:extLst>
              <a:ext uri="{FF2B5EF4-FFF2-40B4-BE49-F238E27FC236}">
                <a16:creationId xmlns:a16="http://schemas.microsoft.com/office/drawing/2014/main" id="{5021BA92-4CB2-4212-993B-28E7685F790A}"/>
              </a:ext>
            </a:extLst>
          </p:cNvPr>
          <p:cNvCxnSpPr>
            <a:cxnSpLocks/>
          </p:cNvCxnSpPr>
          <p:nvPr/>
        </p:nvCxnSpPr>
        <p:spPr>
          <a:xfrm flipH="1" flipV="1">
            <a:off x="2404854" y="6007221"/>
            <a:ext cx="3942680" cy="1415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4" name="CuadroTexto 13">
            <a:extLst>
              <a:ext uri="{FF2B5EF4-FFF2-40B4-BE49-F238E27FC236}">
                <a16:creationId xmlns:a16="http://schemas.microsoft.com/office/drawing/2014/main" id="{5E06A2DE-29CB-4457-AD53-6593040C7654}"/>
              </a:ext>
            </a:extLst>
          </p:cNvPr>
          <p:cNvSpPr txBox="1"/>
          <p:nvPr/>
        </p:nvSpPr>
        <p:spPr>
          <a:xfrm>
            <a:off x="3205997" y="5624758"/>
            <a:ext cx="2610035" cy="369332"/>
          </a:xfrm>
          <a:prstGeom prst="rect">
            <a:avLst/>
          </a:prstGeom>
          <a:noFill/>
        </p:spPr>
        <p:txBody>
          <a:bodyPr wrap="square" rtlCol="0">
            <a:spAutoFit/>
          </a:bodyPr>
          <a:lstStyle/>
          <a:p>
            <a:r>
              <a:rPr lang="es-ES" dirty="0"/>
              <a:t>Requisitos del sistema</a:t>
            </a:r>
            <a:endParaRPr lang="es-MX" dirty="0"/>
          </a:p>
        </p:txBody>
      </p:sp>
      <p:sp>
        <p:nvSpPr>
          <p:cNvPr id="15" name="CuadroTexto 14">
            <a:extLst>
              <a:ext uri="{FF2B5EF4-FFF2-40B4-BE49-F238E27FC236}">
                <a16:creationId xmlns:a16="http://schemas.microsoft.com/office/drawing/2014/main" id="{2768F030-4E7F-4893-BC5E-5ABF08F1DA56}"/>
              </a:ext>
            </a:extLst>
          </p:cNvPr>
          <p:cNvSpPr txBox="1"/>
          <p:nvPr/>
        </p:nvSpPr>
        <p:spPr>
          <a:xfrm>
            <a:off x="8840227" y="5450116"/>
            <a:ext cx="1503284" cy="369332"/>
          </a:xfrm>
          <a:prstGeom prst="rect">
            <a:avLst/>
          </a:prstGeom>
          <a:noFill/>
        </p:spPr>
        <p:txBody>
          <a:bodyPr wrap="square" rtlCol="0">
            <a:spAutoFit/>
          </a:bodyPr>
          <a:lstStyle/>
          <a:p>
            <a:r>
              <a:rPr lang="es-ES" dirty="0" err="1">
                <a:hlinkClick r:id="rId8" action="ppaction://hlinksldjump"/>
              </a:rPr>
              <a:t>Stakeholder</a:t>
            </a:r>
            <a:endParaRPr lang="es-MX" dirty="0"/>
          </a:p>
        </p:txBody>
      </p:sp>
      <p:cxnSp>
        <p:nvCxnSpPr>
          <p:cNvPr id="18" name="Conector recto de flecha 17">
            <a:extLst>
              <a:ext uri="{FF2B5EF4-FFF2-40B4-BE49-F238E27FC236}">
                <a16:creationId xmlns:a16="http://schemas.microsoft.com/office/drawing/2014/main" id="{8C7D00FC-5CD7-4E54-9016-C2BF31B9E67A}"/>
              </a:ext>
            </a:extLst>
          </p:cNvPr>
          <p:cNvCxnSpPr>
            <a:cxnSpLocks/>
          </p:cNvCxnSpPr>
          <p:nvPr/>
        </p:nvCxnSpPr>
        <p:spPr>
          <a:xfrm flipH="1">
            <a:off x="7850818" y="5650289"/>
            <a:ext cx="9380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387B6C5F-BD04-47C2-9A83-C6E357687BD2}"/>
              </a:ext>
            </a:extLst>
          </p:cNvPr>
          <p:cNvCxnSpPr>
            <a:cxnSpLocks/>
          </p:cNvCxnSpPr>
          <p:nvPr/>
        </p:nvCxnSpPr>
        <p:spPr>
          <a:xfrm flipH="1" flipV="1">
            <a:off x="2404854" y="5594487"/>
            <a:ext cx="3942681" cy="27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hlinkClick r:id="rId9" action="ppaction://hlinksldjump"/>
            <a:extLst>
              <a:ext uri="{FF2B5EF4-FFF2-40B4-BE49-F238E27FC236}">
                <a16:creationId xmlns:a16="http://schemas.microsoft.com/office/drawing/2014/main" id="{7EDF7EF3-1102-451F-8734-2F67F8FFC3CE}"/>
              </a:ext>
            </a:extLst>
          </p:cNvPr>
          <p:cNvSpPr txBox="1"/>
          <p:nvPr/>
        </p:nvSpPr>
        <p:spPr>
          <a:xfrm>
            <a:off x="2815876" y="5205218"/>
            <a:ext cx="3581539" cy="369332"/>
          </a:xfrm>
          <a:prstGeom prst="rect">
            <a:avLst/>
          </a:prstGeom>
          <a:noFill/>
        </p:spPr>
        <p:txBody>
          <a:bodyPr wrap="square" rtlCol="0">
            <a:spAutoFit/>
          </a:bodyPr>
          <a:lstStyle/>
          <a:p>
            <a:r>
              <a:rPr lang="es-ES" dirty="0"/>
              <a:t>Criterios de calidad de software</a:t>
            </a:r>
            <a:endParaRPr lang="es-MX" dirty="0"/>
          </a:p>
        </p:txBody>
      </p:sp>
      <p:sp>
        <p:nvSpPr>
          <p:cNvPr id="31" name="CuadroTexto 30">
            <a:hlinkClick r:id="rId10" action="ppaction://hlinksldjump"/>
            <a:extLst>
              <a:ext uri="{FF2B5EF4-FFF2-40B4-BE49-F238E27FC236}">
                <a16:creationId xmlns:a16="http://schemas.microsoft.com/office/drawing/2014/main" id="{EDD6E288-2632-487E-98D7-1C68B87B8D15}"/>
              </a:ext>
            </a:extLst>
          </p:cNvPr>
          <p:cNvSpPr txBox="1"/>
          <p:nvPr/>
        </p:nvSpPr>
        <p:spPr>
          <a:xfrm>
            <a:off x="7850818" y="1758185"/>
            <a:ext cx="4253597" cy="369332"/>
          </a:xfrm>
          <a:prstGeom prst="rect">
            <a:avLst/>
          </a:prstGeom>
          <a:noFill/>
        </p:spPr>
        <p:txBody>
          <a:bodyPr wrap="square" rtlCol="0">
            <a:spAutoFit/>
          </a:bodyPr>
          <a:lstStyle/>
          <a:p>
            <a:r>
              <a:rPr lang="es-MX" dirty="0"/>
              <a:t>Explicación del diagrama</a:t>
            </a:r>
          </a:p>
        </p:txBody>
      </p:sp>
      <p:cxnSp>
        <p:nvCxnSpPr>
          <p:cNvPr id="32" name="Conector recto de flecha 31">
            <a:extLst>
              <a:ext uri="{FF2B5EF4-FFF2-40B4-BE49-F238E27FC236}">
                <a16:creationId xmlns:a16="http://schemas.microsoft.com/office/drawing/2014/main" id="{95DD4CA9-F171-4310-82FE-3DCE81EA3127}"/>
              </a:ext>
            </a:extLst>
          </p:cNvPr>
          <p:cNvCxnSpPr>
            <a:cxnSpLocks/>
          </p:cNvCxnSpPr>
          <p:nvPr/>
        </p:nvCxnSpPr>
        <p:spPr>
          <a:xfrm flipH="1" flipV="1">
            <a:off x="4235574" y="3576210"/>
            <a:ext cx="3942681" cy="27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9A2684FE-CB02-42F7-BD39-7A353378DFF3}"/>
              </a:ext>
            </a:extLst>
          </p:cNvPr>
          <p:cNvCxnSpPr>
            <a:cxnSpLocks/>
          </p:cNvCxnSpPr>
          <p:nvPr/>
        </p:nvCxnSpPr>
        <p:spPr>
          <a:xfrm flipH="1">
            <a:off x="7850818" y="6041228"/>
            <a:ext cx="9380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hlinkClick r:id="rId11" action="ppaction://hlinksldjump"/>
            <a:extLst>
              <a:ext uri="{FF2B5EF4-FFF2-40B4-BE49-F238E27FC236}">
                <a16:creationId xmlns:a16="http://schemas.microsoft.com/office/drawing/2014/main" id="{7EDA7E93-DBCB-49F5-9C74-B65C239B469C}"/>
              </a:ext>
            </a:extLst>
          </p:cNvPr>
          <p:cNvSpPr txBox="1"/>
          <p:nvPr/>
        </p:nvSpPr>
        <p:spPr>
          <a:xfrm>
            <a:off x="8820271" y="5816806"/>
            <a:ext cx="1503284" cy="369332"/>
          </a:xfrm>
          <a:prstGeom prst="rect">
            <a:avLst/>
          </a:prstGeom>
          <a:noFill/>
        </p:spPr>
        <p:txBody>
          <a:bodyPr wrap="square" rtlCol="0">
            <a:spAutoFit/>
          </a:bodyPr>
          <a:lstStyle/>
          <a:p>
            <a:r>
              <a:rPr lang="es-ES" dirty="0"/>
              <a:t>ERP </a:t>
            </a:r>
            <a:r>
              <a:rPr lang="es-ES" dirty="0" err="1"/>
              <a:t>system</a:t>
            </a:r>
            <a:endParaRPr lang="es-MX" dirty="0"/>
          </a:p>
        </p:txBody>
      </p:sp>
      <p:cxnSp>
        <p:nvCxnSpPr>
          <p:cNvPr id="23" name="Conector: angular 22">
            <a:extLst>
              <a:ext uri="{FF2B5EF4-FFF2-40B4-BE49-F238E27FC236}">
                <a16:creationId xmlns:a16="http://schemas.microsoft.com/office/drawing/2014/main" id="{83210C9B-C15B-4392-B8A4-F2BAC0509B89}"/>
              </a:ext>
            </a:extLst>
          </p:cNvPr>
          <p:cNvCxnSpPr>
            <a:cxnSpLocks/>
          </p:cNvCxnSpPr>
          <p:nvPr/>
        </p:nvCxnSpPr>
        <p:spPr>
          <a:xfrm rot="16200000" flipV="1">
            <a:off x="-650986" y="4034890"/>
            <a:ext cx="2616473" cy="444897"/>
          </a:xfrm>
          <a:prstGeom prst="bentConnector3">
            <a:avLst>
              <a:gd name="adj1" fmla="val -14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hlinkClick r:id="rId12" action="ppaction://hlinksldjump"/>
            <a:extLst>
              <a:ext uri="{FF2B5EF4-FFF2-40B4-BE49-F238E27FC236}">
                <a16:creationId xmlns:a16="http://schemas.microsoft.com/office/drawing/2014/main" id="{6268C7B5-5491-4702-AE7E-EB4F2C66661C}"/>
              </a:ext>
            </a:extLst>
          </p:cNvPr>
          <p:cNvSpPr txBox="1"/>
          <p:nvPr/>
        </p:nvSpPr>
        <p:spPr>
          <a:xfrm>
            <a:off x="46050" y="2291432"/>
            <a:ext cx="1503284" cy="646331"/>
          </a:xfrm>
          <a:prstGeom prst="rect">
            <a:avLst/>
          </a:prstGeom>
          <a:noFill/>
        </p:spPr>
        <p:txBody>
          <a:bodyPr wrap="square" rtlCol="0">
            <a:spAutoFit/>
          </a:bodyPr>
          <a:lstStyle/>
          <a:p>
            <a:r>
              <a:rPr lang="es-ES" dirty="0"/>
              <a:t>Aplicación monolítica</a:t>
            </a:r>
            <a:endParaRPr lang="es-MX" dirty="0"/>
          </a:p>
        </p:txBody>
      </p:sp>
      <p:cxnSp>
        <p:nvCxnSpPr>
          <p:cNvPr id="28" name="Conector recto de flecha 27">
            <a:extLst>
              <a:ext uri="{FF2B5EF4-FFF2-40B4-BE49-F238E27FC236}">
                <a16:creationId xmlns:a16="http://schemas.microsoft.com/office/drawing/2014/main" id="{8C7D00FC-5CD7-4E54-9016-C2BF31B9E67A}"/>
              </a:ext>
            </a:extLst>
          </p:cNvPr>
          <p:cNvCxnSpPr>
            <a:cxnSpLocks/>
          </p:cNvCxnSpPr>
          <p:nvPr/>
        </p:nvCxnSpPr>
        <p:spPr>
          <a:xfrm flipH="1">
            <a:off x="7850818" y="5361974"/>
            <a:ext cx="9380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8C7D00FC-5CD7-4E54-9016-C2BF31B9E67A}"/>
              </a:ext>
            </a:extLst>
          </p:cNvPr>
          <p:cNvCxnSpPr>
            <a:cxnSpLocks/>
          </p:cNvCxnSpPr>
          <p:nvPr/>
        </p:nvCxnSpPr>
        <p:spPr>
          <a:xfrm flipH="1">
            <a:off x="7850818" y="5073181"/>
            <a:ext cx="9380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ángulo 2">
            <a:hlinkClick r:id="rId13" action="ppaction://hlinksldjump"/>
          </p:cNvPr>
          <p:cNvSpPr/>
          <p:nvPr/>
        </p:nvSpPr>
        <p:spPr>
          <a:xfrm>
            <a:off x="4425703" y="3646021"/>
            <a:ext cx="837089" cy="369332"/>
          </a:xfrm>
          <a:prstGeom prst="rect">
            <a:avLst/>
          </a:prstGeom>
        </p:spPr>
        <p:txBody>
          <a:bodyPr wrap="none">
            <a:spAutoFit/>
          </a:bodyPr>
          <a:lstStyle/>
          <a:p>
            <a:r>
              <a:rPr lang="es-MX" dirty="0"/>
              <a:t>MQTT</a:t>
            </a:r>
          </a:p>
        </p:txBody>
      </p:sp>
      <p:cxnSp>
        <p:nvCxnSpPr>
          <p:cNvPr id="45" name="Conector recto de flecha 44">
            <a:extLst>
              <a:ext uri="{FF2B5EF4-FFF2-40B4-BE49-F238E27FC236}">
                <a16:creationId xmlns:a16="http://schemas.microsoft.com/office/drawing/2014/main" id="{8C7D00FC-5CD7-4E54-9016-C2BF31B9E67A}"/>
              </a:ext>
            </a:extLst>
          </p:cNvPr>
          <p:cNvCxnSpPr>
            <a:cxnSpLocks/>
          </p:cNvCxnSpPr>
          <p:nvPr/>
        </p:nvCxnSpPr>
        <p:spPr>
          <a:xfrm flipH="1">
            <a:off x="3487999" y="3805620"/>
            <a:ext cx="9380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ángulo 4">
            <a:hlinkClick r:id="rId14" action="ppaction://hlinksldjump"/>
          </p:cNvPr>
          <p:cNvSpPr/>
          <p:nvPr/>
        </p:nvSpPr>
        <p:spPr>
          <a:xfrm>
            <a:off x="8840227" y="4874652"/>
            <a:ext cx="638893" cy="369332"/>
          </a:xfrm>
          <a:prstGeom prst="rect">
            <a:avLst/>
          </a:prstGeom>
        </p:spPr>
        <p:txBody>
          <a:bodyPr wrap="none">
            <a:spAutoFit/>
          </a:bodyPr>
          <a:lstStyle/>
          <a:p>
            <a:r>
              <a:rPr lang="es-MX" dirty="0"/>
              <a:t>SOA</a:t>
            </a:r>
          </a:p>
        </p:txBody>
      </p:sp>
      <p:sp>
        <p:nvSpPr>
          <p:cNvPr id="6" name="Rectángulo 5">
            <a:hlinkClick r:id="rId15" action="ppaction://hlinksldjump"/>
          </p:cNvPr>
          <p:cNvSpPr/>
          <p:nvPr/>
        </p:nvSpPr>
        <p:spPr>
          <a:xfrm>
            <a:off x="8840227" y="5177308"/>
            <a:ext cx="585417" cy="369332"/>
          </a:xfrm>
          <a:prstGeom prst="rect">
            <a:avLst/>
          </a:prstGeom>
        </p:spPr>
        <p:txBody>
          <a:bodyPr wrap="none">
            <a:spAutoFit/>
          </a:bodyPr>
          <a:lstStyle/>
          <a:p>
            <a:r>
              <a:rPr lang="es-ES" dirty="0"/>
              <a:t>ESB</a:t>
            </a:r>
            <a:endParaRPr lang="es-MX" dirty="0"/>
          </a:p>
        </p:txBody>
      </p:sp>
      <p:sp>
        <p:nvSpPr>
          <p:cNvPr id="9" name="Rectángulo 8">
            <a:hlinkClick r:id="rId16" action="ppaction://hlinksldjump"/>
          </p:cNvPr>
          <p:cNvSpPr/>
          <p:nvPr/>
        </p:nvSpPr>
        <p:spPr>
          <a:xfrm rot="18579483">
            <a:off x="1759147" y="4273855"/>
            <a:ext cx="1208943" cy="369332"/>
          </a:xfrm>
          <a:prstGeom prst="rect">
            <a:avLst/>
          </a:prstGeom>
        </p:spPr>
        <p:txBody>
          <a:bodyPr wrap="square">
            <a:spAutoFit/>
          </a:bodyPr>
          <a:lstStyle/>
          <a:p>
            <a:r>
              <a:rPr lang="es-MX" dirty="0"/>
              <a:t>API REST</a:t>
            </a:r>
          </a:p>
        </p:txBody>
      </p:sp>
      <p:sp>
        <p:nvSpPr>
          <p:cNvPr id="46" name="Rectángulo 45">
            <a:hlinkClick r:id="rId17" action="ppaction://hlinksldjump"/>
          </p:cNvPr>
          <p:cNvSpPr/>
          <p:nvPr/>
        </p:nvSpPr>
        <p:spPr>
          <a:xfrm>
            <a:off x="1650655" y="3176524"/>
            <a:ext cx="631904" cy="369332"/>
          </a:xfrm>
          <a:prstGeom prst="rect">
            <a:avLst/>
          </a:prstGeom>
        </p:spPr>
        <p:txBody>
          <a:bodyPr wrap="none">
            <a:spAutoFit/>
          </a:bodyPr>
          <a:lstStyle/>
          <a:p>
            <a:r>
              <a:rPr lang="es-MX" dirty="0"/>
              <a:t>RPC</a:t>
            </a:r>
          </a:p>
        </p:txBody>
      </p:sp>
      <p:cxnSp>
        <p:nvCxnSpPr>
          <p:cNvPr id="47" name="Conector recto de flecha 46">
            <a:extLst>
              <a:ext uri="{FF2B5EF4-FFF2-40B4-BE49-F238E27FC236}">
                <a16:creationId xmlns:a16="http://schemas.microsoft.com/office/drawing/2014/main" id="{8C7D00FC-5CD7-4E54-9016-C2BF31B9E67A}"/>
              </a:ext>
            </a:extLst>
          </p:cNvPr>
          <p:cNvCxnSpPr>
            <a:cxnSpLocks/>
          </p:cNvCxnSpPr>
          <p:nvPr/>
        </p:nvCxnSpPr>
        <p:spPr>
          <a:xfrm>
            <a:off x="2246267" y="3366931"/>
            <a:ext cx="483095" cy="51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CuadroTexto 47">
            <a:hlinkClick r:id="rId18" action="ppaction://hlinksldjump"/>
            <a:extLst>
              <a:ext uri="{FF2B5EF4-FFF2-40B4-BE49-F238E27FC236}">
                <a16:creationId xmlns:a16="http://schemas.microsoft.com/office/drawing/2014/main" id="{EDD6E288-2632-487E-98D7-1C68B87B8D15}"/>
              </a:ext>
            </a:extLst>
          </p:cNvPr>
          <p:cNvSpPr txBox="1"/>
          <p:nvPr/>
        </p:nvSpPr>
        <p:spPr>
          <a:xfrm>
            <a:off x="4527308" y="3272259"/>
            <a:ext cx="4253597" cy="369332"/>
          </a:xfrm>
          <a:prstGeom prst="rect">
            <a:avLst/>
          </a:prstGeom>
          <a:noFill/>
        </p:spPr>
        <p:txBody>
          <a:bodyPr wrap="square" rtlCol="0">
            <a:spAutoFit/>
          </a:bodyPr>
          <a:lstStyle/>
          <a:p>
            <a:r>
              <a:rPr lang="es-ES" dirty="0"/>
              <a:t>Pruebas del rendimiento del software</a:t>
            </a:r>
            <a:endParaRPr lang="es-MX" dirty="0"/>
          </a:p>
        </p:txBody>
      </p:sp>
    </p:spTree>
    <p:extLst>
      <p:ext uri="{BB962C8B-B14F-4D97-AF65-F5344CB8AC3E}">
        <p14:creationId xmlns:p14="http://schemas.microsoft.com/office/powerpoint/2010/main" val="259984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95BD3D-3EAA-495D-A551-838891965052}"/>
              </a:ext>
            </a:extLst>
          </p:cNvPr>
          <p:cNvSpPr>
            <a:spLocks noGrp="1"/>
          </p:cNvSpPr>
          <p:nvPr>
            <p:ph type="title"/>
          </p:nvPr>
        </p:nvSpPr>
        <p:spPr/>
        <p:txBody>
          <a:bodyPr/>
          <a:lstStyle/>
          <a:p>
            <a:r>
              <a:rPr lang="es-ES" dirty="0"/>
              <a:t>Arquitectura de software</a:t>
            </a:r>
            <a:endParaRPr lang="es-MX" dirty="0"/>
          </a:p>
        </p:txBody>
      </p:sp>
      <p:sp>
        <p:nvSpPr>
          <p:cNvPr id="6" name="Marcador de texto 5">
            <a:extLst>
              <a:ext uri="{FF2B5EF4-FFF2-40B4-BE49-F238E27FC236}">
                <a16:creationId xmlns:a16="http://schemas.microsoft.com/office/drawing/2014/main" id="{0CB58912-0D42-48CE-89A8-7900476CC121}"/>
              </a:ext>
            </a:extLst>
          </p:cNvPr>
          <p:cNvSpPr>
            <a:spLocks noGrp="1"/>
          </p:cNvSpPr>
          <p:nvPr>
            <p:ph type="body" sz="half" idx="2"/>
          </p:nvPr>
        </p:nvSpPr>
        <p:spPr/>
        <p:txBody>
          <a:bodyPr/>
          <a:lstStyle/>
          <a:p>
            <a:pPr algn="just"/>
            <a:r>
              <a:rPr lang="es-ES" sz="2000" dirty="0">
                <a:solidFill>
                  <a:schemeClr val="tx1"/>
                </a:solidFill>
                <a:latin typeface="Lato"/>
              </a:rPr>
              <a:t>S</a:t>
            </a:r>
            <a:r>
              <a:rPr lang="es-ES" sz="2000" b="0" i="0" dirty="0">
                <a:solidFill>
                  <a:schemeClr val="tx1"/>
                </a:solidFill>
                <a:effectLst/>
                <a:latin typeface="Lato"/>
              </a:rPr>
              <a:t>on patrones o lineamientos que ayudan a la construcción de un programa (aplicación). Estos permiten una guía para alcanzar los requerimientos de la aplicación.</a:t>
            </a:r>
          </a:p>
          <a:p>
            <a:endParaRPr lang="es-MX" dirty="0">
              <a:solidFill>
                <a:schemeClr val="tx1"/>
              </a:solidFill>
            </a:endParaRPr>
          </a:p>
        </p:txBody>
      </p:sp>
      <p:pic>
        <p:nvPicPr>
          <p:cNvPr id="2050" name="Picture 2" descr="Cómo lograr una buena arquitectura de software?">
            <a:extLst>
              <a:ext uri="{FF2B5EF4-FFF2-40B4-BE49-F238E27FC236}">
                <a16:creationId xmlns:a16="http://schemas.microsoft.com/office/drawing/2014/main" id="{79A30A8A-99BD-4C90-ADBC-1F7664452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08172"/>
            <a:ext cx="6711950" cy="3774931"/>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hacia la izquierda 6">
            <a:hlinkClick r:id="rId3" action="ppaction://hlinksldjump"/>
            <a:extLst>
              <a:ext uri="{FF2B5EF4-FFF2-40B4-BE49-F238E27FC236}">
                <a16:creationId xmlns:a16="http://schemas.microsoft.com/office/drawing/2014/main" id="{ACF65DB6-C920-429A-965B-070D9562AB1A}"/>
              </a:ext>
            </a:extLst>
          </p:cNvPr>
          <p:cNvSpPr/>
          <p:nvPr/>
        </p:nvSpPr>
        <p:spPr>
          <a:xfrm>
            <a:off x="9330431" y="5064711"/>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52434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6831C-9F16-4677-8320-07AD9AC8EF2C}"/>
              </a:ext>
            </a:extLst>
          </p:cNvPr>
          <p:cNvSpPr>
            <a:spLocks noGrp="1"/>
          </p:cNvSpPr>
          <p:nvPr>
            <p:ph type="title"/>
          </p:nvPr>
        </p:nvSpPr>
        <p:spPr>
          <a:xfrm>
            <a:off x="590454" y="485064"/>
            <a:ext cx="10058400" cy="1609344"/>
          </a:xfrm>
        </p:spPr>
        <p:txBody>
          <a:bodyPr/>
          <a:lstStyle/>
          <a:p>
            <a:r>
              <a:rPr lang="es-ES" dirty="0"/>
              <a:t>Patrón de arquitectura y diseño</a:t>
            </a:r>
            <a:endParaRPr lang="es-MX" dirty="0"/>
          </a:p>
        </p:txBody>
      </p:sp>
      <p:sp>
        <p:nvSpPr>
          <p:cNvPr id="3" name="Marcador de contenido 2">
            <a:extLst>
              <a:ext uri="{FF2B5EF4-FFF2-40B4-BE49-F238E27FC236}">
                <a16:creationId xmlns:a16="http://schemas.microsoft.com/office/drawing/2014/main" id="{5401B86E-9CE5-4F1F-88F1-59E30D343944}"/>
              </a:ext>
            </a:extLst>
          </p:cNvPr>
          <p:cNvSpPr>
            <a:spLocks noGrp="1"/>
          </p:cNvSpPr>
          <p:nvPr>
            <p:ph sz="half" idx="1"/>
          </p:nvPr>
        </p:nvSpPr>
        <p:spPr/>
        <p:txBody>
          <a:bodyPr/>
          <a:lstStyle/>
          <a:p>
            <a:r>
              <a:rPr lang="es-ES" b="1" dirty="0"/>
              <a:t>Patrón de arquitectura</a:t>
            </a:r>
          </a:p>
          <a:p>
            <a:pPr marL="0" indent="0" algn="just">
              <a:buNone/>
            </a:pPr>
            <a:r>
              <a:rPr lang="es-ES" b="0" i="0" dirty="0">
                <a:solidFill>
                  <a:srgbClr val="000000"/>
                </a:solidFill>
                <a:effectLst/>
                <a:latin typeface="arial" panose="020B0604020202020204" pitchFamily="34" charset="0"/>
              </a:rPr>
              <a:t>Un patrón de arquitectura ayuda a tener esquema de organización estructural fundamental para el software a desarrollar. </a:t>
            </a:r>
            <a:endParaRPr lang="es-ES" b="1" dirty="0"/>
          </a:p>
        </p:txBody>
      </p:sp>
      <p:sp>
        <p:nvSpPr>
          <p:cNvPr id="4" name="Marcador de contenido 3">
            <a:extLst>
              <a:ext uri="{FF2B5EF4-FFF2-40B4-BE49-F238E27FC236}">
                <a16:creationId xmlns:a16="http://schemas.microsoft.com/office/drawing/2014/main" id="{E76E5B53-0E38-4CA7-AFA2-3CEF1248F52D}"/>
              </a:ext>
            </a:extLst>
          </p:cNvPr>
          <p:cNvSpPr>
            <a:spLocks noGrp="1"/>
          </p:cNvSpPr>
          <p:nvPr>
            <p:ph sz="half" idx="2"/>
          </p:nvPr>
        </p:nvSpPr>
        <p:spPr/>
        <p:txBody>
          <a:bodyPr/>
          <a:lstStyle/>
          <a:p>
            <a:r>
              <a:rPr lang="es-ES" b="1" dirty="0"/>
              <a:t>Patrón de diseño</a:t>
            </a:r>
          </a:p>
          <a:p>
            <a:pPr marL="0" indent="0" algn="just">
              <a:buNone/>
            </a:pPr>
            <a:r>
              <a:rPr lang="es-ES" b="0" i="0" dirty="0">
                <a:solidFill>
                  <a:srgbClr val="2A2F35"/>
                </a:solidFill>
                <a:effectLst/>
                <a:latin typeface="Lato"/>
              </a:rPr>
              <a:t>Son </a:t>
            </a:r>
            <a:r>
              <a:rPr lang="es-ES" i="0" dirty="0">
                <a:solidFill>
                  <a:srgbClr val="2A2F35"/>
                </a:solidFill>
                <a:effectLst/>
                <a:latin typeface="Lato"/>
              </a:rPr>
              <a:t>plantillas que identifican problemas en el sistema y proporcionan soluciones apropiadas a problemas generales. </a:t>
            </a:r>
            <a:endParaRPr lang="es-ES" dirty="0"/>
          </a:p>
        </p:txBody>
      </p:sp>
      <p:pic>
        <p:nvPicPr>
          <p:cNvPr id="3074" name="Picture 2" descr="PATRONES DE ARQUITECTURA Y DISEÑO DE SOFTWARE">
            <a:extLst>
              <a:ext uri="{FF2B5EF4-FFF2-40B4-BE49-F238E27FC236}">
                <a16:creationId xmlns:a16="http://schemas.microsoft.com/office/drawing/2014/main" id="{DFD9224C-88DA-4A24-965E-7ABC2BA95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3723736"/>
            <a:ext cx="4754880" cy="254861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s patrones de diseño como pieza fundamental de la construcción de  software... ¡y también de modelos de negocio! | Blog de Mikel Niño:  Industria 4.0, Big Data Analytics, emprendimiento digital, modelos de  negocio">
            <a:extLst>
              <a:ext uri="{FF2B5EF4-FFF2-40B4-BE49-F238E27FC236}">
                <a16:creationId xmlns:a16="http://schemas.microsoft.com/office/drawing/2014/main" id="{FA5D3BD1-C5B5-4B8B-9DBF-17FEDD9DA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2629" y="3629025"/>
            <a:ext cx="4838700" cy="2543175"/>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hacia la izquierda 7">
            <a:hlinkClick r:id="rId4" action="ppaction://hlinksldjump"/>
            <a:extLst>
              <a:ext uri="{FF2B5EF4-FFF2-40B4-BE49-F238E27FC236}">
                <a16:creationId xmlns:a16="http://schemas.microsoft.com/office/drawing/2014/main" id="{69B747C4-17D0-4C06-8B22-BCA7FA406F4C}"/>
              </a:ext>
            </a:extLst>
          </p:cNvPr>
          <p:cNvSpPr/>
          <p:nvPr/>
        </p:nvSpPr>
        <p:spPr>
          <a:xfrm>
            <a:off x="9916091" y="685800"/>
            <a:ext cx="1203013" cy="10404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3452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F8B00-1002-4681-9281-E46B9A1A4E40}"/>
              </a:ext>
            </a:extLst>
          </p:cNvPr>
          <p:cNvSpPr>
            <a:spLocks noGrp="1"/>
          </p:cNvSpPr>
          <p:nvPr>
            <p:ph type="title"/>
          </p:nvPr>
        </p:nvSpPr>
        <p:spPr/>
        <p:txBody>
          <a:bodyPr/>
          <a:lstStyle/>
          <a:p>
            <a:r>
              <a:rPr lang="es-ES" dirty="0"/>
              <a:t>Protocolos de comunicación de red</a:t>
            </a:r>
            <a:endParaRPr lang="es-MX" dirty="0"/>
          </a:p>
        </p:txBody>
      </p:sp>
      <p:sp>
        <p:nvSpPr>
          <p:cNvPr id="4" name="Marcador de texto 3">
            <a:extLst>
              <a:ext uri="{FF2B5EF4-FFF2-40B4-BE49-F238E27FC236}">
                <a16:creationId xmlns:a16="http://schemas.microsoft.com/office/drawing/2014/main" id="{37E34652-44A9-452B-8342-326CA411BAD9}"/>
              </a:ext>
            </a:extLst>
          </p:cNvPr>
          <p:cNvSpPr>
            <a:spLocks noGrp="1"/>
          </p:cNvSpPr>
          <p:nvPr>
            <p:ph type="body" sz="half" idx="2"/>
          </p:nvPr>
        </p:nvSpPr>
        <p:spPr/>
        <p:txBody>
          <a:bodyPr>
            <a:normAutofit/>
          </a:bodyPr>
          <a:lstStyle/>
          <a:p>
            <a:pPr algn="just"/>
            <a:r>
              <a:rPr lang="es-ES" sz="2000" dirty="0">
                <a:solidFill>
                  <a:schemeClr val="tx1"/>
                </a:solidFill>
              </a:rPr>
              <a:t>Es un sistema de reglas que permiten que 2 o más entidades de un sistema se comuniquen entre ellas para transmitirse información.</a:t>
            </a:r>
            <a:endParaRPr lang="es-MX" sz="2000" dirty="0">
              <a:solidFill>
                <a:schemeClr val="tx1"/>
              </a:solidFill>
            </a:endParaRPr>
          </a:p>
        </p:txBody>
      </p:sp>
      <p:pic>
        <p:nvPicPr>
          <p:cNvPr id="2050" name="Picture 2" descr="Pretenden democratizar el Internet de las Cosas en América Latina - Acento  Radio">
            <a:extLst>
              <a:ext uri="{FF2B5EF4-FFF2-40B4-BE49-F238E27FC236}">
                <a16:creationId xmlns:a16="http://schemas.microsoft.com/office/drawing/2014/main" id="{CA35095C-7B9F-4F99-A2C6-30FFA2A234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90565"/>
            <a:ext cx="6711950" cy="4476870"/>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5">
            <a:hlinkClick r:id="rId3" action="ppaction://hlinksldjump"/>
            <a:extLst>
              <a:ext uri="{FF2B5EF4-FFF2-40B4-BE49-F238E27FC236}">
                <a16:creationId xmlns:a16="http://schemas.microsoft.com/office/drawing/2014/main" id="{7B8493A7-A56D-4233-A6EF-213FBE6D29BB}"/>
              </a:ext>
            </a:extLst>
          </p:cNvPr>
          <p:cNvSpPr/>
          <p:nvPr/>
        </p:nvSpPr>
        <p:spPr>
          <a:xfrm>
            <a:off x="9330431" y="5064711"/>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50585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5D6D5-706C-47E2-A61B-36028C7B3B8C}"/>
              </a:ext>
            </a:extLst>
          </p:cNvPr>
          <p:cNvSpPr>
            <a:spLocks noGrp="1"/>
          </p:cNvSpPr>
          <p:nvPr>
            <p:ph type="title"/>
          </p:nvPr>
        </p:nvSpPr>
        <p:spPr/>
        <p:txBody>
          <a:bodyPr/>
          <a:lstStyle/>
          <a:p>
            <a:r>
              <a:rPr lang="es-ES" dirty="0" err="1"/>
              <a:t>Stakeholders</a:t>
            </a:r>
            <a:endParaRPr lang="es-MX" dirty="0"/>
          </a:p>
        </p:txBody>
      </p:sp>
      <p:sp>
        <p:nvSpPr>
          <p:cNvPr id="4" name="Marcador de texto 3">
            <a:extLst>
              <a:ext uri="{FF2B5EF4-FFF2-40B4-BE49-F238E27FC236}">
                <a16:creationId xmlns:a16="http://schemas.microsoft.com/office/drawing/2014/main" id="{EC45D511-D469-4F08-89EB-CE44785BCD3E}"/>
              </a:ext>
            </a:extLst>
          </p:cNvPr>
          <p:cNvSpPr>
            <a:spLocks noGrp="1"/>
          </p:cNvSpPr>
          <p:nvPr>
            <p:ph type="body" sz="half" idx="2"/>
          </p:nvPr>
        </p:nvSpPr>
        <p:spPr/>
        <p:txBody>
          <a:bodyPr>
            <a:normAutofit/>
          </a:bodyPr>
          <a:lstStyle/>
          <a:p>
            <a:pPr algn="just"/>
            <a:r>
              <a:rPr lang="es-ES" sz="2000" dirty="0">
                <a:solidFill>
                  <a:schemeClr val="tx1"/>
                </a:solidFill>
              </a:rPr>
              <a:t>Son aquellas personas, grupos y entidades que están interesadas en una empresa, relacionándose con las entidades clave del proyecto, por ejemplo los requerimientos.</a:t>
            </a:r>
            <a:endParaRPr lang="es-MX" sz="2000" dirty="0">
              <a:solidFill>
                <a:schemeClr val="tx1"/>
              </a:solidFill>
            </a:endParaRPr>
          </a:p>
        </p:txBody>
      </p:sp>
      <p:pic>
        <p:nvPicPr>
          <p:cNvPr id="3074" name="Picture 2" descr="Stakeholders: ejemplos para entender el concepto">
            <a:extLst>
              <a:ext uri="{FF2B5EF4-FFF2-40B4-BE49-F238E27FC236}">
                <a16:creationId xmlns:a16="http://schemas.microsoft.com/office/drawing/2014/main" id="{288947F0-0EB2-417C-A547-5731E3D438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121" y="1745206"/>
            <a:ext cx="6711950" cy="3367587"/>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5">
            <a:hlinkClick r:id="rId3" action="ppaction://hlinksldjump"/>
            <a:extLst>
              <a:ext uri="{FF2B5EF4-FFF2-40B4-BE49-F238E27FC236}">
                <a16:creationId xmlns:a16="http://schemas.microsoft.com/office/drawing/2014/main" id="{F8A549D7-2E19-4111-87E0-64C98F81A3FE}"/>
              </a:ext>
            </a:extLst>
          </p:cNvPr>
          <p:cNvSpPr/>
          <p:nvPr/>
        </p:nvSpPr>
        <p:spPr>
          <a:xfrm>
            <a:off x="9330431" y="5064711"/>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0276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68E9-77FB-4F59-B59B-9A35D6F4668A}"/>
              </a:ext>
            </a:extLst>
          </p:cNvPr>
          <p:cNvSpPr>
            <a:spLocks noGrp="1"/>
          </p:cNvSpPr>
          <p:nvPr>
            <p:ph type="title"/>
          </p:nvPr>
        </p:nvSpPr>
        <p:spPr>
          <a:xfrm>
            <a:off x="8549640" y="811700"/>
            <a:ext cx="3200400" cy="1280160"/>
          </a:xfrm>
        </p:spPr>
        <p:txBody>
          <a:bodyPr/>
          <a:lstStyle/>
          <a:p>
            <a:r>
              <a:rPr lang="es-MX" dirty="0"/>
              <a:t>Aplicación monolítica</a:t>
            </a:r>
          </a:p>
        </p:txBody>
      </p:sp>
      <p:sp>
        <p:nvSpPr>
          <p:cNvPr id="4" name="Marcador de texto 3">
            <a:extLst>
              <a:ext uri="{FF2B5EF4-FFF2-40B4-BE49-F238E27FC236}">
                <a16:creationId xmlns:a16="http://schemas.microsoft.com/office/drawing/2014/main" id="{107988F4-0A86-42DE-92DE-97AB76D78219}"/>
              </a:ext>
            </a:extLst>
          </p:cNvPr>
          <p:cNvSpPr>
            <a:spLocks noGrp="1"/>
          </p:cNvSpPr>
          <p:nvPr>
            <p:ph type="body" sz="half" idx="2"/>
          </p:nvPr>
        </p:nvSpPr>
        <p:spPr>
          <a:xfrm>
            <a:off x="8549640" y="2132851"/>
            <a:ext cx="3200400" cy="3291840"/>
          </a:xfrm>
        </p:spPr>
        <p:txBody>
          <a:bodyPr>
            <a:normAutofit/>
          </a:bodyPr>
          <a:lstStyle/>
          <a:p>
            <a:pPr algn="just"/>
            <a:r>
              <a:rPr lang="es-MX" sz="1800" dirty="0">
                <a:solidFill>
                  <a:schemeClr val="tx1"/>
                </a:solidFill>
              </a:rPr>
              <a:t>Las aplicaciones monolíticas tienen como característica el uso de una base de código única para sus servicios o funcionalidades, lo cual su desarrollo es fácil y rápido con la desventaja de que este tipo de aplicaciones no tienen la capacidad necesaria para crecer.</a:t>
            </a:r>
          </a:p>
        </p:txBody>
      </p:sp>
      <p:sp>
        <p:nvSpPr>
          <p:cNvPr id="5" name="Flecha: hacia la izquierda 4">
            <a:hlinkClick r:id="rId2" action="ppaction://hlinksldjump"/>
            <a:extLst>
              <a:ext uri="{FF2B5EF4-FFF2-40B4-BE49-F238E27FC236}">
                <a16:creationId xmlns:a16="http://schemas.microsoft.com/office/drawing/2014/main" id="{CADB04B2-ABF6-4FCE-A56D-571FA3F3633B}"/>
              </a:ext>
            </a:extLst>
          </p:cNvPr>
          <p:cNvSpPr/>
          <p:nvPr/>
        </p:nvSpPr>
        <p:spPr>
          <a:xfrm>
            <a:off x="9430748" y="5161255"/>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6" name="Picture 2" descr="Aplicaciones monoliticas o microservicios | Aplyca">
            <a:extLst>
              <a:ext uri="{FF2B5EF4-FFF2-40B4-BE49-F238E27FC236}">
                <a16:creationId xmlns:a16="http://schemas.microsoft.com/office/drawing/2014/main" id="{0E7C96B7-C162-4D27-B85F-0E1F65B797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74625"/>
            <a:ext cx="6711950" cy="344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97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0515C-2382-4262-8A6F-F19A3050ACCE}"/>
              </a:ext>
            </a:extLst>
          </p:cNvPr>
          <p:cNvSpPr>
            <a:spLocks noGrp="1"/>
          </p:cNvSpPr>
          <p:nvPr>
            <p:ph type="title"/>
          </p:nvPr>
        </p:nvSpPr>
        <p:spPr>
          <a:xfrm>
            <a:off x="8549640" y="371065"/>
            <a:ext cx="3200400" cy="1469003"/>
          </a:xfrm>
        </p:spPr>
        <p:txBody>
          <a:bodyPr/>
          <a:lstStyle/>
          <a:p>
            <a:r>
              <a:rPr lang="es-MX" dirty="0"/>
              <a:t>Criterios de calidad del software</a:t>
            </a:r>
          </a:p>
        </p:txBody>
      </p:sp>
      <p:sp>
        <p:nvSpPr>
          <p:cNvPr id="4" name="Marcador de texto 3">
            <a:extLst>
              <a:ext uri="{FF2B5EF4-FFF2-40B4-BE49-F238E27FC236}">
                <a16:creationId xmlns:a16="http://schemas.microsoft.com/office/drawing/2014/main" id="{0D1BAEC4-17B5-4697-ABBD-07DDC2E52AB6}"/>
              </a:ext>
            </a:extLst>
          </p:cNvPr>
          <p:cNvSpPr>
            <a:spLocks noGrp="1"/>
          </p:cNvSpPr>
          <p:nvPr>
            <p:ph type="body" sz="half" idx="2"/>
          </p:nvPr>
        </p:nvSpPr>
        <p:spPr>
          <a:xfrm>
            <a:off x="8549640" y="1840068"/>
            <a:ext cx="3200400" cy="3662900"/>
          </a:xfrm>
        </p:spPr>
        <p:txBody>
          <a:bodyPr>
            <a:normAutofit/>
          </a:bodyPr>
          <a:lstStyle/>
          <a:p>
            <a:pPr algn="just"/>
            <a:r>
              <a:rPr lang="es-MX" sz="1600" dirty="0">
                <a:solidFill>
                  <a:schemeClr val="tx1"/>
                </a:solidFill>
              </a:rPr>
              <a:t>La calidad del software consiste en la medida que una aplicación satisface los requerimientos del cliente o usuario.</a:t>
            </a:r>
          </a:p>
          <a:p>
            <a:pPr algn="just"/>
            <a:r>
              <a:rPr lang="es-MX" sz="1600" dirty="0">
                <a:solidFill>
                  <a:schemeClr val="tx1"/>
                </a:solidFill>
              </a:rPr>
              <a:t>El estándar ISO/IEC g126 presenta la calidad del software como un conjunto de 6 características globales. </a:t>
            </a:r>
          </a:p>
          <a:p>
            <a:pPr algn="just"/>
            <a:r>
              <a:rPr lang="es-MX" sz="1600" dirty="0">
                <a:solidFill>
                  <a:schemeClr val="tx1"/>
                </a:solidFill>
              </a:rPr>
              <a:t>Funcionalidad, confiabilidad, usabilidad, eficiencia, capacidad de mantenimiento, portabilidad y portabilidad.</a:t>
            </a:r>
          </a:p>
          <a:p>
            <a:endParaRPr lang="es-MX" dirty="0"/>
          </a:p>
        </p:txBody>
      </p:sp>
      <p:sp>
        <p:nvSpPr>
          <p:cNvPr id="5" name="Flecha: hacia la izquierda 4">
            <a:hlinkClick r:id="rId2" action="ppaction://hlinksldjump"/>
            <a:extLst>
              <a:ext uri="{FF2B5EF4-FFF2-40B4-BE49-F238E27FC236}">
                <a16:creationId xmlns:a16="http://schemas.microsoft.com/office/drawing/2014/main" id="{04F73DC9-8408-427B-BC69-E154A3402F8F}"/>
              </a:ext>
            </a:extLst>
          </p:cNvPr>
          <p:cNvSpPr/>
          <p:nvPr/>
        </p:nvSpPr>
        <p:spPr>
          <a:xfrm>
            <a:off x="9430748" y="5379446"/>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0" name="Picture 2" descr="Qué es la Calidad del software?">
            <a:extLst>
              <a:ext uri="{FF2B5EF4-FFF2-40B4-BE49-F238E27FC236}">
                <a16:creationId xmlns:a16="http://schemas.microsoft.com/office/drawing/2014/main" id="{DC6CEBD5-0562-4040-9CA6-F74A587E0C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07902"/>
            <a:ext cx="6711950" cy="37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65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3BB82-BB82-4863-9744-DB7EBA804FF3}"/>
              </a:ext>
            </a:extLst>
          </p:cNvPr>
          <p:cNvSpPr>
            <a:spLocks noGrp="1"/>
          </p:cNvSpPr>
          <p:nvPr>
            <p:ph type="title"/>
          </p:nvPr>
        </p:nvSpPr>
        <p:spPr>
          <a:xfrm>
            <a:off x="8549640" y="251790"/>
            <a:ext cx="3200400" cy="1535264"/>
          </a:xfrm>
        </p:spPr>
        <p:txBody>
          <a:bodyPr/>
          <a:lstStyle/>
          <a:p>
            <a:r>
              <a:rPr lang="es-MX" dirty="0"/>
              <a:t>Pruebas del rendimiento del software</a:t>
            </a:r>
          </a:p>
        </p:txBody>
      </p:sp>
      <p:sp>
        <p:nvSpPr>
          <p:cNvPr id="4" name="Marcador de texto 3">
            <a:extLst>
              <a:ext uri="{FF2B5EF4-FFF2-40B4-BE49-F238E27FC236}">
                <a16:creationId xmlns:a16="http://schemas.microsoft.com/office/drawing/2014/main" id="{A7202351-8718-4D15-A3F5-D4D4DFCCA913}"/>
              </a:ext>
            </a:extLst>
          </p:cNvPr>
          <p:cNvSpPr>
            <a:spLocks noGrp="1"/>
          </p:cNvSpPr>
          <p:nvPr>
            <p:ph type="body" sz="half" idx="2"/>
          </p:nvPr>
        </p:nvSpPr>
        <p:spPr>
          <a:xfrm>
            <a:off x="8549640" y="1813558"/>
            <a:ext cx="3200400" cy="3527067"/>
          </a:xfrm>
        </p:spPr>
        <p:txBody>
          <a:bodyPr>
            <a:normAutofit fontScale="85000" lnSpcReduction="20000"/>
          </a:bodyPr>
          <a:lstStyle/>
          <a:p>
            <a:pPr algn="just">
              <a:lnSpc>
                <a:spcPct val="120000"/>
              </a:lnSpc>
            </a:pPr>
            <a:r>
              <a:rPr lang="es-MX" sz="1800" dirty="0">
                <a:solidFill>
                  <a:schemeClr val="tx1"/>
                </a:solidFill>
              </a:rPr>
              <a:t>Es una técnica de prueba de software no funcional que determina como: la estabilidad, la velocidad, la escalabilidad y la capacidad de respuesta de una aplicación. Se realizan con la finalidad de determinar si la aplicación satisface los requerimientos, para localizar cuellos de botella, para establecer si los niveles de rendimiento reclamado por un proveedor de software son realmente verdaderos, etc.</a:t>
            </a:r>
          </a:p>
        </p:txBody>
      </p:sp>
      <p:sp>
        <p:nvSpPr>
          <p:cNvPr id="5" name="Flecha: hacia la izquierda 4">
            <a:hlinkClick r:id="rId2" action="ppaction://hlinksldjump"/>
            <a:extLst>
              <a:ext uri="{FF2B5EF4-FFF2-40B4-BE49-F238E27FC236}">
                <a16:creationId xmlns:a16="http://schemas.microsoft.com/office/drawing/2014/main" id="{68FD24F1-4EAB-4C0F-9EE0-4351F44E4040}"/>
              </a:ext>
            </a:extLst>
          </p:cNvPr>
          <p:cNvSpPr/>
          <p:nvPr/>
        </p:nvSpPr>
        <p:spPr>
          <a:xfrm>
            <a:off x="9430748" y="5379446"/>
            <a:ext cx="1438183" cy="11074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074" name="Picture 2" descr="Qué son las pruebas de rendimiento? - Tecnología Android">
            <a:extLst>
              <a:ext uri="{FF2B5EF4-FFF2-40B4-BE49-F238E27FC236}">
                <a16:creationId xmlns:a16="http://schemas.microsoft.com/office/drawing/2014/main" id="{850BFA45-30AB-404D-B14B-9C2783353C0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59"/>
          <a:stretch/>
        </p:blipFill>
        <p:spPr bwMode="auto">
          <a:xfrm>
            <a:off x="1336675" y="1311965"/>
            <a:ext cx="5715000" cy="378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0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561</TotalTime>
  <Words>1138</Words>
  <Application>Microsoft Office PowerPoint</Application>
  <PresentationFormat>Panorámica</PresentationFormat>
  <Paragraphs>84</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Arial</vt:lpstr>
      <vt:lpstr>Lato</vt:lpstr>
      <vt:lpstr>Rockwell</vt:lpstr>
      <vt:lpstr>Rockwell Condensed</vt:lpstr>
      <vt:lpstr>Wingdings</vt:lpstr>
      <vt:lpstr>Letras en madera</vt:lpstr>
      <vt:lpstr>Presentación de PowerPoint</vt:lpstr>
      <vt:lpstr>Presentación de PowerPoint</vt:lpstr>
      <vt:lpstr>Arquitectura de software</vt:lpstr>
      <vt:lpstr>Patrón de arquitectura y diseño</vt:lpstr>
      <vt:lpstr>Protocolos de comunicación de red</vt:lpstr>
      <vt:lpstr>Stakeholders</vt:lpstr>
      <vt:lpstr>Aplicación monolítica</vt:lpstr>
      <vt:lpstr>Criterios de calidad del software</vt:lpstr>
      <vt:lpstr>Pruebas del rendimiento del software</vt:lpstr>
      <vt:lpstr>Erp system</vt:lpstr>
      <vt:lpstr>ESB </vt:lpstr>
      <vt:lpstr>SOA </vt:lpstr>
      <vt:lpstr>MQTT </vt:lpstr>
      <vt:lpstr>API REST </vt:lpstr>
      <vt:lpstr>RPC </vt:lpstr>
      <vt:lpstr>EXPLICACIÓN </vt:lpstr>
      <vt:lpstr>Bibliografía </vt:lpstr>
      <vt:lpstr>arquitectura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Ruiz</dc:creator>
  <cp:lastModifiedBy>Ivan Ruiz</cp:lastModifiedBy>
  <cp:revision>36</cp:revision>
  <dcterms:created xsi:type="dcterms:W3CDTF">2021-09-05T17:26:26Z</dcterms:created>
  <dcterms:modified xsi:type="dcterms:W3CDTF">2021-09-08T18:42:46Z</dcterms:modified>
</cp:coreProperties>
</file>