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84" r:id="rId12"/>
    <p:sldId id="285" r:id="rId13"/>
    <p:sldId id="286" r:id="rId14"/>
    <p:sldId id="287" r:id="rId15"/>
    <p:sldId id="288" r:id="rId16"/>
    <p:sldId id="266" r:id="rId17"/>
    <p:sldId id="267" r:id="rId18"/>
    <p:sldId id="268" r:id="rId19"/>
    <p:sldId id="269" r:id="rId20"/>
    <p:sldId id="271" r:id="rId21"/>
    <p:sldId id="270" r:id="rId22"/>
    <p:sldId id="272" r:id="rId23"/>
    <p:sldId id="273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90" r:id="rId33"/>
    <p:sldId id="274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core.ac.uk/download/pdf/270316379.pdf" TargetMode="External"/><Relationship Id="rId3" Type="http://schemas.openxmlformats.org/officeDocument/2006/relationships/hyperlink" Target="https://arquitecturaempresarialcali.wordpress.com/ensayos/motivacion-de-zachman/" TargetMode="External"/><Relationship Id="rId7" Type="http://schemas.openxmlformats.org/officeDocument/2006/relationships/hyperlink" Target="https://agilearchitect.azurewebsites.net/useful_material/iaf/" TargetMode="External"/><Relationship Id="rId2" Type="http://schemas.openxmlformats.org/officeDocument/2006/relationships/hyperlink" Target="https://www.ciospain.es/finanzas/que-es-togaf-una-metodologia-de-arquitectura-empresarial-para-negoci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ubdeinvestigacion.com/la-arquitectura-de-zachman/#:~:text=Zachman%20propuso%20una%20matriz%20que,o%20subcontratista%2C%20y%20trabajador" TargetMode="External"/><Relationship Id="rId5" Type="http://schemas.openxmlformats.org/officeDocument/2006/relationships/hyperlink" Target="https://www.ibermatica365.com/la-arquitectura-empresarial-elemento-critico-en-la-transformacion-digital-de-empresa/" TargetMode="External"/><Relationship Id="rId4" Type="http://schemas.openxmlformats.org/officeDocument/2006/relationships/hyperlink" Target="https://www.reingenieriadigital.es/concepto-y-elementos-de-una-arquitectura-empresarial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prendearquitecturasoftware.wordpress.com/2018/09/29/grupo-10-framework-atom/" TargetMode="External"/><Relationship Id="rId2" Type="http://schemas.openxmlformats.org/officeDocument/2006/relationships/hyperlink" Target="http://sedici.unlp.edu.ar/bitstream/handle/10915/61135/Documento_completo__.pdf-PDFA.pdf?sequence=1&amp;amp;isAllowed=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marioplatt/what-is-sabsa-enterprise-security-architecture-and-why-should-you-care-a649418b2742#:~:text=SABSA%20is%20an%20Enterprise%20Security%20Architecture%20Framework.%20It,and%20provides%20a%20mechanism%20to%20manage%20such%20compl" TargetMode="External"/><Relationship Id="rId4" Type="http://schemas.openxmlformats.org/officeDocument/2006/relationships/hyperlink" Target="https://prezi.com/yxifsqzmusjw/sabsa-framework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452196A-D271-4597-A669-DEC8544EC1BB}"/>
              </a:ext>
            </a:extLst>
          </p:cNvPr>
          <p:cNvSpPr txBox="1"/>
          <p:nvPr/>
        </p:nvSpPr>
        <p:spPr>
          <a:xfrm>
            <a:off x="1899328" y="924092"/>
            <a:ext cx="8393343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dirty="0"/>
              <a:t>7°A</a:t>
            </a:r>
          </a:p>
          <a:p>
            <a:pPr algn="ctr">
              <a:lnSpc>
                <a:spcPct val="150000"/>
              </a:lnSpc>
            </a:pPr>
            <a:r>
              <a:rPr lang="es-ES" dirty="0"/>
              <a:t>Ing. Desarrollo y gestión de Software</a:t>
            </a:r>
          </a:p>
          <a:p>
            <a:pPr algn="ctr">
              <a:lnSpc>
                <a:spcPct val="150000"/>
              </a:lnSpc>
            </a:pPr>
            <a:r>
              <a:rPr lang="es-ES" dirty="0"/>
              <a:t>08/09/2021</a:t>
            </a:r>
          </a:p>
          <a:p>
            <a:pPr algn="ctr">
              <a:lnSpc>
                <a:spcPct val="150000"/>
              </a:lnSpc>
            </a:pPr>
            <a:r>
              <a:rPr lang="pt-BR" dirty="0"/>
              <a:t>Conceptos básicos de </a:t>
            </a:r>
            <a:r>
              <a:rPr lang="es-MX" dirty="0"/>
              <a:t>Arquitectura</a:t>
            </a:r>
            <a:r>
              <a:rPr lang="pt-BR" dirty="0"/>
              <a:t> de software</a:t>
            </a: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9657DD2-B82A-4C6F-86B1-80517967A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49666"/>
              </p:ext>
            </p:extLst>
          </p:nvPr>
        </p:nvGraphicFramePr>
        <p:xfrm>
          <a:off x="2557507" y="3007828"/>
          <a:ext cx="7911709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665">
                  <a:extLst>
                    <a:ext uri="{9D8B030D-6E8A-4147-A177-3AD203B41FA5}">
                      <a16:colId xmlns:a16="http://schemas.microsoft.com/office/drawing/2014/main" val="3793411588"/>
                    </a:ext>
                  </a:extLst>
                </a:gridCol>
                <a:gridCol w="2220848">
                  <a:extLst>
                    <a:ext uri="{9D8B030D-6E8A-4147-A177-3AD203B41FA5}">
                      <a16:colId xmlns:a16="http://schemas.microsoft.com/office/drawing/2014/main" val="3654877357"/>
                    </a:ext>
                  </a:extLst>
                </a:gridCol>
                <a:gridCol w="1576196">
                  <a:extLst>
                    <a:ext uri="{9D8B030D-6E8A-4147-A177-3AD203B41FA5}">
                      <a16:colId xmlns:a16="http://schemas.microsoft.com/office/drawing/2014/main" val="420274747"/>
                    </a:ext>
                  </a:extLst>
                </a:gridCol>
              </a:tblGrid>
              <a:tr h="872772">
                <a:tc>
                  <a:txBody>
                    <a:bodyPr/>
                    <a:lstStyle/>
                    <a:p>
                      <a:r>
                        <a:rPr lang="es-ES" dirty="0"/>
                        <a:t>Integrantes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Matricula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% de colaboración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423940"/>
                  </a:ext>
                </a:extLst>
              </a:tr>
              <a:tr h="349109">
                <a:tc>
                  <a:txBody>
                    <a:bodyPr/>
                    <a:lstStyle/>
                    <a:p>
                      <a:r>
                        <a:rPr lang="es-ES" dirty="0"/>
                        <a:t>Domínguez Santis Luis Ángel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091910151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100 %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007368"/>
                  </a:ext>
                </a:extLst>
              </a:tr>
              <a:tr h="349109">
                <a:tc>
                  <a:txBody>
                    <a:bodyPr/>
                    <a:lstStyle/>
                    <a:p>
                      <a:r>
                        <a:rPr lang="es-ES" dirty="0"/>
                        <a:t>Encino Gómez Edgardo Alexander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091910237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72332"/>
                  </a:ext>
                </a:extLst>
              </a:tr>
              <a:tr h="349109">
                <a:tc>
                  <a:txBody>
                    <a:bodyPr/>
                    <a:lstStyle/>
                    <a:p>
                      <a:r>
                        <a:rPr lang="es-ES" dirty="0"/>
                        <a:t>Arroyo Ruiz Víctor Iván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091910036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95647"/>
                  </a:ext>
                </a:extLst>
              </a:tr>
              <a:tr h="349109">
                <a:tc>
                  <a:txBody>
                    <a:bodyPr/>
                    <a:lstStyle/>
                    <a:p>
                      <a:r>
                        <a:rPr lang="es-ES" dirty="0"/>
                        <a:t>Guillén Navarro Leonardo Antonio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091910039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67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569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0718-0A5E-4396-AA36-F72FE313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47651"/>
            <a:ext cx="8911687" cy="1280890"/>
          </a:xfrm>
        </p:spPr>
        <p:txBody>
          <a:bodyPr/>
          <a:lstStyle/>
          <a:p>
            <a:r>
              <a:rPr lang="es-ES" dirty="0"/>
              <a:t>FEDERAL ENTERPRISE ARCHITECTURE</a:t>
            </a:r>
            <a:br>
              <a:rPr lang="es-ES" dirty="0"/>
            </a:br>
            <a:r>
              <a:rPr lang="es-ES" dirty="0"/>
              <a:t>(Arquitectura empresarial federal)</a:t>
            </a:r>
            <a:endParaRPr lang="es-MX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AA26B06-02F6-4333-B22A-510FCE0C8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3887" y="1500142"/>
            <a:ext cx="4995334" cy="1941661"/>
          </a:xfrm>
        </p:spPr>
        <p:txBody>
          <a:bodyPr/>
          <a:lstStyle/>
          <a:p>
            <a:r>
              <a:rPr lang="es-ES" dirty="0"/>
              <a:t>Año de creación</a:t>
            </a:r>
          </a:p>
          <a:p>
            <a:pPr marL="0" indent="0">
              <a:buNone/>
            </a:pPr>
            <a:r>
              <a:rPr lang="es-ES" dirty="0"/>
              <a:t>1999 versión 1.1</a:t>
            </a:r>
          </a:p>
          <a:p>
            <a:r>
              <a:rPr lang="es-ES" dirty="0"/>
              <a:t>Año de versión más reciente</a:t>
            </a:r>
          </a:p>
          <a:p>
            <a:pPr marL="0" indent="0">
              <a:buNone/>
            </a:pPr>
            <a:r>
              <a:rPr lang="es-ES" dirty="0"/>
              <a:t>2007 versión 2.3</a:t>
            </a:r>
          </a:p>
          <a:p>
            <a:endParaRPr lang="es-ES" dirty="0"/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88EB4F4A-79C4-4B12-964C-152873D88BAE}"/>
              </a:ext>
            </a:extLst>
          </p:cNvPr>
          <p:cNvSpPr txBox="1">
            <a:spLocks/>
          </p:cNvSpPr>
          <p:nvPr/>
        </p:nvSpPr>
        <p:spPr>
          <a:xfrm>
            <a:off x="6660201" y="1469994"/>
            <a:ext cx="4995332" cy="19416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es-ES" sz="2000" b="1">
                <a:latin typeface="Arial" panose="020B0604020202020204" pitchFamily="34" charset="0"/>
                <a:cs typeface="Arial" panose="020B0604020202020204" pitchFamily="34" charset="0"/>
              </a:rPr>
              <a:t>Descripción</a:t>
            </a:r>
          </a:p>
          <a:p>
            <a:pPr marL="0" indent="0" algn="just">
              <a:buFont typeface="Wingdings 3" charset="2"/>
              <a:buNone/>
            </a:pP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La meta de FEAF es mejorar la interoperabilidad entre las agencias del gobierno de E.U mediante una arquitectura empresarial para todo el gobierno federal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92BFD825-A5A5-424E-BA95-AD6E6681C694}"/>
              </a:ext>
            </a:extLst>
          </p:cNvPr>
          <p:cNvSpPr txBox="1">
            <a:spLocks/>
          </p:cNvSpPr>
          <p:nvPr/>
        </p:nvSpPr>
        <p:spPr>
          <a:xfrm>
            <a:off x="6660201" y="3019763"/>
            <a:ext cx="499533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 un análisis diseñado para mejorar la eficiencia y aumentar el rendimiento de las inversiones.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Facilita el intercambio de la información y recursos de agencias federales.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Ayuda a las agencias a eliminar el desperdicio, la duplicación y aumentar los servicios compartidos.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Reduce costos y mejora el servicio a los ciudadanos</a:t>
            </a:r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85285A63-B28C-4007-A82B-CCFD2780E367}"/>
              </a:ext>
            </a:extLst>
          </p:cNvPr>
          <p:cNvSpPr txBox="1">
            <a:spLocks/>
          </p:cNvSpPr>
          <p:nvPr/>
        </p:nvSpPr>
        <p:spPr>
          <a:xfrm>
            <a:off x="2059457" y="2867978"/>
            <a:ext cx="499533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Modelo referencia de rendimiento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Modelo referencia del negocio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Modelo referencia de datos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Modelo referencia de aplicaciones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Modelo referencia técnico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2863F3A-A304-4F2D-9246-73968D19156C}"/>
              </a:ext>
            </a:extLst>
          </p:cNvPr>
          <p:cNvSpPr txBox="1">
            <a:spLocks/>
          </p:cNvSpPr>
          <p:nvPr/>
        </p:nvSpPr>
        <p:spPr>
          <a:xfrm>
            <a:off x="8438121" y="1469994"/>
            <a:ext cx="4227443" cy="34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Víctor Iván Arroyo Ruiz</a:t>
            </a:r>
          </a:p>
        </p:txBody>
      </p:sp>
    </p:spTree>
    <p:extLst>
      <p:ext uri="{BB962C8B-B14F-4D97-AF65-F5344CB8AC3E}">
        <p14:creationId xmlns:p14="http://schemas.microsoft.com/office/powerpoint/2010/main" val="4115090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3">
            <a:extLst>
              <a:ext uri="{FF2B5EF4-FFF2-40B4-BE49-F238E27FC236}">
                <a16:creationId xmlns:a16="http://schemas.microsoft.com/office/drawing/2014/main" id="{DB3EAC30-14B0-4AC1-86A2-43FB12CD872D}"/>
              </a:ext>
            </a:extLst>
          </p:cNvPr>
          <p:cNvSpPr txBox="1">
            <a:spLocks/>
          </p:cNvSpPr>
          <p:nvPr/>
        </p:nvSpPr>
        <p:spPr>
          <a:xfrm>
            <a:off x="1802004" y="392426"/>
            <a:ext cx="4995332" cy="3036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Estilos de arquitectura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Estrategia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Negocios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Aplicaciones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Infraestructura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Seguridad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Los tres tipos de marco de arquitectura empresarial - Conexiam">
            <a:extLst>
              <a:ext uri="{FF2B5EF4-FFF2-40B4-BE49-F238E27FC236}">
                <a16:creationId xmlns:a16="http://schemas.microsoft.com/office/drawing/2014/main" id="{BAB213EE-A6C1-4214-8FB3-BEB204563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387" y="1273024"/>
            <a:ext cx="6042971" cy="431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20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ederal Enterprise Architecture Framework (FEAF) Analysis">
            <a:extLst>
              <a:ext uri="{FF2B5EF4-FFF2-40B4-BE49-F238E27FC236}">
                <a16:creationId xmlns:a16="http://schemas.microsoft.com/office/drawing/2014/main" id="{5F0031E8-D541-42AD-9060-962830A80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401" y="980982"/>
            <a:ext cx="5718203" cy="489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2E6711CF-5CEA-4221-92B5-14BAB38CE4CC}"/>
              </a:ext>
            </a:extLst>
          </p:cNvPr>
          <p:cNvSpPr txBox="1">
            <a:spLocks/>
          </p:cNvSpPr>
          <p:nvPr/>
        </p:nvSpPr>
        <p:spPr>
          <a:xfrm>
            <a:off x="7172993" y="1085625"/>
            <a:ext cx="4501142" cy="456057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Síntesis</a:t>
            </a:r>
          </a:p>
          <a:p>
            <a:pPr marL="0" indent="0" algn="just">
              <a:buFont typeface="Arial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Este framework es de mucha ayuda a las instituciones gubernamentales para mejorar y obtener una mayor eficiencia en los sistemas que tengan, pues muchos de estos sistemas están interconectados, así que otorga una mejor experiencia para el usuario y fiabilidad por parte del Estado.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681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4B520-43E9-4FE7-85EF-15CDFBA1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93" y="306333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0" i="0" dirty="0">
                <a:effectLst/>
                <a:latin typeface="Linux Libertine"/>
              </a:rPr>
              <a:t>Department of Defense Architecture Framework</a:t>
            </a:r>
            <a:br>
              <a:rPr lang="en-US" sz="3200" b="0" i="0" dirty="0">
                <a:effectLst/>
                <a:latin typeface="Linux Libertine"/>
              </a:rPr>
            </a:br>
            <a:r>
              <a:rPr lang="en-US" sz="3200" b="0" i="0" dirty="0">
                <a:effectLst/>
                <a:latin typeface="Linux Libertine"/>
              </a:rPr>
              <a:t>(</a:t>
            </a:r>
            <a:r>
              <a:rPr lang="es-MX" sz="1800" dirty="0"/>
              <a:t>Marco de arquitectura del Departamento de Defensa</a:t>
            </a:r>
            <a:r>
              <a:rPr lang="en-US" sz="3200" b="0" i="0" dirty="0">
                <a:effectLst/>
                <a:latin typeface="Linux Libertine"/>
              </a:rPr>
              <a:t>)</a:t>
            </a:r>
            <a:endParaRPr lang="es-MX" sz="32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BA46F55-C8BB-470D-89BB-4DFA190F2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0706" y="1402672"/>
            <a:ext cx="4995334" cy="1734106"/>
          </a:xfrm>
        </p:spPr>
        <p:txBody>
          <a:bodyPr/>
          <a:lstStyle/>
          <a:p>
            <a:r>
              <a:rPr lang="es-ES" dirty="0"/>
              <a:t>Año de creación</a:t>
            </a:r>
          </a:p>
          <a:p>
            <a:pPr marL="0" indent="0">
              <a:buNone/>
            </a:pPr>
            <a:r>
              <a:rPr lang="es-ES" dirty="0"/>
              <a:t>1.0 en 1996</a:t>
            </a:r>
          </a:p>
          <a:p>
            <a:r>
              <a:rPr lang="es-ES" dirty="0"/>
              <a:t>Año de versión más reciente</a:t>
            </a:r>
          </a:p>
          <a:p>
            <a:pPr marL="0" indent="0">
              <a:buNone/>
            </a:pPr>
            <a:r>
              <a:rPr lang="es-ES" dirty="0"/>
              <a:t>2.2 en 2009</a:t>
            </a:r>
            <a:endParaRPr lang="es-MX" dirty="0"/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3DFF079B-1964-4008-807A-D48888C829E5}"/>
              </a:ext>
            </a:extLst>
          </p:cNvPr>
          <p:cNvSpPr txBox="1">
            <a:spLocks/>
          </p:cNvSpPr>
          <p:nvPr/>
        </p:nvSpPr>
        <p:spPr>
          <a:xfrm>
            <a:off x="6027836" y="1298894"/>
            <a:ext cx="4995332" cy="194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Descripción</a:t>
            </a:r>
          </a:p>
          <a:p>
            <a:pPr marL="0" indent="0" algn="just">
              <a:buFont typeface="Arial"/>
              <a:buNone/>
            </a:pPr>
            <a:r>
              <a:rPr lang="es-ES" dirty="0">
                <a:latin typeface="Helvetica" panose="020B0604020202020204" pitchFamily="34" charset="0"/>
                <a:cs typeface="Arial" panose="020B0604020202020204" pitchFamily="34" charset="0"/>
              </a:rPr>
              <a:t>Define una serie de productos que actúan como mecanismo para visualizar, entender y asimilar la complejidad de una arquitectura a través de los gráficos o textos.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EEE766DB-740E-48C0-8DFC-D96B68BF210A}"/>
              </a:ext>
            </a:extLst>
          </p:cNvPr>
          <p:cNvSpPr txBox="1">
            <a:spLocks/>
          </p:cNvSpPr>
          <p:nvPr/>
        </p:nvSpPr>
        <p:spPr>
          <a:xfrm>
            <a:off x="2485584" y="2902534"/>
            <a:ext cx="499533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Todo el punto de vista.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Punto de vista de capacidad.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Punto de vista de datos e información.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Punto de vista operativo.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Punto de vista del proyecto.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Mirador de servicios.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Punto de vista de estándares.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Punto de vista de sistemas.</a:t>
            </a:r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075AEFAB-A96E-430D-8CB2-68E9391D444A}"/>
              </a:ext>
            </a:extLst>
          </p:cNvPr>
          <p:cNvSpPr txBox="1">
            <a:spLocks/>
          </p:cNvSpPr>
          <p:nvPr/>
        </p:nvSpPr>
        <p:spPr>
          <a:xfrm>
            <a:off x="6941427" y="2902533"/>
            <a:ext cx="499533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Capacidad de integración y desarrollo.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Planificar, programar, presupuestar y ejecutar.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Adquisición de sistemas de defensa.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Planificación operativa.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Capacidad de manejo de la cartera.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D7E38B1-C3F8-4ED7-9CCC-406AD9BE7D01}"/>
              </a:ext>
            </a:extLst>
          </p:cNvPr>
          <p:cNvSpPr txBox="1">
            <a:spLocks/>
          </p:cNvSpPr>
          <p:nvPr/>
        </p:nvSpPr>
        <p:spPr>
          <a:xfrm>
            <a:off x="8369958" y="1126616"/>
            <a:ext cx="4227443" cy="34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Víctor Iván Arroyo Ruiz</a:t>
            </a:r>
          </a:p>
        </p:txBody>
      </p:sp>
    </p:spTree>
    <p:extLst>
      <p:ext uri="{BB962C8B-B14F-4D97-AF65-F5344CB8AC3E}">
        <p14:creationId xmlns:p14="http://schemas.microsoft.com/office/powerpoint/2010/main" val="353131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epartment of Defense Architecture Framework - Wikipedia">
            <a:extLst>
              <a:ext uri="{FF2B5EF4-FFF2-40B4-BE49-F238E27FC236}">
                <a16:creationId xmlns:a16="http://schemas.microsoft.com/office/drawing/2014/main" id="{AFA37D9B-7129-43FF-9680-06E4EE872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909" y="1072926"/>
            <a:ext cx="5830976" cy="471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0FC4B2A8-2317-4658-A7DF-B8A20A595189}"/>
              </a:ext>
            </a:extLst>
          </p:cNvPr>
          <p:cNvSpPr txBox="1">
            <a:spLocks/>
          </p:cNvSpPr>
          <p:nvPr/>
        </p:nvSpPr>
        <p:spPr>
          <a:xfrm>
            <a:off x="7829942" y="1072926"/>
            <a:ext cx="4995332" cy="3036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Estilos de arquitectura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Arquitectura funcional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Arquitectura física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Arquitectura de referencia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Arquitectura empresarial</a:t>
            </a:r>
          </a:p>
        </p:txBody>
      </p:sp>
    </p:spTree>
    <p:extLst>
      <p:ext uri="{BB962C8B-B14F-4D97-AF65-F5344CB8AC3E}">
        <p14:creationId xmlns:p14="http://schemas.microsoft.com/office/powerpoint/2010/main" val="971087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oDAF v2.0 DoDAF Plenary 22 Jul ppt download">
            <a:extLst>
              <a:ext uri="{FF2B5EF4-FFF2-40B4-BE49-F238E27FC236}">
                <a16:creationId xmlns:a16="http://schemas.microsoft.com/office/drawing/2014/main" id="{2A245113-116C-4F7A-8068-4EAD63854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48" y="976543"/>
            <a:ext cx="6312024" cy="473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0D1176B1-D5F5-4A55-9897-2D26F1F15EC6}"/>
              </a:ext>
            </a:extLst>
          </p:cNvPr>
          <p:cNvSpPr txBox="1">
            <a:spLocks/>
          </p:cNvSpPr>
          <p:nvPr/>
        </p:nvSpPr>
        <p:spPr>
          <a:xfrm>
            <a:off x="7128605" y="1063265"/>
            <a:ext cx="4501142" cy="456057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Síntesis</a:t>
            </a:r>
          </a:p>
          <a:p>
            <a:pPr marL="0" indent="0" algn="just">
              <a:buFont typeface="Arial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Este framework esta centrado en modelos de vista, que pretenden alcanzar un nivel alto de eficiencia al mirar los requisitos empresariales y poder organizar partes del proyecto.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9486" y="606693"/>
            <a:ext cx="8911687" cy="873764"/>
          </a:xfrm>
        </p:spPr>
        <p:txBody>
          <a:bodyPr>
            <a:normAutofit/>
          </a:bodyPr>
          <a:lstStyle/>
          <a:p>
            <a:r>
              <a:rPr lang="es-MX" sz="3200" dirty="0"/>
              <a:t>Integrated Architecture Framework (IAF)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05395" y="1940447"/>
            <a:ext cx="40930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 Marco de Arquitectura Integrada.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96686" y="1567543"/>
            <a:ext cx="215972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b="1" dirty="0"/>
              <a:t>Significado:</a:t>
            </a:r>
            <a:endParaRPr lang="es-MX" b="1" dirty="0"/>
          </a:p>
        </p:txBody>
      </p:sp>
      <p:sp>
        <p:nvSpPr>
          <p:cNvPr id="6" name="Rectángulo 5"/>
          <p:cNvSpPr/>
          <p:nvPr/>
        </p:nvSpPr>
        <p:spPr>
          <a:xfrm>
            <a:off x="705394" y="2769769"/>
            <a:ext cx="41365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lanzada </a:t>
            </a:r>
            <a:r>
              <a:rPr lang="es-MX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 1996.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696686" y="2400437"/>
            <a:ext cx="215972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b="1" dirty="0"/>
              <a:t>Primera versión</a:t>
            </a:r>
            <a:endParaRPr lang="es-MX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96686" y="3602221"/>
            <a:ext cx="414528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En el año 2009 se publica la versión 4.5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96685" y="3233331"/>
            <a:ext cx="26386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b="1" dirty="0"/>
              <a:t>Versión más reciente</a:t>
            </a:r>
            <a:endParaRPr lang="es-MX" b="1" dirty="0"/>
          </a:p>
        </p:txBody>
      </p:sp>
      <p:sp>
        <p:nvSpPr>
          <p:cNvPr id="10" name="Rectángulo 9"/>
          <p:cNvSpPr/>
          <p:nvPr/>
        </p:nvSpPr>
        <p:spPr>
          <a:xfrm>
            <a:off x="5303519" y="1936875"/>
            <a:ext cx="6357257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Es un marco de arquitectura empresarial que cubre los negocios , la información , el sistema de información y la infraestructura tecnológica. desarrollado por Capgemini es una multinacional francesa de servicios y consultoría de tecnología de la información (TI) 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303519" y="1567543"/>
            <a:ext cx="215972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b="1" dirty="0"/>
              <a:t>Descripción:</a:t>
            </a:r>
            <a:endParaRPr lang="es-MX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96685" y="4994011"/>
            <a:ext cx="676655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b="1" dirty="0"/>
              <a:t>Estrategia: </a:t>
            </a:r>
            <a:r>
              <a:rPr lang="es-419" dirty="0"/>
              <a:t>Misión, Visión y metas.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b="1" dirty="0"/>
              <a:t>Calidad: </a:t>
            </a:r>
            <a:r>
              <a:rPr lang="es-419" dirty="0"/>
              <a:t>Indicador de gestión y calidad, problemas.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b="1" dirty="0"/>
              <a:t>Organización:</a:t>
            </a:r>
            <a:r>
              <a:rPr lang="es-419" dirty="0"/>
              <a:t> Unidades organizativas.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b="1" dirty="0"/>
              <a:t>Procesos: </a:t>
            </a:r>
            <a:r>
              <a:rPr lang="es-419" dirty="0"/>
              <a:t>Actividades y flujos de información, ciclos de negocio.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705394" y="4617442"/>
            <a:ext cx="215972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b="1" dirty="0"/>
              <a:t>Elementos:</a:t>
            </a:r>
            <a:endParaRPr lang="es-MX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611291" y="3743455"/>
            <a:ext cx="4271551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Adaptable de manera sencilla a los requerimientos del usuario.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Escalable a proyectos </a:t>
            </a:r>
            <a:r>
              <a:rPr lang="es-MX" dirty="0"/>
              <a:t>a los que integran a toda una empresa.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 reconocida e implementada en varias empresas a nivel mundial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El manejo de la información se basa en 4 preguntas: ¿Por qué?¿Qué?, ¿cómo?,¿Con qué? </a:t>
            </a:r>
            <a:endParaRPr lang="es-MX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303520" y="3744339"/>
            <a:ext cx="230777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b="1" dirty="0"/>
              <a:t>Características:</a:t>
            </a:r>
            <a:endParaRPr lang="es-MX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698377" y="16848"/>
            <a:ext cx="449362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419" dirty="0"/>
              <a:t>Leonardo Antonio Guillén Navarro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7695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663338" y="761443"/>
            <a:ext cx="568144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b="1" dirty="0"/>
              <a:t>Diagrama esquemático</a:t>
            </a:r>
            <a:endParaRPr lang="es-MX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576809"/>
            <a:ext cx="7005144" cy="477183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579910" y="684740"/>
            <a:ext cx="4324707" cy="618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i="1" dirty="0"/>
              <a:t>Enterprise </a:t>
            </a:r>
            <a:r>
              <a:rPr lang="es-MX" b="1" i="1" dirty="0" err="1"/>
              <a:t>Architecture</a:t>
            </a:r>
            <a:r>
              <a:rPr lang="es-MX" dirty="0"/>
              <a:t>:</a:t>
            </a:r>
          </a:p>
          <a:p>
            <a:pPr algn="just"/>
            <a:r>
              <a:rPr lang="es-MX" dirty="0"/>
              <a:t>detalla la estructura y las relaciones de la empresa, sus modelos de negocio, la forma en que funcionará una organización y cómo y de qué forma la información.</a:t>
            </a:r>
          </a:p>
          <a:p>
            <a:r>
              <a:rPr lang="es-MX" b="1" i="1" dirty="0"/>
              <a:t>Business </a:t>
            </a:r>
            <a:r>
              <a:rPr lang="es-MX" b="1" i="1" dirty="0" err="1"/>
              <a:t>Architecture</a:t>
            </a:r>
            <a:r>
              <a:rPr lang="es-MX" b="1" i="1" dirty="0"/>
              <a:t>:</a:t>
            </a:r>
          </a:p>
          <a:p>
            <a:pPr algn="just"/>
            <a:r>
              <a:rPr lang="es-MX" dirty="0"/>
              <a:t>Define la estructura integrada del propio negocio en general </a:t>
            </a:r>
            <a:endParaRPr lang="es-MX" b="1" i="1" dirty="0"/>
          </a:p>
          <a:p>
            <a:r>
              <a:rPr lang="es-MX" b="1" i="1" dirty="0"/>
              <a:t>Enterprise IT Architecture</a:t>
            </a:r>
            <a:r>
              <a:rPr lang="es-MX" dirty="0"/>
              <a:t>:</a:t>
            </a:r>
          </a:p>
          <a:p>
            <a:r>
              <a:rPr lang="es-MX" dirty="0"/>
              <a:t>define y describe la estructura y las relaciones de los sistemas de TI a nivel empresarial.</a:t>
            </a:r>
          </a:p>
          <a:p>
            <a:r>
              <a:rPr lang="es-MX" b="1" i="1" dirty="0" err="1"/>
              <a:t>Solution</a:t>
            </a:r>
            <a:r>
              <a:rPr lang="es-MX" b="1" i="1" dirty="0"/>
              <a:t> Architecture</a:t>
            </a:r>
            <a:r>
              <a:rPr lang="es-MX" dirty="0"/>
              <a:t>:</a:t>
            </a:r>
          </a:p>
          <a:p>
            <a:r>
              <a:rPr lang="es-MX" dirty="0"/>
              <a:t>define una arquitectura para una solución específica, ya sea empresarial, de TI o ambas.</a:t>
            </a:r>
          </a:p>
          <a:p>
            <a:r>
              <a:rPr lang="es-MX" b="1" i="1" dirty="0" err="1"/>
              <a:t>Governance</a:t>
            </a:r>
            <a:r>
              <a:rPr lang="es-MX" b="1" i="1" dirty="0"/>
              <a:t> </a:t>
            </a:r>
            <a:r>
              <a:rPr lang="es-MX" b="1" i="1" dirty="0" err="1"/>
              <a:t>Architecture:</a:t>
            </a:r>
            <a:r>
              <a:rPr lang="es-MX" dirty="0" err="1"/>
              <a:t>efine</a:t>
            </a:r>
            <a:endParaRPr lang="es-MX" dirty="0"/>
          </a:p>
          <a:p>
            <a:r>
              <a:rPr lang="es-MX" dirty="0"/>
              <a:t>la práctica y la orientación mediante se gestionan y controlan a nivel de toda la empresa.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857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854925" y="811796"/>
            <a:ext cx="801188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Diagramas de ejemplo de la aplicación en empresas 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17" y="1367246"/>
            <a:ext cx="85439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74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54925" y="811796"/>
            <a:ext cx="849085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Síntesis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72" y="1685416"/>
            <a:ext cx="3939884" cy="237764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085806" y="1916111"/>
            <a:ext cx="6096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just"/>
            <a:r>
              <a:rPr lang="es-419" dirty="0"/>
              <a:t>Es un marco de arquitectura de Capgemini. Es una caja de herramientas que contiene procesos, productos, técnicas para todo tipo de arquitecturas cubriendo el negocio, el sistema de información y la infraestructura tecnológica su desarrolló comenzó en 1993.</a:t>
            </a:r>
            <a:endParaRPr lang="es-MX" dirty="0"/>
          </a:p>
        </p:txBody>
      </p:sp>
      <p:pic>
        <p:nvPicPr>
          <p:cNvPr id="7" name="Picture 2" descr="Capgemini Integrated Architecture Framework (IAF) — IT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72" y="4193693"/>
            <a:ext cx="3700029" cy="218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303" y="4063064"/>
            <a:ext cx="3383204" cy="248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6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47BC4-2F5C-4193-9E30-3E8B64DE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25" y="624110"/>
            <a:ext cx="8911687" cy="634847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 err="1"/>
              <a:t>TOGAF’s</a:t>
            </a:r>
            <a:r>
              <a:rPr lang="es-MX" b="1" dirty="0"/>
              <a:t> ADM</a:t>
            </a:r>
            <a:br>
              <a:rPr lang="es-MX" b="1" dirty="0"/>
            </a:b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DEB890-CF49-4C4A-84EE-39BD09B8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17" y="1581426"/>
            <a:ext cx="9126883" cy="49695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b="1" dirty="0"/>
              <a:t>Significado: </a:t>
            </a:r>
            <a:r>
              <a:rPr lang="es-MX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Open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Group</a:t>
            </a:r>
            <a:r>
              <a:rPr lang="es-MX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Architecture Framework</a:t>
            </a:r>
            <a:endParaRPr lang="es-MX" dirty="0"/>
          </a:p>
          <a:p>
            <a:pPr marL="0" indent="0" algn="just">
              <a:buNone/>
            </a:pPr>
            <a:r>
              <a:rPr lang="es-MX" b="1" dirty="0"/>
              <a:t>Año de creación de la primera versión: </a:t>
            </a:r>
            <a:r>
              <a:rPr lang="es-MX" dirty="0">
                <a:solidFill>
                  <a:srgbClr val="000000"/>
                </a:solidFill>
                <a:latin typeface="century gothic" panose="020B0502020202020204" pitchFamily="34" charset="0"/>
              </a:rPr>
              <a:t>F</a:t>
            </a:r>
            <a:r>
              <a:rPr lang="es-MX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ue desarrollada en 1995</a:t>
            </a:r>
            <a:endParaRPr lang="es-MX" b="1" dirty="0"/>
          </a:p>
          <a:p>
            <a:pPr marL="0" indent="0" algn="just">
              <a:buNone/>
            </a:pPr>
            <a:r>
              <a:rPr lang="es-MX" b="1" dirty="0"/>
              <a:t>Año de creación de la versión más reciente: </a:t>
            </a:r>
            <a:r>
              <a:rPr lang="es-MX" dirty="0">
                <a:solidFill>
                  <a:srgbClr val="000000"/>
                </a:solidFill>
                <a:latin typeface="century gothic" panose="020B0502020202020204" pitchFamily="34" charset="0"/>
              </a:rPr>
              <a:t>F</a:t>
            </a:r>
            <a:r>
              <a:rPr lang="es-MX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ue publicado en Enero de 2009.</a:t>
            </a:r>
            <a:endParaRPr lang="es-MX" b="1" dirty="0"/>
          </a:p>
          <a:p>
            <a:pPr marL="0" indent="0" algn="just">
              <a:buNone/>
            </a:pPr>
            <a:r>
              <a:rPr lang="es-MX" b="1" dirty="0"/>
              <a:t>Descripción: </a:t>
            </a:r>
            <a:r>
              <a:rPr lang="es-MX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Es una herramienta para asistir en la aceptación, producción, uso y mantenimiento de arquitecturas empresariales ,basándose en un modelo de proceso iterativo soportado por buenas prácticas y un conjunto reusable de activos arquitecturales existentes.</a:t>
            </a:r>
            <a:endParaRPr lang="es-MX" b="1" dirty="0"/>
          </a:p>
          <a:p>
            <a:pPr marL="0" indent="0" algn="just">
              <a:buNone/>
            </a:pPr>
            <a:r>
              <a:rPr lang="es-MX" b="1" dirty="0"/>
              <a:t>Elementos: </a:t>
            </a:r>
          </a:p>
          <a:p>
            <a:pPr algn="just">
              <a:buAutoNum type="arabicPeriod"/>
            </a:pPr>
            <a:r>
              <a:rPr lang="es-MX" dirty="0"/>
              <a:t>Mapa de organización: Dibujo o modelado de la estructura de organización</a:t>
            </a:r>
          </a:p>
          <a:p>
            <a:pPr algn="just">
              <a:buAutoNum type="arabicPeriod"/>
            </a:pPr>
            <a:r>
              <a:rPr lang="es-MX" dirty="0"/>
              <a:t> Mapa de procesos de negocio: Esquema de alto nivel de los procesos de negocio que se ejecutan en la compañía</a:t>
            </a:r>
          </a:p>
          <a:p>
            <a:pPr algn="just">
              <a:buAutoNum type="arabicPeriod"/>
            </a:pPr>
            <a:r>
              <a:rPr lang="es-MX" dirty="0"/>
              <a:t>Mapa de sistemas: En el se identificarán todos los sistemas que soportan el funcionamiento de la compañía.</a:t>
            </a:r>
          </a:p>
          <a:p>
            <a:pPr algn="just">
              <a:buAutoNum type="arabicPeriod"/>
            </a:pPr>
            <a:r>
              <a:rPr lang="es-MX" dirty="0"/>
              <a:t>Mapa de información: Identifica las entidades de información fundamentales que se manejan en la compañía</a:t>
            </a:r>
            <a:endParaRPr lang="es-MX" b="1" dirty="0"/>
          </a:p>
          <a:p>
            <a:pPr marL="0" indent="0">
              <a:buNone/>
            </a:pPr>
            <a:endParaRPr lang="es-MX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7BD7211-34A2-4ABB-A854-CF50413FCB11}"/>
              </a:ext>
            </a:extLst>
          </p:cNvPr>
          <p:cNvSpPr txBox="1">
            <a:spLocks/>
          </p:cNvSpPr>
          <p:nvPr/>
        </p:nvSpPr>
        <p:spPr>
          <a:xfrm>
            <a:off x="7964557" y="1258957"/>
            <a:ext cx="4227443" cy="34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Edgardo Alexander Encino Gómez</a:t>
            </a:r>
          </a:p>
        </p:txBody>
      </p:sp>
      <p:pic>
        <p:nvPicPr>
          <p:cNvPr id="1028" name="Picture 4" descr="TOGAF | Arquitectura Empresarial">
            <a:extLst>
              <a:ext uri="{FF2B5EF4-FFF2-40B4-BE49-F238E27FC236}">
                <a16:creationId xmlns:a16="http://schemas.microsoft.com/office/drawing/2014/main" id="{AEBD6B11-CE78-4410-A3DD-9A215D753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5" r="6300"/>
          <a:stretch/>
        </p:blipFill>
        <p:spPr bwMode="auto">
          <a:xfrm>
            <a:off x="9740900" y="2401803"/>
            <a:ext cx="2350283" cy="319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615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9486" y="606693"/>
            <a:ext cx="8911687" cy="873764"/>
          </a:xfrm>
        </p:spPr>
        <p:txBody>
          <a:bodyPr>
            <a:normAutofit/>
          </a:bodyPr>
          <a:lstStyle/>
          <a:p>
            <a:r>
              <a:rPr lang="es-419" sz="3200" dirty="0"/>
              <a:t>Framework ATOM</a:t>
            </a:r>
            <a:endParaRPr lang="es-MX" sz="3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705395" y="1940447"/>
            <a:ext cx="409302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 Arquitectónico, Tecnológico, Organización y Gestión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96686" y="1567543"/>
            <a:ext cx="215972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b="1" dirty="0"/>
              <a:t>Significado:</a:t>
            </a:r>
            <a:endParaRPr lang="es-MX" b="1" dirty="0"/>
          </a:p>
        </p:txBody>
      </p:sp>
      <p:sp>
        <p:nvSpPr>
          <p:cNvPr id="6" name="Rectángulo 5"/>
          <p:cNvSpPr/>
          <p:nvPr/>
        </p:nvSpPr>
        <p:spPr>
          <a:xfrm>
            <a:off x="683623" y="3195192"/>
            <a:ext cx="413657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dirty="0">
                <a:solidFill>
                  <a:srgbClr val="202122"/>
                </a:solidFill>
                <a:latin typeface="Arial" panose="020B0604020202020204" pitchFamily="34" charset="0"/>
              </a:rPr>
              <a:t>Apareció en 1993 y funcionaba únicamente para  Tru64 Unix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659623" y="2810909"/>
            <a:ext cx="215972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b="1" dirty="0"/>
              <a:t>Primera versión</a:t>
            </a:r>
            <a:endParaRPr lang="es-MX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52029" y="4396977"/>
            <a:ext cx="414528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A lo largo de 2011 se liberaron de versiones 3.6.1 y 3.7.0. 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52029" y="4021741"/>
            <a:ext cx="26386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b="1" dirty="0"/>
              <a:t>Versión más reciente</a:t>
            </a:r>
            <a:endParaRPr lang="es-MX" b="1" dirty="0"/>
          </a:p>
        </p:txBody>
      </p:sp>
      <p:sp>
        <p:nvSpPr>
          <p:cNvPr id="10" name="Rectángulo 9"/>
          <p:cNvSpPr/>
          <p:nvPr/>
        </p:nvSpPr>
        <p:spPr>
          <a:xfrm>
            <a:off x="5303519" y="1936875"/>
            <a:ext cx="6357257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Es un Framework para el desarrollo de arquitectura empresarial, trabaja en base a la visión y misión de la empresa y sobre lo que debe ocuparse para alcanzar los objetivos organizacionales.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303519" y="1567543"/>
            <a:ext cx="215972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b="1" dirty="0"/>
              <a:t>Descripción:</a:t>
            </a:r>
            <a:endParaRPr lang="es-MX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303519" y="3714776"/>
            <a:ext cx="6357257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Genera reorganización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 un facilitador para lograr la ventaja competitiva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Puede utilizar para lograr mejores resultados para la empresa.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Al tener una estrategia clara, se identifican sub-estrategia: estrategia financiera, recursos humanos…</a:t>
            </a:r>
            <a:endParaRPr lang="es-MX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303519" y="3348462"/>
            <a:ext cx="230777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b="1" dirty="0"/>
              <a:t>Características:</a:t>
            </a:r>
            <a:endParaRPr lang="es-MX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698377" y="16848"/>
            <a:ext cx="449362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419" dirty="0"/>
              <a:t>Leonardo Antonio Guillén Navarro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0898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628503" y="820505"/>
            <a:ext cx="215972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b="1" dirty="0"/>
              <a:t>Elementos:</a:t>
            </a:r>
            <a:endParaRPr lang="es-MX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628503" y="1189837"/>
            <a:ext cx="9892937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b="1" dirty="0"/>
              <a:t>Arquitectónico: </a:t>
            </a:r>
            <a:r>
              <a:rPr lang="es-MX" dirty="0"/>
              <a:t>Cada empresa tiene una arquitectura siendo esta una necesidad para que la empresa pueda realizar las actividades que crean valor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b="1" dirty="0"/>
              <a:t>Tecnología: </a:t>
            </a:r>
            <a:r>
              <a:rPr lang="es-MX" dirty="0"/>
              <a:t>Es una herramienta que se puede utilizar para lograr mejores resultados para la empresa, por ejemplo, computadoras, correos electrónicos y sistemas de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b="1" dirty="0"/>
              <a:t>Organización: </a:t>
            </a:r>
            <a:r>
              <a:rPr lang="es-MX" dirty="0"/>
              <a:t>La gente tiene que cambiar la forma en que hacen su trabajo, interactúan con otros y su manera de pensar cuando trabajan.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b="1" dirty="0"/>
              <a:t>Gerencial:  </a:t>
            </a:r>
            <a:r>
              <a:rPr lang="es-MX" dirty="0"/>
              <a:t>Debe estar alineado con el equipo ejecutivo de ventas de la empresa y la toma de decisiones</a:t>
            </a:r>
            <a:endParaRPr lang="es-419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1628503" y="4144492"/>
            <a:ext cx="322217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b="1" dirty="0"/>
              <a:t>Diagrama esquemático</a:t>
            </a:r>
            <a:endParaRPr lang="es-MX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28" y="4144492"/>
            <a:ext cx="3123382" cy="25414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65201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593668" y="811796"/>
            <a:ext cx="801188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Diagramas de ejemplo de la aplicación en empresas  </a:t>
            </a:r>
          </a:p>
        </p:txBody>
      </p:sp>
      <p:pic>
        <p:nvPicPr>
          <p:cNvPr id="1026" name="Picture 2" descr="AT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71" y="1402079"/>
            <a:ext cx="5801089" cy="392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079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54925" y="811795"/>
            <a:ext cx="849085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Síntesis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490753" y="1632255"/>
            <a:ext cx="6096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just"/>
            <a:r>
              <a:rPr lang="es-419" dirty="0"/>
              <a:t>Este </a:t>
            </a:r>
            <a:r>
              <a:rPr lang="es-419" dirty="0" err="1"/>
              <a:t>framework</a:t>
            </a:r>
            <a:r>
              <a:rPr lang="es-419" dirty="0"/>
              <a:t> se basa en el desarrollo de la arquitectura empresarial, </a:t>
            </a:r>
            <a:r>
              <a:rPr lang="es-MX" dirty="0"/>
              <a:t>las empresas tienen una arquitectura y cuando la arquitectura madura, la empresa es capaz de lograr mejores resultados a partir de sus elementos administrativos, organizativos y tecnológicos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06" y="1471974"/>
            <a:ext cx="4191395" cy="20748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966" y="3837710"/>
            <a:ext cx="3376749" cy="27290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35624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47BC4-2F5C-4193-9E30-3E8B64DE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25" y="624110"/>
            <a:ext cx="8911687" cy="634847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SABSA - Enterprise Security </a:t>
            </a:r>
            <a:r>
              <a:rPr lang="es-MX" b="1" dirty="0" err="1"/>
              <a:t>Architecture</a:t>
            </a:r>
            <a:r>
              <a:rPr lang="es-MX" b="1" dirty="0"/>
              <a:t/>
            </a:r>
            <a:br>
              <a:rPr lang="es-MX" b="1" dirty="0"/>
            </a:b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DEB890-CF49-4C4A-84EE-39BD09B8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17" y="1581426"/>
            <a:ext cx="9126883" cy="49695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b="1" dirty="0"/>
              <a:t>Significado: </a:t>
            </a:r>
            <a:r>
              <a:rPr lang="es-MX" dirty="0" err="1"/>
              <a:t>Sherwood</a:t>
            </a:r>
            <a:r>
              <a:rPr lang="es-MX" dirty="0"/>
              <a:t> </a:t>
            </a:r>
            <a:r>
              <a:rPr lang="es-MX" dirty="0" err="1"/>
              <a:t>Applied</a:t>
            </a:r>
            <a:r>
              <a:rPr lang="es-MX" dirty="0"/>
              <a:t> Business Security </a:t>
            </a:r>
            <a:r>
              <a:rPr lang="es-MX" dirty="0" err="1"/>
              <a:t>Architecture</a:t>
            </a:r>
            <a:endParaRPr lang="es-MX" dirty="0"/>
          </a:p>
          <a:p>
            <a:pPr marL="0" indent="0">
              <a:buNone/>
            </a:pPr>
            <a:r>
              <a:rPr lang="es-MX" b="1" dirty="0"/>
              <a:t>Año de creación de la primera versión: </a:t>
            </a:r>
            <a:r>
              <a:rPr lang="es-MX" dirty="0">
                <a:solidFill>
                  <a:srgbClr val="000000"/>
                </a:solidFill>
                <a:latin typeface="century gothic" panose="020B0502020202020204" pitchFamily="34" charset="0"/>
              </a:rPr>
              <a:t>F</a:t>
            </a:r>
            <a:r>
              <a:rPr lang="es-MX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ue desarrollada en 1995</a:t>
            </a:r>
            <a:endParaRPr lang="es-MX" b="1" dirty="0"/>
          </a:p>
          <a:p>
            <a:pPr marL="0" indent="0" algn="just">
              <a:buNone/>
            </a:pPr>
            <a:r>
              <a:rPr lang="es-MX" b="1" dirty="0"/>
              <a:t>Año de creación de la versión más reciente: </a:t>
            </a:r>
            <a:r>
              <a:rPr lang="es-MX" dirty="0">
                <a:solidFill>
                  <a:srgbClr val="000000"/>
                </a:solidFill>
                <a:latin typeface="century gothic" panose="020B0502020202020204" pitchFamily="34" charset="0"/>
              </a:rPr>
              <a:t>F</a:t>
            </a:r>
            <a:r>
              <a:rPr lang="es-MX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ue publicado de 2009.</a:t>
            </a:r>
            <a:endParaRPr lang="es-MX" b="1" dirty="0"/>
          </a:p>
          <a:p>
            <a:pPr marL="0" indent="0" algn="just">
              <a:buNone/>
            </a:pPr>
            <a:r>
              <a:rPr lang="es-MX" b="1" dirty="0"/>
              <a:t>Descripción: </a:t>
            </a:r>
            <a:r>
              <a:rPr lang="es-MX" dirty="0"/>
              <a:t>Es un marco enfocado en desarrollar arquitecturas de seguridad corporativa y proporcionar soluciones de infraestructura de seguridad que soporten las iniciativas criticas de negocio. </a:t>
            </a:r>
          </a:p>
          <a:p>
            <a:pPr marL="0" indent="0" algn="just">
              <a:buNone/>
            </a:pPr>
            <a:r>
              <a:rPr lang="es-MX" b="1" dirty="0"/>
              <a:t>Elementos: </a:t>
            </a:r>
          </a:p>
          <a:p>
            <a:r>
              <a:rPr lang="es-MX" dirty="0"/>
              <a:t>Business </a:t>
            </a:r>
            <a:r>
              <a:rPr lang="es-MX" dirty="0" err="1"/>
              <a:t>Requirements</a:t>
            </a:r>
            <a:r>
              <a:rPr lang="es-MX" dirty="0"/>
              <a:t> </a:t>
            </a:r>
            <a:r>
              <a:rPr lang="es-MX" dirty="0" err="1"/>
              <a:t>Engineering</a:t>
            </a:r>
            <a:r>
              <a:rPr lang="es-MX" dirty="0"/>
              <a:t> </a:t>
            </a:r>
          </a:p>
          <a:p>
            <a:r>
              <a:rPr lang="es-MX" dirty="0"/>
              <a:t>Framework(Atributos de perfil)</a:t>
            </a:r>
          </a:p>
          <a:p>
            <a:r>
              <a:rPr lang="es-MX" dirty="0"/>
              <a:t>Marco de Gestión de Riesgo y Oportunidades</a:t>
            </a:r>
          </a:p>
          <a:p>
            <a:r>
              <a:rPr lang="es-MX" dirty="0"/>
              <a:t>Marco de Arquitectura Política</a:t>
            </a:r>
          </a:p>
          <a:p>
            <a:r>
              <a:rPr lang="es-MX" dirty="0"/>
              <a:t>Marco de Arquitectura de Seguridad Orientada al servicio</a:t>
            </a:r>
          </a:p>
          <a:p>
            <a:r>
              <a:rPr lang="es-MX" dirty="0"/>
              <a:t>Marco de Gobierno</a:t>
            </a:r>
          </a:p>
          <a:p>
            <a:r>
              <a:rPr lang="es-MX" dirty="0"/>
              <a:t>Marco de Dominio de Seguridad </a:t>
            </a:r>
          </a:p>
          <a:p>
            <a:r>
              <a:rPr lang="es-MX" dirty="0"/>
              <a:t>Marco de Gestión de Rendimiento y Gestión de Servicios de seguridad durante la vida útil</a:t>
            </a:r>
          </a:p>
          <a:p>
            <a:pPr marL="0" indent="0">
              <a:buNone/>
            </a:pPr>
            <a:endParaRPr lang="es-MX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7BD7211-34A2-4ABB-A854-CF50413FCB11}"/>
              </a:ext>
            </a:extLst>
          </p:cNvPr>
          <p:cNvSpPr txBox="1">
            <a:spLocks/>
          </p:cNvSpPr>
          <p:nvPr/>
        </p:nvSpPr>
        <p:spPr>
          <a:xfrm>
            <a:off x="7820846" y="92327"/>
            <a:ext cx="4227443" cy="344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Luis Ángel Domínguez </a:t>
            </a:r>
            <a:r>
              <a:rPr lang="es-MX" dirty="0" err="1"/>
              <a:t>Santiz</a:t>
            </a:r>
            <a:endParaRPr lang="es-MX" dirty="0"/>
          </a:p>
        </p:txBody>
      </p:sp>
      <p:pic>
        <p:nvPicPr>
          <p:cNvPr id="6" name="Picture 4" descr="Ver las imágenes de ori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126" y="3203488"/>
            <a:ext cx="2469411" cy="249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2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b="1" dirty="0"/>
              <a:t>CARACTERÍSTICAS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3291" y="1905000"/>
            <a:ext cx="6267405" cy="32809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/>
              <a:t>Una metodología para:</a:t>
            </a:r>
          </a:p>
          <a:p>
            <a:r>
              <a:rPr lang="es-MX" dirty="0"/>
              <a:t>Desarrollar una arquitectura de seguridad de la información empresarial.</a:t>
            </a:r>
          </a:p>
          <a:p>
            <a:r>
              <a:rPr lang="es-MX" dirty="0"/>
              <a:t>La entrega soluciones de infraestructura de seguridad.</a:t>
            </a:r>
          </a:p>
          <a:p>
            <a:r>
              <a:rPr lang="es-MX" dirty="0"/>
              <a:t> Un estándar abierto compuesto por modelos, métodos y procesos, sin licencias requeridas para las organizaciones de usuarios finales.</a:t>
            </a:r>
          </a:p>
          <a:p>
            <a:r>
              <a:rPr lang="es-MX" dirty="0"/>
              <a:t>Completamente neutral con el proveedor.</a:t>
            </a:r>
          </a:p>
          <a:p>
            <a:r>
              <a:rPr lang="es-MX" dirty="0"/>
              <a:t>No es específico de ningún sector industrial u tipo de organización.</a:t>
            </a:r>
          </a:p>
          <a:p>
            <a:r>
              <a:rPr lang="es-MX" dirty="0"/>
              <a:t> Aplicable en cualquier nivel de granularidad, desde el alcance del proyecto hasta el nivel empresarial.</a:t>
            </a:r>
          </a:p>
          <a:p>
            <a:endParaRPr lang="es-MX" dirty="0"/>
          </a:p>
        </p:txBody>
      </p:sp>
      <p:pic>
        <p:nvPicPr>
          <p:cNvPr id="4" name="Marcador de contenido 4"/>
          <p:cNvPicPr>
            <a:picLocks noChangeAspect="1"/>
          </p:cNvPicPr>
          <p:nvPr/>
        </p:nvPicPr>
        <p:blipFill rotWithShape="1">
          <a:blip r:embed="rId2"/>
          <a:srcRect r="760"/>
          <a:stretch/>
        </p:blipFill>
        <p:spPr>
          <a:xfrm>
            <a:off x="7210696" y="1264555"/>
            <a:ext cx="4565714" cy="3768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D8BD780-7EAC-44DB-B627-4EF4224B695F}"/>
              </a:ext>
            </a:extLst>
          </p:cNvPr>
          <p:cNvSpPr txBox="1">
            <a:spLocks/>
          </p:cNvSpPr>
          <p:nvPr/>
        </p:nvSpPr>
        <p:spPr>
          <a:xfrm>
            <a:off x="7210696" y="5185954"/>
            <a:ext cx="4995755" cy="728867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/>
              <a:t>Estilo arquitectural</a:t>
            </a:r>
          </a:p>
        </p:txBody>
      </p:sp>
    </p:spTree>
    <p:extLst>
      <p:ext uri="{BB962C8B-B14F-4D97-AF65-F5344CB8AC3E}">
        <p14:creationId xmlns:p14="http://schemas.microsoft.com/office/powerpoint/2010/main" val="1622047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436914" y="822960"/>
            <a:ext cx="10867862" cy="6176119"/>
          </a:xfrm>
        </p:spPr>
        <p:txBody>
          <a:bodyPr/>
          <a:lstStyle/>
          <a:p>
            <a:pPr lvl="1"/>
            <a:r>
              <a:rPr lang="es-MX" dirty="0"/>
              <a:t>Matriz SABSA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35" y="1371392"/>
            <a:ext cx="7876902" cy="530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96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1154" y="2133600"/>
            <a:ext cx="10433458" cy="3777622"/>
          </a:xfrm>
        </p:spPr>
        <p:txBody>
          <a:bodyPr/>
          <a:lstStyle/>
          <a:p>
            <a:pPr algn="just"/>
            <a:r>
              <a:rPr lang="es-MX" dirty="0"/>
              <a:t>Es un marco enfocado a desarrollar arquitecturas de seguridad corporativa y proporcionar soluciones y se componen por marcos, métodos y procesos que suelen usarse independientemente o como una solución.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592925" y="75038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3200" b="1" dirty="0"/>
              <a:t>SÍNTESIS </a:t>
            </a:r>
          </a:p>
        </p:txBody>
      </p:sp>
      <p:pic>
        <p:nvPicPr>
          <p:cNvPr id="1026" name="Picture 2" descr="Ver las imágenes de ori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661" y="3371763"/>
            <a:ext cx="6741614" cy="284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396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47BC4-2F5C-4193-9E30-3E8B64DE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25" y="624110"/>
            <a:ext cx="8911687" cy="634847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NIST- Enterprise </a:t>
            </a:r>
            <a:r>
              <a:rPr lang="es-MX" b="1" dirty="0" err="1"/>
              <a:t>Architecture</a:t>
            </a:r>
            <a:r>
              <a:rPr lang="es-MX" b="1" dirty="0"/>
              <a:t> </a:t>
            </a:r>
            <a:r>
              <a:rPr lang="es-MX" b="1" dirty="0" err="1"/>
              <a:t>Model</a:t>
            </a:r>
            <a:r>
              <a:rPr lang="es-MX" b="1" dirty="0"/>
              <a:t/>
            </a:r>
            <a:br>
              <a:rPr lang="es-MX" b="1" dirty="0"/>
            </a:b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DEB890-CF49-4C4A-84EE-39BD09B8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17" y="1581426"/>
            <a:ext cx="9126883" cy="49695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b="1" dirty="0"/>
              <a:t>Significado: </a:t>
            </a:r>
            <a:r>
              <a:rPr lang="en-US" dirty="0"/>
              <a:t>National Institute of Standards and Technology</a:t>
            </a:r>
          </a:p>
          <a:p>
            <a:pPr marL="0" indent="0">
              <a:buNone/>
            </a:pPr>
            <a:r>
              <a:rPr lang="es-MX" b="1" dirty="0"/>
              <a:t>Año de creación de la primera versión: </a:t>
            </a:r>
            <a:r>
              <a:rPr lang="es-MX" dirty="0"/>
              <a:t>A finales de la década de 1980 por el Instituto Nacional de Estándares y Tecnología (NIST).</a:t>
            </a:r>
          </a:p>
          <a:p>
            <a:pPr marL="0" indent="0">
              <a:buNone/>
            </a:pPr>
            <a:r>
              <a:rPr lang="es-MX" b="1" dirty="0"/>
              <a:t>Año de creación de la versión más reciente: </a:t>
            </a:r>
            <a:r>
              <a:rPr lang="es-MX" dirty="0"/>
              <a:t>Se realizó la decima entrega de modelos para el 4 de abril del 2019</a:t>
            </a:r>
          </a:p>
          <a:p>
            <a:pPr marL="0" indent="0" algn="just">
              <a:buNone/>
            </a:pPr>
            <a:r>
              <a:rPr lang="es-MX" b="1" dirty="0"/>
              <a:t>Descripción: </a:t>
            </a:r>
            <a:r>
              <a:rPr lang="es-MX" dirty="0"/>
              <a:t>Es un modelo de cinco capas para la arquitectura empresarial, diseñado para organizar, planificar y construir un conjunto integrado de arquitecturas de tecnología de la información y la información. Las cinco capas se definen por separado, pero están interrelacionadas y entrelazadas.</a:t>
            </a:r>
          </a:p>
          <a:p>
            <a:pPr marL="0" indent="0" algn="just">
              <a:buNone/>
            </a:pPr>
            <a:r>
              <a:rPr lang="es-MX" b="1" dirty="0"/>
              <a:t>Elementos: </a:t>
            </a:r>
          </a:p>
          <a:p>
            <a:r>
              <a:rPr lang="en-US" dirty="0" err="1"/>
              <a:t>Gobernanza</a:t>
            </a:r>
            <a:r>
              <a:rPr lang="en-US" dirty="0"/>
              <a:t> </a:t>
            </a:r>
          </a:p>
          <a:p>
            <a:r>
              <a:rPr lang="en-US" dirty="0" err="1"/>
              <a:t>Principios</a:t>
            </a:r>
            <a:endParaRPr lang="en-US" dirty="0"/>
          </a:p>
          <a:p>
            <a:r>
              <a:rPr lang="en-US" dirty="0" err="1"/>
              <a:t>Método</a:t>
            </a:r>
            <a:r>
              <a:rPr lang="en-US" dirty="0"/>
              <a:t> </a:t>
            </a:r>
          </a:p>
          <a:p>
            <a:r>
              <a:rPr lang="en-US" dirty="0" err="1"/>
              <a:t>Herramientas</a:t>
            </a:r>
            <a:endParaRPr lang="en-US" dirty="0"/>
          </a:p>
          <a:p>
            <a:r>
              <a:rPr lang="en-US" dirty="0" err="1"/>
              <a:t>Normas</a:t>
            </a:r>
            <a:endParaRPr lang="en-US" dirty="0"/>
          </a:p>
          <a:p>
            <a:r>
              <a:rPr lang="en-US" dirty="0" err="1"/>
              <a:t>Usos</a:t>
            </a:r>
            <a:endParaRPr lang="en-US" dirty="0"/>
          </a:p>
          <a:p>
            <a:r>
              <a:rPr lang="en-US" dirty="0" err="1"/>
              <a:t>Presentación</a:t>
            </a:r>
            <a:r>
              <a:rPr lang="en-US" dirty="0"/>
              <a:t> de </a:t>
            </a:r>
            <a:r>
              <a:rPr lang="en-US" dirty="0" err="1"/>
              <a:t>informes</a:t>
            </a:r>
            <a:r>
              <a:rPr lang="en-US" dirty="0"/>
              <a:t> </a:t>
            </a:r>
          </a:p>
          <a:p>
            <a:r>
              <a:rPr lang="en-US" dirty="0" err="1"/>
              <a:t>Auditoría</a:t>
            </a:r>
            <a:endParaRPr lang="es-MX" dirty="0"/>
          </a:p>
          <a:p>
            <a:pPr marL="0" indent="0">
              <a:buNone/>
            </a:pPr>
            <a:endParaRPr lang="es-MX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702" y="3594476"/>
            <a:ext cx="4075611" cy="326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0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3173" y="2137199"/>
            <a:ext cx="8915400" cy="3777622"/>
          </a:xfrm>
        </p:spPr>
        <p:txBody>
          <a:bodyPr/>
          <a:lstStyle/>
          <a:p>
            <a:r>
              <a:rPr lang="es-MX" dirty="0"/>
              <a:t>Comprender y documentar el estado actual de una organización.</a:t>
            </a:r>
          </a:p>
          <a:p>
            <a:r>
              <a:rPr lang="es-MX" dirty="0"/>
              <a:t>Comprender y documentar el estado actual de una organización.</a:t>
            </a:r>
          </a:p>
          <a:p>
            <a:r>
              <a:rPr lang="es-MX" dirty="0"/>
              <a:t>Analizar las brechas entre los estados actuales y futuros.</a:t>
            </a:r>
          </a:p>
          <a:p>
            <a:r>
              <a:rPr lang="es-MX" dirty="0"/>
              <a:t>Prepare el plan de implementación.</a:t>
            </a:r>
          </a:p>
          <a:p>
            <a:r>
              <a:rPr lang="es-MX" dirty="0"/>
              <a:t>Implemente el plan.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549640" y="685800"/>
            <a:ext cx="3200400" cy="1737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D047BC4-2F5C-4193-9E30-3E8B64DE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25" y="624110"/>
            <a:ext cx="8911687" cy="634847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CARACTERÍSTICAS</a:t>
            </a:r>
            <a:br>
              <a:rPr lang="es-MX" b="1" dirty="0"/>
            </a:br>
            <a:endParaRPr lang="es-MX" b="1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D8BD780-7EAC-44DB-B627-4EF4224B695F}"/>
              </a:ext>
            </a:extLst>
          </p:cNvPr>
          <p:cNvSpPr txBox="1">
            <a:spLocks/>
          </p:cNvSpPr>
          <p:nvPr/>
        </p:nvSpPr>
        <p:spPr>
          <a:xfrm>
            <a:off x="9078685" y="6129133"/>
            <a:ext cx="4995755" cy="728867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/>
              <a:t>Estilo arquitectural</a:t>
            </a:r>
          </a:p>
        </p:txBody>
      </p:sp>
      <p:pic>
        <p:nvPicPr>
          <p:cNvPr id="7" name="Picture 2" descr="https://upload.wikimedia.org/wikipedia/commons/d/d0/NIST_Enterprise_Architecture_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061" y="2238543"/>
            <a:ext cx="3206965" cy="36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38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B7483-E5F1-462E-BE32-D66E6D65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595" y="624111"/>
            <a:ext cx="8911687" cy="740864"/>
          </a:xfrm>
        </p:spPr>
        <p:txBody>
          <a:bodyPr/>
          <a:lstStyle/>
          <a:p>
            <a:pPr algn="ctr"/>
            <a:r>
              <a:rPr lang="es-MX" b="1" dirty="0" err="1"/>
              <a:t>TOGAF’s</a:t>
            </a:r>
            <a:r>
              <a:rPr lang="es-MX" b="1" dirty="0"/>
              <a:t> ADM</a:t>
            </a:r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0C71D0B-F6C3-49CB-AEEC-7965BA22C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017" y="1484244"/>
            <a:ext cx="10071653" cy="48657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b="1" dirty="0"/>
              <a:t>Características: </a:t>
            </a:r>
            <a:r>
              <a:rPr lang="es-MX" dirty="0"/>
              <a:t>Ayuda a definir los objetivos comerciales y alinearse con los objetivos comerciales en torno al desarrollo de software empresarial y garantiza el desarrollo a través de un enfoque sistemático para reducir errores, mantener los plazos, mantenerse dentro del prepuesto y alinear la TI con las unidades de negocio para producir resultados de calidad. </a:t>
            </a:r>
          </a:p>
          <a:p>
            <a:pPr marL="0" indent="0">
              <a:buNone/>
            </a:pPr>
            <a:r>
              <a:rPr lang="es-MX" b="1" dirty="0"/>
              <a:t>Estilos arquitecturales: </a:t>
            </a:r>
          </a:p>
          <a:p>
            <a:pPr>
              <a:buAutoNum type="arabicPeriod"/>
            </a:pPr>
            <a:r>
              <a:rPr lang="es-MX" b="1" dirty="0"/>
              <a:t>Arquitectura de negocios: </a:t>
            </a:r>
            <a:r>
              <a:rPr lang="es-MX" dirty="0"/>
              <a:t>Se define las estrategias de negocios, gobernanza, organización y procesos claves de negocios.</a:t>
            </a:r>
          </a:p>
          <a:p>
            <a:pPr>
              <a:buAutoNum type="arabicPeriod"/>
            </a:pPr>
            <a:r>
              <a:rPr lang="es-MX" b="1" dirty="0"/>
              <a:t>Arquitectura de aplicación:</a:t>
            </a:r>
            <a:r>
              <a:rPr lang="es-MX" dirty="0"/>
              <a:t> Se suministra un plano para los sistemas particulares de aplicación que serán desplegados al igual que las interacciones entre estos y los procesos de negocios.</a:t>
            </a:r>
          </a:p>
          <a:p>
            <a:pPr>
              <a:buAutoNum type="arabicPeriod"/>
            </a:pPr>
            <a:r>
              <a:rPr lang="es-MX" b="1" dirty="0"/>
              <a:t>Arquitectura de datos: </a:t>
            </a:r>
            <a:r>
              <a:rPr lang="es-MX" dirty="0"/>
              <a:t>Se explica la manera como son ordenados los datos y la forma de almacenarlos por la organización.</a:t>
            </a:r>
          </a:p>
          <a:p>
            <a:pPr>
              <a:buAutoNum type="arabicPeriod"/>
            </a:pPr>
            <a:r>
              <a:rPr lang="es-MX" b="1" dirty="0"/>
              <a:t>Arquitectura técnica: </a:t>
            </a:r>
            <a:r>
              <a:rPr lang="es-MX" dirty="0"/>
              <a:t>Se realiza la descripción del módulo físico, </a:t>
            </a:r>
            <a:r>
              <a:rPr lang="es-MX" dirty="0" err="1"/>
              <a:t>asi</a:t>
            </a:r>
            <a:r>
              <a:rPr lang="es-MX" dirty="0"/>
              <a:t> como del software y de las redes que sean necesarias para el soporte del núcleo ya especificado</a:t>
            </a:r>
          </a:p>
          <a:p>
            <a:pPr marL="0" indent="0">
              <a:buNone/>
            </a:pP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234007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447" y="940525"/>
            <a:ext cx="9666341" cy="5708469"/>
          </a:xfrm>
          <a:prstGeom prst="rect">
            <a:avLst/>
          </a:prstGeom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1532447" y="472875"/>
            <a:ext cx="10867862" cy="6176119"/>
          </a:xfrm>
        </p:spPr>
        <p:txBody>
          <a:bodyPr/>
          <a:lstStyle/>
          <a:p>
            <a:pPr lvl="1"/>
            <a:r>
              <a:rPr lang="es-MX" dirty="0"/>
              <a:t>Modelo de referencia conceptual </a:t>
            </a:r>
          </a:p>
        </p:txBody>
      </p:sp>
    </p:spTree>
    <p:extLst>
      <p:ext uri="{BB962C8B-B14F-4D97-AF65-F5344CB8AC3E}">
        <p14:creationId xmlns:p14="http://schemas.microsoft.com/office/powerpoint/2010/main" val="3672527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1154" y="2133600"/>
            <a:ext cx="10433458" cy="3777622"/>
          </a:xfrm>
        </p:spPr>
        <p:txBody>
          <a:bodyPr/>
          <a:lstStyle/>
          <a:p>
            <a:pPr algn="just"/>
            <a:r>
              <a:rPr lang="es-MX" dirty="0"/>
              <a:t>Es un modelo de arquitectura empresarial que se aplica como base en múltiples marcos , que busca que una arquitectura empresaria tenga</a:t>
            </a:r>
            <a:r>
              <a:rPr lang="es-MX" baseline="30000" dirty="0"/>
              <a:t> </a:t>
            </a:r>
            <a:r>
              <a:rPr lang="es-MX" dirty="0"/>
              <a:t>interrelación entre los entornos empresariales, de información y tecnología, además de buscar la protección de los datos de la empresa con sus respectivas normas y estándares.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592925" y="75038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3200" b="1" dirty="0"/>
              <a:t>SÍNTESIS </a:t>
            </a:r>
          </a:p>
        </p:txBody>
      </p:sp>
      <p:pic>
        <p:nvPicPr>
          <p:cNvPr id="8196" name="Picture 4" descr="Marco de EA de la FDIC. [27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5" y="3765560"/>
            <a:ext cx="3423506" cy="214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232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31966" y="2133600"/>
            <a:ext cx="10472646" cy="481584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s-ES" altLang="es-MX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s-ES" altLang="es-MX" sz="20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iospain</a:t>
            </a:r>
            <a:r>
              <a:rPr lang="es-ES" altLang="es-MX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(30 de 01 de 2018). </a:t>
            </a:r>
            <a:r>
              <a:rPr lang="es-ES" altLang="es-MX" sz="2000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¿Qué es TOGAF? Una metodología de arquitectura empresarial para negocios</a:t>
            </a:r>
            <a:r>
              <a:rPr lang="es-ES" altLang="es-MX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Obtenido de </a:t>
            </a:r>
            <a:r>
              <a:rPr lang="es-ES" altLang="es-MX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s-ES" altLang="es-MX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www.ciospain.es/finanzas/que-es-togaf-una-metodologia-de-arquitectura-empresarial-para-negocios</a:t>
            </a:r>
            <a:endParaRPr lang="es-ES" altLang="es-MX" sz="2000" dirty="0" smtClean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altLang="es-MX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Escobar, E. M. (27 de 11 de 2010). </a:t>
            </a:r>
            <a:r>
              <a:rPr lang="es-ES" altLang="es-MX" sz="2000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Arquitectura Empresarial en acción</a:t>
            </a:r>
            <a:r>
              <a:rPr lang="es-ES" altLang="es-MX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Obtenido de </a:t>
            </a:r>
            <a:r>
              <a:rPr lang="es-ES" altLang="es-MX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https://arquitecturaempresarialcali.wordpress.com/ensayos/motivacion-de-zachman</a:t>
            </a:r>
            <a:r>
              <a:rPr lang="es-ES" altLang="es-MX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s-ES" altLang="es-MX" sz="2000" dirty="0" smtClean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/>
            <a:r>
              <a:rPr lang="es-ES" altLang="es-MX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Gavilán, I. G. (06 de 09 de 2018). </a:t>
            </a:r>
            <a:r>
              <a:rPr lang="es-ES" altLang="es-MX" sz="2000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CONCEPTO Y ELEMENTOS DE UNA ARQUITECTURA EMPRESARIAL</a:t>
            </a:r>
            <a:r>
              <a:rPr lang="es-ES" altLang="es-MX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Obtenido de </a:t>
            </a:r>
            <a:r>
              <a:rPr lang="es-ES" altLang="es-MX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https://www.reingenieriadigital.es/concepto-y-elementos-de-una-arquitectura-empresarial</a:t>
            </a:r>
            <a:r>
              <a:rPr lang="es-ES" altLang="es-MX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s-ES" altLang="es-MX" sz="2000" dirty="0" smtClean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altLang="es-MX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Ibermatica365. (18 de 09 de 2021). </a:t>
            </a:r>
            <a:r>
              <a:rPr lang="es-ES" altLang="es-MX" sz="2000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Arquitectura Empresarial: elemento crítico en la Transformación digital de la empresa</a:t>
            </a:r>
            <a:r>
              <a:rPr lang="es-ES" altLang="es-MX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Obtenido de </a:t>
            </a:r>
            <a:r>
              <a:rPr lang="es-ES" altLang="es-MX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https://www.ibermatica365.com/la-arquitectura-empresarial-elemento-critico-en-la-transformacion-digital-de-empresa</a:t>
            </a:r>
            <a:r>
              <a:rPr lang="es-ES" altLang="es-MX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/</a:t>
            </a:r>
            <a:endParaRPr lang="es-ES" altLang="es-MX" sz="2000" dirty="0" smtClean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/>
            <a:r>
              <a:rPr lang="es-ES" altLang="es-MX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Trejos, I. (19 de 00 de 2007). </a:t>
            </a:r>
            <a:r>
              <a:rPr lang="es-ES" altLang="es-MX" sz="2000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arquitectura de </a:t>
            </a:r>
            <a:r>
              <a:rPr lang="es-ES" altLang="es-MX" sz="2000" i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Zachman</a:t>
            </a:r>
            <a:r>
              <a:rPr lang="es-ES" altLang="es-MX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Obtenido de </a:t>
            </a:r>
            <a:r>
              <a:rPr lang="es-ES" altLang="es-MX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https://www.clubdeinvestigacion.com/la-arquitectura-de-zachman/#:~:text=Zachman%20propuso%20una%20matriz%20que,o%20subcontratista%2C%20y%20trabajador</a:t>
            </a:r>
            <a:r>
              <a:rPr lang="es-ES" altLang="es-MX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 lvl="0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Van't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Wout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J.,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Waage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M., Hartman, H.,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Stahlecker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M., &amp;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Hofman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A. (2010). 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The integrated architecture framework explained: why, what, how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Springer Science &amp; Business Media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Capgemini</a:t>
            </a:r>
            <a:r>
              <a:rPr lang="es-MX" sz="2000" i="1" dirty="0">
                <a:latin typeface="Arial" panose="020B0604020202020204" pitchFamily="34" charset="0"/>
                <a:cs typeface="Arial" panose="020B0604020202020204" pitchFamily="34" charset="0"/>
              </a:rPr>
              <a:t> IAF - DEF </a:t>
            </a:r>
            <a:r>
              <a:rPr lang="es-MX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 (s. f.).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- DEF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https://agilearchitect.azurewebsites.net/useful_material/iaf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/</a:t>
            </a:r>
            <a:endParaRPr lang="es-MX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Gonzales Inga, J. P. (2016, 16 de diciembre). </a:t>
            </a:r>
            <a:r>
              <a:rPr lang="es-MX" sz="2000" i="1" dirty="0">
                <a:latin typeface="Arial" panose="020B0604020202020204" pitchFamily="34" charset="0"/>
                <a:cs typeface="Arial" panose="020B0604020202020204" pitchFamily="34" charset="0"/>
              </a:rPr>
              <a:t>ANÁLISIS COMPARATIVO DE FRAMEWORKS DE ARQUITECTURA EMPRESARIAL PARA EL ALINEAMIENTO ESTRATÉGICO DE TECNOLOGÍAS DE INFORMACIÓN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 core.ac. 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https://core.ac.uk/download/pdf/270316379.pdf</a:t>
            </a:r>
            <a:endParaRPr lang="es-MX" altLang="es-MX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 smtClean="0"/>
          </a:p>
          <a:p>
            <a:pPr lvl="0"/>
            <a:endParaRPr lang="en-US" dirty="0"/>
          </a:p>
          <a:p>
            <a:endParaRPr lang="es-ES" altLang="es-MX" dirty="0">
              <a:solidFill>
                <a:schemeClr val="tx1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/>
            <a:endParaRPr lang="es-ES" altLang="es-MX" dirty="0">
              <a:solidFill>
                <a:schemeClr val="tx1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ES" altLang="es-MX" dirty="0">
              <a:solidFill>
                <a:schemeClr val="tx1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/>
            <a:endParaRPr lang="es-ES" altLang="es-MX" dirty="0">
              <a:solidFill>
                <a:schemeClr val="tx1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EBFFEDE-AD32-4FAE-8E07-83389629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445" y="545733"/>
            <a:ext cx="8911687" cy="1280890"/>
          </a:xfrm>
        </p:spPr>
        <p:txBody>
          <a:bodyPr/>
          <a:lstStyle/>
          <a:p>
            <a:pPr algn="ctr"/>
            <a:r>
              <a:rPr lang="es-MX" dirty="0"/>
              <a:t>Bibliografías </a:t>
            </a:r>
          </a:p>
        </p:txBody>
      </p:sp>
    </p:spTree>
    <p:extLst>
      <p:ext uri="{BB962C8B-B14F-4D97-AF65-F5344CB8AC3E}">
        <p14:creationId xmlns:p14="http://schemas.microsoft.com/office/powerpoint/2010/main" val="3082749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82181" y="1445622"/>
            <a:ext cx="10843761" cy="4811487"/>
          </a:xfrm>
        </p:spPr>
        <p:txBody>
          <a:bodyPr>
            <a:noAutofit/>
          </a:bodyPr>
          <a:lstStyle/>
          <a:p>
            <a:r>
              <a:rPr lang="es-MX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Ledesma Alvear, J. C. (2017, 15 de mayo). </a:t>
            </a:r>
            <a:r>
              <a:rPr lang="es-MX" sz="14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Trrabajo</a:t>
            </a:r>
            <a:r>
              <a:rPr lang="es-MX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Final presentado para obtener el grado de especialista en Ingeniería de Software</a:t>
            </a:r>
            <a:r>
              <a:rPr lang="es-MX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sedici.unlp.edu. </a:t>
            </a:r>
            <a:r>
              <a:rPr lang="es-MX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http://sedici.unlp.edu.ar/bitstream/handle/10915/61135/Documento_completo__.pdf-PDFA.pdf?sequence=1&amp;amp;isAllowed=y</a:t>
            </a:r>
            <a:endParaRPr lang="es-MX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10 – Framework ATOM</a:t>
            </a:r>
            <a:r>
              <a:rPr lang="es-MX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(2018, 29 de septiembre). </a:t>
            </a:r>
            <a:r>
              <a:rPr lang="es-MX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aprendearquitecturas+oftware</a:t>
            </a:r>
            <a:r>
              <a:rPr lang="es-MX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s-MX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https://aprendearquitecturasoftware.wordpress.com/2018/09/29/grupo-10-framework-atom/</a:t>
            </a:r>
            <a:endParaRPr lang="es-MX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ES" altLang="es-MX" sz="14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Linares, M. A. (19 de 09 de 2021). </a:t>
            </a:r>
            <a:r>
              <a:rPr lang="es-ES" altLang="es-MX" sz="1400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SABSA Framework</a:t>
            </a:r>
            <a:r>
              <a:rPr lang="es-ES" altLang="es-MX" sz="14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Obtenido de </a:t>
            </a:r>
            <a:r>
              <a:rPr lang="es-ES" altLang="es-MX" sz="14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Prezi</a:t>
            </a:r>
            <a:r>
              <a:rPr lang="es-ES" altLang="es-MX" sz="14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s-ES" altLang="es-MX" sz="14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https://prezi.com/yxifsqzmusjw/sabsa-framework</a:t>
            </a:r>
            <a:r>
              <a:rPr lang="es-ES" altLang="es-MX" sz="14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s-ES" altLang="es-MX" sz="1400" dirty="0" smtClean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/>
            <a:r>
              <a:rPr lang="en-US" altLang="es-MX" sz="14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Platt</a:t>
            </a:r>
            <a:r>
              <a:rPr lang="en-US" altLang="es-MX" sz="14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 (19 de 09 de 2021). What is SABSA Enterprise Security Architecture and why should you care ? </a:t>
            </a:r>
            <a:r>
              <a:rPr lang="en-US" altLang="es-MX" sz="14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Obtenido</a:t>
            </a:r>
            <a:r>
              <a:rPr lang="en-US" altLang="es-MX" sz="14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Medium: </a:t>
            </a:r>
            <a:endParaRPr lang="en-US" altLang="es-MX" sz="1400" dirty="0" smtClean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altLang="es-MX" sz="14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https://medium.com/@marioplatt/what-is-sabsa-enterprise-security-architecture-and-why-should-you-care-a649418b2742#:~:text=SABSA%20is%20an%20Enterprise%20Security%20Architecture%20Framework.%</a:t>
            </a:r>
            <a:r>
              <a:rPr lang="en-US" altLang="es-MX" sz="14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20It,and%20provides%20a%20mechanism%20to%20manage%20such%20compl</a:t>
            </a:r>
            <a:endParaRPr lang="en-US" altLang="es-MX" sz="1400" dirty="0" smtClean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altLang="es-MX" sz="1400" dirty="0" err="1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Truyen</a:t>
            </a:r>
            <a:r>
              <a:rPr lang="es-ES" altLang="es-MX" sz="14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F. (2018). </a:t>
            </a:r>
            <a:r>
              <a:rPr lang="es-ES" altLang="es-MX" sz="1400" i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Modelinga</a:t>
            </a:r>
            <a:r>
              <a:rPr lang="es-ES" altLang="es-MX" sz="1400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SABSA® </a:t>
            </a:r>
            <a:r>
              <a:rPr lang="es-ES" altLang="es-MX" sz="1400" i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based</a:t>
            </a:r>
            <a:r>
              <a:rPr lang="es-ES" altLang="es-MX" sz="1400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Enterprise Security </a:t>
            </a:r>
            <a:r>
              <a:rPr lang="es-ES" altLang="es-MX" sz="1400" i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Architecture</a:t>
            </a:r>
            <a:r>
              <a:rPr lang="es-ES" altLang="es-MX" sz="1400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altLang="es-MX" sz="1400" i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</a:t>
            </a:r>
            <a:r>
              <a:rPr lang="es-ES" altLang="es-MX" sz="1400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Enterprise </a:t>
            </a:r>
            <a:r>
              <a:rPr lang="es-ES" altLang="es-MX" sz="1400" i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Architect</a:t>
            </a:r>
            <a:r>
              <a:rPr lang="es-ES" altLang="es-MX" sz="1400" i="1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Fang Liu, J. T. (2011). </a:t>
            </a:r>
            <a:r>
              <a:rPr lang="en-US" altLang="es-MX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NISTCloudComputing</a:t>
            </a:r>
            <a:r>
              <a:rPr lang="en-US" alt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</a:t>
            </a:r>
            <a:r>
              <a:rPr lang="es-MX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en-US" altLang="es-MX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es-MX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Kotusev</a:t>
            </a:r>
            <a:r>
              <a:rPr lang="en-US" alt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S. (2016). The History of Enterprise Architecture: An Evidence-Based Review</a:t>
            </a:r>
            <a:r>
              <a:rPr lang="en-US" altLang="es-MX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Thomas </a:t>
            </a:r>
            <a:r>
              <a:rPr lang="es-E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Hedberg</a:t>
            </a: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J. M. (2019). </a:t>
            </a:r>
            <a:r>
              <a:rPr lang="es-ES" sz="1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Proceedings</a:t>
            </a:r>
            <a:r>
              <a:rPr lang="es-E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ES" sz="1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10th </a:t>
            </a:r>
            <a:r>
              <a:rPr lang="es-ES" sz="1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Model-Based</a:t>
            </a:r>
            <a:r>
              <a:rPr lang="es-E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Enterprise Summit.</a:t>
            </a: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419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643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29AB9A-C1D2-4D12-897A-727CC0B1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868" y="1358283"/>
            <a:ext cx="10670111" cy="4749554"/>
          </a:xfrm>
        </p:spPr>
        <p:txBody>
          <a:bodyPr>
            <a:normAutofit/>
          </a:bodyPr>
          <a:lstStyle/>
          <a:p>
            <a:r>
              <a:rPr lang="es-ES" sz="15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Dodcio</a:t>
            </a:r>
            <a:r>
              <a:rPr lang="es-ES" sz="15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(19 de Agosto de 2010). </a:t>
            </a:r>
            <a:r>
              <a:rPr lang="es-ES" sz="15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ES" sz="15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5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DoDAF</a:t>
            </a:r>
            <a:r>
              <a:rPr lang="es-ES" sz="15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5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Architecture</a:t>
            </a:r>
            <a:r>
              <a:rPr lang="es-ES" sz="15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Framework </a:t>
            </a:r>
            <a:r>
              <a:rPr lang="es-ES" sz="15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</a:t>
            </a:r>
            <a:r>
              <a:rPr lang="es-ES" sz="15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2.02</a:t>
            </a:r>
            <a:r>
              <a:rPr lang="es-ES" sz="15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Obtenido de </a:t>
            </a:r>
            <a:r>
              <a:rPr lang="es-ES" sz="15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Dodcio</a:t>
            </a:r>
            <a:r>
              <a:rPr lang="es-ES" sz="15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https://dodcio.defense.gov/Portals/0/Documents/DODAF/DoDAF_v2-02_web.pdf</a:t>
            </a:r>
            <a:endParaRPr lang="es-MX" sz="15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sz="15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Stringfixer</a:t>
            </a:r>
            <a:r>
              <a:rPr lang="es-ES" sz="15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(21 de Marzo de 2019). </a:t>
            </a:r>
            <a:r>
              <a:rPr lang="es-ES" sz="15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Marco de arquitectura del Departamento de Defensa</a:t>
            </a:r>
            <a:r>
              <a:rPr lang="es-ES" sz="15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Obtenido de </a:t>
            </a:r>
            <a:r>
              <a:rPr lang="es-ES" sz="15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Stringfixer</a:t>
            </a:r>
            <a:r>
              <a:rPr lang="es-ES" sz="15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https://stringfixer.com/es/DODAF</a:t>
            </a:r>
            <a:endParaRPr lang="es-MX" sz="15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sz="15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Tupper</a:t>
            </a:r>
            <a:r>
              <a:rPr lang="es-ES" sz="15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C. D. (22 de Septiembre de 2011). </a:t>
            </a:r>
            <a:r>
              <a:rPr lang="es-ES" sz="15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Federal Enterprise </a:t>
            </a:r>
            <a:r>
              <a:rPr lang="es-ES" sz="15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Architecture</a:t>
            </a:r>
            <a:r>
              <a:rPr lang="es-ES" sz="15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Obtenido de </a:t>
            </a:r>
            <a:r>
              <a:rPr lang="es-ES" sz="15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Sciencedirect</a:t>
            </a:r>
            <a:r>
              <a:rPr lang="es-ES" sz="15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https://www.sciencedirect.com/topics/computer-science/federal-enterprise-architecture</a:t>
            </a:r>
            <a:endParaRPr lang="es-MX" sz="15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sz="15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Ukeessays</a:t>
            </a:r>
            <a:r>
              <a:rPr lang="es-ES" sz="15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(18 de Mayo de 2020). </a:t>
            </a:r>
            <a:r>
              <a:rPr lang="es-ES" sz="15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Federal Enterprise </a:t>
            </a:r>
            <a:r>
              <a:rPr lang="es-ES" sz="15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Architecture</a:t>
            </a:r>
            <a:r>
              <a:rPr lang="es-ES" sz="15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Framework (FEAF) </a:t>
            </a:r>
            <a:r>
              <a:rPr lang="es-ES" sz="15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Analysis</a:t>
            </a:r>
            <a:r>
              <a:rPr lang="es-ES" sz="15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Obtenido de </a:t>
            </a:r>
            <a:r>
              <a:rPr lang="es-ES" sz="15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Ukeessays</a:t>
            </a:r>
            <a:r>
              <a:rPr lang="es-ES" sz="15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https://www.ukessays.com/essays/architecture/federal-enterprise-architecture-framework-feaf-analysis.php</a:t>
            </a:r>
            <a:endParaRPr lang="es-MX" sz="15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sz="15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Valero, M. S. (12 de Enero de 2020). </a:t>
            </a:r>
            <a:r>
              <a:rPr lang="es-ES" sz="15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Análisis comparativo de herramientas de arquitectura empresarial</a:t>
            </a:r>
            <a:r>
              <a:rPr lang="es-ES" sz="15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Obtenido de </a:t>
            </a:r>
            <a:r>
              <a:rPr lang="es-ES" sz="15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Riunet</a:t>
            </a:r>
            <a:r>
              <a:rPr lang="es-ES" sz="15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https://m.riunet.upv.es/</a:t>
            </a:r>
            <a:r>
              <a:rPr lang="es-ES" sz="15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bitstream</a:t>
            </a:r>
            <a:r>
              <a:rPr lang="es-ES" sz="15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s-ES" sz="15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</a:t>
            </a:r>
            <a:r>
              <a:rPr lang="es-ES" sz="15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/10251/150193/Sanchis%20-%20Análisis%20comparativo%20de%20herramientas%20de%20arquitectura%20empresarial.pdf?sequence=1&amp;isAllowed=y</a:t>
            </a:r>
            <a:endParaRPr lang="es-MX" sz="15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sz="15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Whitehouse</a:t>
            </a:r>
            <a:r>
              <a:rPr lang="es-ES" sz="15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(17 de Abril de 2007). </a:t>
            </a:r>
            <a:r>
              <a:rPr lang="es-ES" sz="15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 </a:t>
            </a:r>
            <a:r>
              <a:rPr lang="es-ES" sz="15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Consolidated</a:t>
            </a:r>
            <a:r>
              <a:rPr lang="es-ES" sz="15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Obtenido de </a:t>
            </a:r>
            <a:r>
              <a:rPr lang="es-ES" sz="15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Whitehouse</a:t>
            </a:r>
            <a:r>
              <a:rPr lang="es-ES" sz="15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https://obamawhitehouse.archives.gov/sites/default/files/omb/assets/fea_docs/FEA_CRM_v23_Final_Oct_2007_Revised.pdf</a:t>
            </a:r>
            <a:endParaRPr lang="es-MX" sz="15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343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6FE0B5E-5944-40A0-88CB-798D9E3B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595" y="624111"/>
            <a:ext cx="8911687" cy="740864"/>
          </a:xfrm>
        </p:spPr>
        <p:txBody>
          <a:bodyPr/>
          <a:lstStyle/>
          <a:p>
            <a:pPr algn="ctr"/>
            <a:r>
              <a:rPr lang="es-MX" b="1" dirty="0" err="1"/>
              <a:t>TOGAF’s</a:t>
            </a:r>
            <a:r>
              <a:rPr lang="es-MX" b="1" dirty="0"/>
              <a:t> ADM</a:t>
            </a:r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03E4FDE-54E8-4CE9-9824-37E5E176B5AF}"/>
              </a:ext>
            </a:extLst>
          </p:cNvPr>
          <p:cNvSpPr txBox="1">
            <a:spLocks/>
          </p:cNvSpPr>
          <p:nvPr/>
        </p:nvSpPr>
        <p:spPr>
          <a:xfrm>
            <a:off x="1522611" y="1364975"/>
            <a:ext cx="10071653" cy="728867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/>
              <a:t>Diagramas esquemáticos                          Diagramas de ejemplo de la aplicación en empresas  </a:t>
            </a:r>
          </a:p>
          <a:p>
            <a:pPr marL="0" indent="0">
              <a:buFont typeface="Wingdings 3" charset="2"/>
              <a:buNone/>
            </a:pPr>
            <a:r>
              <a:rPr lang="es-MX" b="1" dirty="0"/>
              <a:t> </a:t>
            </a:r>
          </a:p>
          <a:p>
            <a:pPr marL="0" indent="0">
              <a:buFont typeface="Wingdings 3" charset="2"/>
              <a:buNone/>
            </a:pPr>
            <a:endParaRPr lang="es-MX" b="1" dirty="0"/>
          </a:p>
        </p:txBody>
      </p:sp>
      <p:pic>
        <p:nvPicPr>
          <p:cNvPr id="6" name="Picture 2" descr="Togaf | Arquitectura Empresarial">
            <a:extLst>
              <a:ext uri="{FF2B5EF4-FFF2-40B4-BE49-F238E27FC236}">
                <a16:creationId xmlns:a16="http://schemas.microsoft.com/office/drawing/2014/main" id="{48B725B6-7E9B-4963-B340-7D6FCD968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40" y="1940447"/>
            <a:ext cx="3763718" cy="429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ATÁLOGOS/ DIAGRAMAS/ MATRICES TOGAF | Arquitectura Empresarial">
            <a:extLst>
              <a:ext uri="{FF2B5EF4-FFF2-40B4-BE49-F238E27FC236}">
                <a16:creationId xmlns:a16="http://schemas.microsoft.com/office/drawing/2014/main" id="{3E5E6BDC-6F46-4F76-A93A-17E676577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630" y="1925265"/>
            <a:ext cx="5358430" cy="430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93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398BED-47E2-4C0D-9890-3A5E9BF22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33600"/>
            <a:ext cx="4787900" cy="3777622"/>
          </a:xfrm>
        </p:spPr>
        <p:txBody>
          <a:bodyPr/>
          <a:lstStyle/>
          <a:p>
            <a:pPr marL="0" indent="0">
              <a:buNone/>
            </a:pPr>
            <a:r>
              <a:rPr lang="es-MX" b="1" dirty="0"/>
              <a:t>Síntesis </a:t>
            </a:r>
          </a:p>
          <a:p>
            <a:pPr marL="0" indent="0" algn="just">
              <a:buNone/>
            </a:pPr>
            <a:r>
              <a:rPr lang="es-MX" i="0" dirty="0">
                <a:solidFill>
                  <a:srgbClr val="2B2B2B"/>
                </a:solidFill>
                <a:effectLst/>
                <a:latin typeface="Century Gothic (Cuerpo)"/>
              </a:rPr>
              <a:t>TOGAF </a:t>
            </a:r>
            <a:r>
              <a:rPr lang="es-MX" b="0" i="0" dirty="0">
                <a:solidFill>
                  <a:srgbClr val="2B2B2B"/>
                </a:solidFill>
                <a:effectLst/>
                <a:latin typeface="Century Gothic (Cuerpo)"/>
              </a:rPr>
              <a:t>es una arquitectura empresarial que ayuda a las organizaciones a implementar la tecnología de software de una manera estructurada y organizada, con un enfoque en la gobernanza y el cumplimiento de los objetivos comerciales </a:t>
            </a:r>
            <a:r>
              <a:rPr lang="es-MX" dirty="0"/>
              <a:t>en torno al desarrollo de software empresarial.</a:t>
            </a:r>
            <a:endParaRPr lang="es-MX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FA19910-F4C7-45A6-992F-DEB1138B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595" y="624111"/>
            <a:ext cx="8911687" cy="740864"/>
          </a:xfrm>
        </p:spPr>
        <p:txBody>
          <a:bodyPr/>
          <a:lstStyle/>
          <a:p>
            <a:pPr algn="ctr"/>
            <a:r>
              <a:rPr lang="es-MX" b="1" dirty="0" err="1"/>
              <a:t>TOGAF’s</a:t>
            </a:r>
            <a:r>
              <a:rPr lang="es-MX" b="1" dirty="0"/>
              <a:t> ADM</a:t>
            </a:r>
            <a:endParaRPr lang="es-MX" dirty="0"/>
          </a:p>
        </p:txBody>
      </p:sp>
      <p:pic>
        <p:nvPicPr>
          <p:cNvPr id="6146" name="Picture 2" descr="13 ideas de Arquitectura (TOGAF) | arquitectura empresarial, arquitectura,  software">
            <a:extLst>
              <a:ext uri="{FF2B5EF4-FFF2-40B4-BE49-F238E27FC236}">
                <a16:creationId xmlns:a16="http://schemas.microsoft.com/office/drawing/2014/main" id="{CD7C7313-4867-4E51-B138-F9962F9DA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218" y="1364975"/>
            <a:ext cx="5188307" cy="458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91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B868725-00B1-4F6F-AE90-30356944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595" y="624111"/>
            <a:ext cx="8911687" cy="740864"/>
          </a:xfrm>
        </p:spPr>
        <p:txBody>
          <a:bodyPr/>
          <a:lstStyle/>
          <a:p>
            <a:pPr algn="ctr"/>
            <a:r>
              <a:rPr lang="es-MX" b="1" dirty="0"/>
              <a:t>ZACHMAN</a:t>
            </a:r>
            <a:endParaRPr lang="es-MX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2E53F2B-17E7-4B04-ACEF-780E198BD979}"/>
              </a:ext>
            </a:extLst>
          </p:cNvPr>
          <p:cNvSpPr txBox="1">
            <a:spLocks/>
          </p:cNvSpPr>
          <p:nvPr/>
        </p:nvSpPr>
        <p:spPr>
          <a:xfrm>
            <a:off x="7964557" y="1258957"/>
            <a:ext cx="4227443" cy="34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Edgardo Alexander Encino Gómez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B2146D3-915D-48F4-ADFD-67A3C09EDDA2}"/>
              </a:ext>
            </a:extLst>
          </p:cNvPr>
          <p:cNvSpPr txBox="1">
            <a:spLocks/>
          </p:cNvSpPr>
          <p:nvPr/>
        </p:nvSpPr>
        <p:spPr>
          <a:xfrm>
            <a:off x="1312517" y="1603513"/>
            <a:ext cx="9126883" cy="49695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es-MX" b="1" dirty="0"/>
              <a:t>Significado: </a:t>
            </a:r>
            <a:r>
              <a:rPr lang="es-MX" dirty="0">
                <a:solidFill>
                  <a:srgbClr val="000000"/>
                </a:solidFill>
                <a:latin typeface="century gothic" panose="020B0502020202020204" pitchFamily="34" charset="0"/>
              </a:rPr>
              <a:t>Toma el nombre de su creador John Zachman</a:t>
            </a:r>
            <a:endParaRPr lang="es-MX" dirty="0"/>
          </a:p>
          <a:p>
            <a:pPr marL="0" indent="0" algn="just">
              <a:buFont typeface="Wingdings 3" charset="2"/>
              <a:buNone/>
            </a:pPr>
            <a:r>
              <a:rPr lang="es-MX" b="1" dirty="0"/>
              <a:t>Año de creación de la primera versión: </a:t>
            </a:r>
            <a:r>
              <a:rPr lang="es-MX" dirty="0">
                <a:solidFill>
                  <a:srgbClr val="000000"/>
                </a:solidFill>
                <a:latin typeface="century gothic" panose="020B0502020202020204" pitchFamily="34" charset="0"/>
              </a:rPr>
              <a:t>Fue desarrollada en 1987</a:t>
            </a:r>
          </a:p>
          <a:p>
            <a:pPr marL="0" indent="0" algn="just">
              <a:buFont typeface="Wingdings 3" charset="2"/>
              <a:buNone/>
            </a:pPr>
            <a:r>
              <a:rPr lang="es-MX" b="1" dirty="0"/>
              <a:t>Año de creación de la versión más reciente: </a:t>
            </a:r>
            <a:r>
              <a:rPr lang="es-MX" dirty="0">
                <a:solidFill>
                  <a:srgbClr val="000000"/>
                </a:solidFill>
                <a:latin typeface="century gothic" panose="020B0502020202020204" pitchFamily="34" charset="0"/>
              </a:rPr>
              <a:t>Fue publicado en el 2011.</a:t>
            </a:r>
            <a:endParaRPr lang="es-MX" b="1" dirty="0"/>
          </a:p>
          <a:p>
            <a:pPr marL="0" indent="0" algn="just">
              <a:buFont typeface="Wingdings 3" charset="2"/>
              <a:buNone/>
            </a:pPr>
            <a:r>
              <a:rPr lang="es-MX" b="1" dirty="0"/>
              <a:t>Descripción: </a:t>
            </a:r>
            <a:r>
              <a:rPr lang="es-MX" dirty="0">
                <a:solidFill>
                  <a:srgbClr val="000000"/>
                </a:solidFill>
                <a:latin typeface="century gothic" panose="020B0502020202020204" pitchFamily="34" charset="0"/>
              </a:rPr>
              <a:t>Es un marco de trabajo de Arquitecturas empresariales y </a:t>
            </a:r>
            <a:r>
              <a:rPr lang="es-MX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es concebido como un Framework de Arquitecturas Empresariales, son su constante búsqueda de la descripción de cada componente, a través de interrogantes, y desde diferentes puntos de vista.</a:t>
            </a:r>
            <a:endParaRPr lang="es-MX" b="1" dirty="0"/>
          </a:p>
          <a:p>
            <a:pPr marL="0" indent="0" algn="just">
              <a:buFont typeface="Wingdings 3" charset="2"/>
              <a:buNone/>
            </a:pPr>
            <a:r>
              <a:rPr lang="es-MX" b="1" dirty="0"/>
              <a:t>Elementos:</a:t>
            </a:r>
          </a:p>
          <a:p>
            <a:pPr marL="0" indent="0" algn="just">
              <a:buFont typeface="Wingdings 3" charset="2"/>
              <a:buNone/>
            </a:pPr>
            <a:r>
              <a:rPr lang="es-MX" dirty="0"/>
              <a:t>Elementos de las filas: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/>
              <a:t>Objetivo, modelo de negocio. Modelado del sistema, modelado tecnológico, componentes o representaciones detalladas y sistema de trabajo.</a:t>
            </a:r>
          </a:p>
          <a:p>
            <a:pPr marL="0" indent="0" algn="just">
              <a:buNone/>
            </a:pPr>
            <a:r>
              <a:rPr lang="es-MX" dirty="0"/>
              <a:t>Elementos de las columnas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/>
              <a:t>Personas (quién), tiempo (cuándo), motivación (por qué), data (qué), función (cómo), red (dónde).</a:t>
            </a:r>
          </a:p>
        </p:txBody>
      </p:sp>
    </p:spTree>
    <p:extLst>
      <p:ext uri="{BB962C8B-B14F-4D97-AF65-F5344CB8AC3E}">
        <p14:creationId xmlns:p14="http://schemas.microsoft.com/office/powerpoint/2010/main" val="399225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B58094D-91D6-48C0-B793-55997326E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017" y="1484244"/>
            <a:ext cx="10071653" cy="48657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b="1" dirty="0"/>
              <a:t>Características: </a:t>
            </a:r>
            <a:r>
              <a:rPr lang="es-MX" dirty="0"/>
              <a:t>Ha sido diseñada para ser un esquema de clasificación a fin de organizar modelos de arquitectura. Proveía una manera clara de los modelos necesarios para la arquitectura empresarial.</a:t>
            </a:r>
          </a:p>
          <a:p>
            <a:pPr marL="0" indent="0">
              <a:buNone/>
            </a:pPr>
            <a:r>
              <a:rPr lang="es-MX" b="1" dirty="0"/>
              <a:t>Estilos arquitecturales: </a:t>
            </a:r>
          </a:p>
          <a:p>
            <a:pPr marL="0" indent="0" algn="just">
              <a:buNone/>
            </a:pPr>
            <a:r>
              <a:rPr lang="es-MX" b="0" i="0" dirty="0">
                <a:solidFill>
                  <a:srgbClr val="4A4A4A"/>
                </a:solidFill>
                <a:effectLst/>
                <a:latin typeface="Century Gothic (Cuerpo)"/>
              </a:rPr>
              <a:t>Zachman propuso una matriz que tiene seis columnas que corresponden a interrogantes de comunicación (qué, cómo, dónde, quién, cuándo, por qué) y seis filas que corresponden a los grupos de interés (visionario, propietario, diseñador, constructor, implementador o subcontratista, y trabajador). Las casillas de la matriz corresponden a tipos de modelos que permiten especificar los componentes de una arquitectura empresarial.</a:t>
            </a:r>
          </a:p>
          <a:p>
            <a:pPr marL="0" indent="0" algn="just">
              <a:buNone/>
            </a:pPr>
            <a:r>
              <a:rPr lang="es-MX" b="0" i="0" dirty="0">
                <a:solidFill>
                  <a:srgbClr val="4A4A4A"/>
                </a:solidFill>
                <a:effectLst/>
                <a:latin typeface="Century Gothic (Cuerpo)"/>
              </a:rPr>
              <a:t>Hoy el esquema de Zachman es un estándar de facto para expresar arquitecturas empresariales.</a:t>
            </a:r>
            <a:endParaRPr lang="es-MX" b="1" dirty="0">
              <a:latin typeface="Century Gothic (Cuerpo)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8707161-0D63-4D77-9A35-110995A6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595" y="624111"/>
            <a:ext cx="8911687" cy="740864"/>
          </a:xfrm>
        </p:spPr>
        <p:txBody>
          <a:bodyPr/>
          <a:lstStyle/>
          <a:p>
            <a:pPr algn="ctr"/>
            <a:r>
              <a:rPr lang="es-MX" b="1" dirty="0"/>
              <a:t>ZACHMAN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714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D8BD780-7EAC-44DB-B627-4EF4224B695F}"/>
              </a:ext>
            </a:extLst>
          </p:cNvPr>
          <p:cNvSpPr txBox="1">
            <a:spLocks/>
          </p:cNvSpPr>
          <p:nvPr/>
        </p:nvSpPr>
        <p:spPr>
          <a:xfrm>
            <a:off x="1522611" y="1364975"/>
            <a:ext cx="10071653" cy="728867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/>
              <a:t>Diagramas esquemáticos                          Diagramas de ejemplo de la aplicación en empresas  </a:t>
            </a:r>
          </a:p>
          <a:p>
            <a:pPr marL="0" indent="0">
              <a:buFont typeface="Wingdings 3" charset="2"/>
              <a:buNone/>
            </a:pPr>
            <a:r>
              <a:rPr lang="es-MX" b="1" dirty="0"/>
              <a:t> </a:t>
            </a:r>
          </a:p>
          <a:p>
            <a:pPr marL="0" indent="0">
              <a:buFont typeface="Wingdings 3" charset="2"/>
              <a:buNone/>
            </a:pPr>
            <a:endParaRPr lang="es-MX" b="1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B70F95-A8E7-4DC8-8351-BDEBE15A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595" y="624111"/>
            <a:ext cx="8911687" cy="740864"/>
          </a:xfrm>
        </p:spPr>
        <p:txBody>
          <a:bodyPr/>
          <a:lstStyle/>
          <a:p>
            <a:pPr algn="ctr"/>
            <a:r>
              <a:rPr lang="es-MX" b="1" dirty="0"/>
              <a:t>ZACHMAN</a:t>
            </a:r>
            <a:endParaRPr lang="es-MX" dirty="0"/>
          </a:p>
        </p:txBody>
      </p:sp>
      <p:pic>
        <p:nvPicPr>
          <p:cNvPr id="3074" name="Picture 2" descr="Marco de Trabajo Zachman - Wikipedia, la enciclopedia libre">
            <a:extLst>
              <a:ext uri="{FF2B5EF4-FFF2-40B4-BE49-F238E27FC236}">
                <a16:creationId xmlns:a16="http://schemas.microsoft.com/office/drawing/2014/main" id="{E50F546F-8BC0-49F4-A3CC-3EB1948BD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" y="2301629"/>
            <a:ext cx="5527675" cy="356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ODELO JHON ZACHMAN DE ARQUITECTURA EMPRESARIAL | Arquitectura Empresarial">
            <a:extLst>
              <a:ext uri="{FF2B5EF4-FFF2-40B4-BE49-F238E27FC236}">
                <a16:creationId xmlns:a16="http://schemas.microsoft.com/office/drawing/2014/main" id="{DC9E7662-DE38-42ED-BFFB-F73CA5C37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28" y="2301629"/>
            <a:ext cx="5680468" cy="356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32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EE1832-0218-4397-AC62-6D3A522C1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00" y="2133600"/>
            <a:ext cx="10325100" cy="3777622"/>
          </a:xfrm>
        </p:spPr>
        <p:txBody>
          <a:bodyPr/>
          <a:lstStyle/>
          <a:p>
            <a:pPr marL="0" indent="0">
              <a:buNone/>
            </a:pPr>
            <a:r>
              <a:rPr lang="es-MX" b="1" dirty="0"/>
              <a:t>Síntesis</a:t>
            </a:r>
          </a:p>
          <a:p>
            <a:pPr marL="0" indent="0" algn="just">
              <a:buNone/>
            </a:pPr>
            <a:r>
              <a:rPr lang="es-MX" dirty="0"/>
              <a:t>Zachman Framework es un marco de arquitectura empresarial, el cual provee de una manera formal y estructurada de visualizar y definir lo que una empresa consiste. Y Fue creada por John Zachman en los 1980’s.</a:t>
            </a:r>
          </a:p>
          <a:p>
            <a:pPr marL="0" indent="0" algn="just">
              <a:buNone/>
            </a:pPr>
            <a:r>
              <a:rPr lang="es-MX" dirty="0"/>
              <a:t>Esta arquitectura ha sido diseñada para ser un esquema de clasificación a fin de organizar modelos de arquitectura. Proveía una manera clara de los modelos necesarios para la arquitectura empresarial.</a:t>
            </a:r>
            <a:endParaRPr lang="es-MX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D2479E7-B470-47F7-9A14-193A5664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595" y="624111"/>
            <a:ext cx="8911687" cy="740864"/>
          </a:xfrm>
        </p:spPr>
        <p:txBody>
          <a:bodyPr/>
          <a:lstStyle/>
          <a:p>
            <a:pPr algn="ctr"/>
            <a:r>
              <a:rPr lang="es-MX" b="1" dirty="0"/>
              <a:t>ZACHMAN</a:t>
            </a:r>
            <a:endParaRPr lang="es-MX" dirty="0"/>
          </a:p>
        </p:txBody>
      </p:sp>
      <p:pic>
        <p:nvPicPr>
          <p:cNvPr id="8198" name="Picture 6" descr="Arquitecturas empresariales en el sector público — El Escritorio de  Alejandro Barros : El Escritorio de Alejandro Barros">
            <a:extLst>
              <a:ext uri="{FF2B5EF4-FFF2-40B4-BE49-F238E27FC236}">
                <a16:creationId xmlns:a16="http://schemas.microsoft.com/office/drawing/2014/main" id="{9A06F597-7626-49FF-9343-F0817191C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195" y="4127500"/>
            <a:ext cx="4272186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937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332</TotalTime>
  <Words>2244</Words>
  <Application>Microsoft Office PowerPoint</Application>
  <PresentationFormat>Panorámica</PresentationFormat>
  <Paragraphs>263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4" baseType="lpstr">
      <vt:lpstr>Arial</vt:lpstr>
      <vt:lpstr>Calibri</vt:lpstr>
      <vt:lpstr>Century Gothic</vt:lpstr>
      <vt:lpstr>Century Gothic</vt:lpstr>
      <vt:lpstr>Century Gothic (Cuerpo)</vt:lpstr>
      <vt:lpstr>Helvetica</vt:lpstr>
      <vt:lpstr>Linux Libertine</vt:lpstr>
      <vt:lpstr>Wingdings</vt:lpstr>
      <vt:lpstr>Wingdings 3</vt:lpstr>
      <vt:lpstr>Espiral</vt:lpstr>
      <vt:lpstr>Presentación de PowerPoint</vt:lpstr>
      <vt:lpstr>TOGAF’s ADM </vt:lpstr>
      <vt:lpstr>TOGAF’s ADM</vt:lpstr>
      <vt:lpstr>TOGAF’s ADM</vt:lpstr>
      <vt:lpstr>TOGAF’s ADM</vt:lpstr>
      <vt:lpstr>ZACHMAN</vt:lpstr>
      <vt:lpstr>ZACHMAN</vt:lpstr>
      <vt:lpstr>ZACHMAN</vt:lpstr>
      <vt:lpstr>ZACHMAN</vt:lpstr>
      <vt:lpstr>FEDERAL ENTERPRISE ARCHITECTURE (Arquitectura empresarial federal)</vt:lpstr>
      <vt:lpstr>Presentación de PowerPoint</vt:lpstr>
      <vt:lpstr>Presentación de PowerPoint</vt:lpstr>
      <vt:lpstr>Department of Defense Architecture Framework (Marco de arquitectura del Departamento de Defensa)</vt:lpstr>
      <vt:lpstr>Presentación de PowerPoint</vt:lpstr>
      <vt:lpstr>Presentación de PowerPoint</vt:lpstr>
      <vt:lpstr>Integrated Architecture Framework (IAF)</vt:lpstr>
      <vt:lpstr>Presentación de PowerPoint</vt:lpstr>
      <vt:lpstr>Presentación de PowerPoint</vt:lpstr>
      <vt:lpstr>Presentación de PowerPoint</vt:lpstr>
      <vt:lpstr>Framework ATOM</vt:lpstr>
      <vt:lpstr>Presentación de PowerPoint</vt:lpstr>
      <vt:lpstr>Presentación de PowerPoint</vt:lpstr>
      <vt:lpstr>Presentación de PowerPoint</vt:lpstr>
      <vt:lpstr>SABSA - Enterprise Security Architecture </vt:lpstr>
      <vt:lpstr>CARACTERÍSTICAS</vt:lpstr>
      <vt:lpstr>Presentación de PowerPoint</vt:lpstr>
      <vt:lpstr>Presentación de PowerPoint</vt:lpstr>
      <vt:lpstr>NIST- Enterprise Architecture Model </vt:lpstr>
      <vt:lpstr>CARACTERÍSTICAS </vt:lpstr>
      <vt:lpstr>Presentación de PowerPoint</vt:lpstr>
      <vt:lpstr>Presentación de PowerPoint</vt:lpstr>
      <vt:lpstr>Bibliografías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Edgardo</dc:creator>
  <cp:lastModifiedBy>52919</cp:lastModifiedBy>
  <cp:revision>18</cp:revision>
  <dcterms:created xsi:type="dcterms:W3CDTF">2021-09-19T18:20:36Z</dcterms:created>
  <dcterms:modified xsi:type="dcterms:W3CDTF">2021-09-20T00:30:40Z</dcterms:modified>
</cp:coreProperties>
</file>