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71" r:id="rId16"/>
    <p:sldId id="272" r:id="rId17"/>
    <p:sldId id="273" r:id="rId18"/>
    <p:sldId id="267"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549EC-7595-49AD-A249-FBE2BCF0297E}" type="datetimeFigureOut">
              <a:rPr lang="es-MX" smtClean="0"/>
              <a:t>22/11/2021</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2960-1B92-4CC5-B5BF-23EA83E4ECD4}" type="slidenum">
              <a:rPr lang="es-MX" smtClean="0"/>
              <a:t>‹Nº›</a:t>
            </a:fld>
            <a:endParaRPr lang="es-MX" dirty="0"/>
          </a:p>
        </p:txBody>
      </p:sp>
    </p:spTree>
    <p:extLst>
      <p:ext uri="{BB962C8B-B14F-4D97-AF65-F5344CB8AC3E}">
        <p14:creationId xmlns:p14="http://schemas.microsoft.com/office/powerpoint/2010/main" val="133265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949B05B8-C382-4CEE-9D7F-1C58FAC8AF40}" type="datetime1">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DE9E74-B59F-487E-89E1-9D8E91E8C953}" type="datetime1">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B63291-FCD9-49BB-8954-E11325763252}" type="datetime1">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292482-D093-4ABB-BA51-6B3F5E3EFE18}" type="datetime1">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3EA5DAE6-E78F-4C3D-815F-A92B6F6D58DD}" type="datetime1">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C49A99D3-6C69-4A56-AFB3-F0259ECD6AF8}" type="datetime1">
              <a:rPr lang="en-US" smtClean="0"/>
              <a:t>11/22/2021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CDD2A51-3C9B-4660-8177-FF57C4BDD2C3}" type="datetime1">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29DAC2B-9873-4A8B-8879-AE89A65DB34C}" type="datetime1">
              <a:rPr lang="en-US" smtClean="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35EAB-8809-4082-8AEB-B2282A178A88}" type="datetime1">
              <a:rPr lang="en-US" smtClean="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9D87454-5CA0-41C6-BF0F-C5723A292174}" type="datetime1">
              <a:rPr lang="en-US" smtClean="0"/>
              <a:t>11/22/2021</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76E867A-643B-4315-956D-A769F2403463}" type="datetime1">
              <a:rPr lang="en-US" smtClean="0"/>
              <a:t>11/22/2021</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D549CC-C108-4604-AD60-7AC7C6887358}" type="datetime1">
              <a:rPr lang="en-US" smtClean="0"/>
              <a:t>11/22/2021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1.jpe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8.xml"/><Relationship Id="rId6" Type="http://schemas.openxmlformats.org/officeDocument/2006/relationships/slide" Target="slide7.xml"/><Relationship Id="rId11" Type="http://schemas.openxmlformats.org/officeDocument/2006/relationships/slide" Target="slide22.xml"/><Relationship Id="rId5" Type="http://schemas.openxmlformats.org/officeDocument/2006/relationships/slide" Target="slide6.xml"/><Relationship Id="rId10" Type="http://schemas.openxmlformats.org/officeDocument/2006/relationships/slide" Target="slide18.xml"/><Relationship Id="rId4" Type="http://schemas.openxmlformats.org/officeDocument/2006/relationships/slide" Target="slide5.xml"/><Relationship Id="rId9"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javiergarzas.com/2014/08/los-patrones-grasp.html" TargetMode="External"/><Relationship Id="rId2" Type="http://schemas.openxmlformats.org/officeDocument/2006/relationships/hyperlink" Target="http://www.infcr.uclm.es/www/mpolo/asig/0304/0102/patronesgrasp.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87C5F-7B9B-4B75-BCC8-521BFD277D4C}"/>
              </a:ext>
            </a:extLst>
          </p:cNvPr>
          <p:cNvSpPr>
            <a:spLocks noGrp="1"/>
          </p:cNvSpPr>
          <p:nvPr>
            <p:ph type="ctrTitle"/>
          </p:nvPr>
        </p:nvSpPr>
        <p:spPr>
          <a:xfrm>
            <a:off x="1600200" y="417251"/>
            <a:ext cx="8991600" cy="739048"/>
          </a:xfrm>
        </p:spPr>
        <p:txBody>
          <a:bodyPr>
            <a:normAutofit fontScale="90000"/>
          </a:bodyPr>
          <a:lstStyle/>
          <a:p>
            <a:r>
              <a:rPr lang="es-ES" sz="2800" dirty="0"/>
              <a:t>Universidad tecnológica de la selva</a:t>
            </a:r>
            <a:endParaRPr lang="es-MX" sz="2800" dirty="0"/>
          </a:p>
        </p:txBody>
      </p:sp>
      <p:sp>
        <p:nvSpPr>
          <p:cNvPr id="4" name="CuadroTexto 3">
            <a:extLst>
              <a:ext uri="{FF2B5EF4-FFF2-40B4-BE49-F238E27FC236}">
                <a16:creationId xmlns:a16="http://schemas.microsoft.com/office/drawing/2014/main" id="{228A3EBB-DC00-4786-9C54-059FF5834974}"/>
              </a:ext>
            </a:extLst>
          </p:cNvPr>
          <p:cNvSpPr txBox="1"/>
          <p:nvPr/>
        </p:nvSpPr>
        <p:spPr>
          <a:xfrm>
            <a:off x="1600200" y="1606858"/>
            <a:ext cx="8991600" cy="3416320"/>
          </a:xfrm>
          <a:prstGeom prst="rect">
            <a:avLst/>
          </a:prstGeom>
          <a:noFill/>
        </p:spPr>
        <p:txBody>
          <a:bodyPr wrap="square" rtlCol="0">
            <a:spAutoFit/>
          </a:bodyPr>
          <a:lstStyle/>
          <a:p>
            <a:pPr algn="ctr"/>
            <a:r>
              <a:rPr lang="es-ES" dirty="0"/>
              <a:t>Tema: Patrones GRASP y Gang of Four</a:t>
            </a:r>
          </a:p>
          <a:p>
            <a:pPr algn="ctr"/>
            <a:endParaRPr lang="es-ES" dirty="0"/>
          </a:p>
          <a:p>
            <a:pPr algn="ctr"/>
            <a:r>
              <a:rPr lang="es-ES" dirty="0"/>
              <a:t>Integrantes:</a:t>
            </a:r>
          </a:p>
          <a:p>
            <a:pPr algn="ctr"/>
            <a:r>
              <a:rPr lang="es-ES" dirty="0"/>
              <a:t>Víctor Iván Arroyo Ruiz</a:t>
            </a:r>
          </a:p>
          <a:p>
            <a:pPr algn="ctr"/>
            <a:r>
              <a:rPr lang="es-ES" dirty="0"/>
              <a:t>Leonardo Antonio Guillen Navarro</a:t>
            </a:r>
          </a:p>
          <a:p>
            <a:pPr algn="ctr"/>
            <a:r>
              <a:rPr lang="es-ES" dirty="0"/>
              <a:t>Luis Ángel Domínguez Santis</a:t>
            </a:r>
          </a:p>
          <a:p>
            <a:pPr algn="ctr"/>
            <a:endParaRPr lang="es-ES" dirty="0"/>
          </a:p>
          <a:p>
            <a:pPr algn="ctr"/>
            <a:r>
              <a:rPr lang="es-ES" dirty="0"/>
              <a:t>Profesor:</a:t>
            </a:r>
          </a:p>
          <a:p>
            <a:pPr algn="ctr"/>
            <a:r>
              <a:rPr lang="es-ES" dirty="0"/>
              <a:t>Eddy Alberto Pola Jiménez</a:t>
            </a:r>
          </a:p>
          <a:p>
            <a:pPr algn="ctr"/>
            <a:endParaRPr lang="es-MX" dirty="0"/>
          </a:p>
          <a:p>
            <a:pPr algn="ctr"/>
            <a:r>
              <a:rPr lang="es-MX" dirty="0"/>
              <a:t>Fecha:</a:t>
            </a:r>
          </a:p>
          <a:p>
            <a:pPr algn="ctr"/>
            <a:r>
              <a:rPr lang="es-MX" dirty="0"/>
              <a:t>23/11/2021</a:t>
            </a:r>
          </a:p>
        </p:txBody>
      </p:sp>
    </p:spTree>
    <p:extLst>
      <p:ext uri="{BB962C8B-B14F-4D97-AF65-F5344CB8AC3E}">
        <p14:creationId xmlns:p14="http://schemas.microsoft.com/office/powerpoint/2010/main" val="253602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76ED4-AE97-4A48-AC61-5959266C86AF}"/>
              </a:ext>
            </a:extLst>
          </p:cNvPr>
          <p:cNvSpPr>
            <a:spLocks noGrp="1"/>
          </p:cNvSpPr>
          <p:nvPr>
            <p:ph type="title"/>
          </p:nvPr>
        </p:nvSpPr>
        <p:spPr/>
        <p:txBody>
          <a:bodyPr/>
          <a:lstStyle/>
          <a:p>
            <a:r>
              <a:rPr lang="es-ES" dirty="0"/>
              <a:t>Patrón de diseño creacional</a:t>
            </a:r>
            <a:endParaRPr lang="es-MX" dirty="0"/>
          </a:p>
        </p:txBody>
      </p:sp>
      <p:sp>
        <p:nvSpPr>
          <p:cNvPr id="3" name="Marcador de contenido 2">
            <a:extLst>
              <a:ext uri="{FF2B5EF4-FFF2-40B4-BE49-F238E27FC236}">
                <a16:creationId xmlns:a16="http://schemas.microsoft.com/office/drawing/2014/main" id="{F8FD919D-A9DF-4F11-9883-D0D2981AE18E}"/>
              </a:ext>
            </a:extLst>
          </p:cNvPr>
          <p:cNvSpPr>
            <a:spLocks noGrp="1"/>
          </p:cNvSpPr>
          <p:nvPr>
            <p:ph sz="half" idx="1"/>
          </p:nvPr>
        </p:nvSpPr>
        <p:spPr/>
        <p:txBody>
          <a:bodyPr/>
          <a:lstStyle/>
          <a:p>
            <a:pPr marL="0" indent="0" algn="just">
              <a:buNone/>
            </a:pPr>
            <a:r>
              <a:rPr lang="es-ES" dirty="0"/>
              <a:t>Proporcionan diversos mecanismos de creación de objetos, que aumentan la flexibilidad y la reutilización del código existente de una manera adecuada a la situación.</a:t>
            </a:r>
            <a:endParaRPr lang="es-MX" dirty="0"/>
          </a:p>
        </p:txBody>
      </p:sp>
      <p:sp>
        <p:nvSpPr>
          <p:cNvPr id="4" name="Marcador de contenido 3">
            <a:extLst>
              <a:ext uri="{FF2B5EF4-FFF2-40B4-BE49-F238E27FC236}">
                <a16:creationId xmlns:a16="http://schemas.microsoft.com/office/drawing/2014/main" id="{79D35DA7-A20E-4EBE-894F-60ECA95EF000}"/>
              </a:ext>
            </a:extLst>
          </p:cNvPr>
          <p:cNvSpPr>
            <a:spLocks noGrp="1"/>
          </p:cNvSpPr>
          <p:nvPr>
            <p:ph sz="half" idx="2"/>
          </p:nvPr>
        </p:nvSpPr>
        <p:spPr/>
        <p:txBody>
          <a:bodyPr/>
          <a:lstStyle/>
          <a:p>
            <a:pPr marL="0" indent="0">
              <a:buNone/>
            </a:pPr>
            <a:r>
              <a:rPr lang="es-ES" dirty="0"/>
              <a:t>Ejemplos:</a:t>
            </a:r>
          </a:p>
          <a:p>
            <a:r>
              <a:rPr lang="es-MX" dirty="0"/>
              <a:t>Abstract Factory</a:t>
            </a:r>
          </a:p>
          <a:p>
            <a:r>
              <a:rPr lang="es-MX" dirty="0"/>
              <a:t>Builder</a:t>
            </a:r>
          </a:p>
          <a:p>
            <a:r>
              <a:rPr lang="es-MX" dirty="0"/>
              <a:t>Factory Method</a:t>
            </a:r>
          </a:p>
          <a:p>
            <a:r>
              <a:rPr lang="es-MX" dirty="0"/>
              <a:t>Prototype</a:t>
            </a:r>
          </a:p>
          <a:p>
            <a:r>
              <a:rPr lang="es-MX" dirty="0"/>
              <a:t>Singleton</a:t>
            </a:r>
          </a:p>
        </p:txBody>
      </p:sp>
      <p:sp>
        <p:nvSpPr>
          <p:cNvPr id="6" name="Marcador de número de diapositiva 5">
            <a:extLst>
              <a:ext uri="{FF2B5EF4-FFF2-40B4-BE49-F238E27FC236}">
                <a16:creationId xmlns:a16="http://schemas.microsoft.com/office/drawing/2014/main" id="{E28991A7-2312-4463-ACE2-7A027B30BD4D}"/>
              </a:ext>
            </a:extLst>
          </p:cNvPr>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403852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Abstract Factory</a:t>
            </a:r>
            <a:br>
              <a:rPr lang="es-MX" dirty="0"/>
            </a:br>
            <a:endParaRPr lang="es-MX" dirty="0"/>
          </a:p>
        </p:txBody>
      </p:sp>
      <p:sp>
        <p:nvSpPr>
          <p:cNvPr id="3" name="Marcador de contenido 2"/>
          <p:cNvSpPr>
            <a:spLocks noGrp="1"/>
          </p:cNvSpPr>
          <p:nvPr>
            <p:ph sz="half" idx="1"/>
          </p:nvPr>
        </p:nvSpPr>
        <p:spPr/>
        <p:txBody>
          <a:bodyPr>
            <a:normAutofit/>
          </a:bodyPr>
          <a:lstStyle/>
          <a:p>
            <a:r>
              <a:rPr lang="es-MX" dirty="0"/>
              <a:t>Problema:</a:t>
            </a:r>
          </a:p>
          <a:p>
            <a:pPr marL="0" indent="0" algn="just">
              <a:buNone/>
            </a:pPr>
            <a:r>
              <a:rPr lang="es-MX" dirty="0"/>
              <a:t>Necesitamos una forma de crear objetos individuales de mobiliario para que combinen con otros objetos de la misma familia. </a:t>
            </a:r>
          </a:p>
        </p:txBody>
      </p:sp>
      <p:sp>
        <p:nvSpPr>
          <p:cNvPr id="4" name="Marcador de contenido 3"/>
          <p:cNvSpPr>
            <a:spLocks noGrp="1"/>
          </p:cNvSpPr>
          <p:nvPr>
            <p:ph sz="half" idx="2"/>
          </p:nvPr>
        </p:nvSpPr>
        <p:spPr>
          <a:xfrm>
            <a:off x="6338315" y="2546603"/>
            <a:ext cx="4786367" cy="3101982"/>
          </a:xfrm>
        </p:spPr>
        <p:txBody>
          <a:bodyPr>
            <a:normAutofit/>
          </a:bodyPr>
          <a:lstStyle/>
          <a:p>
            <a:pPr algn="just"/>
            <a:r>
              <a:rPr lang="es-MX" dirty="0"/>
              <a:t>Solución</a:t>
            </a:r>
          </a:p>
          <a:p>
            <a:pPr marL="0" indent="0" algn="just">
              <a:buNone/>
            </a:pPr>
            <a:r>
              <a:rPr lang="es-MX" dirty="0"/>
              <a:t>Lo primero que sugiere el patrón Abstract Factory es que declaremos de forma explícita interfaces para cada producto diferente de la familia de productos (por ejemplo, silla, sofá o mesilla). Después podemos hacer que todas las variantes de los productos sigan esas interfaces. </a:t>
            </a:r>
          </a:p>
          <a:p>
            <a:endParaRPr lang="es-MX" dirty="0"/>
          </a:p>
          <a:p>
            <a:endParaRPr lang="es-MX" dirty="0"/>
          </a:p>
        </p:txBody>
      </p:sp>
      <p:sp>
        <p:nvSpPr>
          <p:cNvPr id="5" name="Marcador de número de diapositiva 4"/>
          <p:cNvSpPr>
            <a:spLocks noGrp="1"/>
          </p:cNvSpPr>
          <p:nvPr>
            <p:ph type="sldNum" sz="quarter" idx="12"/>
          </p:nvPr>
        </p:nvSpPr>
        <p:spPr/>
        <p:txBody>
          <a:bodyPr/>
          <a:lstStyle/>
          <a:p>
            <a:r>
              <a:rPr lang="en-US" dirty="0"/>
              <a:t>9</a:t>
            </a:r>
          </a:p>
        </p:txBody>
      </p:sp>
      <p:pic>
        <p:nvPicPr>
          <p:cNvPr id="1026" name="Picture 2" descr="Familias de productos y sus varian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369" y="4097594"/>
            <a:ext cx="3468188" cy="2312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a jerarquía de la clase Sil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00" y="4651453"/>
            <a:ext cx="2991395" cy="199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77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Builder Patterns</a:t>
            </a:r>
          </a:p>
        </p:txBody>
      </p:sp>
      <p:sp>
        <p:nvSpPr>
          <p:cNvPr id="3" name="Marcador de contenido 2"/>
          <p:cNvSpPr>
            <a:spLocks noGrp="1"/>
          </p:cNvSpPr>
          <p:nvPr>
            <p:ph sz="half" idx="1"/>
          </p:nvPr>
        </p:nvSpPr>
        <p:spPr/>
        <p:txBody>
          <a:bodyPr/>
          <a:lstStyle/>
          <a:p>
            <a:r>
              <a:rPr lang="es-MX" dirty="0"/>
              <a:t>Problema</a:t>
            </a:r>
          </a:p>
          <a:p>
            <a:pPr marL="0" indent="0" algn="just">
              <a:buNone/>
            </a:pPr>
            <a:r>
              <a:rPr lang="es-MX" dirty="0"/>
              <a:t>Crear un objeto complejo que requiere una inicialización laboriosa, paso a paso, de muchos campos y objetos anidados. </a:t>
            </a:r>
          </a:p>
        </p:txBody>
      </p:sp>
      <p:sp>
        <p:nvSpPr>
          <p:cNvPr id="4" name="Marcador de contenido 3"/>
          <p:cNvSpPr>
            <a:spLocks noGrp="1"/>
          </p:cNvSpPr>
          <p:nvPr>
            <p:ph sz="half" idx="2"/>
          </p:nvPr>
        </p:nvSpPr>
        <p:spPr>
          <a:xfrm>
            <a:off x="6338315" y="2638044"/>
            <a:ext cx="4786367" cy="3101982"/>
          </a:xfrm>
        </p:spPr>
        <p:txBody>
          <a:bodyPr/>
          <a:lstStyle/>
          <a:p>
            <a:r>
              <a:rPr lang="es-MX" dirty="0"/>
              <a:t>Solución</a:t>
            </a:r>
          </a:p>
          <a:p>
            <a:pPr marL="0" indent="0" algn="just">
              <a:buNone/>
            </a:pPr>
            <a:r>
              <a:rPr lang="es-MX" dirty="0"/>
              <a:t>El patrón Builder sugiere que saques el código de construcción del objeto de su propia clase y lo coloques dentro de objetos independientes llamados </a:t>
            </a:r>
            <a:r>
              <a:rPr lang="es-MX" i="1" dirty="0">
                <a:solidFill>
                  <a:schemeClr val="tx1"/>
                </a:solidFill>
              </a:rPr>
              <a:t>constructores</a:t>
            </a:r>
            <a:r>
              <a:rPr lang="es-MX" dirty="0">
                <a:solidFill>
                  <a:schemeClr val="tx1"/>
                </a:solidFill>
              </a:rPr>
              <a:t>.</a:t>
            </a:r>
          </a:p>
        </p:txBody>
      </p:sp>
      <p:sp>
        <p:nvSpPr>
          <p:cNvPr id="5" name="Marcador de número de diapositiva 4"/>
          <p:cNvSpPr>
            <a:spLocks noGrp="1"/>
          </p:cNvSpPr>
          <p:nvPr>
            <p:ph type="sldNum" sz="quarter" idx="12"/>
          </p:nvPr>
        </p:nvSpPr>
        <p:spPr/>
        <p:txBody>
          <a:bodyPr/>
          <a:lstStyle/>
          <a:p>
            <a:r>
              <a:rPr lang="en-US" dirty="0"/>
              <a:t>10</a:t>
            </a:r>
          </a:p>
        </p:txBody>
      </p:sp>
      <p:pic>
        <p:nvPicPr>
          <p:cNvPr id="2050" name="Picture 2" descr="Una gran cantidad de subclases genera otro probl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788" y="4097814"/>
            <a:ext cx="3646018" cy="21268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licación del patrón Buil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873" y="4015514"/>
            <a:ext cx="39052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21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Factory Method</a:t>
            </a:r>
          </a:p>
        </p:txBody>
      </p:sp>
      <p:sp>
        <p:nvSpPr>
          <p:cNvPr id="3" name="Marcador de contenido 2"/>
          <p:cNvSpPr>
            <a:spLocks noGrp="1"/>
          </p:cNvSpPr>
          <p:nvPr>
            <p:ph sz="half" idx="1"/>
          </p:nvPr>
        </p:nvSpPr>
        <p:spPr/>
        <p:txBody>
          <a:bodyPr/>
          <a:lstStyle/>
          <a:p>
            <a:r>
              <a:rPr lang="es-MX" dirty="0"/>
              <a:t>Problema</a:t>
            </a:r>
          </a:p>
          <a:p>
            <a:pPr marL="0" indent="0" algn="just">
              <a:buNone/>
            </a:pPr>
            <a:r>
              <a:rPr lang="es-MX" dirty="0"/>
              <a:t>Se requiere implementar la logística del mar a un app que solo es capaz de manejar el transporte en camión. Pero la mayor parte del código está acoplado a la clase camión y no se quiere restructurar la aplicación.</a:t>
            </a:r>
          </a:p>
          <a:p>
            <a:pPr marL="0" indent="0">
              <a:buNone/>
            </a:pPr>
            <a:endParaRPr lang="es-MX" dirty="0"/>
          </a:p>
        </p:txBody>
      </p:sp>
      <p:sp>
        <p:nvSpPr>
          <p:cNvPr id="4" name="Marcador de contenido 3"/>
          <p:cNvSpPr>
            <a:spLocks noGrp="1"/>
          </p:cNvSpPr>
          <p:nvPr>
            <p:ph sz="half" idx="2"/>
          </p:nvPr>
        </p:nvSpPr>
        <p:spPr>
          <a:xfrm>
            <a:off x="6338315" y="2638044"/>
            <a:ext cx="4786367" cy="3101982"/>
          </a:xfrm>
        </p:spPr>
        <p:txBody>
          <a:bodyPr/>
          <a:lstStyle/>
          <a:p>
            <a:r>
              <a:rPr lang="es-MX" dirty="0"/>
              <a:t>Solución</a:t>
            </a:r>
          </a:p>
          <a:p>
            <a:pPr algn="just"/>
            <a:r>
              <a:rPr lang="es-MX" dirty="0"/>
              <a:t>El patrón Factory Method sugiere que, en lugar de llamar al operador new para construir objetos directamente, se invoque a un método fábrica especial.</a:t>
            </a:r>
          </a:p>
        </p:txBody>
      </p:sp>
      <p:sp>
        <p:nvSpPr>
          <p:cNvPr id="5" name="Marcador de número de diapositiva 4"/>
          <p:cNvSpPr>
            <a:spLocks noGrp="1"/>
          </p:cNvSpPr>
          <p:nvPr>
            <p:ph type="sldNum" sz="quarter" idx="12"/>
          </p:nvPr>
        </p:nvSpPr>
        <p:spPr/>
        <p:txBody>
          <a:bodyPr/>
          <a:lstStyle/>
          <a:p>
            <a:r>
              <a:rPr lang="en-US" dirty="0"/>
              <a:t>11</a:t>
            </a:r>
          </a:p>
        </p:txBody>
      </p:sp>
      <p:pic>
        <p:nvPicPr>
          <p:cNvPr id="3074" name="Picture 2" descr="Añadir una nueva clase de transporte al programa provoca un probl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147" y="4614117"/>
            <a:ext cx="3865299" cy="161054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La estructura de las clases creador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765" y="4304787"/>
            <a:ext cx="4093157" cy="178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1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3B240-AD20-4562-ADA5-E8B9C3DE5E64}"/>
              </a:ext>
            </a:extLst>
          </p:cNvPr>
          <p:cNvSpPr>
            <a:spLocks noGrp="1"/>
          </p:cNvSpPr>
          <p:nvPr>
            <p:ph type="title"/>
          </p:nvPr>
        </p:nvSpPr>
        <p:spPr/>
        <p:txBody>
          <a:bodyPr/>
          <a:lstStyle/>
          <a:p>
            <a:r>
              <a:rPr lang="es-ES" dirty="0"/>
              <a:t>Patrón de diseño estructural</a:t>
            </a:r>
            <a:endParaRPr lang="es-MX" dirty="0"/>
          </a:p>
        </p:txBody>
      </p:sp>
      <p:sp>
        <p:nvSpPr>
          <p:cNvPr id="3" name="Marcador de contenido 2">
            <a:extLst>
              <a:ext uri="{FF2B5EF4-FFF2-40B4-BE49-F238E27FC236}">
                <a16:creationId xmlns:a16="http://schemas.microsoft.com/office/drawing/2014/main" id="{36A81C82-6C1E-420C-8B53-3EF6A8FADE22}"/>
              </a:ext>
            </a:extLst>
          </p:cNvPr>
          <p:cNvSpPr>
            <a:spLocks noGrp="1"/>
          </p:cNvSpPr>
          <p:nvPr>
            <p:ph sz="half" idx="1"/>
          </p:nvPr>
        </p:nvSpPr>
        <p:spPr>
          <a:xfrm>
            <a:off x="1581912" y="2638044"/>
            <a:ext cx="4271771" cy="4003388"/>
          </a:xfrm>
        </p:spPr>
        <p:txBody>
          <a:bodyPr>
            <a:normAutofit/>
          </a:bodyPr>
          <a:lstStyle/>
          <a:p>
            <a:pPr marL="0" indent="0">
              <a:buNone/>
            </a:pPr>
            <a:r>
              <a:rPr lang="es-ES" dirty="0"/>
              <a:t>Ejemplos</a:t>
            </a:r>
          </a:p>
          <a:p>
            <a:r>
              <a:rPr lang="es-MX" dirty="0"/>
              <a:t>Bridge</a:t>
            </a:r>
          </a:p>
          <a:p>
            <a:r>
              <a:rPr lang="es-MX" dirty="0"/>
              <a:t>Composite</a:t>
            </a:r>
          </a:p>
          <a:p>
            <a:r>
              <a:rPr lang="es-MX" dirty="0"/>
              <a:t>Decorator</a:t>
            </a:r>
          </a:p>
          <a:p>
            <a:r>
              <a:rPr lang="es-MX" dirty="0"/>
              <a:t>Facade</a:t>
            </a:r>
          </a:p>
          <a:p>
            <a:r>
              <a:rPr lang="es-MX" dirty="0"/>
              <a:t>Flyweight</a:t>
            </a:r>
          </a:p>
          <a:p>
            <a:r>
              <a:rPr lang="es-MX" dirty="0"/>
              <a:t>Proxy</a:t>
            </a:r>
          </a:p>
          <a:p>
            <a:r>
              <a:rPr lang="es-MX" dirty="0"/>
              <a:t>Adapter</a:t>
            </a:r>
          </a:p>
        </p:txBody>
      </p:sp>
      <p:sp>
        <p:nvSpPr>
          <p:cNvPr id="4" name="Marcador de contenido 3">
            <a:extLst>
              <a:ext uri="{FF2B5EF4-FFF2-40B4-BE49-F238E27FC236}">
                <a16:creationId xmlns:a16="http://schemas.microsoft.com/office/drawing/2014/main" id="{31B59580-E5D5-4EE8-A49E-E88BF265E562}"/>
              </a:ext>
            </a:extLst>
          </p:cNvPr>
          <p:cNvSpPr>
            <a:spLocks noGrp="1"/>
          </p:cNvSpPr>
          <p:nvPr>
            <p:ph sz="half" idx="2"/>
          </p:nvPr>
        </p:nvSpPr>
        <p:spPr>
          <a:xfrm>
            <a:off x="6338315" y="2638044"/>
            <a:ext cx="4786367" cy="3101982"/>
          </a:xfrm>
        </p:spPr>
        <p:txBody>
          <a:bodyPr>
            <a:normAutofit/>
          </a:bodyPr>
          <a:lstStyle/>
          <a:p>
            <a:pPr marL="0" indent="0" algn="just">
              <a:buNone/>
            </a:pPr>
            <a:r>
              <a:rPr lang="es-ES" dirty="0"/>
              <a:t>Facilitan soluciones y estándares eficientes con respecto a las composiciones de clase y las estructuras de objetos. El concepto de herencia se utiliza para componer interfaces y definir formas de componer objetos para obtener nuevas funcionalidades. </a:t>
            </a:r>
            <a:endParaRPr lang="es-MX" dirty="0"/>
          </a:p>
        </p:txBody>
      </p:sp>
      <p:sp>
        <p:nvSpPr>
          <p:cNvPr id="6" name="Marcador de número de diapositiva 5">
            <a:extLst>
              <a:ext uri="{FF2B5EF4-FFF2-40B4-BE49-F238E27FC236}">
                <a16:creationId xmlns:a16="http://schemas.microsoft.com/office/drawing/2014/main" id="{C9C023B2-C3A2-46C9-A9B8-CB39F3B3FD14}"/>
              </a:ext>
            </a:extLst>
          </p:cNvPr>
          <p:cNvSpPr>
            <a:spLocks noGrp="1"/>
          </p:cNvSpPr>
          <p:nvPr>
            <p:ph type="sldNum" sz="quarter" idx="12"/>
          </p:nvPr>
        </p:nvSpPr>
        <p:spPr/>
        <p:txBody>
          <a:bodyPr/>
          <a:lstStyle/>
          <a:p>
            <a:r>
              <a:rPr lang="en-US" dirty="0"/>
              <a:t>12</a:t>
            </a:r>
          </a:p>
        </p:txBody>
      </p:sp>
    </p:spTree>
    <p:extLst>
      <p:ext uri="{BB962C8B-B14F-4D97-AF65-F5344CB8AC3E}">
        <p14:creationId xmlns:p14="http://schemas.microsoft.com/office/powerpoint/2010/main" val="258672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Bridge</a:t>
            </a:r>
          </a:p>
        </p:txBody>
      </p:sp>
      <p:sp>
        <p:nvSpPr>
          <p:cNvPr id="3" name="Marcador de contenido 2"/>
          <p:cNvSpPr>
            <a:spLocks noGrp="1"/>
          </p:cNvSpPr>
          <p:nvPr>
            <p:ph sz="half" idx="1"/>
          </p:nvPr>
        </p:nvSpPr>
        <p:spPr/>
        <p:txBody>
          <a:bodyPr>
            <a:normAutofit/>
          </a:bodyPr>
          <a:lstStyle/>
          <a:p>
            <a:pPr algn="just"/>
            <a:r>
              <a:rPr lang="es-MX" dirty="0"/>
              <a:t>Problema</a:t>
            </a:r>
          </a:p>
          <a:p>
            <a:pPr marL="0" indent="0" algn="just">
              <a:buNone/>
            </a:pPr>
            <a:r>
              <a:rPr lang="es-MX" dirty="0"/>
              <a:t>Deseas extender una clase geométrica que tiene dos subclases que son cuadrado y circulo, sin embargo desea tener una jerarquía de colores pero no desea crear más subclases para un mismo objeto por cada color.</a:t>
            </a:r>
          </a:p>
        </p:txBody>
      </p:sp>
      <p:sp>
        <p:nvSpPr>
          <p:cNvPr id="4" name="Marcador de contenido 3"/>
          <p:cNvSpPr>
            <a:spLocks noGrp="1"/>
          </p:cNvSpPr>
          <p:nvPr>
            <p:ph sz="half" idx="2"/>
          </p:nvPr>
        </p:nvSpPr>
        <p:spPr>
          <a:xfrm>
            <a:off x="6338315" y="2638044"/>
            <a:ext cx="4786367" cy="3101982"/>
          </a:xfrm>
        </p:spPr>
        <p:txBody>
          <a:bodyPr>
            <a:normAutofit/>
          </a:bodyPr>
          <a:lstStyle/>
          <a:p>
            <a:r>
              <a:rPr lang="es-MX" dirty="0"/>
              <a:t>Solución</a:t>
            </a:r>
          </a:p>
          <a:p>
            <a:pPr marL="0" indent="0" algn="just">
              <a:buNone/>
            </a:pPr>
            <a:r>
              <a:rPr lang="es-MX" dirty="0"/>
              <a:t>El patrón Bridge intenta resolver este problema pasando de la herencia a la composición del objeto. En adelante, añadir nuevos colores no exigirá cambiar la jerarquía de forma y viceversa.</a:t>
            </a:r>
          </a:p>
        </p:txBody>
      </p:sp>
      <p:sp>
        <p:nvSpPr>
          <p:cNvPr id="5" name="Marcador de número de diapositiva 4"/>
          <p:cNvSpPr>
            <a:spLocks noGrp="1"/>
          </p:cNvSpPr>
          <p:nvPr>
            <p:ph type="sldNum" sz="quarter" idx="12"/>
          </p:nvPr>
        </p:nvSpPr>
        <p:spPr/>
        <p:txBody>
          <a:bodyPr/>
          <a:lstStyle/>
          <a:p>
            <a:r>
              <a:rPr lang="en-US" dirty="0"/>
              <a:t>13</a:t>
            </a:r>
          </a:p>
        </p:txBody>
      </p:sp>
      <p:pic>
        <p:nvPicPr>
          <p:cNvPr id="4099" name="Picture 3" descr="Problema del patrón B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143" y="4466778"/>
            <a:ext cx="2988566" cy="2116902"/>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Solución sugerida por el patrón Bri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914" y="4589341"/>
            <a:ext cx="4305081" cy="18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360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Composite</a:t>
            </a:r>
          </a:p>
        </p:txBody>
      </p:sp>
      <p:sp>
        <p:nvSpPr>
          <p:cNvPr id="3" name="Marcador de contenido 2"/>
          <p:cNvSpPr>
            <a:spLocks noGrp="1"/>
          </p:cNvSpPr>
          <p:nvPr>
            <p:ph sz="half" idx="1"/>
          </p:nvPr>
        </p:nvSpPr>
        <p:spPr/>
        <p:txBody>
          <a:bodyPr/>
          <a:lstStyle/>
          <a:p>
            <a:pPr algn="just"/>
            <a:r>
              <a:rPr lang="es-MX" dirty="0"/>
              <a:t>Digamos que decides crear un sistema de pedidos que utiliza dos clases, cajas y productos. Los pedidos pueden contener productos sencillos sin envolver, así como cajas llenas de productos... y otras cajas. ¿Cómo determinarás el precio total de ese pedido?</a:t>
            </a:r>
          </a:p>
        </p:txBody>
      </p:sp>
      <p:sp>
        <p:nvSpPr>
          <p:cNvPr id="4" name="Marcador de contenido 3"/>
          <p:cNvSpPr>
            <a:spLocks noGrp="1"/>
          </p:cNvSpPr>
          <p:nvPr>
            <p:ph sz="half" idx="2"/>
          </p:nvPr>
        </p:nvSpPr>
        <p:spPr>
          <a:xfrm>
            <a:off x="6338315" y="2638044"/>
            <a:ext cx="4786367" cy="3101982"/>
          </a:xfrm>
        </p:spPr>
        <p:txBody>
          <a:bodyPr/>
          <a:lstStyle/>
          <a:p>
            <a:pPr algn="just"/>
            <a:r>
              <a:rPr lang="es-MX" dirty="0"/>
              <a:t>Para un producto, sencillamente devuelve el precio del producto. Para una caja, recorre cada artículo que contiene la caja, pregunta su precio y devuelve un total por la caja. </a:t>
            </a:r>
          </a:p>
        </p:txBody>
      </p:sp>
      <p:sp>
        <p:nvSpPr>
          <p:cNvPr id="5" name="Marcador de número de diapositiva 4"/>
          <p:cNvSpPr>
            <a:spLocks noGrp="1"/>
          </p:cNvSpPr>
          <p:nvPr>
            <p:ph type="sldNum" sz="quarter" idx="12"/>
          </p:nvPr>
        </p:nvSpPr>
        <p:spPr/>
        <p:txBody>
          <a:bodyPr/>
          <a:lstStyle/>
          <a:p>
            <a:r>
              <a:rPr lang="en-US" dirty="0"/>
              <a:t>14</a:t>
            </a:r>
          </a:p>
        </p:txBody>
      </p:sp>
      <p:pic>
        <p:nvPicPr>
          <p:cNvPr id="5122" name="Picture 2" descr="Estructura de un pedido comple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826" y="4413939"/>
            <a:ext cx="2169740" cy="216974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olution sugerida por el patrón Compo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514" y="4082769"/>
            <a:ext cx="3792408" cy="1896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45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Decorator</a:t>
            </a:r>
          </a:p>
        </p:txBody>
      </p:sp>
      <p:sp>
        <p:nvSpPr>
          <p:cNvPr id="3" name="Marcador de contenido 2"/>
          <p:cNvSpPr>
            <a:spLocks noGrp="1"/>
          </p:cNvSpPr>
          <p:nvPr>
            <p:ph sz="half" idx="1"/>
          </p:nvPr>
        </p:nvSpPr>
        <p:spPr>
          <a:xfrm>
            <a:off x="1601102" y="2273927"/>
            <a:ext cx="4271771" cy="3101982"/>
          </a:xfrm>
        </p:spPr>
        <p:txBody>
          <a:bodyPr/>
          <a:lstStyle/>
          <a:p>
            <a:r>
              <a:rPr lang="es-MX" dirty="0"/>
              <a:t>Problema</a:t>
            </a:r>
          </a:p>
          <a:p>
            <a:pPr marL="0" indent="0" algn="just">
              <a:buNone/>
            </a:pPr>
            <a:r>
              <a:rPr lang="es-MX" dirty="0"/>
              <a:t>Deseas implementar más plataformas diferentes para una biblioteca de notificaciones. Creas las clases para cada una, pero después te das cuenta que algunos usuarios querrán notificar una vez, por diferentes plataformas diferentes, por la cual tu restructuras el código volviendo inestable y excesivamente largo.</a:t>
            </a:r>
          </a:p>
        </p:txBody>
      </p:sp>
      <p:sp>
        <p:nvSpPr>
          <p:cNvPr id="4" name="Marcador de contenido 3"/>
          <p:cNvSpPr>
            <a:spLocks noGrp="1"/>
          </p:cNvSpPr>
          <p:nvPr>
            <p:ph sz="half" idx="2"/>
          </p:nvPr>
        </p:nvSpPr>
        <p:spPr>
          <a:xfrm>
            <a:off x="6338315" y="2638044"/>
            <a:ext cx="4786367" cy="3101982"/>
          </a:xfrm>
        </p:spPr>
        <p:txBody>
          <a:bodyPr/>
          <a:lstStyle/>
          <a:p>
            <a:r>
              <a:rPr lang="es-MX" dirty="0"/>
              <a:t>Solución </a:t>
            </a:r>
          </a:p>
          <a:p>
            <a:pPr marL="0" indent="0" algn="just">
              <a:buNone/>
            </a:pPr>
            <a:r>
              <a:rPr lang="es-MX" dirty="0"/>
              <a:t>Dejemos la sencilla funcionalidad de las notificaciones dentro de la clase base Notificador, pero convirtamos el resto de los métodos de notificación en decoradores.</a:t>
            </a:r>
          </a:p>
        </p:txBody>
      </p:sp>
      <p:sp>
        <p:nvSpPr>
          <p:cNvPr id="5" name="Marcador de número de diapositiva 4"/>
          <p:cNvSpPr>
            <a:spLocks noGrp="1"/>
          </p:cNvSpPr>
          <p:nvPr>
            <p:ph type="sldNum" sz="quarter" idx="12"/>
          </p:nvPr>
        </p:nvSpPr>
        <p:spPr/>
        <p:txBody>
          <a:bodyPr/>
          <a:lstStyle/>
          <a:p>
            <a:r>
              <a:rPr lang="en-US" dirty="0"/>
              <a:t>15</a:t>
            </a:r>
          </a:p>
        </p:txBody>
      </p:sp>
      <p:pic>
        <p:nvPicPr>
          <p:cNvPr id="6148" name="Picture 4" descr="La solución con el patrón Deco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633" y="4668879"/>
            <a:ext cx="2581054" cy="185513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Las aplicaciones pueden configurar pilas complejas de decoradores de notificac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8345" y="4601455"/>
            <a:ext cx="2050577" cy="19822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Estructura de la biblioteca tras crear combinaciones de cla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624" y="5010149"/>
            <a:ext cx="3120391" cy="168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36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EEA39-2449-4005-B0FC-10EADE4407CE}"/>
              </a:ext>
            </a:extLst>
          </p:cNvPr>
          <p:cNvSpPr>
            <a:spLocks noGrp="1"/>
          </p:cNvSpPr>
          <p:nvPr>
            <p:ph type="title"/>
          </p:nvPr>
        </p:nvSpPr>
        <p:spPr/>
        <p:txBody>
          <a:bodyPr/>
          <a:lstStyle/>
          <a:p>
            <a:r>
              <a:rPr lang="es-ES" dirty="0"/>
              <a:t>Patrón de diseño de comportamiento</a:t>
            </a:r>
            <a:endParaRPr lang="es-MX" dirty="0"/>
          </a:p>
        </p:txBody>
      </p:sp>
      <p:sp>
        <p:nvSpPr>
          <p:cNvPr id="3" name="Marcador de contenido 2">
            <a:extLst>
              <a:ext uri="{FF2B5EF4-FFF2-40B4-BE49-F238E27FC236}">
                <a16:creationId xmlns:a16="http://schemas.microsoft.com/office/drawing/2014/main" id="{DAF52025-F293-414C-8DB0-ADDF16DA7D96}"/>
              </a:ext>
            </a:extLst>
          </p:cNvPr>
          <p:cNvSpPr>
            <a:spLocks noGrp="1"/>
          </p:cNvSpPr>
          <p:nvPr>
            <p:ph sz="half" idx="1"/>
          </p:nvPr>
        </p:nvSpPr>
        <p:spPr/>
        <p:txBody>
          <a:bodyPr>
            <a:normAutofit/>
          </a:bodyPr>
          <a:lstStyle/>
          <a:p>
            <a:pPr algn="just"/>
            <a:r>
              <a:rPr lang="es-ES" dirty="0"/>
              <a:t>Se utilizan para detectar la presencia de patrones de comunicación ya presentes y para poder manipular estos patrones.</a:t>
            </a:r>
          </a:p>
          <a:p>
            <a:pPr algn="just"/>
            <a:endParaRPr lang="es-ES" dirty="0"/>
          </a:p>
          <a:p>
            <a:pPr algn="just"/>
            <a:r>
              <a:rPr lang="es-ES" dirty="0"/>
              <a:t>Estos patrones de diseño están específicamente relacionados con la comunicación entre objetos</a:t>
            </a:r>
            <a:endParaRPr lang="es-MX" dirty="0"/>
          </a:p>
        </p:txBody>
      </p:sp>
      <p:sp>
        <p:nvSpPr>
          <p:cNvPr id="4" name="Marcador de contenido 3">
            <a:extLst>
              <a:ext uri="{FF2B5EF4-FFF2-40B4-BE49-F238E27FC236}">
                <a16:creationId xmlns:a16="http://schemas.microsoft.com/office/drawing/2014/main" id="{54EC4E3D-B38B-4B87-BF3F-FF73F889F7B6}"/>
              </a:ext>
            </a:extLst>
          </p:cNvPr>
          <p:cNvSpPr>
            <a:spLocks noGrp="1"/>
          </p:cNvSpPr>
          <p:nvPr>
            <p:ph sz="half" idx="2"/>
          </p:nvPr>
        </p:nvSpPr>
        <p:spPr>
          <a:xfrm>
            <a:off x="6338315" y="2638043"/>
            <a:ext cx="4270247" cy="3634419"/>
          </a:xfrm>
        </p:spPr>
        <p:txBody>
          <a:bodyPr>
            <a:normAutofit/>
          </a:bodyPr>
          <a:lstStyle/>
          <a:p>
            <a:pPr marL="0" indent="0">
              <a:buNone/>
            </a:pPr>
            <a:r>
              <a:rPr lang="es-ES" dirty="0"/>
              <a:t>Ejemplos:</a:t>
            </a:r>
          </a:p>
          <a:p>
            <a:r>
              <a:rPr lang="es-ES" dirty="0"/>
              <a:t>Chain of responsability</a:t>
            </a:r>
          </a:p>
          <a:p>
            <a:r>
              <a:rPr lang="es-ES" dirty="0"/>
              <a:t>Command</a:t>
            </a:r>
          </a:p>
          <a:p>
            <a:r>
              <a:rPr lang="es-ES" dirty="0"/>
              <a:t>Interpreter</a:t>
            </a:r>
          </a:p>
          <a:p>
            <a:r>
              <a:rPr lang="es-ES" dirty="0"/>
              <a:t>Iterator</a:t>
            </a:r>
          </a:p>
          <a:p>
            <a:r>
              <a:rPr lang="es-ES" dirty="0"/>
              <a:t>Mediator</a:t>
            </a:r>
          </a:p>
          <a:p>
            <a:r>
              <a:rPr lang="es-ES" dirty="0"/>
              <a:t>Observer</a:t>
            </a:r>
          </a:p>
          <a:p>
            <a:r>
              <a:rPr lang="es-MX" dirty="0"/>
              <a:t>Visitor</a:t>
            </a:r>
          </a:p>
        </p:txBody>
      </p:sp>
      <p:sp>
        <p:nvSpPr>
          <p:cNvPr id="6" name="Marcador de número de diapositiva 5">
            <a:extLst>
              <a:ext uri="{FF2B5EF4-FFF2-40B4-BE49-F238E27FC236}">
                <a16:creationId xmlns:a16="http://schemas.microsoft.com/office/drawing/2014/main" id="{1FF55CEE-29C6-49A5-9823-6B5263E7DAD5}"/>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319572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Chain of responsability</a:t>
            </a:r>
            <a:endParaRPr lang="es-MX" dirty="0"/>
          </a:p>
        </p:txBody>
      </p:sp>
      <p:sp>
        <p:nvSpPr>
          <p:cNvPr id="3" name="Marcador de contenido 2"/>
          <p:cNvSpPr>
            <a:spLocks noGrp="1"/>
          </p:cNvSpPr>
          <p:nvPr>
            <p:ph sz="half" idx="1"/>
          </p:nvPr>
        </p:nvSpPr>
        <p:spPr/>
        <p:txBody>
          <a:bodyPr/>
          <a:lstStyle/>
          <a:p>
            <a:r>
              <a:rPr lang="es-MX" dirty="0"/>
              <a:t>Problema</a:t>
            </a:r>
          </a:p>
          <a:p>
            <a:pPr marL="0" indent="0" algn="just">
              <a:buNone/>
            </a:pPr>
            <a:r>
              <a:rPr lang="es-MX" dirty="0"/>
              <a:t>Trabajas autenticación de usuarios para la realización de pedidos pero por seguridad le pones cifrados y gran cantidad de funciones en una misma clase volviéndolo inestable y difícil de comprender.</a:t>
            </a:r>
          </a:p>
          <a:p>
            <a:pPr marL="0" indent="0">
              <a:buNone/>
            </a:pPr>
            <a:endParaRPr lang="es-MX" dirty="0"/>
          </a:p>
        </p:txBody>
      </p:sp>
      <p:sp>
        <p:nvSpPr>
          <p:cNvPr id="4" name="Marcador de contenido 3"/>
          <p:cNvSpPr>
            <a:spLocks noGrp="1"/>
          </p:cNvSpPr>
          <p:nvPr>
            <p:ph sz="half" idx="2"/>
          </p:nvPr>
        </p:nvSpPr>
        <p:spPr>
          <a:xfrm>
            <a:off x="6338315" y="2638044"/>
            <a:ext cx="4682095" cy="3101982"/>
          </a:xfrm>
        </p:spPr>
        <p:txBody>
          <a:bodyPr/>
          <a:lstStyle/>
          <a:p>
            <a:r>
              <a:rPr lang="es-MX" dirty="0"/>
              <a:t>Solución</a:t>
            </a:r>
          </a:p>
          <a:p>
            <a:pPr marL="0" indent="0" algn="just">
              <a:buNone/>
            </a:pPr>
            <a:r>
              <a:rPr lang="es-MX" dirty="0"/>
              <a:t>Cada comprobación debe ponerse dentro de su propia clase con un único método que realice la comprobación. La solicitud, junto con su información, se pasa a este método como argumento. </a:t>
            </a:r>
          </a:p>
        </p:txBody>
      </p:sp>
      <p:sp>
        <p:nvSpPr>
          <p:cNvPr id="5" name="Marcador de número de diapositiva 4"/>
          <p:cNvSpPr>
            <a:spLocks noGrp="1"/>
          </p:cNvSpPr>
          <p:nvPr>
            <p:ph type="sldNum" sz="quarter" idx="12"/>
          </p:nvPr>
        </p:nvSpPr>
        <p:spPr/>
        <p:txBody>
          <a:bodyPr/>
          <a:lstStyle/>
          <a:p>
            <a:r>
              <a:rPr lang="en-US" dirty="0"/>
              <a:t>17</a:t>
            </a:r>
          </a:p>
        </p:txBody>
      </p:sp>
      <p:pic>
        <p:nvPicPr>
          <p:cNvPr id="7170" name="Picture 2" descr="Con cada nueva comprobación el código crece, se complica y se af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202" y="4593984"/>
            <a:ext cx="3280309" cy="198969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Los manejadores se alinean uno tras otro, formando una cade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315" y="4694699"/>
            <a:ext cx="4682095" cy="117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879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56104-7A0F-4C80-ADF6-23A3D6620F19}"/>
              </a:ext>
            </a:extLst>
          </p:cNvPr>
          <p:cNvSpPr>
            <a:spLocks noGrp="1"/>
          </p:cNvSpPr>
          <p:nvPr>
            <p:ph type="title"/>
          </p:nvPr>
        </p:nvSpPr>
        <p:spPr>
          <a:xfrm>
            <a:off x="982685" y="233923"/>
            <a:ext cx="4486656" cy="1141497"/>
          </a:xfrm>
        </p:spPr>
        <p:txBody>
          <a:bodyPr/>
          <a:lstStyle/>
          <a:p>
            <a:r>
              <a:rPr lang="es-ES" dirty="0"/>
              <a:t>CONTENIDO</a:t>
            </a:r>
            <a:endParaRPr lang="es-MX" dirty="0"/>
          </a:p>
        </p:txBody>
      </p:sp>
      <p:sp>
        <p:nvSpPr>
          <p:cNvPr id="4" name="Marcador de texto 3">
            <a:extLst>
              <a:ext uri="{FF2B5EF4-FFF2-40B4-BE49-F238E27FC236}">
                <a16:creationId xmlns:a16="http://schemas.microsoft.com/office/drawing/2014/main" id="{68E38953-A9EF-44D6-9C66-C70636889CFE}"/>
              </a:ext>
            </a:extLst>
          </p:cNvPr>
          <p:cNvSpPr>
            <a:spLocks noGrp="1"/>
          </p:cNvSpPr>
          <p:nvPr>
            <p:ph type="body" sz="half" idx="2"/>
          </p:nvPr>
        </p:nvSpPr>
        <p:spPr>
          <a:xfrm>
            <a:off x="982685" y="1534686"/>
            <a:ext cx="4486655" cy="5185709"/>
          </a:xfrm>
        </p:spPr>
        <p:txBody>
          <a:bodyPr/>
          <a:lstStyle/>
          <a:p>
            <a:pPr marL="285750" indent="-285750" algn="just">
              <a:buClrTx/>
              <a:buFont typeface="Wingdings" panose="05000000000000000000" pitchFamily="2" charset="2"/>
              <a:buChar char="§"/>
            </a:pPr>
            <a:r>
              <a:rPr lang="es-ES" sz="2000" dirty="0">
                <a:solidFill>
                  <a:schemeClr val="bg1"/>
                </a:solidFill>
                <a:hlinkClick r:id="rId2" action="ppaction://hlinksldjump">
                  <a:extLst>
                    <a:ext uri="{A12FA001-AC4F-418D-AE19-62706E023703}">
                      <ahyp:hlinkClr xmlns:ahyp="http://schemas.microsoft.com/office/drawing/2018/hyperlinkcolor" xmlns="" val="tx"/>
                    </a:ext>
                  </a:extLst>
                </a:hlinkClick>
              </a:rPr>
              <a:t>Patrones GRASP</a:t>
            </a:r>
            <a:endParaRPr lang="es-ES" sz="2000" dirty="0">
              <a:solidFill>
                <a:schemeClr val="bg1"/>
              </a:solidFill>
            </a:endParaRPr>
          </a:p>
          <a:p>
            <a:pPr marL="742950" lvl="1" indent="-285750" algn="just">
              <a:buClrTx/>
              <a:buFont typeface="Wingdings" panose="05000000000000000000" pitchFamily="2" charset="2"/>
              <a:buChar char="§"/>
            </a:pPr>
            <a:r>
              <a:rPr lang="es-ES" sz="2000" dirty="0">
                <a:solidFill>
                  <a:schemeClr val="bg1"/>
                </a:solidFill>
                <a:hlinkClick r:id="rId3" action="ppaction://hlinksldjump">
                  <a:extLst>
                    <a:ext uri="{A12FA001-AC4F-418D-AE19-62706E023703}">
                      <ahyp:hlinkClr xmlns:ahyp="http://schemas.microsoft.com/office/drawing/2018/hyperlinkcolor" xmlns="" val="tx"/>
                    </a:ext>
                  </a:extLst>
                </a:hlinkClick>
              </a:rPr>
              <a:t>¿Qué es?</a:t>
            </a:r>
            <a:endParaRPr lang="es-ES" sz="2000" dirty="0">
              <a:solidFill>
                <a:schemeClr val="bg1"/>
              </a:solidFill>
            </a:endParaRPr>
          </a:p>
          <a:p>
            <a:pPr marL="742950" lvl="1" indent="-285750" algn="just">
              <a:buClrTx/>
              <a:buFont typeface="Wingdings" panose="05000000000000000000" pitchFamily="2" charset="2"/>
              <a:buChar char="§"/>
            </a:pPr>
            <a:r>
              <a:rPr lang="es-ES" sz="2000" dirty="0">
                <a:solidFill>
                  <a:schemeClr val="bg1"/>
                </a:solidFill>
                <a:hlinkClick r:id="rId4" action="ppaction://hlinksldjump">
                  <a:extLst>
                    <a:ext uri="{A12FA001-AC4F-418D-AE19-62706E023703}">
                      <ahyp:hlinkClr xmlns:ahyp="http://schemas.microsoft.com/office/drawing/2018/hyperlinkcolor" xmlns="" val="tx"/>
                    </a:ext>
                  </a:extLst>
                </a:hlinkClick>
              </a:rPr>
              <a:t>Elementos</a:t>
            </a:r>
            <a:endParaRPr lang="es-ES" sz="2000" dirty="0">
              <a:solidFill>
                <a:schemeClr val="bg1"/>
              </a:solidFill>
            </a:endParaRPr>
          </a:p>
          <a:p>
            <a:pPr marL="285750" indent="-285750" algn="just">
              <a:buClrTx/>
              <a:buFont typeface="Wingdings" panose="05000000000000000000" pitchFamily="2" charset="2"/>
              <a:buChar char="§"/>
            </a:pPr>
            <a:r>
              <a:rPr lang="es-ES" sz="2000" dirty="0">
                <a:solidFill>
                  <a:schemeClr val="bg1"/>
                </a:solidFill>
                <a:hlinkClick r:id="rId5" action="ppaction://hlinksldjump">
                  <a:extLst>
                    <a:ext uri="{A12FA001-AC4F-418D-AE19-62706E023703}">
                      <ahyp:hlinkClr xmlns:ahyp="http://schemas.microsoft.com/office/drawing/2018/hyperlinkcolor" xmlns="" val="tx"/>
                    </a:ext>
                  </a:extLst>
                </a:hlinkClick>
              </a:rPr>
              <a:t>Gang of Four</a:t>
            </a:r>
            <a:endParaRPr lang="es-ES" sz="2000" dirty="0">
              <a:solidFill>
                <a:schemeClr val="bg1"/>
              </a:solidFill>
            </a:endParaRPr>
          </a:p>
          <a:p>
            <a:pPr marL="742950" lvl="1" indent="-285750" algn="just">
              <a:buClrTx/>
              <a:buFont typeface="Wingdings" panose="05000000000000000000" pitchFamily="2" charset="2"/>
              <a:buChar char="§"/>
            </a:pPr>
            <a:r>
              <a:rPr lang="es-ES" sz="2000" dirty="0">
                <a:solidFill>
                  <a:schemeClr val="bg1"/>
                </a:solidFill>
                <a:hlinkClick r:id="rId6" action="ppaction://hlinksldjump">
                  <a:extLst>
                    <a:ext uri="{A12FA001-AC4F-418D-AE19-62706E023703}">
                      <ahyp:hlinkClr xmlns:ahyp="http://schemas.microsoft.com/office/drawing/2018/hyperlinkcolor" xmlns="" val="tx"/>
                    </a:ext>
                  </a:extLst>
                </a:hlinkClick>
              </a:rPr>
              <a:t>¿Quiénes son?</a:t>
            </a:r>
            <a:endParaRPr lang="es-ES" sz="2000" dirty="0">
              <a:solidFill>
                <a:schemeClr val="bg1"/>
              </a:solidFill>
            </a:endParaRPr>
          </a:p>
          <a:p>
            <a:pPr marL="742950" lvl="1" indent="-285750" algn="just">
              <a:buClrTx/>
              <a:buFont typeface="Wingdings" panose="05000000000000000000" pitchFamily="2" charset="2"/>
              <a:buChar char="§"/>
            </a:pPr>
            <a:r>
              <a:rPr lang="es-ES" sz="2000" dirty="0">
                <a:solidFill>
                  <a:schemeClr val="bg1"/>
                </a:solidFill>
                <a:hlinkClick r:id="rId7" action="ppaction://hlinksldjump">
                  <a:extLst>
                    <a:ext uri="{A12FA001-AC4F-418D-AE19-62706E023703}">
                      <ahyp:hlinkClr xmlns:ahyp="http://schemas.microsoft.com/office/drawing/2018/hyperlinkcolor" xmlns="" val="tx"/>
                    </a:ext>
                  </a:extLst>
                </a:hlinkClick>
              </a:rPr>
              <a:t>¿Qué desarrollaron?</a:t>
            </a:r>
            <a:endParaRPr lang="es-ES" sz="2000" dirty="0">
              <a:solidFill>
                <a:schemeClr val="bg1"/>
              </a:solidFill>
            </a:endParaRPr>
          </a:p>
          <a:p>
            <a:pPr marL="742950" lvl="1" indent="-285750" algn="just">
              <a:buClrTx/>
              <a:buFont typeface="Wingdings" panose="05000000000000000000" pitchFamily="2" charset="2"/>
              <a:buChar char="§"/>
            </a:pPr>
            <a:r>
              <a:rPr lang="es-ES" sz="2000" dirty="0">
                <a:solidFill>
                  <a:schemeClr val="bg1"/>
                </a:solidFill>
                <a:hlinkClick r:id="rId8" action="ppaction://hlinksldjump">
                  <a:extLst>
                    <a:ext uri="{A12FA001-AC4F-418D-AE19-62706E023703}">
                      <ahyp:hlinkClr xmlns:ahyp="http://schemas.microsoft.com/office/drawing/2018/hyperlinkcolor" xmlns="" val="tx"/>
                    </a:ext>
                  </a:extLst>
                </a:hlinkClick>
              </a:rPr>
              <a:t>Patrón de diseño creacional</a:t>
            </a:r>
            <a:endParaRPr lang="es-ES" sz="2000" dirty="0">
              <a:solidFill>
                <a:schemeClr val="bg1"/>
              </a:solidFill>
            </a:endParaRPr>
          </a:p>
          <a:p>
            <a:pPr marL="742950" lvl="1" indent="-285750" algn="just">
              <a:buClrTx/>
              <a:buFont typeface="Wingdings" panose="05000000000000000000" pitchFamily="2" charset="2"/>
              <a:buChar char="§"/>
            </a:pPr>
            <a:r>
              <a:rPr lang="es-ES" sz="2000" dirty="0">
                <a:solidFill>
                  <a:schemeClr val="bg1"/>
                </a:solidFill>
                <a:hlinkClick r:id="rId9" action="ppaction://hlinksldjump">
                  <a:extLst>
                    <a:ext uri="{A12FA001-AC4F-418D-AE19-62706E023703}">
                      <ahyp:hlinkClr xmlns:ahyp="http://schemas.microsoft.com/office/drawing/2018/hyperlinkcolor" xmlns="" val="tx"/>
                    </a:ext>
                  </a:extLst>
                </a:hlinkClick>
              </a:rPr>
              <a:t>Patrón de diseño estructural</a:t>
            </a:r>
            <a:endParaRPr lang="es-ES" sz="2000" dirty="0">
              <a:solidFill>
                <a:schemeClr val="bg1"/>
              </a:solidFill>
            </a:endParaRPr>
          </a:p>
          <a:p>
            <a:pPr marL="742950" lvl="1" indent="-285750" algn="just">
              <a:buClrTx/>
              <a:buFont typeface="Wingdings" panose="05000000000000000000" pitchFamily="2" charset="2"/>
              <a:buChar char="§"/>
            </a:pPr>
            <a:r>
              <a:rPr lang="es-ES" sz="2000" dirty="0">
                <a:solidFill>
                  <a:schemeClr val="bg1"/>
                </a:solidFill>
                <a:hlinkClick r:id="rId10" action="ppaction://hlinksldjump">
                  <a:extLst>
                    <a:ext uri="{A12FA001-AC4F-418D-AE19-62706E023703}">
                      <ahyp:hlinkClr xmlns:ahyp="http://schemas.microsoft.com/office/drawing/2018/hyperlinkcolor" xmlns="" val="tx"/>
                    </a:ext>
                  </a:extLst>
                </a:hlinkClick>
              </a:rPr>
              <a:t>Patrón de diseño de comportamiento</a:t>
            </a:r>
            <a:endParaRPr lang="es-ES" sz="2000" dirty="0">
              <a:solidFill>
                <a:schemeClr val="bg1"/>
              </a:solidFill>
            </a:endParaRPr>
          </a:p>
          <a:p>
            <a:pPr marL="285750" indent="-285750" algn="just">
              <a:buClrTx/>
              <a:buFont typeface="Wingdings" panose="05000000000000000000" pitchFamily="2" charset="2"/>
              <a:buChar char="§"/>
            </a:pPr>
            <a:r>
              <a:rPr lang="es-ES" sz="2000" dirty="0">
                <a:solidFill>
                  <a:schemeClr val="bg1"/>
                </a:solidFill>
                <a:hlinkClick r:id="rId11" action="ppaction://hlinksldjump">
                  <a:extLst>
                    <a:ext uri="{A12FA001-AC4F-418D-AE19-62706E023703}">
                      <ahyp:hlinkClr xmlns:ahyp="http://schemas.microsoft.com/office/drawing/2018/hyperlinkcolor" xmlns="" val="tx"/>
                    </a:ext>
                  </a:extLst>
                </a:hlinkClick>
              </a:rPr>
              <a:t>Conclusiones</a:t>
            </a:r>
            <a:endParaRPr lang="es-ES" sz="2000" dirty="0">
              <a:solidFill>
                <a:schemeClr val="bg1"/>
              </a:solidFill>
            </a:endParaRPr>
          </a:p>
          <a:p>
            <a:pPr marL="342900" indent="-342900" algn="just">
              <a:buClrTx/>
              <a:buFont typeface="Wingdings" panose="05000000000000000000" pitchFamily="2" charset="2"/>
              <a:buChar char="§"/>
            </a:pPr>
            <a:r>
              <a:rPr lang="es-ES" sz="2000" dirty="0">
                <a:solidFill>
                  <a:schemeClr val="bg1"/>
                </a:solidFill>
                <a:hlinkClick r:id="rId12" action="ppaction://hlinksldjump">
                  <a:extLst>
                    <a:ext uri="{A12FA001-AC4F-418D-AE19-62706E023703}">
                      <ahyp:hlinkClr xmlns:ahyp="http://schemas.microsoft.com/office/drawing/2018/hyperlinkcolor" xmlns="" val="tx"/>
                    </a:ext>
                  </a:extLst>
                </a:hlinkClick>
              </a:rPr>
              <a:t>Bibliografía</a:t>
            </a:r>
            <a:endParaRPr lang="es-ES" sz="2000" dirty="0">
              <a:solidFill>
                <a:schemeClr val="bg1"/>
              </a:solidFill>
            </a:endParaRPr>
          </a:p>
        </p:txBody>
      </p:sp>
      <p:pic>
        <p:nvPicPr>
          <p:cNvPr id="1026" name="Picture 2" descr="Patrones de diseño y principios de Programación Orientada a Objetos Yo soy  Dani - desarrollo de páginas web, aplicaciones y esas cosas modernas desde  Almería">
            <a:extLst>
              <a:ext uri="{FF2B5EF4-FFF2-40B4-BE49-F238E27FC236}">
                <a16:creationId xmlns:a16="http://schemas.microsoft.com/office/drawing/2014/main" id="{661AE54F-F4F0-4AEE-B938-4761DCDD0A76}"/>
              </a:ext>
            </a:extLst>
          </p:cNvPr>
          <p:cNvPicPr>
            <a:picLocks noGrp="1" noChangeAspect="1" noChangeArrowheads="1"/>
          </p:cNvPicPr>
          <p:nvPr>
            <p:ph idx="1"/>
          </p:nvPr>
        </p:nvPicPr>
        <p:blipFill>
          <a:blip r:embed="rId13">
            <a:extLst>
              <a:ext uri="{28A0092B-C50C-407E-A947-70E740481C1C}">
                <a14:useLocalDpi xmlns:a14="http://schemas.microsoft.com/office/drawing/2010/main" val="0"/>
              </a:ext>
            </a:extLst>
          </a:blip>
          <a:srcRect/>
          <a:stretch>
            <a:fillRect/>
          </a:stretch>
        </p:blipFill>
        <p:spPr bwMode="auto">
          <a:xfrm>
            <a:off x="6935728" y="2074366"/>
            <a:ext cx="4816475" cy="270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7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Command</a:t>
            </a:r>
            <a:endParaRPr lang="es-MX" dirty="0"/>
          </a:p>
        </p:txBody>
      </p:sp>
      <p:sp>
        <p:nvSpPr>
          <p:cNvPr id="3" name="Marcador de contenido 2"/>
          <p:cNvSpPr>
            <a:spLocks noGrp="1"/>
          </p:cNvSpPr>
          <p:nvPr>
            <p:ph sz="half" idx="1"/>
          </p:nvPr>
        </p:nvSpPr>
        <p:spPr/>
        <p:txBody>
          <a:bodyPr/>
          <a:lstStyle/>
          <a:p>
            <a:r>
              <a:rPr lang="es-MX" dirty="0"/>
              <a:t>Problema</a:t>
            </a:r>
          </a:p>
          <a:p>
            <a:pPr marL="0" indent="0" algn="just">
              <a:buNone/>
            </a:pPr>
            <a:r>
              <a:rPr lang="es-MX" dirty="0"/>
              <a:t>Estas desarrollando un procesador de texto y decides crear un botón con las múltiples funciones, cancelar, guardar, etc. En el que decides generar una una clase con múltiples subclases que contendrán las acciones del botón, pero te das cuenta que esto es deficiente.</a:t>
            </a:r>
          </a:p>
        </p:txBody>
      </p:sp>
      <p:sp>
        <p:nvSpPr>
          <p:cNvPr id="4" name="Marcador de contenido 3"/>
          <p:cNvSpPr>
            <a:spLocks noGrp="1"/>
          </p:cNvSpPr>
          <p:nvPr>
            <p:ph sz="half" idx="2"/>
          </p:nvPr>
        </p:nvSpPr>
        <p:spPr>
          <a:xfrm>
            <a:off x="6338315" y="2638044"/>
            <a:ext cx="4786367" cy="3101982"/>
          </a:xfrm>
        </p:spPr>
        <p:txBody>
          <a:bodyPr/>
          <a:lstStyle/>
          <a:p>
            <a:r>
              <a:rPr lang="es-MX" dirty="0"/>
              <a:t>Solución</a:t>
            </a:r>
          </a:p>
          <a:p>
            <a:pPr marL="0" indent="0" algn="just">
              <a:buNone/>
            </a:pPr>
            <a:r>
              <a:rPr lang="es-MX" dirty="0">
                <a:solidFill>
                  <a:schemeClr val="tx1"/>
                </a:solidFill>
              </a:rPr>
              <a:t>El código puede tener este aspecto: un objeto GUI invoca a un método de un objeto de la lógica de negocio, pasándole algunos argumentos. Este proceso se describe habitualmente como un objeto que envía a otro una solicitud.</a:t>
            </a:r>
          </a:p>
        </p:txBody>
      </p:sp>
      <p:sp>
        <p:nvSpPr>
          <p:cNvPr id="5" name="Marcador de número de diapositiva 4"/>
          <p:cNvSpPr>
            <a:spLocks noGrp="1"/>
          </p:cNvSpPr>
          <p:nvPr>
            <p:ph type="sldNum" sz="quarter" idx="12"/>
          </p:nvPr>
        </p:nvSpPr>
        <p:spPr/>
        <p:txBody>
          <a:bodyPr/>
          <a:lstStyle/>
          <a:p>
            <a:r>
              <a:rPr lang="en-US" dirty="0"/>
              <a:t>18</a:t>
            </a:r>
          </a:p>
        </p:txBody>
      </p:sp>
      <p:pic>
        <p:nvPicPr>
          <p:cNvPr id="8194" name="Picture 2" descr="Muchas subclases de bot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797" y="4835150"/>
            <a:ext cx="3810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Los objetos GUI delegan el trabajo a los comand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998" y="4463403"/>
            <a:ext cx="4191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941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Mediator</a:t>
            </a:r>
          </a:p>
        </p:txBody>
      </p:sp>
      <p:sp>
        <p:nvSpPr>
          <p:cNvPr id="3" name="Marcador de contenido 2"/>
          <p:cNvSpPr>
            <a:spLocks noGrp="1"/>
          </p:cNvSpPr>
          <p:nvPr>
            <p:ph sz="half" idx="1"/>
          </p:nvPr>
        </p:nvSpPr>
        <p:spPr/>
        <p:txBody>
          <a:bodyPr/>
          <a:lstStyle/>
          <a:p>
            <a:r>
              <a:rPr lang="es-MX" dirty="0"/>
              <a:t>Problema</a:t>
            </a:r>
          </a:p>
          <a:p>
            <a:pPr marL="0" indent="0" algn="just">
              <a:buNone/>
            </a:pPr>
            <a:r>
              <a:rPr lang="es-MX" dirty="0"/>
              <a:t>Digamos que tienes un diálogo para crear y editar perfiles de cliente. Consiste en varios controles de formulario, como campos de texto, casillas, botones, etc. Además de contener acciones ocultas al seleccionar una casilla, decides hacer cada una de esas validaciones volviendo el código extenso y no reusable.</a:t>
            </a:r>
          </a:p>
        </p:txBody>
      </p:sp>
      <p:sp>
        <p:nvSpPr>
          <p:cNvPr id="4" name="Marcador de contenido 3"/>
          <p:cNvSpPr>
            <a:spLocks noGrp="1"/>
          </p:cNvSpPr>
          <p:nvPr>
            <p:ph sz="half" idx="2"/>
          </p:nvPr>
        </p:nvSpPr>
        <p:spPr>
          <a:xfrm>
            <a:off x="6338315" y="2638044"/>
            <a:ext cx="4786367" cy="3101982"/>
          </a:xfrm>
        </p:spPr>
        <p:txBody>
          <a:bodyPr/>
          <a:lstStyle/>
          <a:p>
            <a:r>
              <a:rPr lang="es-MX" dirty="0"/>
              <a:t>Solución</a:t>
            </a:r>
          </a:p>
          <a:p>
            <a:pPr marL="0" indent="0" algn="just">
              <a:buNone/>
            </a:pPr>
            <a:r>
              <a:rPr lang="es-MX" dirty="0"/>
              <a:t>La propia clase de diálogo puede actuar como mediadora. Lo más probable es que la clase de diálogo conozca ya todos sus subelementos, por lo que ni siquiera será necesario que introduzcas nuevas dependencias en esta clase.</a:t>
            </a:r>
          </a:p>
          <a:p>
            <a:endParaRPr lang="es-MX" dirty="0"/>
          </a:p>
        </p:txBody>
      </p:sp>
      <p:sp>
        <p:nvSpPr>
          <p:cNvPr id="5" name="Marcador de número de diapositiva 4"/>
          <p:cNvSpPr>
            <a:spLocks noGrp="1"/>
          </p:cNvSpPr>
          <p:nvPr>
            <p:ph type="sldNum" sz="quarter" idx="12"/>
          </p:nvPr>
        </p:nvSpPr>
        <p:spPr/>
        <p:txBody>
          <a:bodyPr/>
          <a:lstStyle/>
          <a:p>
            <a:r>
              <a:rPr lang="en-US" dirty="0"/>
              <a:t>19</a:t>
            </a:r>
          </a:p>
        </p:txBody>
      </p:sp>
      <p:pic>
        <p:nvPicPr>
          <p:cNvPr id="9218" name="Picture 2" descr="Los elementos de la UI son interdependien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297" y="5353049"/>
            <a:ext cx="342900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Los elementos UI deben comunicarse a través del media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204" y="4652010"/>
            <a:ext cx="4292598" cy="193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334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19AFA-5062-490D-90AF-6697DE405EDA}"/>
              </a:ext>
            </a:extLst>
          </p:cNvPr>
          <p:cNvSpPr>
            <a:spLocks noGrp="1"/>
          </p:cNvSpPr>
          <p:nvPr>
            <p:ph type="title"/>
          </p:nvPr>
        </p:nvSpPr>
        <p:spPr/>
        <p:txBody>
          <a:bodyPr/>
          <a:lstStyle/>
          <a:p>
            <a:r>
              <a:rPr lang="es-ES" dirty="0"/>
              <a:t>CONCLUSIONES</a:t>
            </a:r>
            <a:endParaRPr lang="es-MX" dirty="0"/>
          </a:p>
        </p:txBody>
      </p:sp>
      <p:sp>
        <p:nvSpPr>
          <p:cNvPr id="3" name="Marcador de contenido 2">
            <a:extLst>
              <a:ext uri="{FF2B5EF4-FFF2-40B4-BE49-F238E27FC236}">
                <a16:creationId xmlns:a16="http://schemas.microsoft.com/office/drawing/2014/main" id="{AA44424D-68C7-42E4-850F-DDD590D1CD2C}"/>
              </a:ext>
            </a:extLst>
          </p:cNvPr>
          <p:cNvSpPr>
            <a:spLocks noGrp="1"/>
          </p:cNvSpPr>
          <p:nvPr>
            <p:ph idx="1"/>
          </p:nvPr>
        </p:nvSpPr>
        <p:spPr>
          <a:xfrm>
            <a:off x="2231136" y="2638044"/>
            <a:ext cx="7729728" cy="3425405"/>
          </a:xfrm>
        </p:spPr>
        <p:txBody>
          <a:bodyPr>
            <a:normAutofit/>
          </a:bodyPr>
          <a:lstStyle/>
          <a:p>
            <a:pPr marL="0" indent="0" algn="just">
              <a:buNone/>
            </a:pPr>
            <a:r>
              <a:rPr lang="es-ES" dirty="0"/>
              <a:t>Podemos decir que el patrón GRASP es de suma ayuda cuando trabajamos con la programación orientada a objetos, pues nos ayuda a organizar de diferentes maneras como se caracterizara nuestros objetos y clases a la hora de crearlas,  así que para nosotros como programadores nos será de gran ayuda para implementarlas en proyectos adecuados en donde veamos que un patrón de GRASP nos sea más de ayuda que otro.  Y en cuanto a los conocidos como “Gang of four” que crearon el libro sobre patrones de diseño,  que fue una gran ayuda para el mundo del desarrollo en general, ya que enseñaba una manera de trabajar más organizada posible, ayudando también a que el proyecto estuviera por decirlo en un lenguaje universal, para que alguien que retome el proyecto o se una al equipo de trabajo pueda colaborar sin ningún problema.</a:t>
            </a:r>
            <a:endParaRPr lang="es-MX" dirty="0"/>
          </a:p>
        </p:txBody>
      </p:sp>
      <p:sp>
        <p:nvSpPr>
          <p:cNvPr id="4" name="Marcador de número de diapositiva 3">
            <a:extLst>
              <a:ext uri="{FF2B5EF4-FFF2-40B4-BE49-F238E27FC236}">
                <a16:creationId xmlns:a16="http://schemas.microsoft.com/office/drawing/2014/main" id="{294ABEA4-B876-4636-B25D-3C6EAEC25C80}"/>
              </a:ext>
            </a:extLst>
          </p:cNvPr>
          <p:cNvSpPr>
            <a:spLocks noGrp="1"/>
          </p:cNvSpPr>
          <p:nvPr>
            <p:ph type="sldNum" sz="quarter" idx="12"/>
          </p:nvPr>
        </p:nvSpPr>
        <p:spPr/>
        <p:txBody>
          <a:bodyPr/>
          <a:lstStyle/>
          <a:p>
            <a:r>
              <a:rPr lang="en-US" dirty="0"/>
              <a:t>20</a:t>
            </a:r>
          </a:p>
        </p:txBody>
      </p:sp>
    </p:spTree>
    <p:extLst>
      <p:ext uri="{BB962C8B-B14F-4D97-AF65-F5344CB8AC3E}">
        <p14:creationId xmlns:p14="http://schemas.microsoft.com/office/powerpoint/2010/main" val="2231006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8D329-EA77-48D9-A81E-F18A754FB368}"/>
              </a:ext>
            </a:extLst>
          </p:cNvPr>
          <p:cNvSpPr>
            <a:spLocks noGrp="1"/>
          </p:cNvSpPr>
          <p:nvPr>
            <p:ph type="title"/>
          </p:nvPr>
        </p:nvSpPr>
        <p:spPr/>
        <p:txBody>
          <a:bodyPr/>
          <a:lstStyle/>
          <a:p>
            <a:r>
              <a:rPr lang="es-ES" dirty="0"/>
              <a:t>BIBLIOGRAFÍA</a:t>
            </a:r>
            <a:endParaRPr lang="es-MX" dirty="0"/>
          </a:p>
        </p:txBody>
      </p:sp>
      <p:sp>
        <p:nvSpPr>
          <p:cNvPr id="3" name="Marcador de contenido 2">
            <a:extLst>
              <a:ext uri="{FF2B5EF4-FFF2-40B4-BE49-F238E27FC236}">
                <a16:creationId xmlns:a16="http://schemas.microsoft.com/office/drawing/2014/main" id="{2CDF32F7-AB9D-4B91-886E-0127BE956BAF}"/>
              </a:ext>
            </a:extLst>
          </p:cNvPr>
          <p:cNvSpPr>
            <a:spLocks noGrp="1"/>
          </p:cNvSpPr>
          <p:nvPr>
            <p:ph idx="1"/>
          </p:nvPr>
        </p:nvSpPr>
        <p:spPr>
          <a:xfrm>
            <a:off x="2231136" y="2638044"/>
            <a:ext cx="7729728" cy="3789389"/>
          </a:xfrm>
        </p:spPr>
        <p:txBody>
          <a:bodyPr>
            <a:normAutofit/>
          </a:bodyPr>
          <a:lstStyle/>
          <a:p>
            <a:r>
              <a:rPr lang="es-MX" dirty="0"/>
              <a:t>Mora, R. C. (16 de 11 de 2021). Patrones de GRASP. Obtenido de </a:t>
            </a:r>
            <a:r>
              <a:rPr lang="es-MX" dirty="0" err="1"/>
              <a:t>Adictosaltrabajo</a:t>
            </a:r>
            <a:r>
              <a:rPr lang="es-MX" dirty="0"/>
              <a:t>: https://www.adictosaltrabajo.com/2003/12/22/grasp/ </a:t>
            </a:r>
          </a:p>
          <a:p>
            <a:r>
              <a:rPr lang="es-MX" dirty="0" err="1"/>
              <a:t>Usaola</a:t>
            </a:r>
            <a:r>
              <a:rPr lang="es-MX" dirty="0"/>
              <a:t>, M. P. (16 de 11 de 2021). Patrones GRASP. Obtenido de </a:t>
            </a:r>
            <a:r>
              <a:rPr lang="es-MX" dirty="0" err="1"/>
              <a:t>Mpolo</a:t>
            </a:r>
            <a:r>
              <a:rPr lang="es-MX" dirty="0"/>
              <a:t>: </a:t>
            </a:r>
            <a:r>
              <a:rPr lang="es-MX" dirty="0">
                <a:hlinkClick r:id="rId2"/>
              </a:rPr>
              <a:t>http://www.infcr.uclm.es/www/mpolo/asig/0304/0102/patronesgrasp.pdf</a:t>
            </a:r>
            <a:endParaRPr lang="es-MX" dirty="0"/>
          </a:p>
          <a:p>
            <a:r>
              <a:rPr lang="es-ES" dirty="0"/>
              <a:t>Garzas, J. (16 de 11 de 2021). Los patrones GRASP. Obtenido de </a:t>
            </a:r>
            <a:r>
              <a:rPr lang="es-ES" dirty="0" err="1"/>
              <a:t>Javiergarzas</a:t>
            </a:r>
            <a:r>
              <a:rPr lang="es-ES" dirty="0"/>
              <a:t>: </a:t>
            </a:r>
            <a:r>
              <a:rPr lang="es-ES" dirty="0">
                <a:hlinkClick r:id="rId3"/>
              </a:rPr>
              <a:t>https://www.javiergarzas.com/2014/08/los-patrones-grasp.html</a:t>
            </a:r>
            <a:endParaRPr lang="es-MX" dirty="0"/>
          </a:p>
          <a:p>
            <a:r>
              <a:rPr lang="es-ES" dirty="0"/>
              <a:t>Guerrero, C. A. (28 de Enero de 2013). Patrones de Diseño GOF (</a:t>
            </a:r>
            <a:r>
              <a:rPr lang="es-ES" dirty="0" err="1"/>
              <a:t>The</a:t>
            </a:r>
            <a:r>
              <a:rPr lang="es-ES" dirty="0"/>
              <a:t> Gang of Four) en el contexto de Procesos de Desarrollo de Aplicaciones Orientadas a la Web. Obtenido de Scielo: https://www.scielo.cl/scielo.php?script=sci_arttext&amp;pid=S0718- 07642013000300012 </a:t>
            </a:r>
            <a:endParaRPr lang="es-MX" dirty="0"/>
          </a:p>
        </p:txBody>
      </p:sp>
      <p:sp>
        <p:nvSpPr>
          <p:cNvPr id="4" name="Marcador de número de diapositiva 3">
            <a:extLst>
              <a:ext uri="{FF2B5EF4-FFF2-40B4-BE49-F238E27FC236}">
                <a16:creationId xmlns:a16="http://schemas.microsoft.com/office/drawing/2014/main" id="{7AE7FF0A-BA89-4B9C-980A-5A6DDC71B85B}"/>
              </a:ext>
            </a:extLst>
          </p:cNvPr>
          <p:cNvSpPr>
            <a:spLocks noGrp="1"/>
          </p:cNvSpPr>
          <p:nvPr>
            <p:ph type="sldNum" sz="quarter" idx="12"/>
          </p:nvPr>
        </p:nvSpPr>
        <p:spPr/>
        <p:txBody>
          <a:bodyPr/>
          <a:lstStyle/>
          <a:p>
            <a:r>
              <a:rPr lang="en-US" dirty="0"/>
              <a:t>21</a:t>
            </a:r>
          </a:p>
        </p:txBody>
      </p:sp>
    </p:spTree>
    <p:extLst>
      <p:ext uri="{BB962C8B-B14F-4D97-AF65-F5344CB8AC3E}">
        <p14:creationId xmlns:p14="http://schemas.microsoft.com/office/powerpoint/2010/main" val="3192944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646C3F6-4FAD-46EF-B827-24CF3FD06143}"/>
              </a:ext>
            </a:extLst>
          </p:cNvPr>
          <p:cNvSpPr>
            <a:spLocks noGrp="1"/>
          </p:cNvSpPr>
          <p:nvPr>
            <p:ph idx="1"/>
          </p:nvPr>
        </p:nvSpPr>
        <p:spPr>
          <a:xfrm>
            <a:off x="2231136" y="880265"/>
            <a:ext cx="7729728" cy="3101983"/>
          </a:xfrm>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Montero, A. (20 de Octubre de 2020). </a:t>
            </a:r>
            <a:r>
              <a:rPr lang="es-ES" sz="1800" i="1" dirty="0">
                <a:effectLst/>
                <a:latin typeface="Calibri" panose="020F0502020204030204" pitchFamily="34" charset="0"/>
                <a:ea typeface="Calibri" panose="020F0502020204030204" pitchFamily="34" charset="0"/>
                <a:cs typeface="Times New Roman" panose="02020603050405020304" pitchFamily="18" charset="0"/>
              </a:rPr>
              <a:t>¿Qué son los patrones </a:t>
            </a:r>
            <a:r>
              <a:rPr lang="es-ES" sz="1800" i="1" dirty="0" err="1">
                <a:effectLst/>
                <a:latin typeface="Calibri" panose="020F0502020204030204" pitchFamily="34" charset="0"/>
                <a:ea typeface="Calibri" panose="020F0502020204030204" pitchFamily="34" charset="0"/>
                <a:cs typeface="Times New Roman" panose="02020603050405020304" pitchFamily="18" charset="0"/>
              </a:rPr>
              <a:t>GoF</a:t>
            </a:r>
            <a:r>
              <a:rPr lang="es-ES" sz="1800" i="1" dirty="0">
                <a:effectLst/>
                <a:latin typeface="Calibri" panose="020F0502020204030204" pitchFamily="34" charset="0"/>
                <a:ea typeface="Calibri" panose="020F0502020204030204" pitchFamily="34" charset="0"/>
                <a:cs typeface="Times New Roman" panose="02020603050405020304" pitchFamily="18" charset="0"/>
              </a:rPr>
              <a:t>?</a:t>
            </a:r>
            <a:r>
              <a:rPr lang="es-ES" sz="1800" dirty="0">
                <a:effectLst/>
                <a:latin typeface="Calibri" panose="020F0502020204030204" pitchFamily="34" charset="0"/>
                <a:ea typeface="Calibri" panose="020F0502020204030204" pitchFamily="34" charset="0"/>
                <a:cs typeface="Times New Roman" panose="02020603050405020304" pitchFamily="18" charset="0"/>
              </a:rPr>
              <a:t> Obtenido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Youtube</a:t>
            </a:r>
            <a:r>
              <a:rPr lang="es-ES" sz="1800" dirty="0">
                <a:effectLst/>
                <a:latin typeface="Calibri" panose="020F0502020204030204" pitchFamily="34" charset="0"/>
                <a:ea typeface="Calibri" panose="020F0502020204030204" pitchFamily="34" charset="0"/>
                <a:cs typeface="Times New Roman" panose="02020603050405020304" pitchFamily="18" charset="0"/>
              </a:rPr>
              <a:t>: https://www.youtube.com/watch?v=t84kh6bZSQw</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dirty="0">
                <a:effectLst/>
                <a:latin typeface="Calibri" panose="020F0502020204030204" pitchFamily="34" charset="0"/>
                <a:ea typeface="Calibri" panose="020F0502020204030204" pitchFamily="34" charset="0"/>
                <a:cs typeface="Times New Roman" panose="02020603050405020304" pitchFamily="18" charset="0"/>
              </a:rPr>
              <a:t>García, D. (29 de Mayo de 2020). </a:t>
            </a:r>
            <a:r>
              <a:rPr lang="es-ES" sz="1800" i="1" dirty="0">
                <a:effectLst/>
                <a:latin typeface="Calibri" panose="020F0502020204030204" pitchFamily="34" charset="0"/>
                <a:ea typeface="Calibri" panose="020F0502020204030204" pitchFamily="34" charset="0"/>
                <a:cs typeface="Times New Roman" panose="02020603050405020304" pitchFamily="18" charset="0"/>
              </a:rPr>
              <a:t>El lenguaje común de los patrones de diseño </a:t>
            </a:r>
            <a:r>
              <a:rPr lang="es-ES" sz="1800" i="1" dirty="0" err="1">
                <a:effectLst/>
                <a:latin typeface="Calibri" panose="020F0502020204030204" pitchFamily="34" charset="0"/>
                <a:ea typeface="Calibri" panose="020F0502020204030204" pitchFamily="34" charset="0"/>
                <a:cs typeface="Times New Roman" panose="02020603050405020304" pitchFamily="18" charset="0"/>
              </a:rPr>
              <a:t>GoF</a:t>
            </a:r>
            <a:r>
              <a:rPr lang="es-ES" sz="1800" dirty="0">
                <a:effectLst/>
                <a:latin typeface="Calibri" panose="020F0502020204030204" pitchFamily="34" charset="0"/>
                <a:ea typeface="Calibri" panose="020F0502020204030204" pitchFamily="34" charset="0"/>
                <a:cs typeface="Times New Roman" panose="02020603050405020304" pitchFamily="18" charset="0"/>
              </a:rPr>
              <a:t>. Obtenido de Adictos al trabajo: https://www.adictosaltrabajo.com/2020/05/29/el-lenguaje-comun-de-los-patrones-de-diseno-gof/</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 name="Marcador de número de diapositiva 3">
            <a:extLst>
              <a:ext uri="{FF2B5EF4-FFF2-40B4-BE49-F238E27FC236}">
                <a16:creationId xmlns:a16="http://schemas.microsoft.com/office/drawing/2014/main" id="{2E97B221-54BB-4C3A-AFC2-4395DD7533FC}"/>
              </a:ext>
            </a:extLst>
          </p:cNvPr>
          <p:cNvSpPr>
            <a:spLocks noGrp="1"/>
          </p:cNvSpPr>
          <p:nvPr>
            <p:ph type="sldNum" sz="quarter" idx="12"/>
          </p:nvPr>
        </p:nvSpPr>
        <p:spPr/>
        <p:txBody>
          <a:bodyPr/>
          <a:lstStyle/>
          <a:p>
            <a:r>
              <a:rPr lang="en-US" dirty="0"/>
              <a:t>22</a:t>
            </a:r>
          </a:p>
        </p:txBody>
      </p:sp>
    </p:spTree>
    <p:extLst>
      <p:ext uri="{BB962C8B-B14F-4D97-AF65-F5344CB8AC3E}">
        <p14:creationId xmlns:p14="http://schemas.microsoft.com/office/powerpoint/2010/main" val="162115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3D5AC-B48C-415F-9CE1-D3713733A89C}"/>
              </a:ext>
            </a:extLst>
          </p:cNvPr>
          <p:cNvSpPr>
            <a:spLocks noGrp="1"/>
          </p:cNvSpPr>
          <p:nvPr>
            <p:ph type="title"/>
          </p:nvPr>
        </p:nvSpPr>
        <p:spPr/>
        <p:txBody>
          <a:bodyPr/>
          <a:lstStyle/>
          <a:p>
            <a:r>
              <a:rPr lang="es-ES" dirty="0"/>
              <a:t>PATRONES GRASP</a:t>
            </a:r>
            <a:endParaRPr lang="es-MX" dirty="0"/>
          </a:p>
        </p:txBody>
      </p:sp>
      <p:sp>
        <p:nvSpPr>
          <p:cNvPr id="4" name="Marcador de número de diapositiva 3">
            <a:extLst>
              <a:ext uri="{FF2B5EF4-FFF2-40B4-BE49-F238E27FC236}">
                <a16:creationId xmlns:a16="http://schemas.microsoft.com/office/drawing/2014/main" id="{8EAA8B61-55E5-43A6-A933-977F8BB8B83F}"/>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8091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3281FE-4540-4E8D-BC7B-2DB24F1A0865}"/>
              </a:ext>
            </a:extLst>
          </p:cNvPr>
          <p:cNvSpPr>
            <a:spLocks noGrp="1"/>
          </p:cNvSpPr>
          <p:nvPr>
            <p:ph type="title"/>
          </p:nvPr>
        </p:nvSpPr>
        <p:spPr/>
        <p:txBody>
          <a:bodyPr/>
          <a:lstStyle/>
          <a:p>
            <a:r>
              <a:rPr lang="es-ES" dirty="0"/>
              <a:t>¿Qué es?</a:t>
            </a:r>
            <a:endParaRPr lang="es-MX" dirty="0"/>
          </a:p>
        </p:txBody>
      </p:sp>
      <p:sp>
        <p:nvSpPr>
          <p:cNvPr id="3" name="Marcador de contenido 2">
            <a:extLst>
              <a:ext uri="{FF2B5EF4-FFF2-40B4-BE49-F238E27FC236}">
                <a16:creationId xmlns:a16="http://schemas.microsoft.com/office/drawing/2014/main" id="{BBF1E7D9-49D2-43D5-8371-2FB884FC1F5E}"/>
              </a:ext>
            </a:extLst>
          </p:cNvPr>
          <p:cNvSpPr>
            <a:spLocks noGrp="1"/>
          </p:cNvSpPr>
          <p:nvPr>
            <p:ph sz="half" idx="1"/>
          </p:nvPr>
        </p:nvSpPr>
        <p:spPr/>
        <p:txBody>
          <a:bodyPr/>
          <a:lstStyle/>
          <a:p>
            <a:pPr marL="0" indent="0" algn="just">
              <a:buNone/>
            </a:pPr>
            <a:r>
              <a:rPr lang="es-ES" dirty="0"/>
              <a:t>GRASP es un acrónimo  de General Responsibility Assignment Software Patterns (Patrones generales de software para asignación de responsabilidades).</a:t>
            </a:r>
            <a:endParaRPr lang="es-MX" dirty="0"/>
          </a:p>
        </p:txBody>
      </p:sp>
      <p:sp>
        <p:nvSpPr>
          <p:cNvPr id="4" name="Marcador de contenido 3">
            <a:extLst>
              <a:ext uri="{FF2B5EF4-FFF2-40B4-BE49-F238E27FC236}">
                <a16:creationId xmlns:a16="http://schemas.microsoft.com/office/drawing/2014/main" id="{D8E81D14-8DE7-4CCE-8C74-A106B67ECC0B}"/>
              </a:ext>
            </a:extLst>
          </p:cNvPr>
          <p:cNvSpPr>
            <a:spLocks noGrp="1"/>
          </p:cNvSpPr>
          <p:nvPr>
            <p:ph sz="half" idx="2"/>
          </p:nvPr>
        </p:nvSpPr>
        <p:spPr/>
        <p:txBody>
          <a:bodyPr/>
          <a:lstStyle/>
          <a:p>
            <a:pPr marL="0" indent="0" algn="just">
              <a:buNone/>
            </a:pPr>
            <a:r>
              <a:rPr lang="es-ES" dirty="0"/>
              <a:t>Consiste en elegir adecuadamente las clases  y decidir como estas deben interactuar entre sí.</a:t>
            </a:r>
            <a:endParaRPr lang="es-MX" dirty="0"/>
          </a:p>
        </p:txBody>
      </p:sp>
      <p:sp>
        <p:nvSpPr>
          <p:cNvPr id="6" name="Marcador de número de diapositiva 5">
            <a:extLst>
              <a:ext uri="{FF2B5EF4-FFF2-40B4-BE49-F238E27FC236}">
                <a16:creationId xmlns:a16="http://schemas.microsoft.com/office/drawing/2014/main" id="{7F76268C-7D2F-493E-BF5C-B90EB2A26EB0}"/>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32654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C7128-FB33-4946-84FE-573DFF34ABE6}"/>
              </a:ext>
            </a:extLst>
          </p:cNvPr>
          <p:cNvSpPr>
            <a:spLocks noGrp="1"/>
          </p:cNvSpPr>
          <p:nvPr>
            <p:ph type="title"/>
          </p:nvPr>
        </p:nvSpPr>
        <p:spPr/>
        <p:txBody>
          <a:bodyPr/>
          <a:lstStyle/>
          <a:p>
            <a:r>
              <a:rPr lang="es-ES" dirty="0"/>
              <a:t>Elementos</a:t>
            </a:r>
            <a:endParaRPr lang="es-MX" dirty="0"/>
          </a:p>
        </p:txBody>
      </p:sp>
      <p:sp>
        <p:nvSpPr>
          <p:cNvPr id="3" name="Marcador de contenido 2">
            <a:extLst>
              <a:ext uri="{FF2B5EF4-FFF2-40B4-BE49-F238E27FC236}">
                <a16:creationId xmlns:a16="http://schemas.microsoft.com/office/drawing/2014/main" id="{5299D6F9-9299-4579-A440-5B5975C84CE4}"/>
              </a:ext>
            </a:extLst>
          </p:cNvPr>
          <p:cNvSpPr>
            <a:spLocks noGrp="1"/>
          </p:cNvSpPr>
          <p:nvPr>
            <p:ph sz="half" idx="1"/>
          </p:nvPr>
        </p:nvSpPr>
        <p:spPr/>
        <p:txBody>
          <a:bodyPr/>
          <a:lstStyle/>
          <a:p>
            <a:pPr algn="just"/>
            <a:r>
              <a:rPr lang="es-ES" b="1" dirty="0"/>
              <a:t>Nombre: </a:t>
            </a:r>
            <a:r>
              <a:rPr lang="es-ES" dirty="0"/>
              <a:t>se usa para describir un problema de diseño, la solución, consecuencias, en una o dos palabras.</a:t>
            </a:r>
          </a:p>
          <a:p>
            <a:pPr algn="just"/>
            <a:r>
              <a:rPr lang="es-ES" b="1" dirty="0"/>
              <a:t>Problema: </a:t>
            </a:r>
            <a:r>
              <a:rPr lang="es-ES" dirty="0"/>
              <a:t>Describe cuando aplicar el patrón, explica el problema y su contexto.</a:t>
            </a:r>
          </a:p>
          <a:p>
            <a:pPr algn="just"/>
            <a:r>
              <a:rPr lang="es-MX" b="1" dirty="0"/>
              <a:t>Solución: </a:t>
            </a:r>
            <a:r>
              <a:rPr lang="es-MX" dirty="0"/>
              <a:t>Describe los elementos que hacen al diseño, sus relaciones, responsabilidades, y colaboraciones.</a:t>
            </a:r>
            <a:endParaRPr lang="es-MX" b="1" dirty="0"/>
          </a:p>
        </p:txBody>
      </p:sp>
      <p:sp>
        <p:nvSpPr>
          <p:cNvPr id="5" name="Marcador de contenido 4">
            <a:extLst>
              <a:ext uri="{FF2B5EF4-FFF2-40B4-BE49-F238E27FC236}">
                <a16:creationId xmlns:a16="http://schemas.microsoft.com/office/drawing/2014/main" id="{5F3CA3DE-0610-4539-B749-0F2A90EE0A17}"/>
              </a:ext>
            </a:extLst>
          </p:cNvPr>
          <p:cNvSpPr>
            <a:spLocks noGrp="1"/>
          </p:cNvSpPr>
          <p:nvPr>
            <p:ph sz="half" idx="2"/>
          </p:nvPr>
        </p:nvSpPr>
        <p:spPr/>
        <p:txBody>
          <a:bodyPr/>
          <a:lstStyle/>
          <a:p>
            <a:r>
              <a:rPr lang="es-ES" b="1" dirty="0"/>
              <a:t>Consecuencias: </a:t>
            </a:r>
            <a:r>
              <a:rPr lang="es-ES" dirty="0"/>
              <a:t>Establecen los costos y beneficios de aplicar el patrón.</a:t>
            </a:r>
            <a:endParaRPr lang="es-MX" b="1" dirty="0"/>
          </a:p>
        </p:txBody>
      </p:sp>
      <p:pic>
        <p:nvPicPr>
          <p:cNvPr id="7" name="Picture 2" descr="Iterator">
            <a:extLst>
              <a:ext uri="{FF2B5EF4-FFF2-40B4-BE49-F238E27FC236}">
                <a16:creationId xmlns:a16="http://schemas.microsoft.com/office/drawing/2014/main" id="{3DDA19A2-A89C-4D80-8BF4-7C3A27650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315" y="3224324"/>
            <a:ext cx="4270375" cy="2668984"/>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número de diapositiva 5">
            <a:extLst>
              <a:ext uri="{FF2B5EF4-FFF2-40B4-BE49-F238E27FC236}">
                <a16:creationId xmlns:a16="http://schemas.microsoft.com/office/drawing/2014/main" id="{F6FADD1E-A647-4C0D-88DF-75C7FBC1553A}"/>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290605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CAA922E-4DAC-41A5-9756-9CAD0222EEA1}"/>
              </a:ext>
            </a:extLst>
          </p:cNvPr>
          <p:cNvSpPr>
            <a:spLocks noGrp="1"/>
          </p:cNvSpPr>
          <p:nvPr>
            <p:ph type="title"/>
          </p:nvPr>
        </p:nvSpPr>
        <p:spPr/>
        <p:txBody>
          <a:bodyPr/>
          <a:lstStyle/>
          <a:p>
            <a:r>
              <a:rPr lang="es-ES" dirty="0"/>
              <a:t>Gang of four</a:t>
            </a:r>
            <a:endParaRPr lang="es-MX" dirty="0"/>
          </a:p>
        </p:txBody>
      </p:sp>
      <p:sp>
        <p:nvSpPr>
          <p:cNvPr id="5" name="Marcador de texto 4">
            <a:extLst>
              <a:ext uri="{FF2B5EF4-FFF2-40B4-BE49-F238E27FC236}">
                <a16:creationId xmlns:a16="http://schemas.microsoft.com/office/drawing/2014/main" id="{9BA98842-B757-46E0-AF69-C5463E3DDA52}"/>
              </a:ext>
            </a:extLst>
          </p:cNvPr>
          <p:cNvSpPr>
            <a:spLocks noGrp="1"/>
          </p:cNvSpPr>
          <p:nvPr>
            <p:ph type="body" idx="1"/>
          </p:nvPr>
        </p:nvSpPr>
        <p:spPr/>
        <p:txBody>
          <a:bodyPr/>
          <a:lstStyle/>
          <a:p>
            <a:endParaRPr lang="es-MX" dirty="0"/>
          </a:p>
        </p:txBody>
      </p:sp>
      <p:sp>
        <p:nvSpPr>
          <p:cNvPr id="3" name="Marcador de número de diapositiva 2">
            <a:extLst>
              <a:ext uri="{FF2B5EF4-FFF2-40B4-BE49-F238E27FC236}">
                <a16:creationId xmlns:a16="http://schemas.microsoft.com/office/drawing/2014/main" id="{29D2CDD1-9FFC-42B6-96DB-DF83AE562776}"/>
              </a:ext>
            </a:extLst>
          </p:cNvPr>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51858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41A9EF1-7102-43F5-B900-E69641543A37}"/>
              </a:ext>
            </a:extLst>
          </p:cNvPr>
          <p:cNvSpPr>
            <a:spLocks noGrp="1"/>
          </p:cNvSpPr>
          <p:nvPr>
            <p:ph type="body" idx="1"/>
          </p:nvPr>
        </p:nvSpPr>
        <p:spPr/>
        <p:txBody>
          <a:bodyPr/>
          <a:lstStyle/>
          <a:p>
            <a:r>
              <a:rPr lang="es-ES" dirty="0"/>
              <a:t>Erich gamma</a:t>
            </a:r>
            <a:endParaRPr lang="es-MX" dirty="0"/>
          </a:p>
        </p:txBody>
      </p:sp>
      <p:sp>
        <p:nvSpPr>
          <p:cNvPr id="5" name="Marcador de texto 4">
            <a:extLst>
              <a:ext uri="{FF2B5EF4-FFF2-40B4-BE49-F238E27FC236}">
                <a16:creationId xmlns:a16="http://schemas.microsoft.com/office/drawing/2014/main" id="{5C7A613A-C552-4FBB-AFB5-DEE44E3AF36A}"/>
              </a:ext>
            </a:extLst>
          </p:cNvPr>
          <p:cNvSpPr>
            <a:spLocks noGrp="1"/>
          </p:cNvSpPr>
          <p:nvPr>
            <p:ph type="body" sz="quarter" idx="13"/>
          </p:nvPr>
        </p:nvSpPr>
        <p:spPr/>
        <p:txBody>
          <a:bodyPr/>
          <a:lstStyle/>
          <a:p>
            <a:r>
              <a:rPr lang="es-ES" dirty="0"/>
              <a:t>Richard helm</a:t>
            </a:r>
            <a:endParaRPr lang="es-MX" dirty="0"/>
          </a:p>
        </p:txBody>
      </p:sp>
      <p:sp>
        <p:nvSpPr>
          <p:cNvPr id="6" name="Título 5">
            <a:extLst>
              <a:ext uri="{FF2B5EF4-FFF2-40B4-BE49-F238E27FC236}">
                <a16:creationId xmlns:a16="http://schemas.microsoft.com/office/drawing/2014/main" id="{1E96659C-38A1-4C8B-89F1-5B606065C455}"/>
              </a:ext>
            </a:extLst>
          </p:cNvPr>
          <p:cNvSpPr>
            <a:spLocks noGrp="1"/>
          </p:cNvSpPr>
          <p:nvPr>
            <p:ph type="title"/>
          </p:nvPr>
        </p:nvSpPr>
        <p:spPr/>
        <p:txBody>
          <a:bodyPr/>
          <a:lstStyle/>
          <a:p>
            <a:r>
              <a:rPr lang="es-ES" dirty="0"/>
              <a:t>¿Quiénes son?</a:t>
            </a:r>
            <a:endParaRPr lang="es-MX" dirty="0"/>
          </a:p>
        </p:txBody>
      </p:sp>
      <p:pic>
        <p:nvPicPr>
          <p:cNvPr id="2050" name="Picture 2" descr="Erich Gamma | Speakers | Channel 9">
            <a:extLst>
              <a:ext uri="{FF2B5EF4-FFF2-40B4-BE49-F238E27FC236}">
                <a16:creationId xmlns:a16="http://schemas.microsoft.com/office/drawing/2014/main" id="{FAB824C8-2A8A-4EAC-9368-4498214767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17374" y="3240782"/>
            <a:ext cx="3802371" cy="24020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ichard Helm - CMC – Crans Montana Classics">
            <a:extLst>
              <a:ext uri="{FF2B5EF4-FFF2-40B4-BE49-F238E27FC236}">
                <a16:creationId xmlns:a16="http://schemas.microsoft.com/office/drawing/2014/main" id="{63FE3729-140C-4996-A5E5-8CD69CF9436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599966" y="3143250"/>
            <a:ext cx="1730756" cy="259715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52D7ED51-A623-478D-9AD7-F5021DDE4CBA}"/>
              </a:ext>
            </a:extLst>
          </p:cNvPr>
          <p:cNvSpPr>
            <a:spLocks noGrp="1"/>
          </p:cNvSpPr>
          <p:nvPr>
            <p:ph type="sldNum" sz="quarter" idx="12"/>
          </p:nvPr>
        </p:nvSpPr>
        <p:spPr>
          <a:xfrm>
            <a:off x="10758922" y="6245912"/>
            <a:ext cx="365760" cy="365760"/>
          </a:xfrm>
        </p:spPr>
        <p:txBody>
          <a:bodyPr/>
          <a:lstStyle/>
          <a:p>
            <a:r>
              <a:rPr lang="en-US" dirty="0"/>
              <a:t>5</a:t>
            </a:r>
          </a:p>
        </p:txBody>
      </p:sp>
    </p:spTree>
    <p:extLst>
      <p:ext uri="{BB962C8B-B14F-4D97-AF65-F5344CB8AC3E}">
        <p14:creationId xmlns:p14="http://schemas.microsoft.com/office/powerpoint/2010/main" val="50442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B7AC90F-8B66-4988-954B-0CFE8D8546C0}"/>
              </a:ext>
            </a:extLst>
          </p:cNvPr>
          <p:cNvSpPr>
            <a:spLocks noGrp="1"/>
          </p:cNvSpPr>
          <p:nvPr>
            <p:ph type="body" idx="1"/>
          </p:nvPr>
        </p:nvSpPr>
        <p:spPr>
          <a:xfrm>
            <a:off x="1600198" y="1499439"/>
            <a:ext cx="4270248" cy="704087"/>
          </a:xfrm>
        </p:spPr>
        <p:txBody>
          <a:bodyPr/>
          <a:lstStyle/>
          <a:p>
            <a:r>
              <a:rPr lang="es-ES" dirty="0"/>
              <a:t>Ralph johnson</a:t>
            </a:r>
            <a:endParaRPr lang="es-MX" dirty="0"/>
          </a:p>
        </p:txBody>
      </p:sp>
      <p:sp>
        <p:nvSpPr>
          <p:cNvPr id="5" name="Marcador de texto 4">
            <a:extLst>
              <a:ext uri="{FF2B5EF4-FFF2-40B4-BE49-F238E27FC236}">
                <a16:creationId xmlns:a16="http://schemas.microsoft.com/office/drawing/2014/main" id="{CAA60D33-38DB-408C-96A5-5A1116D4F8C0}"/>
              </a:ext>
            </a:extLst>
          </p:cNvPr>
          <p:cNvSpPr>
            <a:spLocks noGrp="1"/>
          </p:cNvSpPr>
          <p:nvPr>
            <p:ph type="body" sz="quarter" idx="13"/>
          </p:nvPr>
        </p:nvSpPr>
        <p:spPr>
          <a:xfrm>
            <a:off x="6338318" y="1499439"/>
            <a:ext cx="4270248" cy="704087"/>
          </a:xfrm>
        </p:spPr>
        <p:txBody>
          <a:bodyPr/>
          <a:lstStyle/>
          <a:p>
            <a:r>
              <a:rPr lang="es-ES" dirty="0"/>
              <a:t>JOHN VLISSIDES</a:t>
            </a:r>
            <a:endParaRPr lang="es-MX" dirty="0"/>
          </a:p>
        </p:txBody>
      </p:sp>
      <p:pic>
        <p:nvPicPr>
          <p:cNvPr id="3074" name="Picture 2" descr="Ralph Johnson (computer scientist) - Alchetron, the free social encyclopedia">
            <a:extLst>
              <a:ext uri="{FF2B5EF4-FFF2-40B4-BE49-F238E27FC236}">
                <a16:creationId xmlns:a16="http://schemas.microsoft.com/office/drawing/2014/main" id="{E149B6B8-0DC1-444D-8562-61CE7ED490C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16556" y="2609442"/>
            <a:ext cx="2389647" cy="23896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ohn Vlissides - Alchetron, The Free Social Encyclopedia">
            <a:extLst>
              <a:ext uri="{FF2B5EF4-FFF2-40B4-BE49-F238E27FC236}">
                <a16:creationId xmlns:a16="http://schemas.microsoft.com/office/drawing/2014/main" id="{1D749EC6-08AF-4EFF-9D81-BC36BD37FA0B}"/>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019467" y="2674938"/>
            <a:ext cx="3098869" cy="2324152"/>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97245D2B-E391-428E-A083-5BCA4A668448}"/>
              </a:ext>
            </a:extLst>
          </p:cNvPr>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32051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ACB9D-6B25-4060-8331-81569AE4B749}"/>
              </a:ext>
            </a:extLst>
          </p:cNvPr>
          <p:cNvSpPr>
            <a:spLocks noGrp="1"/>
          </p:cNvSpPr>
          <p:nvPr>
            <p:ph type="title"/>
          </p:nvPr>
        </p:nvSpPr>
        <p:spPr/>
        <p:txBody>
          <a:bodyPr/>
          <a:lstStyle/>
          <a:p>
            <a:r>
              <a:rPr lang="es-ES" dirty="0"/>
              <a:t>¿Qué desarrollaron?</a:t>
            </a:r>
            <a:endParaRPr lang="es-MX" dirty="0"/>
          </a:p>
        </p:txBody>
      </p:sp>
      <p:sp>
        <p:nvSpPr>
          <p:cNvPr id="3" name="Marcador de contenido 2">
            <a:extLst>
              <a:ext uri="{FF2B5EF4-FFF2-40B4-BE49-F238E27FC236}">
                <a16:creationId xmlns:a16="http://schemas.microsoft.com/office/drawing/2014/main" id="{2ED78FF7-F338-4CE1-BE9D-FDD0BBE1D812}"/>
              </a:ext>
            </a:extLst>
          </p:cNvPr>
          <p:cNvSpPr>
            <a:spLocks noGrp="1"/>
          </p:cNvSpPr>
          <p:nvPr>
            <p:ph idx="1"/>
          </p:nvPr>
        </p:nvSpPr>
        <p:spPr/>
        <p:txBody>
          <a:bodyPr/>
          <a:lstStyle/>
          <a:p>
            <a:pPr marL="0" indent="0" algn="just">
              <a:buNone/>
            </a:pPr>
            <a:r>
              <a:rPr lang="es-ES" dirty="0"/>
              <a:t>Se desarrollo un libro llamado “Design Patterns”, que fue publicado el 21 de octubre de 1994.</a:t>
            </a:r>
          </a:p>
          <a:p>
            <a:pPr marL="0" indent="0" algn="just">
              <a:buNone/>
            </a:pPr>
            <a:r>
              <a:rPr lang="es-MX" dirty="0"/>
              <a:t>En donde se indicaba un proceso de identificación de patrones de diseño en el desarrollo de software, que requería un conjunto de actividades, por ejemplo:</a:t>
            </a:r>
          </a:p>
          <a:p>
            <a:pPr algn="just"/>
            <a:r>
              <a:rPr lang="es-ES" dirty="0"/>
              <a:t>El cumplimiento de las condiciones que deben presentar los procesos de desarrollo es estricto e importante</a:t>
            </a:r>
            <a:r>
              <a:rPr lang="es-MX" dirty="0"/>
              <a:t>.</a:t>
            </a:r>
          </a:p>
          <a:p>
            <a:pPr marL="0" indent="0" algn="just">
              <a:buNone/>
            </a:pPr>
            <a:endParaRPr lang="es-MX" dirty="0"/>
          </a:p>
        </p:txBody>
      </p:sp>
      <p:sp>
        <p:nvSpPr>
          <p:cNvPr id="5" name="Marcador de número de diapositiva 4">
            <a:extLst>
              <a:ext uri="{FF2B5EF4-FFF2-40B4-BE49-F238E27FC236}">
                <a16:creationId xmlns:a16="http://schemas.microsoft.com/office/drawing/2014/main" id="{A2CF3862-5CAE-45F5-9DE6-A3F0D668FDDC}"/>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2441638521"/>
      </p:ext>
    </p:extLst>
  </p:cSld>
  <p:clrMapOvr>
    <a:masterClrMapping/>
  </p:clrMapOvr>
</p:sld>
</file>

<file path=ppt/theme/theme1.xml><?xml version="1.0" encoding="utf-8"?>
<a:theme xmlns:a="http://schemas.openxmlformats.org/drawingml/2006/main" name="Paquet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TM10001115[[fn=Paquete]]</Template>
  <TotalTime>479</TotalTime>
  <Words>1432</Words>
  <Application>Microsoft Office PowerPoint</Application>
  <PresentationFormat>Panorámica</PresentationFormat>
  <Paragraphs>148</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Gill Sans MT</vt:lpstr>
      <vt:lpstr>Times New Roman</vt:lpstr>
      <vt:lpstr>Wingdings</vt:lpstr>
      <vt:lpstr>Paquete</vt:lpstr>
      <vt:lpstr>Universidad tecnológica de la selva</vt:lpstr>
      <vt:lpstr>CONTENIDO</vt:lpstr>
      <vt:lpstr>PATRONES GRASP</vt:lpstr>
      <vt:lpstr>¿Qué es?</vt:lpstr>
      <vt:lpstr>Elementos</vt:lpstr>
      <vt:lpstr>Gang of four</vt:lpstr>
      <vt:lpstr>¿Quiénes son?</vt:lpstr>
      <vt:lpstr>Presentación de PowerPoint</vt:lpstr>
      <vt:lpstr>¿Qué desarrollaron?</vt:lpstr>
      <vt:lpstr>Patrón de diseño creacional</vt:lpstr>
      <vt:lpstr>Abstract Factory </vt:lpstr>
      <vt:lpstr>Builder Patterns</vt:lpstr>
      <vt:lpstr>Factory Method</vt:lpstr>
      <vt:lpstr>Patrón de diseño estructural</vt:lpstr>
      <vt:lpstr>Bridge</vt:lpstr>
      <vt:lpstr>Composite</vt:lpstr>
      <vt:lpstr>Decorator</vt:lpstr>
      <vt:lpstr>Patrón de diseño de comportamiento</vt:lpstr>
      <vt:lpstr>Chain of responsability</vt:lpstr>
      <vt:lpstr>Command</vt:lpstr>
      <vt:lpstr>Mediator</vt:lpstr>
      <vt:lpstr>CONCLUSIONES</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tecnológica de la selva</dc:title>
  <dc:creator>Ivan Ruiz</dc:creator>
  <cp:lastModifiedBy>Leonardo Guina</cp:lastModifiedBy>
  <cp:revision>28</cp:revision>
  <dcterms:created xsi:type="dcterms:W3CDTF">2021-11-18T23:42:39Z</dcterms:created>
  <dcterms:modified xsi:type="dcterms:W3CDTF">2021-11-22T22:05:12Z</dcterms:modified>
</cp:coreProperties>
</file>