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82" r:id="rId3"/>
    <p:sldId id="283" r:id="rId4"/>
    <p:sldId id="286" r:id="rId5"/>
    <p:sldId id="284" r:id="rId6"/>
    <p:sldId id="2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pt-BR" sz="1400" b="0" strike="noStrike" spc="-1">
                <a:latin typeface="Times New Roman"/>
              </a:defRPr>
            </a:lvl1pPr>
          </a:lstStyle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166D5821-D13E-480B-9F76-93D6D3274079}" type="slidenum">
              <a:rPr lang="pt-BR" sz="1400" b="0" strike="noStrike" spc="-1">
                <a:latin typeface="Times New Roman"/>
              </a:rPr>
              <a:t>‹#›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  <a:ln w="0">
            <a:noFill/>
          </a:ln>
        </p:spPr>
      </p:sp>
      <p:sp>
        <p:nvSpPr>
          <p:cNvPr id="6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622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8579DA-D73D-45DB-8FD6-D5C39B18303D}" type="slidenum">
              <a:rPr lang="pt-BR" sz="1200" b="0" strike="noStrike" spc="-1">
                <a:latin typeface="Times New Roman"/>
              </a:r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  <a:ln w="0">
            <a:noFill/>
          </a:ln>
        </p:spPr>
      </p:sp>
      <p:sp>
        <p:nvSpPr>
          <p:cNvPr id="6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700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4215C0-66E6-4357-9914-AE1BBFFE47AE}" type="slidenum">
              <a:rPr lang="pt-BR" sz="1200" b="0" strike="noStrike" spc="-1">
                <a:latin typeface="Times New Roman"/>
              </a:rPr>
              <a:t>2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  <a:ln w="0">
            <a:noFill/>
          </a:ln>
        </p:spPr>
      </p:sp>
      <p:sp>
        <p:nvSpPr>
          <p:cNvPr id="7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703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0A8F76-26BC-4B30-91C7-576E8337C69C}" type="slidenum">
              <a:rPr lang="pt-BR" sz="1200" b="0" strike="noStrike" spc="-1">
                <a:latin typeface="Times New Roman"/>
              </a:rPr>
              <a:t>3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  <a:ln w="0">
            <a:noFill/>
          </a:ln>
        </p:spPr>
      </p:sp>
      <p:sp>
        <p:nvSpPr>
          <p:cNvPr id="7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703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0A8F76-26BC-4B30-91C7-576E8337C69C}" type="slidenum">
              <a:rPr lang="pt-BR" sz="1200" b="0" strike="noStrike" spc="-1">
                <a:latin typeface="Times New Roman"/>
              </a:rPr>
              <a:t>4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0187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  <a:ln w="0">
            <a:noFill/>
          </a:ln>
        </p:spPr>
      </p:sp>
      <p:sp>
        <p:nvSpPr>
          <p:cNvPr id="7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706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7C9C32-BD55-470D-AA94-31603F702FCB}" type="slidenum">
              <a:rPr lang="pt-BR" sz="1200" b="0" strike="noStrike" spc="-1">
                <a:latin typeface="Times New Roman"/>
              </a:rPr>
              <a:t>5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  <a:ln w="0">
            <a:noFill/>
          </a:ln>
        </p:spPr>
      </p:sp>
      <p:sp>
        <p:nvSpPr>
          <p:cNvPr id="7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709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F89F90-9208-4022-B5F2-583C6C45F5F3}" type="slidenum">
              <a:rPr lang="pt-BR" sz="1200" b="0" strike="noStrike" spc="-1">
                <a:latin typeface="Times New Roman"/>
              </a:rPr>
              <a:t>6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DD5701A-39EC-46B7-98CA-06AA86E8941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1A919C9-1DCB-459B-8E1F-F63C62C1DBB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4B099EF-84A5-45C8-A4CE-B2CEA371780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89E966E-234D-4219-BA06-BB9A8D232B1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1F88C2C-1E2F-4513-90E5-58C2B720496E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6CFDE9B-FDF2-4AA1-B129-78C91A517F5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786D4C1-A233-4C0F-AD8C-431078F2DC6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5653E98-A43A-4FA0-B878-A598B17BBF7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B5D21A7-5949-458D-A7CF-440CA1A0636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76DBA83-5C20-45FF-8492-340C4BEE7B4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0EAEB37-2EA1-4D70-B4B9-15B6A0AE50C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B962A7B-B50F-494E-A6AA-BF9E6A13031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pt-BR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67B30F-B217-4B75-A051-78F58E2AB1D2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pt-BR" sz="1400" b="0" strike="noStrike" spc="-1">
                <a:latin typeface="Times New Roman"/>
              </a:defRPr>
            </a:lvl1pPr>
          </a:lstStyle>
          <a:p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hdphoto2.wdp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hdphoto2.wdp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hdphoto2.wdp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4.png"/><Relationship Id="rId5" Type="http://schemas.microsoft.com/office/2007/relationships/hdphoto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ráfico 30"/>
          <p:cNvPicPr/>
          <p:nvPr/>
        </p:nvPicPr>
        <p:blipFill>
          <a:blip r:embed="rId3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pic>
        <p:nvPicPr>
          <p:cNvPr id="48" name="Picture 2" descr="Foto da Federação das Indústrias do Estado do Paraná (FIEP) de: unidade cic"/>
          <p:cNvPicPr/>
          <p:nvPr/>
        </p:nvPicPr>
        <p:blipFill>
          <a:blip r:embed="rId4">
            <a:alphaModFix amt="2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b="4663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pic>
        <p:nvPicPr>
          <p:cNvPr id="49" name="Gráfico 24"/>
          <p:cNvPicPr/>
          <p:nvPr/>
        </p:nvPicPr>
        <p:blipFill>
          <a:blip r:embed="rId6"/>
          <a:stretch/>
        </p:blipFill>
        <p:spPr>
          <a:xfrm>
            <a:off x="9896760" y="5560560"/>
            <a:ext cx="1645200" cy="424080"/>
          </a:xfrm>
          <a:prstGeom prst="rect">
            <a:avLst/>
          </a:prstGeom>
          <a:ln w="0">
            <a:noFill/>
          </a:ln>
        </p:spPr>
      </p:pic>
      <p:pic>
        <p:nvPicPr>
          <p:cNvPr id="50" name="Gráfico 25"/>
          <p:cNvPicPr/>
          <p:nvPr/>
        </p:nvPicPr>
        <p:blipFill>
          <a:blip r:embed="rId7"/>
          <a:stretch/>
        </p:blipFill>
        <p:spPr>
          <a:xfrm>
            <a:off x="240480" y="4779000"/>
            <a:ext cx="4050720" cy="549720"/>
          </a:xfrm>
          <a:prstGeom prst="rect">
            <a:avLst/>
          </a:prstGeom>
          <a:ln w="0">
            <a:noFill/>
          </a:ln>
        </p:spPr>
      </p:pic>
      <p:pic>
        <p:nvPicPr>
          <p:cNvPr id="51" name="Gráfico 31"/>
          <p:cNvPicPr/>
          <p:nvPr/>
        </p:nvPicPr>
        <p:blipFill>
          <a:blip r:embed="rId8"/>
          <a:stretch/>
        </p:blipFill>
        <p:spPr>
          <a:xfrm>
            <a:off x="461520" y="453960"/>
            <a:ext cx="730080" cy="511200"/>
          </a:xfrm>
          <a:prstGeom prst="rect">
            <a:avLst/>
          </a:prstGeom>
          <a:ln w="0">
            <a:noFill/>
          </a:ln>
        </p:spPr>
      </p:pic>
      <p:pic>
        <p:nvPicPr>
          <p:cNvPr id="52" name="Gráfico 32"/>
          <p:cNvPicPr/>
          <p:nvPr/>
        </p:nvPicPr>
        <p:blipFill>
          <a:blip r:embed="rId9"/>
          <a:stretch/>
        </p:blipFill>
        <p:spPr>
          <a:xfrm>
            <a:off x="11513880" y="298800"/>
            <a:ext cx="668520" cy="4241520"/>
          </a:xfrm>
          <a:prstGeom prst="rect">
            <a:avLst/>
          </a:prstGeom>
          <a:ln w="0">
            <a:noFill/>
          </a:ln>
        </p:spPr>
      </p:pic>
      <p:sp>
        <p:nvSpPr>
          <p:cNvPr id="53" name="CaixaDeTexto 34"/>
          <p:cNvSpPr/>
          <p:nvPr/>
        </p:nvSpPr>
        <p:spPr>
          <a:xfrm>
            <a:off x="3479040" y="2117520"/>
            <a:ext cx="6442200" cy="186059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ts val="4601"/>
              </a:lnSpc>
              <a:buNone/>
            </a:pPr>
            <a:r>
              <a:rPr lang="pt-BR" sz="4400" b="1" strike="noStrike" spc="-1" dirty="0">
                <a:solidFill>
                  <a:srgbClr val="FFFFFF"/>
                </a:solidFill>
                <a:latin typeface="Branding Black"/>
                <a:ea typeface="DejaVu Sans"/>
              </a:rPr>
              <a:t>SENAI </a:t>
            </a:r>
            <a:br>
              <a:rPr sz="4400" dirty="0"/>
            </a:br>
            <a:r>
              <a:rPr lang="pt-BR" sz="4400" b="1" strike="noStrike" spc="-1" dirty="0">
                <a:solidFill>
                  <a:srgbClr val="17C3C7"/>
                </a:solidFill>
                <a:latin typeface="Branding Black"/>
                <a:ea typeface="DejaVu Sans"/>
              </a:rPr>
              <a:t>Engenharia de dados e Inteligencia artificial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54" name="Retângulo 45"/>
          <p:cNvSpPr/>
          <p:nvPr/>
        </p:nvSpPr>
        <p:spPr>
          <a:xfrm>
            <a:off x="0" y="6629400"/>
            <a:ext cx="12188880" cy="225360"/>
          </a:xfrm>
          <a:prstGeom prst="rect">
            <a:avLst/>
          </a:prstGeom>
          <a:gradFill rotWithShape="0">
            <a:gsLst>
              <a:gs pos="0">
                <a:srgbClr val="12ACB1"/>
              </a:gs>
              <a:gs pos="100000">
                <a:srgbClr val="17C3C7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" name="Gráfico 50"/>
          <p:cNvPicPr/>
          <p:nvPr/>
        </p:nvPicPr>
        <p:blipFill>
          <a:blip r:embed="rId10"/>
          <a:stretch/>
        </p:blipFill>
        <p:spPr>
          <a:xfrm>
            <a:off x="5924520" y="453960"/>
            <a:ext cx="401760" cy="1096200"/>
          </a:xfrm>
          <a:prstGeom prst="rect">
            <a:avLst/>
          </a:prstGeom>
          <a:ln w="0">
            <a:noFill/>
          </a:ln>
        </p:spPr>
      </p:pic>
      <p:sp>
        <p:nvSpPr>
          <p:cNvPr id="56" name="Retângulo 53"/>
          <p:cNvSpPr/>
          <p:nvPr/>
        </p:nvSpPr>
        <p:spPr>
          <a:xfrm>
            <a:off x="2267280" y="2039400"/>
            <a:ext cx="7909200" cy="2526840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Retângulo 44"/>
          <p:cNvSpPr/>
          <p:nvPr/>
        </p:nvSpPr>
        <p:spPr>
          <a:xfrm>
            <a:off x="2793600" y="0"/>
            <a:ext cx="356760" cy="4167000"/>
          </a:xfrm>
          <a:prstGeom prst="rect">
            <a:avLst/>
          </a:prstGeom>
          <a:gradFill rotWithShape="0">
            <a:gsLst>
              <a:gs pos="0">
                <a:srgbClr val="12ACB1"/>
              </a:gs>
              <a:gs pos="100000">
                <a:srgbClr val="17C3C7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" name="Imagem 14" descr="Uma imagem contendo Interface gráfica do usuário&#10;&#10;Descrição gerada automaticamente"/>
          <p:cNvPicPr/>
          <p:nvPr/>
        </p:nvPicPr>
        <p:blipFill>
          <a:blip r:embed="rId11"/>
          <a:srcRect t="19004" b="16770"/>
          <a:stretch/>
        </p:blipFill>
        <p:spPr>
          <a:xfrm>
            <a:off x="10110600" y="105120"/>
            <a:ext cx="2078280" cy="694800"/>
          </a:xfrm>
          <a:prstGeom prst="rect">
            <a:avLst/>
          </a:prstGeom>
          <a:ln w="0">
            <a:noFill/>
          </a:ln>
        </p:spPr>
      </p:pic>
      <p:pic>
        <p:nvPicPr>
          <p:cNvPr id="59" name="Gráfico 15"/>
          <p:cNvPicPr/>
          <p:nvPr/>
        </p:nvPicPr>
        <p:blipFill>
          <a:blip r:embed="rId12"/>
          <a:stretch/>
        </p:blipFill>
        <p:spPr>
          <a:xfrm>
            <a:off x="240480" y="5938200"/>
            <a:ext cx="1884600" cy="536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Imagem 30" descr="Uma imagem contendo Interface gráfica do usuário&#10;&#10;Descrição gerada automaticamente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 t="19004" b="16770"/>
          <a:stretch/>
        </p:blipFill>
        <p:spPr>
          <a:xfrm>
            <a:off x="10052280" y="102960"/>
            <a:ext cx="2078280" cy="694800"/>
          </a:xfrm>
          <a:prstGeom prst="rect">
            <a:avLst/>
          </a:prstGeom>
          <a:ln w="0">
            <a:noFill/>
          </a:ln>
        </p:spPr>
      </p:pic>
      <p:sp>
        <p:nvSpPr>
          <p:cNvPr id="550" name="Retângulo 88"/>
          <p:cNvSpPr/>
          <p:nvPr/>
        </p:nvSpPr>
        <p:spPr>
          <a:xfrm rot="10800000">
            <a:off x="11952000" y="-5760"/>
            <a:ext cx="260640" cy="2994840"/>
          </a:xfrm>
          <a:prstGeom prst="rect">
            <a:avLst/>
          </a:prstGeom>
          <a:solidFill>
            <a:srgbClr val="17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1" name="CaixaDeTexto 120"/>
          <p:cNvSpPr/>
          <p:nvPr/>
        </p:nvSpPr>
        <p:spPr>
          <a:xfrm>
            <a:off x="821880" y="353160"/>
            <a:ext cx="8494200" cy="175287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600" b="1" strike="noStrike" spc="-1" dirty="0">
                <a:solidFill>
                  <a:srgbClr val="06354E"/>
                </a:solidFill>
                <a:latin typeface="Branding Black"/>
                <a:ea typeface="DejaVu Sans"/>
              </a:rPr>
              <a:t>Trabalho Análise de Modelos Preditivos com Sklearn</a:t>
            </a:r>
            <a:endParaRPr lang="pt-BR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3600" b="1" strike="noStrike" spc="-1" dirty="0">
                <a:solidFill>
                  <a:srgbClr val="00B2B7"/>
                </a:solidFill>
                <a:latin typeface="Branding Black"/>
                <a:ea typeface="DejaVu Sans"/>
              </a:rPr>
              <a:t>Aluno: Leonardo Henrique de Figueiredo</a:t>
            </a:r>
            <a:endParaRPr lang="pt-BR" sz="3600" b="0" strike="noStrike" spc="-1" dirty="0">
              <a:latin typeface="Arial"/>
            </a:endParaRPr>
          </a:p>
        </p:txBody>
      </p:sp>
      <p:pic>
        <p:nvPicPr>
          <p:cNvPr id="552" name="Gráfico 121"/>
          <p:cNvPicPr/>
          <p:nvPr/>
        </p:nvPicPr>
        <p:blipFill>
          <a:blip r:embed="rId5"/>
          <a:stretch/>
        </p:blipFill>
        <p:spPr>
          <a:xfrm>
            <a:off x="1080" y="187560"/>
            <a:ext cx="610920" cy="4241520"/>
          </a:xfrm>
          <a:prstGeom prst="rect">
            <a:avLst/>
          </a:prstGeom>
          <a:ln w="0">
            <a:noFill/>
          </a:ln>
        </p:spPr>
      </p:pic>
      <p:sp>
        <p:nvSpPr>
          <p:cNvPr id="553" name="Retângulo 89"/>
          <p:cNvSpPr/>
          <p:nvPr/>
        </p:nvSpPr>
        <p:spPr>
          <a:xfrm>
            <a:off x="10458000" y="6045840"/>
            <a:ext cx="1410840" cy="70488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4" name="Gráfico 122"/>
          <p:cNvPicPr/>
          <p:nvPr/>
        </p:nvPicPr>
        <p:blipFill>
          <a:blip r:embed="rId6"/>
          <a:stretch/>
        </p:blipFill>
        <p:spPr>
          <a:xfrm>
            <a:off x="10646640" y="6232680"/>
            <a:ext cx="1033200" cy="293040"/>
          </a:xfrm>
          <a:prstGeom prst="rect">
            <a:avLst/>
          </a:prstGeom>
          <a:ln w="0">
            <a:noFill/>
          </a:ln>
        </p:spPr>
      </p:pic>
      <p:sp>
        <p:nvSpPr>
          <p:cNvPr id="555" name="Retângulo 90"/>
          <p:cNvSpPr/>
          <p:nvPr/>
        </p:nvSpPr>
        <p:spPr>
          <a:xfrm>
            <a:off x="6095880" y="6675480"/>
            <a:ext cx="6092640" cy="17928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6" name="Agrupar 73"/>
          <p:cNvGrpSpPr/>
          <p:nvPr/>
        </p:nvGrpSpPr>
        <p:grpSpPr>
          <a:xfrm>
            <a:off x="8786880" y="404640"/>
            <a:ext cx="1127520" cy="376560"/>
            <a:chOff x="8786880" y="404640"/>
            <a:chExt cx="1127520" cy="376560"/>
          </a:xfrm>
        </p:grpSpPr>
        <p:pic>
          <p:nvPicPr>
            <p:cNvPr id="557" name="Gráfico 123"/>
            <p:cNvPicPr/>
            <p:nvPr/>
          </p:nvPicPr>
          <p:blipFill>
            <a:blip r:embed="rId7"/>
            <a:stretch/>
          </p:blipFill>
          <p:spPr>
            <a:xfrm>
              <a:off x="8786880" y="404640"/>
              <a:ext cx="529200" cy="370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58" name="Gráfico 124"/>
            <p:cNvPicPr/>
            <p:nvPr/>
          </p:nvPicPr>
          <p:blipFill>
            <a:blip r:embed="rId7"/>
            <a:stretch/>
          </p:blipFill>
          <p:spPr>
            <a:xfrm>
              <a:off x="9385200" y="411120"/>
              <a:ext cx="529200" cy="3700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59" name="Agrupar 74"/>
          <p:cNvGrpSpPr/>
          <p:nvPr/>
        </p:nvGrpSpPr>
        <p:grpSpPr>
          <a:xfrm>
            <a:off x="2340000" y="1836000"/>
            <a:ext cx="8458560" cy="2463840"/>
            <a:chOff x="2340000" y="1836000"/>
            <a:chExt cx="8458560" cy="2463840"/>
          </a:xfrm>
        </p:grpSpPr>
        <p:sp>
          <p:nvSpPr>
            <p:cNvPr id="560" name="CaixaDeTexto 121"/>
            <p:cNvSpPr/>
            <p:nvPr/>
          </p:nvSpPr>
          <p:spPr>
            <a:xfrm>
              <a:off x="2340000" y="1836000"/>
              <a:ext cx="8458560" cy="424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1" name="CaixaDeTexto 122"/>
            <p:cNvSpPr/>
            <p:nvPr/>
          </p:nvSpPr>
          <p:spPr>
            <a:xfrm>
              <a:off x="2340000" y="2383200"/>
              <a:ext cx="8458560" cy="1916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62" name="Agrupar 75"/>
          <p:cNvGrpSpPr/>
          <p:nvPr/>
        </p:nvGrpSpPr>
        <p:grpSpPr>
          <a:xfrm>
            <a:off x="900000" y="2090160"/>
            <a:ext cx="10546560" cy="1551600"/>
            <a:chOff x="900000" y="2090160"/>
            <a:chExt cx="10546560" cy="1551600"/>
          </a:xfrm>
        </p:grpSpPr>
        <p:sp>
          <p:nvSpPr>
            <p:cNvPr id="563" name="CaixaDeTexto 123"/>
            <p:cNvSpPr/>
            <p:nvPr/>
          </p:nvSpPr>
          <p:spPr>
            <a:xfrm>
              <a:off x="900000" y="2090160"/>
              <a:ext cx="10546560" cy="422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4" name="CaixaDeTexto 124"/>
            <p:cNvSpPr/>
            <p:nvPr/>
          </p:nvSpPr>
          <p:spPr>
            <a:xfrm>
              <a:off x="900000" y="2637360"/>
              <a:ext cx="10546560" cy="1004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endParaRPr lang="pt-BR" sz="2000" b="0" strike="noStrike" spc="-1">
                <a:latin typeface="Arial"/>
              </a:endParaRPr>
            </a:p>
            <a:p>
              <a:pPr marL="146160">
                <a:lnSpc>
                  <a:spcPct val="100000"/>
                </a:lnSpc>
                <a:buNone/>
              </a:pPr>
              <a:r>
                <a:rPr lang="pt-BR" sz="2000" b="1" strike="noStrike" spc="-1">
                  <a:solidFill>
                    <a:srgbClr val="06354E"/>
                  </a:solidFill>
                  <a:latin typeface="Calibri"/>
                  <a:ea typeface="DejaVu Sans"/>
                </a:rPr>
                <a:t> 	</a:t>
              </a:r>
              <a:endParaRPr lang="pt-BR" sz="2000" b="0" strike="noStrike" spc="-1">
                <a:latin typeface="Arial"/>
              </a:endParaRPr>
            </a:p>
            <a:p>
              <a:pPr marL="146160">
                <a:lnSpc>
                  <a:spcPct val="100000"/>
                </a:lnSpc>
                <a:buNone/>
              </a:pPr>
              <a:endParaRPr lang="pt-BR" sz="2000" b="0" strike="noStrike" spc="-1">
                <a:latin typeface="Arial"/>
              </a:endParaRPr>
            </a:p>
          </p:txBody>
        </p:sp>
      </p:grpSp>
      <p:grpSp>
        <p:nvGrpSpPr>
          <p:cNvPr id="566" name="Agrupar 76"/>
          <p:cNvGrpSpPr/>
          <p:nvPr/>
        </p:nvGrpSpPr>
        <p:grpSpPr>
          <a:xfrm>
            <a:off x="831240" y="2157512"/>
            <a:ext cx="8818560" cy="2159437"/>
            <a:chOff x="1980000" y="2140403"/>
            <a:chExt cx="8818560" cy="2159437"/>
          </a:xfrm>
        </p:grpSpPr>
        <p:sp>
          <p:nvSpPr>
            <p:cNvPr id="567" name="CaixaDeTexto 125"/>
            <p:cNvSpPr/>
            <p:nvPr/>
          </p:nvSpPr>
          <p:spPr>
            <a:xfrm>
              <a:off x="1980000" y="2140403"/>
              <a:ext cx="8818560" cy="42943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pt-BR" sz="2200" b="1" strike="noStrike" spc="-1" dirty="0">
                  <a:solidFill>
                    <a:srgbClr val="14143C"/>
                  </a:solidFill>
                  <a:latin typeface="Branding Black"/>
                  <a:ea typeface="DejaVu Sans"/>
                </a:rPr>
                <a:t>Modelo de Regressao - Random Forest</a:t>
              </a:r>
              <a:endParaRPr lang="pt-BR" sz="2200" b="0" strike="noStrike" spc="-1" dirty="0">
                <a:latin typeface="Arial"/>
              </a:endParaRPr>
            </a:p>
          </p:txBody>
        </p:sp>
        <p:sp>
          <p:nvSpPr>
            <p:cNvPr id="568" name="CaixaDeTexto 126"/>
            <p:cNvSpPr/>
            <p:nvPr/>
          </p:nvSpPr>
          <p:spPr>
            <a:xfrm>
              <a:off x="1980000" y="2355120"/>
              <a:ext cx="8818560" cy="1944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69" name="Rectangle 568"/>
          <p:cNvSpPr/>
          <p:nvPr/>
        </p:nvSpPr>
        <p:spPr>
          <a:xfrm>
            <a:off x="2880000" y="6300000"/>
            <a:ext cx="5430600" cy="34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pt-BR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0" name="Imagem 31" descr="Uma imagem contendo Interface gráfica do usuário&#10;&#10;Descrição gerada automaticamente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 t="19004" b="16770"/>
          <a:stretch/>
        </p:blipFill>
        <p:spPr>
          <a:xfrm>
            <a:off x="10052280" y="102960"/>
            <a:ext cx="2078280" cy="694800"/>
          </a:xfrm>
          <a:prstGeom prst="rect">
            <a:avLst/>
          </a:prstGeom>
          <a:ln w="0">
            <a:noFill/>
          </a:ln>
        </p:spPr>
      </p:pic>
      <p:sp>
        <p:nvSpPr>
          <p:cNvPr id="571" name="Retângulo 91"/>
          <p:cNvSpPr/>
          <p:nvPr/>
        </p:nvSpPr>
        <p:spPr>
          <a:xfrm rot="10800000">
            <a:off x="11952000" y="-5760"/>
            <a:ext cx="260640" cy="2994840"/>
          </a:xfrm>
          <a:prstGeom prst="rect">
            <a:avLst/>
          </a:prstGeom>
          <a:solidFill>
            <a:srgbClr val="17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CaixaDeTexto 127"/>
          <p:cNvSpPr/>
          <p:nvPr/>
        </p:nvSpPr>
        <p:spPr>
          <a:xfrm>
            <a:off x="821880" y="353160"/>
            <a:ext cx="7473240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600" b="1" spc="-1" dirty="0">
                <a:solidFill>
                  <a:srgbClr val="06354E"/>
                </a:solidFill>
                <a:latin typeface="Branding Black"/>
                <a:ea typeface="DejaVu Sans"/>
              </a:rPr>
              <a:t>D</a:t>
            </a:r>
            <a:r>
              <a:rPr lang="pt-BR" sz="3600" b="1" strike="noStrike" spc="-1" dirty="0">
                <a:solidFill>
                  <a:srgbClr val="06354E"/>
                </a:solidFill>
                <a:latin typeface="Branding Black"/>
                <a:ea typeface="DejaVu Sans"/>
              </a:rPr>
              <a:t>efinicao do problema</a:t>
            </a:r>
            <a:endParaRPr lang="pt-BR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3600" b="1" strike="noStrike" spc="-1" dirty="0">
                <a:solidFill>
                  <a:srgbClr val="00B2B7"/>
                </a:solidFill>
                <a:latin typeface="Branding Black"/>
                <a:ea typeface="DejaVu Sans"/>
              </a:rPr>
              <a:t>DATASET</a:t>
            </a:r>
            <a:endParaRPr lang="pt-BR" sz="3600" b="0" strike="noStrike" spc="-1" dirty="0">
              <a:latin typeface="Arial"/>
            </a:endParaRPr>
          </a:p>
        </p:txBody>
      </p:sp>
      <p:pic>
        <p:nvPicPr>
          <p:cNvPr id="573" name="Gráfico 125"/>
          <p:cNvPicPr/>
          <p:nvPr/>
        </p:nvPicPr>
        <p:blipFill>
          <a:blip r:embed="rId5"/>
          <a:stretch/>
        </p:blipFill>
        <p:spPr>
          <a:xfrm>
            <a:off x="1080" y="187560"/>
            <a:ext cx="610920" cy="4241520"/>
          </a:xfrm>
          <a:prstGeom prst="rect">
            <a:avLst/>
          </a:prstGeom>
          <a:ln w="0">
            <a:noFill/>
          </a:ln>
        </p:spPr>
      </p:pic>
      <p:sp>
        <p:nvSpPr>
          <p:cNvPr id="574" name="Retângulo 92"/>
          <p:cNvSpPr/>
          <p:nvPr/>
        </p:nvSpPr>
        <p:spPr>
          <a:xfrm>
            <a:off x="10458000" y="6045840"/>
            <a:ext cx="1410840" cy="70488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75" name="Gráfico 126"/>
          <p:cNvPicPr/>
          <p:nvPr/>
        </p:nvPicPr>
        <p:blipFill>
          <a:blip r:embed="rId6"/>
          <a:stretch/>
        </p:blipFill>
        <p:spPr>
          <a:xfrm>
            <a:off x="10646640" y="6232680"/>
            <a:ext cx="1033200" cy="293040"/>
          </a:xfrm>
          <a:prstGeom prst="rect">
            <a:avLst/>
          </a:prstGeom>
          <a:ln w="0">
            <a:noFill/>
          </a:ln>
        </p:spPr>
      </p:pic>
      <p:sp>
        <p:nvSpPr>
          <p:cNvPr id="576" name="Retângulo 93"/>
          <p:cNvSpPr/>
          <p:nvPr/>
        </p:nvSpPr>
        <p:spPr>
          <a:xfrm>
            <a:off x="6095880" y="6675480"/>
            <a:ext cx="6092640" cy="17928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77" name="Agrupar 77"/>
          <p:cNvGrpSpPr/>
          <p:nvPr/>
        </p:nvGrpSpPr>
        <p:grpSpPr>
          <a:xfrm>
            <a:off x="8786880" y="404640"/>
            <a:ext cx="1127520" cy="376560"/>
            <a:chOff x="8786880" y="404640"/>
            <a:chExt cx="1127520" cy="376560"/>
          </a:xfrm>
        </p:grpSpPr>
        <p:pic>
          <p:nvPicPr>
            <p:cNvPr id="578" name="Gráfico 127"/>
            <p:cNvPicPr/>
            <p:nvPr/>
          </p:nvPicPr>
          <p:blipFill>
            <a:blip r:embed="rId7"/>
            <a:stretch/>
          </p:blipFill>
          <p:spPr>
            <a:xfrm>
              <a:off x="8786880" y="404640"/>
              <a:ext cx="529200" cy="370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79" name="Gráfico 128"/>
            <p:cNvPicPr/>
            <p:nvPr/>
          </p:nvPicPr>
          <p:blipFill>
            <a:blip r:embed="rId7"/>
            <a:stretch/>
          </p:blipFill>
          <p:spPr>
            <a:xfrm>
              <a:off x="9385200" y="411120"/>
              <a:ext cx="529200" cy="3700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80" name="Agrupar 78"/>
          <p:cNvGrpSpPr/>
          <p:nvPr/>
        </p:nvGrpSpPr>
        <p:grpSpPr>
          <a:xfrm>
            <a:off x="2340000" y="1836000"/>
            <a:ext cx="8458560" cy="2463840"/>
            <a:chOff x="2340000" y="1836000"/>
            <a:chExt cx="8458560" cy="2463840"/>
          </a:xfrm>
        </p:grpSpPr>
        <p:sp>
          <p:nvSpPr>
            <p:cNvPr id="581" name="CaixaDeTexto 128"/>
            <p:cNvSpPr/>
            <p:nvPr/>
          </p:nvSpPr>
          <p:spPr>
            <a:xfrm>
              <a:off x="2340000" y="1836000"/>
              <a:ext cx="8458560" cy="424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2" name="CaixaDeTexto 129"/>
            <p:cNvSpPr/>
            <p:nvPr/>
          </p:nvSpPr>
          <p:spPr>
            <a:xfrm>
              <a:off x="2340000" y="2383200"/>
              <a:ext cx="8458560" cy="1916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83" name="Agrupar 79"/>
          <p:cNvGrpSpPr/>
          <p:nvPr/>
        </p:nvGrpSpPr>
        <p:grpSpPr>
          <a:xfrm>
            <a:off x="900000" y="2090160"/>
            <a:ext cx="10546560" cy="1899963"/>
            <a:chOff x="900000" y="2090160"/>
            <a:chExt cx="10546560" cy="1899963"/>
          </a:xfrm>
        </p:grpSpPr>
        <p:sp>
          <p:nvSpPr>
            <p:cNvPr id="584" name="CaixaDeTexto 130"/>
            <p:cNvSpPr/>
            <p:nvPr/>
          </p:nvSpPr>
          <p:spPr>
            <a:xfrm>
              <a:off x="900000" y="2090160"/>
              <a:ext cx="10546560" cy="422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5" name="CaixaDeTexto 131"/>
            <p:cNvSpPr/>
            <p:nvPr/>
          </p:nvSpPr>
          <p:spPr>
            <a:xfrm>
              <a:off x="900000" y="2637360"/>
              <a:ext cx="10546560" cy="135276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r>
                <a:rPr lang="en-GB" sz="2200" spc="-1" dirty="0">
                  <a:latin typeface="Arial"/>
                </a:rPr>
                <a:t>https://www.kaggle.com/datasets/jeffersongalvez/enginetypeprojectdataset</a:t>
              </a:r>
            </a:p>
            <a:p>
              <a:pPr>
                <a:lnSpc>
                  <a:spcPct val="100000"/>
                </a:lnSpc>
                <a:buNone/>
              </a:pPr>
              <a:endParaRPr lang="pt-BR" sz="2000" b="0" strike="noStrike" spc="-1" dirty="0">
                <a:latin typeface="Arial"/>
              </a:endParaRPr>
            </a:p>
            <a:p>
              <a:pPr marL="146160">
                <a:lnSpc>
                  <a:spcPct val="100000"/>
                </a:lnSpc>
                <a:buNone/>
              </a:pPr>
              <a:r>
                <a:rPr lang="pt-BR" sz="2000" b="1" strike="noStrike" spc="-1" dirty="0">
                  <a:solidFill>
                    <a:srgbClr val="06354E"/>
                  </a:solidFill>
                  <a:latin typeface="Calibri"/>
                  <a:ea typeface="DejaVu Sans"/>
                </a:rPr>
                <a:t> 	</a:t>
              </a:r>
              <a:endParaRPr lang="pt-BR" sz="2000" b="0" strike="noStrike" spc="-1" dirty="0">
                <a:latin typeface="Arial"/>
              </a:endParaRPr>
            </a:p>
            <a:p>
              <a:pPr marL="146160">
                <a:lnSpc>
                  <a:spcPct val="100000"/>
                </a:lnSpc>
                <a:buNone/>
              </a:pPr>
              <a:endParaRPr lang="pt-BR" sz="2000" b="0" strike="noStrike" spc="-1" dirty="0">
                <a:latin typeface="Arial"/>
              </a:endParaRPr>
            </a:p>
          </p:txBody>
        </p:sp>
      </p:grpSp>
      <p:grpSp>
        <p:nvGrpSpPr>
          <p:cNvPr id="586" name="Agrupar 80"/>
          <p:cNvGrpSpPr/>
          <p:nvPr/>
        </p:nvGrpSpPr>
        <p:grpSpPr>
          <a:xfrm>
            <a:off x="831240" y="1739160"/>
            <a:ext cx="8818560" cy="2499840"/>
            <a:chOff x="1980000" y="1800000"/>
            <a:chExt cx="8818560" cy="2499840"/>
          </a:xfrm>
        </p:grpSpPr>
        <p:sp>
          <p:nvSpPr>
            <p:cNvPr id="587" name="CaixaDeTexto 132"/>
            <p:cNvSpPr/>
            <p:nvPr/>
          </p:nvSpPr>
          <p:spPr>
            <a:xfrm>
              <a:off x="1980000" y="1800000"/>
              <a:ext cx="8818560" cy="42943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pt-BR" sz="2200" b="0" strike="noStrike" spc="-1" dirty="0">
                  <a:latin typeface="Arial"/>
                </a:rPr>
                <a:t>Diferentes tipos de carros, motor eletrico, em 19 paises </a:t>
              </a:r>
            </a:p>
          </p:txBody>
        </p:sp>
        <p:sp>
          <p:nvSpPr>
            <p:cNvPr id="588" name="CaixaDeTexto 133"/>
            <p:cNvSpPr/>
            <p:nvPr/>
          </p:nvSpPr>
          <p:spPr>
            <a:xfrm>
              <a:off x="1980000" y="2355120"/>
              <a:ext cx="8818560" cy="1944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87BD882-074E-097F-5314-793F325DE266}"/>
              </a:ext>
            </a:extLst>
          </p:cNvPr>
          <p:cNvSpPr/>
          <p:nvPr/>
        </p:nvSpPr>
        <p:spPr>
          <a:xfrm>
            <a:off x="2880000" y="6300000"/>
            <a:ext cx="5430600" cy="34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pt-BR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0" name="Imagem 31" descr="Uma imagem contendo Interface gráfica do usuário&#10;&#10;Descrição gerada automaticamente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 t="19004" b="16770"/>
          <a:stretch/>
        </p:blipFill>
        <p:spPr>
          <a:xfrm>
            <a:off x="10052280" y="102960"/>
            <a:ext cx="2078280" cy="694800"/>
          </a:xfrm>
          <a:prstGeom prst="rect">
            <a:avLst/>
          </a:prstGeom>
          <a:ln w="0">
            <a:noFill/>
          </a:ln>
        </p:spPr>
      </p:pic>
      <p:sp>
        <p:nvSpPr>
          <p:cNvPr id="571" name="Retângulo 91"/>
          <p:cNvSpPr/>
          <p:nvPr/>
        </p:nvSpPr>
        <p:spPr>
          <a:xfrm rot="10800000">
            <a:off x="11952000" y="-5760"/>
            <a:ext cx="260640" cy="2994840"/>
          </a:xfrm>
          <a:prstGeom prst="rect">
            <a:avLst/>
          </a:prstGeom>
          <a:solidFill>
            <a:srgbClr val="17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CaixaDeTexto 127"/>
          <p:cNvSpPr/>
          <p:nvPr/>
        </p:nvSpPr>
        <p:spPr>
          <a:xfrm>
            <a:off x="821880" y="353160"/>
            <a:ext cx="7473240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600" b="1" spc="-1" dirty="0">
                <a:solidFill>
                  <a:srgbClr val="06354E"/>
                </a:solidFill>
                <a:latin typeface="Branding Black"/>
                <a:ea typeface="DejaVu Sans"/>
              </a:rPr>
              <a:t>D</a:t>
            </a:r>
            <a:r>
              <a:rPr lang="pt-BR" sz="3600" b="1" strike="noStrike" spc="-1" dirty="0">
                <a:solidFill>
                  <a:srgbClr val="06354E"/>
                </a:solidFill>
                <a:latin typeface="Branding Black"/>
                <a:ea typeface="DejaVu Sans"/>
              </a:rPr>
              <a:t>efinicao do problema</a:t>
            </a:r>
            <a:endParaRPr lang="pt-BR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3600" b="1" strike="noStrike" spc="-1" dirty="0">
                <a:solidFill>
                  <a:srgbClr val="00B2B7"/>
                </a:solidFill>
                <a:latin typeface="Branding Black"/>
                <a:ea typeface="DejaVu Sans"/>
              </a:rPr>
              <a:t>DATASET</a:t>
            </a:r>
            <a:endParaRPr lang="pt-BR" sz="3600" b="0" strike="noStrike" spc="-1" dirty="0">
              <a:latin typeface="Arial"/>
            </a:endParaRPr>
          </a:p>
        </p:txBody>
      </p:sp>
      <p:pic>
        <p:nvPicPr>
          <p:cNvPr id="573" name="Gráfico 125"/>
          <p:cNvPicPr/>
          <p:nvPr/>
        </p:nvPicPr>
        <p:blipFill>
          <a:blip/>
          <a:stretch/>
        </p:blipFill>
        <p:spPr>
          <a:xfrm>
            <a:off x="1080" y="187560"/>
            <a:ext cx="610920" cy="4241520"/>
          </a:xfrm>
          <a:prstGeom prst="rect">
            <a:avLst/>
          </a:prstGeom>
          <a:ln w="0">
            <a:noFill/>
          </a:ln>
        </p:spPr>
      </p:pic>
      <p:sp>
        <p:nvSpPr>
          <p:cNvPr id="574" name="Retângulo 92"/>
          <p:cNvSpPr/>
          <p:nvPr/>
        </p:nvSpPr>
        <p:spPr>
          <a:xfrm>
            <a:off x="10458000" y="6045840"/>
            <a:ext cx="1410840" cy="70488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75" name="Gráfico 126"/>
          <p:cNvPicPr/>
          <p:nvPr/>
        </p:nvPicPr>
        <p:blipFill>
          <a:blip r:embed="rId5"/>
          <a:stretch/>
        </p:blipFill>
        <p:spPr>
          <a:xfrm>
            <a:off x="10646640" y="6232680"/>
            <a:ext cx="1033200" cy="293040"/>
          </a:xfrm>
          <a:prstGeom prst="rect">
            <a:avLst/>
          </a:prstGeom>
          <a:ln w="0">
            <a:noFill/>
          </a:ln>
        </p:spPr>
      </p:pic>
      <p:sp>
        <p:nvSpPr>
          <p:cNvPr id="576" name="Retângulo 93"/>
          <p:cNvSpPr/>
          <p:nvPr/>
        </p:nvSpPr>
        <p:spPr>
          <a:xfrm>
            <a:off x="6095880" y="6675480"/>
            <a:ext cx="6092640" cy="17928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77" name="Agrupar 77"/>
          <p:cNvGrpSpPr/>
          <p:nvPr/>
        </p:nvGrpSpPr>
        <p:grpSpPr>
          <a:xfrm>
            <a:off x="8786880" y="404640"/>
            <a:ext cx="1127520" cy="376560"/>
            <a:chOff x="8786880" y="404640"/>
            <a:chExt cx="1127520" cy="376560"/>
          </a:xfrm>
        </p:grpSpPr>
        <p:pic>
          <p:nvPicPr>
            <p:cNvPr id="578" name="Gráfico 127"/>
            <p:cNvPicPr/>
            <p:nvPr/>
          </p:nvPicPr>
          <p:blipFill>
            <a:blip r:embed="rId6"/>
            <a:stretch/>
          </p:blipFill>
          <p:spPr>
            <a:xfrm>
              <a:off x="8786880" y="404640"/>
              <a:ext cx="529200" cy="370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79" name="Gráfico 128"/>
            <p:cNvPicPr/>
            <p:nvPr/>
          </p:nvPicPr>
          <p:blipFill>
            <a:blip r:embed="rId6"/>
            <a:stretch/>
          </p:blipFill>
          <p:spPr>
            <a:xfrm>
              <a:off x="9385200" y="411120"/>
              <a:ext cx="529200" cy="3700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80" name="Agrupar 78"/>
          <p:cNvGrpSpPr/>
          <p:nvPr/>
        </p:nvGrpSpPr>
        <p:grpSpPr>
          <a:xfrm>
            <a:off x="2340000" y="1836000"/>
            <a:ext cx="8458560" cy="2463840"/>
            <a:chOff x="2340000" y="1836000"/>
            <a:chExt cx="8458560" cy="2463840"/>
          </a:xfrm>
        </p:grpSpPr>
        <p:sp>
          <p:nvSpPr>
            <p:cNvPr id="581" name="CaixaDeTexto 128"/>
            <p:cNvSpPr/>
            <p:nvPr/>
          </p:nvSpPr>
          <p:spPr>
            <a:xfrm>
              <a:off x="2340000" y="1836000"/>
              <a:ext cx="8458560" cy="424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2" name="CaixaDeTexto 129"/>
            <p:cNvSpPr/>
            <p:nvPr/>
          </p:nvSpPr>
          <p:spPr>
            <a:xfrm>
              <a:off x="2340000" y="2383200"/>
              <a:ext cx="8458560" cy="1916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84" name="CaixaDeTexto 130"/>
          <p:cNvSpPr/>
          <p:nvPr/>
        </p:nvSpPr>
        <p:spPr>
          <a:xfrm>
            <a:off x="900000" y="2090160"/>
            <a:ext cx="10546560" cy="42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86" name="Agrupar 80"/>
          <p:cNvGrpSpPr/>
          <p:nvPr/>
        </p:nvGrpSpPr>
        <p:grpSpPr>
          <a:xfrm>
            <a:off x="831240" y="1739160"/>
            <a:ext cx="8818560" cy="2499840"/>
            <a:chOff x="1980000" y="1800000"/>
            <a:chExt cx="8818560" cy="2499840"/>
          </a:xfrm>
        </p:grpSpPr>
        <p:sp>
          <p:nvSpPr>
            <p:cNvPr id="587" name="CaixaDeTexto 132"/>
            <p:cNvSpPr/>
            <p:nvPr/>
          </p:nvSpPr>
          <p:spPr>
            <a:xfrm>
              <a:off x="1980000" y="1800000"/>
              <a:ext cx="8818560" cy="42943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pt-BR" sz="2200" b="0" strike="noStrike" spc="-1" dirty="0">
                  <a:latin typeface="Arial"/>
                </a:rPr>
                <a:t>Diferentes tipos de carros, motor eletrico, em 19 paises </a:t>
              </a:r>
            </a:p>
          </p:txBody>
        </p:sp>
        <p:sp>
          <p:nvSpPr>
            <p:cNvPr id="588" name="CaixaDeTexto 133"/>
            <p:cNvSpPr/>
            <p:nvPr/>
          </p:nvSpPr>
          <p:spPr>
            <a:xfrm>
              <a:off x="1980000" y="2355120"/>
              <a:ext cx="8818560" cy="1944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87BD882-074E-097F-5314-793F325DE266}"/>
              </a:ext>
            </a:extLst>
          </p:cNvPr>
          <p:cNvSpPr/>
          <p:nvPr/>
        </p:nvSpPr>
        <p:spPr>
          <a:xfrm>
            <a:off x="2880000" y="6300000"/>
            <a:ext cx="5430600" cy="34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pt-BR" sz="1800" b="0" strike="noStrike" spc="-1" dirty="0">
              <a:latin typeface="Arial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D7FDB5C-05B5-0C1B-2840-B17474D8B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551343"/>
              </p:ext>
            </p:extLst>
          </p:nvPr>
        </p:nvGraphicFramePr>
        <p:xfrm>
          <a:off x="882171" y="2323326"/>
          <a:ext cx="1410840" cy="420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6457">
                  <a:extLst>
                    <a:ext uri="{9D8B030D-6E8A-4147-A177-3AD203B41FA5}">
                      <a16:colId xmlns:a16="http://schemas.microsoft.com/office/drawing/2014/main" val="2034853224"/>
                    </a:ext>
                  </a:extLst>
                </a:gridCol>
                <a:gridCol w="524383">
                  <a:extLst>
                    <a:ext uri="{9D8B030D-6E8A-4147-A177-3AD203B41FA5}">
                      <a16:colId xmlns:a16="http://schemas.microsoft.com/office/drawing/2014/main" val="935852023"/>
                    </a:ext>
                  </a:extLst>
                </a:gridCol>
              </a:tblGrid>
              <a:tr h="1236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Cars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Number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extLst>
                  <a:ext uri="{0D108BD9-81ED-4DB2-BD59-A6C34878D82A}">
                    <a16:rowId xmlns:a16="http://schemas.microsoft.com/office/drawing/2014/main" val="3148359793"/>
                  </a:ext>
                </a:extLst>
              </a:tr>
              <a:tr h="123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600" u="none" strike="noStrike">
                          <a:effectLst/>
                        </a:rPr>
                        <a:t>Tesla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600" u="none" strike="noStrike">
                          <a:effectLst/>
                        </a:rPr>
                        <a:t>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ctr"/>
                </a:tc>
                <a:extLst>
                  <a:ext uri="{0D108BD9-81ED-4DB2-BD59-A6C34878D82A}">
                    <a16:rowId xmlns:a16="http://schemas.microsoft.com/office/drawing/2014/main" val="902127533"/>
                  </a:ext>
                </a:extLst>
              </a:tr>
              <a:tr h="1236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 Volkswagen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extLst>
                  <a:ext uri="{0D108BD9-81ED-4DB2-BD59-A6C34878D82A}">
                    <a16:rowId xmlns:a16="http://schemas.microsoft.com/office/drawing/2014/main" val="3113949171"/>
                  </a:ext>
                </a:extLst>
              </a:tr>
              <a:tr h="1236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 Polestar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extLst>
                  <a:ext uri="{0D108BD9-81ED-4DB2-BD59-A6C34878D82A}">
                    <a16:rowId xmlns:a16="http://schemas.microsoft.com/office/drawing/2014/main" val="1804082121"/>
                  </a:ext>
                </a:extLst>
              </a:tr>
              <a:tr h="1236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 BMW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extLst>
                  <a:ext uri="{0D108BD9-81ED-4DB2-BD59-A6C34878D82A}">
                    <a16:rowId xmlns:a16="http://schemas.microsoft.com/office/drawing/2014/main" val="4250769474"/>
                  </a:ext>
                </a:extLst>
              </a:tr>
              <a:tr h="1236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 Honda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extLst>
                  <a:ext uri="{0D108BD9-81ED-4DB2-BD59-A6C34878D82A}">
                    <a16:rowId xmlns:a16="http://schemas.microsoft.com/office/drawing/2014/main" val="1428365813"/>
                  </a:ext>
                </a:extLst>
              </a:tr>
              <a:tr h="1236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 Lucid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extLst>
                  <a:ext uri="{0D108BD9-81ED-4DB2-BD59-A6C34878D82A}">
                    <a16:rowId xmlns:a16="http://schemas.microsoft.com/office/drawing/2014/main" val="2797210613"/>
                  </a:ext>
                </a:extLst>
              </a:tr>
              <a:tr h="1236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Peugeot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6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extLst>
                  <a:ext uri="{0D108BD9-81ED-4DB2-BD59-A6C34878D82A}">
                    <a16:rowId xmlns:a16="http://schemas.microsoft.com/office/drawing/2014/main" val="3920199611"/>
                  </a:ext>
                </a:extLst>
              </a:tr>
              <a:tr h="1236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 Audi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7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extLst>
                  <a:ext uri="{0D108BD9-81ED-4DB2-BD59-A6C34878D82A}">
                    <a16:rowId xmlns:a16="http://schemas.microsoft.com/office/drawing/2014/main" val="2028877442"/>
                  </a:ext>
                </a:extLst>
              </a:tr>
              <a:tr h="1236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 Mercedes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8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extLst>
                  <a:ext uri="{0D108BD9-81ED-4DB2-BD59-A6C34878D82A}">
                    <a16:rowId xmlns:a16="http://schemas.microsoft.com/office/drawing/2014/main" val="2359122244"/>
                  </a:ext>
                </a:extLst>
              </a:tr>
              <a:tr h="1236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 Nissan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9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extLst>
                  <a:ext uri="{0D108BD9-81ED-4DB2-BD59-A6C34878D82A}">
                    <a16:rowId xmlns:a16="http://schemas.microsoft.com/office/drawing/2014/main" val="1449479997"/>
                  </a:ext>
                </a:extLst>
              </a:tr>
              <a:tr h="1236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 Hyundai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10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extLst>
                  <a:ext uri="{0D108BD9-81ED-4DB2-BD59-A6C34878D82A}">
                    <a16:rowId xmlns:a16="http://schemas.microsoft.com/office/drawing/2014/main" val="494909061"/>
                  </a:ext>
                </a:extLst>
              </a:tr>
              <a:tr h="1236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 Porsche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11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extLst>
                  <a:ext uri="{0D108BD9-81ED-4DB2-BD59-A6C34878D82A}">
                    <a16:rowId xmlns:a16="http://schemas.microsoft.com/office/drawing/2014/main" val="1668089993"/>
                  </a:ext>
                </a:extLst>
              </a:tr>
              <a:tr h="1236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 MG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12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extLst>
                  <a:ext uri="{0D108BD9-81ED-4DB2-BD59-A6C34878D82A}">
                    <a16:rowId xmlns:a16="http://schemas.microsoft.com/office/drawing/2014/main" val="4146331065"/>
                  </a:ext>
                </a:extLst>
              </a:tr>
              <a:tr h="1236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 Mini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13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extLst>
                  <a:ext uri="{0D108BD9-81ED-4DB2-BD59-A6C34878D82A}">
                    <a16:rowId xmlns:a16="http://schemas.microsoft.com/office/drawing/2014/main" val="3651195812"/>
                  </a:ext>
                </a:extLst>
              </a:tr>
              <a:tr h="1236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 Opel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14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extLst>
                  <a:ext uri="{0D108BD9-81ED-4DB2-BD59-A6C34878D82A}">
                    <a16:rowId xmlns:a16="http://schemas.microsoft.com/office/drawing/2014/main" val="4057847131"/>
                  </a:ext>
                </a:extLst>
              </a:tr>
              <a:tr h="1236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 Skoda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15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extLst>
                  <a:ext uri="{0D108BD9-81ED-4DB2-BD59-A6C34878D82A}">
                    <a16:rowId xmlns:a16="http://schemas.microsoft.com/office/drawing/2014/main" val="3658940277"/>
                  </a:ext>
                </a:extLst>
              </a:tr>
              <a:tr h="1236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 Volvo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16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extLst>
                  <a:ext uri="{0D108BD9-81ED-4DB2-BD59-A6C34878D82A}">
                    <a16:rowId xmlns:a16="http://schemas.microsoft.com/office/drawing/2014/main" val="1082994161"/>
                  </a:ext>
                </a:extLst>
              </a:tr>
              <a:tr h="1236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 Kia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17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extLst>
                  <a:ext uri="{0D108BD9-81ED-4DB2-BD59-A6C34878D82A}">
                    <a16:rowId xmlns:a16="http://schemas.microsoft.com/office/drawing/2014/main" val="2086180838"/>
                  </a:ext>
                </a:extLst>
              </a:tr>
              <a:tr h="1236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 Renault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18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extLst>
                  <a:ext uri="{0D108BD9-81ED-4DB2-BD59-A6C34878D82A}">
                    <a16:rowId xmlns:a16="http://schemas.microsoft.com/office/drawing/2014/main" val="990716239"/>
                  </a:ext>
                </a:extLst>
              </a:tr>
              <a:tr h="1236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 Mazda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19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extLst>
                  <a:ext uri="{0D108BD9-81ED-4DB2-BD59-A6C34878D82A}">
                    <a16:rowId xmlns:a16="http://schemas.microsoft.com/office/drawing/2014/main" val="1735739488"/>
                  </a:ext>
                </a:extLst>
              </a:tr>
              <a:tr h="1236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 Lexus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20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extLst>
                  <a:ext uri="{0D108BD9-81ED-4DB2-BD59-A6C34878D82A}">
                    <a16:rowId xmlns:a16="http://schemas.microsoft.com/office/drawing/2014/main" val="4126039072"/>
                  </a:ext>
                </a:extLst>
              </a:tr>
              <a:tr h="1236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 CUPRA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21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extLst>
                  <a:ext uri="{0D108BD9-81ED-4DB2-BD59-A6C34878D82A}">
                    <a16:rowId xmlns:a16="http://schemas.microsoft.com/office/drawing/2014/main" val="972742869"/>
                  </a:ext>
                </a:extLst>
              </a:tr>
              <a:tr h="1236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 SEAT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22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extLst>
                  <a:ext uri="{0D108BD9-81ED-4DB2-BD59-A6C34878D82A}">
                    <a16:rowId xmlns:a16="http://schemas.microsoft.com/office/drawing/2014/main" val="1300768534"/>
                  </a:ext>
                </a:extLst>
              </a:tr>
              <a:tr h="1236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 Lightyear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23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extLst>
                  <a:ext uri="{0D108BD9-81ED-4DB2-BD59-A6C34878D82A}">
                    <a16:rowId xmlns:a16="http://schemas.microsoft.com/office/drawing/2014/main" val="4117447248"/>
                  </a:ext>
                </a:extLst>
              </a:tr>
              <a:tr h="1236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 Aiways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24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extLst>
                  <a:ext uri="{0D108BD9-81ED-4DB2-BD59-A6C34878D82A}">
                    <a16:rowId xmlns:a16="http://schemas.microsoft.com/office/drawing/2014/main" val="2453587055"/>
                  </a:ext>
                </a:extLst>
              </a:tr>
              <a:tr h="1236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 DS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25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extLst>
                  <a:ext uri="{0D108BD9-81ED-4DB2-BD59-A6C34878D82A}">
                    <a16:rowId xmlns:a16="http://schemas.microsoft.com/office/drawing/2014/main" val="2297995811"/>
                  </a:ext>
                </a:extLst>
              </a:tr>
              <a:tr h="1236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 Citroen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26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extLst>
                  <a:ext uri="{0D108BD9-81ED-4DB2-BD59-A6C34878D82A}">
                    <a16:rowId xmlns:a16="http://schemas.microsoft.com/office/drawing/2014/main" val="3622287554"/>
                  </a:ext>
                </a:extLst>
              </a:tr>
              <a:tr h="1236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 Jaguar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27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extLst>
                  <a:ext uri="{0D108BD9-81ED-4DB2-BD59-A6C34878D82A}">
                    <a16:rowId xmlns:a16="http://schemas.microsoft.com/office/drawing/2014/main" val="1622566897"/>
                  </a:ext>
                </a:extLst>
              </a:tr>
              <a:tr h="1236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 Ford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28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extLst>
                  <a:ext uri="{0D108BD9-81ED-4DB2-BD59-A6C34878D82A}">
                    <a16:rowId xmlns:a16="http://schemas.microsoft.com/office/drawing/2014/main" val="2437612423"/>
                  </a:ext>
                </a:extLst>
              </a:tr>
              <a:tr h="1236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 Byton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29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extLst>
                  <a:ext uri="{0D108BD9-81ED-4DB2-BD59-A6C34878D82A}">
                    <a16:rowId xmlns:a16="http://schemas.microsoft.com/office/drawing/2014/main" val="3004817025"/>
                  </a:ext>
                </a:extLst>
              </a:tr>
              <a:tr h="1236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 Sono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30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extLst>
                  <a:ext uri="{0D108BD9-81ED-4DB2-BD59-A6C34878D82A}">
                    <a16:rowId xmlns:a16="http://schemas.microsoft.com/office/drawing/2014/main" val="1959443551"/>
                  </a:ext>
                </a:extLst>
              </a:tr>
              <a:tr h="1236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 Smart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31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extLst>
                  <a:ext uri="{0D108BD9-81ED-4DB2-BD59-A6C34878D82A}">
                    <a16:rowId xmlns:a16="http://schemas.microsoft.com/office/drawing/2014/main" val="3910578180"/>
                  </a:ext>
                </a:extLst>
              </a:tr>
              <a:tr h="1236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 Fiat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>
                          <a:effectLst/>
                        </a:rPr>
                        <a:t>32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8" marR="5848" marT="5848" marB="0" anchor="b"/>
                </a:tc>
                <a:extLst>
                  <a:ext uri="{0D108BD9-81ED-4DB2-BD59-A6C34878D82A}">
                    <a16:rowId xmlns:a16="http://schemas.microsoft.com/office/drawing/2014/main" val="1052520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274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1" name="Imagem 12" descr="Uma imagem contendo Interface gráfica do usuário&#10;&#10;Descrição gerada automaticamente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 t="19004" b="16770"/>
          <a:stretch/>
        </p:blipFill>
        <p:spPr>
          <a:xfrm>
            <a:off x="10052280" y="102960"/>
            <a:ext cx="2078280" cy="694800"/>
          </a:xfrm>
          <a:prstGeom prst="rect">
            <a:avLst/>
          </a:prstGeom>
          <a:ln w="0">
            <a:noFill/>
          </a:ln>
        </p:spPr>
      </p:pic>
      <p:sp>
        <p:nvSpPr>
          <p:cNvPr id="592" name="Retângulo 34"/>
          <p:cNvSpPr/>
          <p:nvPr/>
        </p:nvSpPr>
        <p:spPr>
          <a:xfrm rot="10800000">
            <a:off x="11952000" y="-5760"/>
            <a:ext cx="260640" cy="2994840"/>
          </a:xfrm>
          <a:prstGeom prst="rect">
            <a:avLst/>
          </a:prstGeom>
          <a:solidFill>
            <a:srgbClr val="17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4" name="Gráfico 57"/>
          <p:cNvPicPr/>
          <p:nvPr/>
        </p:nvPicPr>
        <p:blipFill>
          <a:blip r:embed="rId5"/>
          <a:stretch/>
        </p:blipFill>
        <p:spPr>
          <a:xfrm>
            <a:off x="1080" y="187560"/>
            <a:ext cx="610920" cy="4241520"/>
          </a:xfrm>
          <a:prstGeom prst="rect">
            <a:avLst/>
          </a:prstGeom>
          <a:ln w="0">
            <a:noFill/>
          </a:ln>
        </p:spPr>
      </p:pic>
      <p:sp>
        <p:nvSpPr>
          <p:cNvPr id="595" name="Retângulo 38"/>
          <p:cNvSpPr/>
          <p:nvPr/>
        </p:nvSpPr>
        <p:spPr>
          <a:xfrm>
            <a:off x="10458000" y="6045840"/>
            <a:ext cx="1410840" cy="70488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6" name="Gráfico 58"/>
          <p:cNvPicPr/>
          <p:nvPr/>
        </p:nvPicPr>
        <p:blipFill>
          <a:blip r:embed="rId6"/>
          <a:stretch/>
        </p:blipFill>
        <p:spPr>
          <a:xfrm>
            <a:off x="10646640" y="6232680"/>
            <a:ext cx="1033200" cy="293040"/>
          </a:xfrm>
          <a:prstGeom prst="rect">
            <a:avLst/>
          </a:prstGeom>
          <a:ln w="0">
            <a:noFill/>
          </a:ln>
        </p:spPr>
      </p:pic>
      <p:sp>
        <p:nvSpPr>
          <p:cNvPr id="597" name="Retângulo 39"/>
          <p:cNvSpPr/>
          <p:nvPr/>
        </p:nvSpPr>
        <p:spPr>
          <a:xfrm>
            <a:off x="6095880" y="6675480"/>
            <a:ext cx="6092640" cy="17928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8" name="Agrupar 33"/>
          <p:cNvGrpSpPr/>
          <p:nvPr/>
        </p:nvGrpSpPr>
        <p:grpSpPr>
          <a:xfrm>
            <a:off x="8786880" y="404640"/>
            <a:ext cx="1127520" cy="376560"/>
            <a:chOff x="8786880" y="404640"/>
            <a:chExt cx="1127520" cy="376560"/>
          </a:xfrm>
        </p:grpSpPr>
        <p:pic>
          <p:nvPicPr>
            <p:cNvPr id="599" name="Gráfico 59"/>
            <p:cNvPicPr/>
            <p:nvPr/>
          </p:nvPicPr>
          <p:blipFill>
            <a:blip r:embed="rId7"/>
            <a:stretch/>
          </p:blipFill>
          <p:spPr>
            <a:xfrm>
              <a:off x="8786880" y="404640"/>
              <a:ext cx="529200" cy="370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00" name="Gráfico 60"/>
            <p:cNvPicPr/>
            <p:nvPr/>
          </p:nvPicPr>
          <p:blipFill>
            <a:blip r:embed="rId7"/>
            <a:stretch/>
          </p:blipFill>
          <p:spPr>
            <a:xfrm>
              <a:off x="9385200" y="411120"/>
              <a:ext cx="529200" cy="3700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601" name="Agrupar 35"/>
          <p:cNvGrpSpPr/>
          <p:nvPr/>
        </p:nvGrpSpPr>
        <p:grpSpPr>
          <a:xfrm>
            <a:off x="900000" y="2090160"/>
            <a:ext cx="10546560" cy="1551600"/>
            <a:chOff x="900000" y="2090160"/>
            <a:chExt cx="10546560" cy="1551600"/>
          </a:xfrm>
        </p:grpSpPr>
        <p:sp>
          <p:nvSpPr>
            <p:cNvPr id="602" name="CaixaDeTexto 57"/>
            <p:cNvSpPr/>
            <p:nvPr/>
          </p:nvSpPr>
          <p:spPr>
            <a:xfrm>
              <a:off x="900000" y="2090160"/>
              <a:ext cx="10546560" cy="422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3" name="CaixaDeTexto 58"/>
            <p:cNvSpPr/>
            <p:nvPr/>
          </p:nvSpPr>
          <p:spPr>
            <a:xfrm>
              <a:off x="900000" y="2637360"/>
              <a:ext cx="10546560" cy="1004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endParaRPr lang="pt-BR" sz="2000" b="0" strike="noStrike" spc="-1">
                <a:latin typeface="Arial"/>
              </a:endParaRPr>
            </a:p>
            <a:p>
              <a:pPr marL="146160">
                <a:lnSpc>
                  <a:spcPct val="100000"/>
                </a:lnSpc>
                <a:buNone/>
              </a:pPr>
              <a:r>
                <a:rPr lang="pt-BR" sz="2000" b="1" strike="noStrike" spc="-1">
                  <a:solidFill>
                    <a:srgbClr val="06354E"/>
                  </a:solidFill>
                  <a:latin typeface="Calibri"/>
                  <a:ea typeface="DejaVu Sans"/>
                </a:rPr>
                <a:t> 	</a:t>
              </a:r>
              <a:endParaRPr lang="pt-BR" sz="2000" b="0" strike="noStrike" spc="-1">
                <a:latin typeface="Arial"/>
              </a:endParaRPr>
            </a:p>
            <a:p>
              <a:pPr marL="146160">
                <a:lnSpc>
                  <a:spcPct val="100000"/>
                </a:lnSpc>
                <a:buNone/>
              </a:pPr>
              <a:endParaRPr lang="pt-BR" sz="2000" b="0" strike="noStrike" spc="-1">
                <a:latin typeface="Arial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3730858-EFF3-A800-315D-3B7C85172B34}"/>
              </a:ext>
            </a:extLst>
          </p:cNvPr>
          <p:cNvSpPr/>
          <p:nvPr/>
        </p:nvSpPr>
        <p:spPr>
          <a:xfrm>
            <a:off x="2880000" y="6300000"/>
            <a:ext cx="5430600" cy="34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5EE2B9-30E5-DEF3-EA08-80E425D127ED}"/>
              </a:ext>
            </a:extLst>
          </p:cNvPr>
          <p:cNvSpPr txBox="1"/>
          <p:nvPr/>
        </p:nvSpPr>
        <p:spPr>
          <a:xfrm>
            <a:off x="3054096" y="3101263"/>
            <a:ext cx="61081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https://www.kaggle.com/datasets/jeffersongalvez/enginetypeprojectdataset</a:t>
            </a:r>
          </a:p>
        </p:txBody>
      </p:sp>
      <p:pic>
        <p:nvPicPr>
          <p:cNvPr id="8" name="Picture 7" descr="Timeline">
            <a:extLst>
              <a:ext uri="{FF2B5EF4-FFF2-40B4-BE49-F238E27FC236}">
                <a16:creationId xmlns:a16="http://schemas.microsoft.com/office/drawing/2014/main" id="{D0DA4F74-369A-D3CF-D5E0-BE3360485B3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0" y="242265"/>
            <a:ext cx="9868958" cy="61823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" name="Gráfico 30"/>
          <p:cNvPicPr/>
          <p:nvPr/>
        </p:nvPicPr>
        <p:blipFill>
          <a:blip r:embed="rId3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pic>
        <p:nvPicPr>
          <p:cNvPr id="607" name="Picture 2" descr="Foto da Federação das Indústrias do Estado do Paraná (FIEP) de: unidade cic"/>
          <p:cNvPicPr/>
          <p:nvPr/>
        </p:nvPicPr>
        <p:blipFill>
          <a:blip r:embed="rId4">
            <a:alphaModFix amt="2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b="4663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pic>
        <p:nvPicPr>
          <p:cNvPr id="608" name="Gráfico 24"/>
          <p:cNvPicPr/>
          <p:nvPr/>
        </p:nvPicPr>
        <p:blipFill>
          <a:blip r:embed="rId6"/>
          <a:stretch/>
        </p:blipFill>
        <p:spPr>
          <a:xfrm>
            <a:off x="9896760" y="5560560"/>
            <a:ext cx="1645200" cy="424080"/>
          </a:xfrm>
          <a:prstGeom prst="rect">
            <a:avLst/>
          </a:prstGeom>
          <a:ln w="0">
            <a:noFill/>
          </a:ln>
        </p:spPr>
      </p:pic>
      <p:pic>
        <p:nvPicPr>
          <p:cNvPr id="609" name="Gráfico 31"/>
          <p:cNvPicPr/>
          <p:nvPr/>
        </p:nvPicPr>
        <p:blipFill>
          <a:blip r:embed="rId7"/>
          <a:stretch/>
        </p:blipFill>
        <p:spPr>
          <a:xfrm>
            <a:off x="461520" y="453960"/>
            <a:ext cx="730080" cy="511200"/>
          </a:xfrm>
          <a:prstGeom prst="rect">
            <a:avLst/>
          </a:prstGeom>
          <a:ln w="0">
            <a:noFill/>
          </a:ln>
        </p:spPr>
      </p:pic>
      <p:pic>
        <p:nvPicPr>
          <p:cNvPr id="610" name="Gráfico 32"/>
          <p:cNvPicPr/>
          <p:nvPr/>
        </p:nvPicPr>
        <p:blipFill>
          <a:blip r:embed="rId8"/>
          <a:stretch/>
        </p:blipFill>
        <p:spPr>
          <a:xfrm>
            <a:off x="11513880" y="298800"/>
            <a:ext cx="668520" cy="4241520"/>
          </a:xfrm>
          <a:prstGeom prst="rect">
            <a:avLst/>
          </a:prstGeom>
          <a:ln w="0">
            <a:noFill/>
          </a:ln>
        </p:spPr>
      </p:pic>
      <p:sp>
        <p:nvSpPr>
          <p:cNvPr id="611" name="CaixaDeTexto 34"/>
          <p:cNvSpPr/>
          <p:nvPr/>
        </p:nvSpPr>
        <p:spPr>
          <a:xfrm>
            <a:off x="4374000" y="2917800"/>
            <a:ext cx="383148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ts val="4799"/>
              </a:lnSpc>
              <a:buNone/>
            </a:pPr>
            <a:r>
              <a:rPr lang="pt-BR" sz="4200" b="1" strike="noStrike" spc="-1">
                <a:solidFill>
                  <a:srgbClr val="FFFFFF"/>
                </a:solidFill>
                <a:latin typeface="Branding Black"/>
                <a:ea typeface="DejaVu Sans"/>
              </a:rPr>
              <a:t>OBRIGADO!</a:t>
            </a:r>
            <a:endParaRPr lang="pt-BR" sz="4200" b="0" strike="noStrike" spc="-1">
              <a:latin typeface="Arial"/>
            </a:endParaRPr>
          </a:p>
        </p:txBody>
      </p:sp>
      <p:sp>
        <p:nvSpPr>
          <p:cNvPr id="612" name="Retângulo 45"/>
          <p:cNvSpPr/>
          <p:nvPr/>
        </p:nvSpPr>
        <p:spPr>
          <a:xfrm>
            <a:off x="0" y="6629400"/>
            <a:ext cx="12188880" cy="225360"/>
          </a:xfrm>
          <a:prstGeom prst="rect">
            <a:avLst/>
          </a:prstGeom>
          <a:gradFill rotWithShape="0">
            <a:gsLst>
              <a:gs pos="0">
                <a:srgbClr val="12ACB1"/>
              </a:gs>
              <a:gs pos="100000">
                <a:srgbClr val="17C3C7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13" name="Gráfico 50"/>
          <p:cNvPicPr/>
          <p:nvPr/>
        </p:nvPicPr>
        <p:blipFill>
          <a:blip r:embed="rId9"/>
          <a:stretch/>
        </p:blipFill>
        <p:spPr>
          <a:xfrm>
            <a:off x="5924520" y="453960"/>
            <a:ext cx="401760" cy="1096200"/>
          </a:xfrm>
          <a:prstGeom prst="rect">
            <a:avLst/>
          </a:prstGeom>
          <a:ln w="0">
            <a:noFill/>
          </a:ln>
        </p:spPr>
      </p:pic>
      <p:pic>
        <p:nvPicPr>
          <p:cNvPr id="614" name="Gráfico 52"/>
          <p:cNvPicPr/>
          <p:nvPr/>
        </p:nvPicPr>
        <p:blipFill>
          <a:blip r:embed="rId10"/>
          <a:stretch/>
        </p:blipFill>
        <p:spPr>
          <a:xfrm>
            <a:off x="101880" y="6075720"/>
            <a:ext cx="1624680" cy="462600"/>
          </a:xfrm>
          <a:prstGeom prst="rect">
            <a:avLst/>
          </a:prstGeom>
          <a:ln w="0">
            <a:noFill/>
          </a:ln>
        </p:spPr>
      </p:pic>
      <p:sp>
        <p:nvSpPr>
          <p:cNvPr id="615" name="Retângulo 53"/>
          <p:cNvSpPr/>
          <p:nvPr/>
        </p:nvSpPr>
        <p:spPr>
          <a:xfrm>
            <a:off x="2267280" y="2039400"/>
            <a:ext cx="7909200" cy="2526840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Retângulo 44"/>
          <p:cNvSpPr/>
          <p:nvPr/>
        </p:nvSpPr>
        <p:spPr>
          <a:xfrm>
            <a:off x="1440720" y="0"/>
            <a:ext cx="356760" cy="4167000"/>
          </a:xfrm>
          <a:prstGeom prst="rect">
            <a:avLst/>
          </a:prstGeom>
          <a:gradFill rotWithShape="0">
            <a:gsLst>
              <a:gs pos="0">
                <a:srgbClr val="12ACB1"/>
              </a:gs>
              <a:gs pos="100000">
                <a:srgbClr val="17C3C7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7" name="CaixaDeTexto 13"/>
          <p:cNvSpPr/>
          <p:nvPr/>
        </p:nvSpPr>
        <p:spPr>
          <a:xfrm>
            <a:off x="3821400" y="3567240"/>
            <a:ext cx="4800960" cy="597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ts val="2001"/>
              </a:lnSpc>
              <a:buNone/>
            </a:pPr>
            <a:r>
              <a:rPr lang="pt-BR" sz="1400" b="1" strike="noStrike" spc="-1">
                <a:solidFill>
                  <a:srgbClr val="FFFFFF"/>
                </a:solidFill>
                <a:latin typeface="Branding Medium"/>
                <a:ea typeface="DejaVu Sans"/>
              </a:rPr>
              <a:t>FACULDADE DE TECNOLOGIA SENAI CIC | SISTEMA FIEP</a:t>
            </a:r>
            <a:endParaRPr lang="pt-BR" sz="1400" b="0" strike="noStrike" spc="-1">
              <a:latin typeface="Arial"/>
            </a:endParaRPr>
          </a:p>
        </p:txBody>
      </p:sp>
      <p:pic>
        <p:nvPicPr>
          <p:cNvPr id="618" name="Gráfico 25"/>
          <p:cNvPicPr/>
          <p:nvPr/>
        </p:nvPicPr>
        <p:blipFill>
          <a:blip r:embed="rId11"/>
          <a:stretch/>
        </p:blipFill>
        <p:spPr>
          <a:xfrm>
            <a:off x="1638000" y="4779000"/>
            <a:ext cx="4050720" cy="549720"/>
          </a:xfrm>
          <a:prstGeom prst="rect">
            <a:avLst/>
          </a:prstGeom>
          <a:ln w="0">
            <a:noFill/>
          </a:ln>
        </p:spPr>
      </p:pic>
      <p:pic>
        <p:nvPicPr>
          <p:cNvPr id="619" name="Imagem 15" descr="Uma imagem contendo Interface gráfica do usuário&#10;&#10;Descrição gerada automaticamente"/>
          <p:cNvPicPr/>
          <p:nvPr/>
        </p:nvPicPr>
        <p:blipFill>
          <a:blip r:embed="rId12"/>
          <a:stretch/>
        </p:blipFill>
        <p:spPr>
          <a:xfrm>
            <a:off x="9371880" y="122760"/>
            <a:ext cx="2637720" cy="1375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12386</TotalTime>
  <Words>204</Words>
  <Application>Microsoft Office PowerPoint</Application>
  <PresentationFormat>Widescreen</PresentationFormat>
  <Paragraphs>94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Branding Black</vt:lpstr>
      <vt:lpstr>Branding Medium</vt:lpstr>
      <vt:lpstr>Calibri</vt:lpstr>
      <vt:lpstr>Consolas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Fernanda Calomeno</dc:creator>
  <dc:description/>
  <cp:lastModifiedBy>Leonardo F</cp:lastModifiedBy>
  <cp:revision>114</cp:revision>
  <dcterms:created xsi:type="dcterms:W3CDTF">2022-03-17T13:16:59Z</dcterms:created>
  <dcterms:modified xsi:type="dcterms:W3CDTF">2022-10-26T21:52:23Z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0x010100518976C5D2CD5242B7E0AE084A850F6E</vt:lpwstr>
  </property>
  <property fmtid="{D5CDD505-2E9C-101B-9397-08002B2CF9AE}" pid="3" name="Notes">
    <vt:i4>38</vt:i4>
  </property>
  <property fmtid="{D5CDD505-2E9C-101B-9397-08002B2CF9AE}" pid="4" name="PresentationFormat">
    <vt:lpwstr>Widescreen</vt:lpwstr>
  </property>
  <property fmtid="{D5CDD505-2E9C-101B-9397-08002B2CF9AE}" pid="5" name="Slides">
    <vt:i4>38</vt:i4>
  </property>
</Properties>
</file>