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B288C0-6EDB-4638-8B1B-DFDB8790D2D0}">
  <a:tblStyle styleId="{1DB288C0-6EDB-4638-8B1B-DFDB8790D2D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oaugusto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oaugust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Test Driven Development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sz="3500"/>
              <a:t>(Desenvolvimento Guiado ao Teste)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0" y="3924875"/>
            <a:ext cx="7688100" cy="7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Otávio</a:t>
            </a:r>
            <a:r>
              <a:rPr lang="pt-BR"/>
              <a:t> Augusto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oaugusto.com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248475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/>
              <a:t>Diferenças entre Testes tradicionais e ágeis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743750" y="1945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{1DB288C0-6EDB-4638-8B1B-DFDB8790D2D0}</a:tableStyleId>
              </a:tblPr>
              <a:tblGrid>
                <a:gridCol w="3830050"/>
                <a:gridCol w="3830050"/>
              </a:tblGrid>
              <a:tr h="436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Tradicional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600">
                          <a:latin typeface="Lato"/>
                          <a:ea typeface="Lato"/>
                          <a:cs typeface="Lato"/>
                          <a:sym typeface="Lato"/>
                        </a:rPr>
                        <a:t>Ágil</a:t>
                      </a:r>
                    </a:p>
                  </a:txBody>
                  <a:tcPr marT="91425" marB="91425" marR="91425" marL="91425"/>
                </a:tc>
              </a:tr>
              <a:tr h="436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Ocorre após o desenvolvimento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Ocorre durante o desenvolvimento em ciclo contínuos</a:t>
                      </a:r>
                    </a:p>
                  </a:txBody>
                  <a:tcPr marT="91425" marB="91425" marR="91425" marL="91425"/>
                </a:tc>
              </a:tr>
              <a:tr h="454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Realizado por uma equipe independente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Realizado por todos os membros</a:t>
                      </a:r>
                    </a:p>
                  </a:txBody>
                  <a:tcPr marT="91425" marB="91425" marR="91425" marL="91425"/>
                </a:tc>
              </a:tr>
              <a:tr h="436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Enfoque em meios manuais e </a:t>
                      </a:r>
                      <a:r>
                        <a:rPr lang="pt-BR"/>
                        <a:t>automáticos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Enfoque por meios </a:t>
                      </a:r>
                      <a:r>
                        <a:rPr lang="pt-BR"/>
                        <a:t>automáticos</a:t>
                      </a:r>
                    </a:p>
                  </a:txBody>
                  <a:tcPr marT="91425" marB="91425" marR="91425" marL="91425"/>
                </a:tc>
              </a:tr>
              <a:tr h="436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Enfoque em caixa preta na GUI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Enfoque em caixa preta e branca</a:t>
                      </a:r>
                    </a:p>
                  </a:txBody>
                  <a:tcPr marT="91425" marB="91425" marR="91425" marL="91425"/>
                </a:tc>
              </a:tr>
              <a:tr h="436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Roteiros para a execução manual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Complementação de requisitos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Test Driven Development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290775" y="2042400"/>
            <a:ext cx="51336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</a:pPr>
            <a:r>
              <a:rPr lang="pt-BR" sz="2000"/>
              <a:t>Prática ágil de engenharia de software.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Escrever o teste da funcionalidade antes de se codificar a funcionalidade.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Desenvolvimento dirigido por testes.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150" y="1318650"/>
            <a:ext cx="381130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Por que utilizar TDD?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pt-BR" sz="2000"/>
              <a:t>Apenas codificação necessária para que o teste passe.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pt-BR" sz="2000"/>
              <a:t>Garantia da qualidade de código.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pt-BR" sz="2000"/>
              <a:t>Garantia de cada unidade de funcionalidade seja testada.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pt-BR" sz="2000"/>
              <a:t>Todos os requisitos documentados de forma automatizada.</a:t>
            </a:r>
          </a:p>
          <a:p>
            <a:pPr indent="-355600" lvl="0" marL="457200">
              <a:spcBef>
                <a:spcPts val="0"/>
              </a:spcBef>
              <a:buSzPct val="100000"/>
              <a:buAutoNum type="arabicPeriod"/>
            </a:pPr>
            <a:r>
              <a:rPr lang="pt-BR" sz="2000"/>
              <a:t>Arquitetura do software vai aparecer de forma emergente.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TDD - Exemplo prático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2078875"/>
            <a:ext cx="8113800" cy="28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Criar teste de funcionalidade para somar dois números.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pt-BR" sz="2000"/>
              <a:t>2 + 3 = 5.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Testar a funcionalidade.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pt-BR" sz="2000"/>
              <a:t>Teste irá falhar, pois não há tal funcionalidade.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pt-BR" sz="2000"/>
              <a:t>Criar a funcionalidade para que o teste passe.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pt-BR" sz="2000"/>
              <a:t>Caso o teste passe, ir para a próximo caso de teste ou refatorar teste.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324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7000"/>
              <a:t>Dúvidas?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Referências Bibliográficas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pt-BR" sz="1500">
                <a:solidFill>
                  <a:srgbClr val="222222"/>
                </a:solidFill>
                <a:highlight>
                  <a:srgbClr val="FFFFFF"/>
                </a:highlight>
              </a:rPr>
              <a:t>ELGRABLY, Isaac Souza. </a:t>
            </a:r>
            <a:r>
              <a:rPr b="1" lang="pt-BR" sz="1500">
                <a:solidFill>
                  <a:srgbClr val="222222"/>
                </a:solidFill>
                <a:highlight>
                  <a:srgbClr val="FFFFFF"/>
                </a:highlight>
              </a:rPr>
              <a:t>Aula Expositiva: Testes de software Ágeis e TDD. </a:t>
            </a:r>
            <a:r>
              <a:rPr lang="pt-BR" sz="1500">
                <a:solidFill>
                  <a:srgbClr val="222222"/>
                </a:solidFill>
                <a:highlight>
                  <a:srgbClr val="FFFFFF"/>
                </a:highlight>
              </a:rPr>
              <a:t>Belém: UFPA, 2017.</a:t>
            </a:r>
          </a:p>
          <a:p>
            <a:pPr indent="-323850" lvl="0" marL="457200" rtl="0"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pt-BR" sz="1500">
                <a:solidFill>
                  <a:srgbClr val="222222"/>
                </a:solidFill>
                <a:highlight>
                  <a:srgbClr val="FFFFFF"/>
                </a:highlight>
              </a:rPr>
              <a:t>BECK, Kent. </a:t>
            </a:r>
            <a:r>
              <a:rPr b="1" lang="pt-BR" sz="1500">
                <a:solidFill>
                  <a:srgbClr val="222222"/>
                </a:solidFill>
                <a:highlight>
                  <a:srgbClr val="FFFFFF"/>
                </a:highlight>
              </a:rPr>
              <a:t>TDD - Desenvolvimento Guiado por Testes.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Test Driven Development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3500"/>
              <a:t>(Desenvolvimento Guiado ao Teste)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727950" y="3924875"/>
            <a:ext cx="7688100" cy="7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Otávio Augusto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oaugusto.com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Agenda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4253700" cy="28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pt-BR" sz="1700"/>
              <a:t>Sobre mim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pt-BR" sz="1700"/>
              <a:t>Testes 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pt-BR" sz="1700"/>
              <a:t>Testes de softwares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pt-BR" sz="1700"/>
              <a:t>Cenário de teste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pt-BR" sz="1700"/>
              <a:t>Fases de um processo de testes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pt-BR" sz="1700"/>
              <a:t>Testes tradicionais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pt-BR" sz="1700"/>
              <a:t>Testes ágeis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pt-BR" sz="1700"/>
              <a:t>Diferenças entre testes tradicionais e ágeis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043225" y="2078875"/>
            <a:ext cx="37299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pt-B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TDD - Test Driven Development (Desenvolvimento Guiado por Teste)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pt-B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 que utilizar TDD?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pt-B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Exemplos práticos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pt-B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Dúvidas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</a:pPr>
            <a:r>
              <a:rPr lang="pt-B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Referências bibliográficas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Sobre mim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pt-BR" sz="1500"/>
              <a:t>Graduando de Engenharia da Computação pela Universidade Federal do Pará.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pt-BR" sz="1500"/>
              <a:t>9º Semestre.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pt-BR" sz="1500"/>
              <a:t>Graduação s</a:t>
            </a:r>
            <a:r>
              <a:rPr lang="pt-BR" sz="1500"/>
              <a:t>anduíche pela </a:t>
            </a:r>
            <a:r>
              <a:rPr lang="pt-BR" sz="1500"/>
              <a:t>Portland State University.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pt-BR" sz="1500"/>
              <a:t>Foco em engenharia de software.</a:t>
            </a:r>
          </a:p>
          <a:p>
            <a:pPr indent="-32385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pt-BR" sz="1500"/>
              <a:t>SAEST – Superintendência de Assistência Estudantil </a:t>
            </a:r>
          </a:p>
          <a:p>
            <a:pPr indent="-323850" lvl="1" marL="914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</a:pPr>
            <a:r>
              <a:rPr lang="pt-BR" sz="1500"/>
              <a:t>Desenvolvimento de Aplicações Web - Foco em Front-end/UX</a:t>
            </a:r>
          </a:p>
          <a:p>
            <a:pPr indent="-323850" lvl="1" marL="914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</a:pPr>
            <a:r>
              <a:rPr lang="pt-BR" sz="1500"/>
              <a:t>2016 – Atualmente</a:t>
            </a:r>
          </a:p>
          <a:p>
            <a:pPr indent="-32385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pt-BR" sz="1500"/>
              <a:t>Ezpeed - Startup para soluções de logística</a:t>
            </a:r>
          </a:p>
          <a:p>
            <a:pPr indent="-323850" lvl="1" marL="914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Font typeface="Ubuntu"/>
            </a:pPr>
            <a:r>
              <a:rPr lang="pt-BR" sz="1500"/>
              <a:t>Desenvolvimento de Aplicações Web e Mobile</a:t>
            </a:r>
          </a:p>
          <a:p>
            <a:pPr indent="-323850" lvl="1" marL="914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</a:pPr>
            <a:r>
              <a:rPr lang="pt-BR" sz="1500"/>
              <a:t>2017 - Atualmente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Teste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69025" y="2098925"/>
            <a:ext cx="6419400" cy="226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2500">
                <a:solidFill>
                  <a:srgbClr val="222222"/>
                </a:solidFill>
                <a:highlight>
                  <a:srgbClr val="FFFFFF"/>
                </a:highlight>
              </a:rPr>
              <a:t>Qualquer meio para verificar ou testar a qualidade ou a veracidade de algo; prova, exame, verificação.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150" y="2304075"/>
            <a:ext cx="1850775" cy="18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Teste de Software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89075" y="2389700"/>
            <a:ext cx="6419400" cy="226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500">
                <a:solidFill>
                  <a:srgbClr val="222222"/>
                </a:solidFill>
                <a:highlight>
                  <a:srgbClr val="FFFFFF"/>
                </a:highlight>
              </a:rPr>
              <a:t>É o processo de execução de um produto para determinar se ele atingiu suas especificações e funcionou corretamente no ambiente para o qual foi projetado.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15859" r="14087" t="0"/>
          <a:stretch/>
        </p:blipFill>
        <p:spPr>
          <a:xfrm>
            <a:off x="7008475" y="2677287"/>
            <a:ext cx="18949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Teste de Software - Cenário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950" y="2347175"/>
            <a:ext cx="7317051" cy="21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0125" y="2356175"/>
            <a:ext cx="18249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Legenda: </a:t>
            </a:r>
          </a:p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b="1" lang="pt-BR" sz="1200">
                <a:latin typeface="Lato"/>
                <a:ea typeface="Lato"/>
                <a:cs typeface="Lato"/>
                <a:sym typeface="Lato"/>
              </a:rPr>
              <a:t>D(P)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= Domínio de entrada do programa;</a:t>
            </a:r>
          </a:p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b="1" lang="pt-BR" sz="12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= Domínio de Caso de Testes;</a:t>
            </a:r>
          </a:p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b="1" lang="pt-BR" sz="12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= Programa;</a:t>
            </a:r>
          </a:p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b="1" lang="pt-BR" sz="1200">
                <a:latin typeface="Lato"/>
                <a:ea typeface="Lato"/>
                <a:cs typeface="Lato"/>
                <a:sym typeface="Lato"/>
              </a:rPr>
              <a:t>S(P)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= Especificação do Programa;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Teste de Software - Fases do Processo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686" y="2073575"/>
            <a:ext cx="5770625" cy="27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43740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Testes Tradicionais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0" y="1853850"/>
            <a:ext cx="4501800" cy="26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800"/>
              <a:t>Quase sempre realizada no final de cada versão, onde se analisa  os requisitos a partir das especificações e das documentações geradas.</a:t>
            </a:r>
          </a:p>
        </p:txBody>
      </p:sp>
      <p:grpSp>
        <p:nvGrpSpPr>
          <p:cNvPr id="134" name="Shape 134"/>
          <p:cNvGrpSpPr/>
          <p:nvPr/>
        </p:nvGrpSpPr>
        <p:grpSpPr>
          <a:xfrm rot="10800000">
            <a:off x="4862775" y="1503950"/>
            <a:ext cx="3555375" cy="3048000"/>
            <a:chOff x="4862775" y="1503950"/>
            <a:chExt cx="3555375" cy="3048000"/>
          </a:xfrm>
        </p:grpSpPr>
        <p:sp>
          <p:nvSpPr>
            <p:cNvPr id="135" name="Shape 135"/>
            <p:cNvSpPr/>
            <p:nvPr/>
          </p:nvSpPr>
          <p:spPr>
            <a:xfrm>
              <a:off x="4862775" y="1503950"/>
              <a:ext cx="3555375" cy="3048000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Shape 136"/>
            <p:cNvCxnSpPr/>
            <p:nvPr/>
          </p:nvCxnSpPr>
          <p:spPr>
            <a:xfrm>
              <a:off x="5440818" y="2506575"/>
              <a:ext cx="238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7" name="Shape 137"/>
            <p:cNvCxnSpPr/>
            <p:nvPr/>
          </p:nvCxnSpPr>
          <p:spPr>
            <a:xfrm flipH="1" rot="10800000">
              <a:off x="5975675" y="3429125"/>
              <a:ext cx="12933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38" name="Shape 138"/>
          <p:cNvSpPr txBox="1"/>
          <p:nvPr/>
        </p:nvSpPr>
        <p:spPr>
          <a:xfrm>
            <a:off x="5788162" y="3874050"/>
            <a:ext cx="1704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Teste de Sistema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788175" y="2959187"/>
            <a:ext cx="1704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Teste Integrado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788162" y="2044350"/>
            <a:ext cx="1704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Teste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Unitário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Testes Ágeis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0" y="1853850"/>
            <a:ext cx="4501800" cy="26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800"/>
              <a:t>É um processo empírico, sendo realizado em todas as fases do projeto, do início ao fim, validando os requisitos desde sua criação até a entrega final.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4862775" y="1503950"/>
            <a:ext cx="3555375" cy="3048000"/>
            <a:chOff x="4862775" y="1503950"/>
            <a:chExt cx="3555375" cy="3048000"/>
          </a:xfrm>
        </p:grpSpPr>
        <p:sp>
          <p:nvSpPr>
            <p:cNvPr id="148" name="Shape 148"/>
            <p:cNvSpPr/>
            <p:nvPr/>
          </p:nvSpPr>
          <p:spPr>
            <a:xfrm>
              <a:off x="4862775" y="1503950"/>
              <a:ext cx="3555375" cy="3048000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Shape 149"/>
            <p:cNvCxnSpPr/>
            <p:nvPr/>
          </p:nvCxnSpPr>
          <p:spPr>
            <a:xfrm>
              <a:off x="5440818" y="2506575"/>
              <a:ext cx="238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" name="Shape 150"/>
            <p:cNvCxnSpPr/>
            <p:nvPr/>
          </p:nvCxnSpPr>
          <p:spPr>
            <a:xfrm flipH="1" rot="10800000">
              <a:off x="5975675" y="3429125"/>
              <a:ext cx="12933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1" name="Shape 151"/>
            <p:cNvSpPr txBox="1"/>
            <p:nvPr/>
          </p:nvSpPr>
          <p:spPr>
            <a:xfrm>
              <a:off x="5770025" y="3488150"/>
              <a:ext cx="17046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BR"/>
                <a:t>Teste de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pt-BR"/>
                <a:t>Sistema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5788150" y="2757237"/>
              <a:ext cx="17046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BR"/>
                <a:t>Teste Integrado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5770025" y="1853850"/>
              <a:ext cx="17046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BR"/>
                <a:t>Teste Unitário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