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256" r:id="rId2"/>
    <p:sldId id="293" r:id="rId3"/>
    <p:sldId id="257"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58" r:id="rId18"/>
    <p:sldId id="285" r:id="rId19"/>
    <p:sldId id="286" r:id="rId20"/>
    <p:sldId id="287" r:id="rId21"/>
    <p:sldId id="288" r:id="rId22"/>
    <p:sldId id="289" r:id="rId23"/>
    <p:sldId id="290" r:id="rId24"/>
    <p:sldId id="291" r:id="rId25"/>
    <p:sldId id="292" r:id="rId26"/>
    <p:sldId id="260" r:id="rId27"/>
    <p:sldId id="270" r:id="rId28"/>
  </p:sldIdLst>
  <p:sldSz cx="18288000" cy="10287000"/>
  <p:notesSz cx="6858000" cy="9144000"/>
  <p:embeddedFontLst>
    <p:embeddedFont>
      <p:font typeface="Tahoma" panose="020B0604030504040204" pitchFamily="34" charset="0"/>
      <p:regular r:id="rId30"/>
      <p:bold r:id="rId31"/>
    </p:embeddedFont>
    <p:embeddedFont>
      <p:font typeface="Calibri" panose="020F0502020204030204" pitchFamily="34" charset="0"/>
      <p:regular r:id="rId32"/>
      <p:bold r:id="rId33"/>
      <p:italic r:id="rId34"/>
      <p:boldItalic r:id="rId35"/>
    </p:embeddedFont>
    <p:embeddedFont>
      <p:font typeface="Brick Sans" panose="020B0604020202020204" charset="0"/>
      <p:regular r:id="rId36"/>
    </p:embeddedFont>
    <p:embeddedFont>
      <p:font typeface="Public Sans Bold" panose="020B0604020202020204" charset="0"/>
      <p:regular r:id="rId37"/>
    </p:embeddedFont>
    <p:embeddedFont>
      <p:font typeface="Public Sans Heavy" panose="020B0604020202020204" charset="0"/>
      <p:regular r:id="rId38"/>
    </p:embeddedFont>
    <p:embeddedFont>
      <p:font typeface="Public Sans" panose="020B0604020202020204" charset="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A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9" autoAdjust="0"/>
    <p:restoredTop sz="94622" autoAdjust="0"/>
  </p:normalViewPr>
  <p:slideViewPr>
    <p:cSldViewPr>
      <p:cViewPr varScale="1">
        <p:scale>
          <a:sx n="50" d="100"/>
          <a:sy n="50" d="100"/>
        </p:scale>
        <p:origin x="12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C345D-1EF7-4ABF-9891-1E528A429626}" type="datetimeFigureOut">
              <a:rPr lang="en-US" smtClean="0"/>
              <a:t>2/20/2025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86FA51-8918-4997-A408-C228F0DE52F8}" type="slidenum">
              <a:rPr lang="en-US" smtClean="0"/>
              <a:t>‹#›</a:t>
            </a:fld>
            <a:endParaRPr lang="en-US"/>
          </a:p>
        </p:txBody>
      </p:sp>
    </p:spTree>
    <p:extLst>
      <p:ext uri="{BB962C8B-B14F-4D97-AF65-F5344CB8AC3E}">
        <p14:creationId xmlns:p14="http://schemas.microsoft.com/office/powerpoint/2010/main" val="269964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Em</a:t>
            </a:r>
            <a:r>
              <a:rPr lang="en-US" baseline="0" dirty="0" smtClean="0"/>
              <a:t> </a:t>
            </a:r>
            <a:r>
              <a:rPr lang="en-US" baseline="0" dirty="0" err="1" smtClean="0"/>
              <a:t>xin</a:t>
            </a:r>
            <a:r>
              <a:rPr lang="en-US" baseline="0" dirty="0" smtClean="0"/>
              <a:t> </a:t>
            </a:r>
            <a:r>
              <a:rPr lang="en-US" baseline="0" dirty="0" err="1" smtClean="0"/>
              <a:t>chào</a:t>
            </a:r>
            <a:r>
              <a:rPr lang="en-US" baseline="0" dirty="0" smtClean="0"/>
              <a:t> </a:t>
            </a:r>
            <a:r>
              <a:rPr lang="en-US" baseline="0" dirty="0" err="1" smtClean="0"/>
              <a:t>các</a:t>
            </a:r>
            <a:r>
              <a:rPr lang="en-US" baseline="0" dirty="0" smtClean="0"/>
              <a:t> </a:t>
            </a:r>
            <a:r>
              <a:rPr lang="en-US" baseline="0" dirty="0" err="1" smtClean="0"/>
              <a:t>thầy</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anh</a:t>
            </a:r>
            <a:r>
              <a:rPr lang="en-US" baseline="0" dirty="0" smtClean="0"/>
              <a:t> </a:t>
            </a:r>
            <a:r>
              <a:rPr lang="en-US" baseline="0" dirty="0" err="1" smtClean="0"/>
              <a:t>chị</a:t>
            </a:r>
            <a:r>
              <a:rPr lang="en-US" baseline="0" dirty="0" smtClean="0"/>
              <a:t> </a:t>
            </a:r>
            <a:r>
              <a:rPr lang="en-US" baseline="0" dirty="0" err="1" smtClean="0"/>
              <a:t>có</a:t>
            </a:r>
            <a:r>
              <a:rPr lang="en-US" baseline="0" dirty="0" smtClean="0"/>
              <a:t> </a:t>
            </a:r>
            <a:r>
              <a:rPr lang="en-US" baseline="0" dirty="0" err="1" smtClean="0"/>
              <a:t>mặt</a:t>
            </a:r>
            <a:r>
              <a:rPr lang="en-US" baseline="0" dirty="0" smtClean="0"/>
              <a:t> </a:t>
            </a:r>
            <a:r>
              <a:rPr lang="en-US" baseline="0" dirty="0" err="1" smtClean="0"/>
              <a:t>tại</a:t>
            </a:r>
            <a:r>
              <a:rPr lang="en-US" baseline="0" dirty="0" smtClean="0"/>
              <a:t> </a:t>
            </a:r>
            <a:r>
              <a:rPr lang="en-US" baseline="0" dirty="0" err="1" smtClean="0"/>
              <a:t>đây</a:t>
            </a:r>
            <a:r>
              <a:rPr lang="en-US" baseline="0" dirty="0" smtClean="0"/>
              <a:t>. </a:t>
            </a:r>
            <a:r>
              <a:rPr lang="en-US" baseline="0" dirty="0" err="1" smtClean="0"/>
              <a:t>Hôm</a:t>
            </a:r>
            <a:r>
              <a:rPr lang="en-US" baseline="0" dirty="0" smtClean="0"/>
              <a:t> nay, </a:t>
            </a:r>
            <a:r>
              <a:rPr lang="en-US" baseline="0" dirty="0" err="1" smtClean="0"/>
              <a:t>em</a:t>
            </a:r>
            <a:r>
              <a:rPr lang="en-US" baseline="0" dirty="0" smtClean="0"/>
              <a:t> </a:t>
            </a:r>
            <a:r>
              <a:rPr lang="en-US" baseline="0" dirty="0" err="1" smtClean="0"/>
              <a:t>sẽ</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về</a:t>
            </a:r>
            <a:r>
              <a:rPr lang="en-US" baseline="0" dirty="0" smtClean="0"/>
              <a:t> 1 project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C86FA51-8918-4997-A408-C228F0DE52F8}" type="slidenum">
              <a:rPr lang="en-US" smtClean="0"/>
              <a:t>1</a:t>
            </a:fld>
            <a:endParaRPr lang="en-US"/>
          </a:p>
        </p:txBody>
      </p:sp>
    </p:spTree>
    <p:extLst>
      <p:ext uri="{BB962C8B-B14F-4D97-AF65-F5344CB8AC3E}">
        <p14:creationId xmlns:p14="http://schemas.microsoft.com/office/powerpoint/2010/main" val="2042840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xã</a:t>
            </a:r>
            <a:r>
              <a:rPr lang="en-US" baseline="0" dirty="0" smtClean="0"/>
              <a:t> </a:t>
            </a:r>
            <a:r>
              <a:rPr lang="en-US" baseline="0" dirty="0" err="1" smtClean="0"/>
              <a:t>hội</a:t>
            </a:r>
            <a:r>
              <a:rPr lang="en-US" baseline="0" dirty="0" smtClean="0"/>
              <a:t> </a:t>
            </a:r>
            <a:r>
              <a:rPr lang="en-US" baseline="0" dirty="0" err="1" smtClean="0"/>
              <a:t>hiện</a:t>
            </a:r>
            <a:r>
              <a:rPr lang="en-US" baseline="0" dirty="0" smtClean="0"/>
              <a:t> </a:t>
            </a:r>
            <a:r>
              <a:rPr lang="en-US" baseline="0" dirty="0" err="1" smtClean="0"/>
              <a:t>đại</a:t>
            </a:r>
            <a:r>
              <a:rPr lang="en-US" baseline="0" dirty="0" smtClean="0"/>
              <a:t> </a:t>
            </a:r>
            <a:r>
              <a:rPr lang="en-US" baseline="0" dirty="0" err="1" smtClean="0"/>
              <a:t>ngày</a:t>
            </a:r>
            <a:r>
              <a:rPr lang="en-US" baseline="0" dirty="0" smtClean="0"/>
              <a:t> nay, </a:t>
            </a:r>
            <a:r>
              <a:rPr lang="en-US" baseline="0" dirty="0" err="1" smtClean="0"/>
              <a:t>tỷ</a:t>
            </a:r>
            <a:r>
              <a:rPr lang="en-US" baseline="0" dirty="0" smtClean="0"/>
              <a:t> </a:t>
            </a:r>
            <a:r>
              <a:rPr lang="en-US" baseline="0" dirty="0" err="1" smtClean="0"/>
              <a:t>lệ</a:t>
            </a:r>
            <a:r>
              <a:rPr lang="en-US" baseline="0" dirty="0" smtClean="0"/>
              <a:t> </a:t>
            </a:r>
            <a:r>
              <a:rPr lang="en-US" baseline="0" dirty="0" err="1" smtClean="0"/>
              <a:t>người</a:t>
            </a:r>
            <a:r>
              <a:rPr lang="en-US" baseline="0" dirty="0" smtClean="0"/>
              <a:t> </a:t>
            </a:r>
            <a:r>
              <a:rPr lang="en-US" baseline="0" dirty="0" err="1" smtClean="0"/>
              <a:t>mặc</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xu</a:t>
            </a:r>
            <a:r>
              <a:rPr lang="en-US" baseline="0" dirty="0" smtClean="0"/>
              <a:t> </a:t>
            </a:r>
            <a:r>
              <a:rPr lang="en-US" baseline="0" dirty="0" err="1" smtClean="0"/>
              <a:t>hướng</a:t>
            </a:r>
            <a:r>
              <a:rPr lang="en-US" baseline="0" dirty="0" smtClean="0"/>
              <a:t> </a:t>
            </a:r>
            <a:r>
              <a:rPr lang="en-US" baseline="0" dirty="0" err="1" smtClean="0"/>
              <a:t>ngày</a:t>
            </a:r>
            <a:r>
              <a:rPr lang="en-US" baseline="0" dirty="0" smtClean="0"/>
              <a:t> </a:t>
            </a:r>
            <a:r>
              <a:rPr lang="en-US" baseline="0" dirty="0" err="1" smtClean="0"/>
              <a:t>càng</a:t>
            </a:r>
            <a:r>
              <a:rPr lang="en-US" baseline="0" dirty="0" smtClean="0"/>
              <a:t> </a:t>
            </a:r>
            <a:r>
              <a:rPr lang="en-US" baseline="0" dirty="0" err="1" smtClean="0"/>
              <a:t>tăng</a:t>
            </a:r>
            <a:r>
              <a:rPr lang="en-US" baseline="0" dirty="0" smtClean="0"/>
              <a:t> </a:t>
            </a:r>
            <a:r>
              <a:rPr lang="en-US" baseline="0" dirty="0" err="1" smtClean="0"/>
              <a:t>với</a:t>
            </a:r>
            <a:r>
              <a:rPr lang="en-US" baseline="0" dirty="0" smtClean="0"/>
              <a:t> </a:t>
            </a:r>
            <a:r>
              <a:rPr lang="en-US" baseline="0" dirty="0" err="1" smtClean="0"/>
              <a:t>nhiều</a:t>
            </a:r>
            <a:r>
              <a:rPr lang="en-US" baseline="0" dirty="0" smtClean="0"/>
              <a:t> </a:t>
            </a:r>
            <a:r>
              <a:rPr lang="en-US" baseline="0" dirty="0" err="1" smtClean="0"/>
              <a:t>nguyên</a:t>
            </a:r>
            <a:r>
              <a:rPr lang="en-US" baseline="0" dirty="0" smtClean="0"/>
              <a:t> </a:t>
            </a:r>
            <a:r>
              <a:rPr lang="en-US" baseline="0" dirty="0" err="1" smtClean="0"/>
              <a:t>nhân</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trong</a:t>
            </a:r>
            <a:r>
              <a:rPr lang="en-US" baseline="0" dirty="0" smtClean="0"/>
              <a:t> </a:t>
            </a:r>
            <a:r>
              <a:rPr lang="en-US" baseline="0" dirty="0" err="1" smtClean="0"/>
              <a:t>những</a:t>
            </a:r>
            <a:r>
              <a:rPr lang="en-US" baseline="0" dirty="0" smtClean="0"/>
              <a:t> </a:t>
            </a:r>
            <a:r>
              <a:rPr lang="en-US" baseline="0" dirty="0" err="1" smtClean="0"/>
              <a:t>căn</a:t>
            </a:r>
            <a:r>
              <a:rPr lang="en-US" baseline="0" dirty="0" smtClean="0"/>
              <a:t> </a:t>
            </a:r>
            <a:r>
              <a:rPr lang="en-US" baseline="0" dirty="0" err="1" smtClean="0"/>
              <a:t>bệnh</a:t>
            </a:r>
            <a:r>
              <a:rPr lang="en-US" baseline="0" dirty="0" smtClean="0"/>
              <a:t> </a:t>
            </a:r>
            <a:r>
              <a:rPr lang="en-US" baseline="0" dirty="0" err="1" smtClean="0"/>
              <a:t>mãn</a:t>
            </a:r>
            <a:r>
              <a:rPr lang="en-US" baseline="0" dirty="0" smtClean="0"/>
              <a:t> </a:t>
            </a:r>
            <a:r>
              <a:rPr lang="en-US" baseline="0" dirty="0" err="1" smtClean="0"/>
              <a:t>tính</a:t>
            </a:r>
            <a:r>
              <a:rPr lang="en-US" baseline="0" dirty="0" smtClean="0"/>
              <a:t> </a:t>
            </a:r>
            <a:r>
              <a:rPr lang="en-US" baseline="0" dirty="0" err="1" smtClean="0"/>
              <a:t>vô</a:t>
            </a:r>
            <a:r>
              <a:rPr lang="en-US" baseline="0" dirty="0" smtClean="0"/>
              <a:t> </a:t>
            </a:r>
            <a:r>
              <a:rPr lang="en-US" baseline="0" dirty="0" err="1" smtClean="0"/>
              <a:t>cùng</a:t>
            </a:r>
            <a:r>
              <a:rPr lang="en-US" baseline="0" dirty="0" smtClean="0"/>
              <a:t> </a:t>
            </a:r>
            <a:r>
              <a:rPr lang="en-US" baseline="0" dirty="0" err="1" smtClean="0"/>
              <a:t>phổ</a:t>
            </a:r>
            <a:r>
              <a:rPr lang="en-US" baseline="0" dirty="0" smtClean="0"/>
              <a:t> </a:t>
            </a:r>
            <a:r>
              <a:rPr lang="en-US" baseline="0" dirty="0" err="1" smtClean="0"/>
              <a:t>biến</a:t>
            </a:r>
            <a:r>
              <a:rPr lang="en-US" baseline="0" dirty="0" smtClean="0"/>
              <a:t>, </a:t>
            </a:r>
            <a:r>
              <a:rPr lang="en-US" baseline="0" dirty="0" err="1" smtClean="0"/>
              <a:t>nhưng</a:t>
            </a:r>
            <a:r>
              <a:rPr lang="en-US" baseline="0" dirty="0" smtClean="0"/>
              <a:t> </a:t>
            </a:r>
            <a:r>
              <a:rPr lang="en-US" baseline="0" dirty="0" err="1" smtClean="0"/>
              <a:t>lại</a:t>
            </a:r>
            <a:r>
              <a:rPr lang="en-US" baseline="0" dirty="0" smtClean="0"/>
              <a:t> </a:t>
            </a:r>
            <a:r>
              <a:rPr lang="en-US" baseline="0" dirty="0" err="1" smtClean="0"/>
              <a:t>có</a:t>
            </a:r>
            <a:r>
              <a:rPr lang="en-US" baseline="0" dirty="0" smtClean="0"/>
              <a:t> </a:t>
            </a:r>
            <a:r>
              <a:rPr lang="en-US" baseline="0" dirty="0" err="1" smtClean="0"/>
              <a:t>tỷ</a:t>
            </a:r>
            <a:r>
              <a:rPr lang="en-US" baseline="0" dirty="0" smtClean="0"/>
              <a:t> </a:t>
            </a:r>
            <a:r>
              <a:rPr lang="en-US" baseline="0" dirty="0" err="1" smtClean="0"/>
              <a:t>lệ</a:t>
            </a:r>
            <a:r>
              <a:rPr lang="en-US" baseline="0" dirty="0" smtClean="0"/>
              <a:t> </a:t>
            </a:r>
            <a:r>
              <a:rPr lang="en-US" baseline="0" dirty="0" err="1" smtClean="0"/>
              <a:t>tử</a:t>
            </a:r>
            <a:r>
              <a:rPr lang="en-US" baseline="0" dirty="0" smtClean="0"/>
              <a:t> </a:t>
            </a:r>
            <a:r>
              <a:rPr lang="en-US" baseline="0" dirty="0" err="1" smtClean="0"/>
              <a:t>vong</a:t>
            </a:r>
            <a:r>
              <a:rPr lang="en-US" baseline="0" dirty="0" smtClean="0"/>
              <a:t> </a:t>
            </a:r>
            <a:r>
              <a:rPr lang="en-US" baseline="0" dirty="0" err="1" smtClean="0"/>
              <a:t>khá</a:t>
            </a:r>
            <a:r>
              <a:rPr lang="en-US" baseline="0" dirty="0" smtClean="0"/>
              <a:t> </a:t>
            </a:r>
            <a:r>
              <a:rPr lang="en-US" baseline="0" dirty="0" err="1" smtClean="0"/>
              <a:t>cao</a:t>
            </a:r>
            <a:r>
              <a:rPr lang="en-US" baseline="0" dirty="0" smtClean="0"/>
              <a:t>. </a:t>
            </a:r>
            <a:r>
              <a:rPr lang="en-US" baseline="0" dirty="0" err="1" smtClean="0"/>
              <a:t>Điều</a:t>
            </a:r>
            <a:r>
              <a:rPr lang="en-US" baseline="0" dirty="0" smtClean="0"/>
              <a:t> </a:t>
            </a:r>
            <a:r>
              <a:rPr lang="en-US" baseline="0" dirty="0" err="1" smtClean="0"/>
              <a:t>này</a:t>
            </a:r>
            <a:r>
              <a:rPr lang="en-US" baseline="0" dirty="0" smtClean="0"/>
              <a:t> </a:t>
            </a:r>
            <a:r>
              <a:rPr lang="en-US" baseline="0" dirty="0" err="1" smtClean="0"/>
              <a:t>vô</a:t>
            </a:r>
            <a:r>
              <a:rPr lang="en-US" baseline="0" dirty="0" smtClean="0"/>
              <a:t> </a:t>
            </a:r>
            <a:r>
              <a:rPr lang="en-US" baseline="0" dirty="0" err="1" smtClean="0"/>
              <a:t>tình</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một</a:t>
            </a:r>
            <a:r>
              <a:rPr lang="en-US" baseline="0" dirty="0" smtClean="0"/>
              <a:t> </a:t>
            </a:r>
            <a:r>
              <a:rPr lang="en-US" baseline="0" dirty="0" err="1" smtClean="0"/>
              <a:t>thử</a:t>
            </a:r>
            <a:r>
              <a:rPr lang="en-US" baseline="0" dirty="0" smtClean="0"/>
              <a:t> </a:t>
            </a:r>
            <a:r>
              <a:rPr lang="en-US" baseline="0" dirty="0" err="1" smtClean="0"/>
              <a:t>thách</a:t>
            </a:r>
            <a:r>
              <a:rPr lang="en-US" baseline="0" dirty="0" smtClean="0"/>
              <a:t> to </a:t>
            </a:r>
            <a:r>
              <a:rPr lang="en-US" baseline="0" dirty="0" err="1" smtClean="0"/>
              <a:t>lớn</a:t>
            </a:r>
            <a:r>
              <a:rPr lang="en-US" baseline="0" dirty="0" smtClean="0"/>
              <a:t> </a:t>
            </a:r>
            <a:r>
              <a:rPr lang="en-US" baseline="0" dirty="0" err="1" smtClean="0"/>
              <a:t>cho</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chăm</a:t>
            </a:r>
            <a:r>
              <a:rPr lang="en-US" baseline="0" dirty="0" smtClean="0"/>
              <a:t> </a:t>
            </a:r>
            <a:r>
              <a:rPr lang="en-US" baseline="0" dirty="0" err="1" smtClean="0"/>
              <a:t>sóc</a:t>
            </a:r>
            <a:r>
              <a:rPr lang="en-US" baseline="0" dirty="0" smtClean="0"/>
              <a:t> </a:t>
            </a:r>
            <a:r>
              <a:rPr lang="en-US" baseline="0" dirty="0" err="1" smtClean="0"/>
              <a:t>sức</a:t>
            </a:r>
            <a:r>
              <a:rPr lang="en-US" baseline="0" dirty="0" smtClean="0"/>
              <a:t> </a:t>
            </a:r>
            <a:r>
              <a:rPr lang="en-US" baseline="0" dirty="0" err="1" smtClean="0"/>
              <a:t>khỏe</a:t>
            </a:r>
            <a:r>
              <a:rPr lang="en-US" baseline="0" dirty="0" smtClean="0"/>
              <a:t> </a:t>
            </a:r>
            <a:r>
              <a:rPr lang="en-US" baseline="0" dirty="0" err="1" smtClean="0"/>
              <a:t>toàn</a:t>
            </a:r>
            <a:r>
              <a:rPr lang="en-US" baseline="0" dirty="0" smtClean="0"/>
              <a:t> </a:t>
            </a:r>
            <a:r>
              <a:rPr lang="en-US" baseline="0" dirty="0" err="1" smtClean="0"/>
              <a:t>cầu</a:t>
            </a:r>
            <a:r>
              <a:rPr lang="en-US" baseline="0" dirty="0" smtClean="0"/>
              <a:t>. Do </a:t>
            </a:r>
            <a:r>
              <a:rPr lang="en-US" baseline="0" dirty="0" err="1" smtClean="0"/>
              <a:t>đó</a:t>
            </a:r>
            <a:r>
              <a:rPr lang="en-US" baseline="0" dirty="0" smtClean="0"/>
              <a:t>, </a:t>
            </a:r>
            <a:r>
              <a:rPr lang="en-US" baseline="0" dirty="0" err="1" smtClean="0"/>
              <a:t>một</a:t>
            </a:r>
            <a:r>
              <a:rPr lang="en-US" baseline="0" dirty="0" smtClean="0"/>
              <a:t> </a:t>
            </a:r>
            <a:r>
              <a:rPr lang="en-US" baseline="0" dirty="0" err="1" smtClean="0"/>
              <a:t>hướng</a:t>
            </a:r>
            <a:r>
              <a:rPr lang="en-US" baseline="0" dirty="0" smtClean="0"/>
              <a:t> </a:t>
            </a:r>
            <a:r>
              <a:rPr lang="en-US" baseline="0" dirty="0" err="1" smtClean="0"/>
              <a:t>đi</a:t>
            </a:r>
            <a:r>
              <a:rPr lang="en-US" baseline="0" dirty="0" smtClean="0"/>
              <a:t> </a:t>
            </a:r>
            <a:r>
              <a:rPr lang="en-US" baseline="0" dirty="0" err="1" smtClean="0"/>
              <a:t>tiếp</a:t>
            </a:r>
            <a:r>
              <a:rPr lang="en-US" baseline="0" dirty="0" smtClean="0"/>
              <a:t> </a:t>
            </a:r>
            <a:r>
              <a:rPr lang="en-US" baseline="0" dirty="0" err="1" smtClean="0"/>
              <a:t>cận</a:t>
            </a:r>
            <a:r>
              <a:rPr lang="en-US" baseline="0" dirty="0" smtClean="0"/>
              <a:t> </a:t>
            </a:r>
            <a:r>
              <a:rPr lang="en-US" baseline="0" dirty="0" err="1" smtClean="0"/>
              <a:t>mới</a:t>
            </a:r>
            <a:r>
              <a:rPr lang="en-US" baseline="0" dirty="0" smtClean="0"/>
              <a:t> </a:t>
            </a:r>
            <a:r>
              <a:rPr lang="en-US" baseline="0" dirty="0" err="1" smtClean="0"/>
              <a:t>để</a:t>
            </a:r>
            <a:r>
              <a:rPr lang="en-US" baseline="0" dirty="0" smtClean="0"/>
              <a:t> </a:t>
            </a:r>
            <a:r>
              <a:rPr lang="en-US" baseline="0" dirty="0" err="1" smtClean="0"/>
              <a:t>cải</a:t>
            </a:r>
            <a:r>
              <a:rPr lang="en-US" baseline="0" dirty="0" smtClean="0"/>
              <a:t> </a:t>
            </a:r>
            <a:r>
              <a:rPr lang="en-US" baseline="0" dirty="0" err="1" smtClean="0"/>
              <a:t>thiện</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dự</a:t>
            </a:r>
            <a:r>
              <a:rPr lang="en-US" baseline="0" dirty="0" smtClean="0"/>
              <a:t> </a:t>
            </a:r>
            <a:r>
              <a:rPr lang="en-US" baseline="0" dirty="0" err="1" smtClean="0"/>
              <a:t>đoán</a:t>
            </a:r>
            <a:r>
              <a:rPr lang="en-US" baseline="0" dirty="0" smtClean="0"/>
              <a:t> </a:t>
            </a:r>
            <a:r>
              <a:rPr lang="en-US" baseline="0" dirty="0" err="1" smtClean="0"/>
              <a:t>và</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bệnh</a:t>
            </a:r>
            <a:r>
              <a:rPr lang="en-US" baseline="0" dirty="0" smtClean="0"/>
              <a:t> </a:t>
            </a:r>
            <a:r>
              <a:rPr lang="en-US" baseline="0" dirty="0" err="1" smtClean="0"/>
              <a:t>tốt</a:t>
            </a:r>
            <a:r>
              <a:rPr lang="en-US" baseline="0" dirty="0" smtClean="0"/>
              <a:t> </a:t>
            </a:r>
            <a:r>
              <a:rPr lang="en-US" baseline="0" dirty="0" err="1" smtClean="0"/>
              <a:t>hơn</a:t>
            </a:r>
            <a:r>
              <a:rPr lang="en-US" baseline="0" dirty="0" smtClean="0"/>
              <a:t> </a:t>
            </a:r>
            <a:r>
              <a:rPr lang="en-US" baseline="0" dirty="0" err="1" smtClean="0"/>
              <a:t>là</a:t>
            </a:r>
            <a:r>
              <a:rPr lang="en-US" baseline="0" dirty="0" smtClean="0"/>
              <a:t> </a:t>
            </a:r>
            <a:r>
              <a:rPr lang="en-US" baseline="0" dirty="0" err="1" smtClean="0"/>
              <a:t>vô</a:t>
            </a:r>
            <a:r>
              <a:rPr lang="en-US" baseline="0" dirty="0" smtClean="0"/>
              <a:t> </a:t>
            </a:r>
            <a:r>
              <a:rPr lang="en-US" baseline="0" dirty="0" err="1" smtClean="0"/>
              <a:t>cùng</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C86FA51-8918-4997-A408-C228F0DE52F8}" type="slidenum">
              <a:rPr lang="en-US" smtClean="0"/>
              <a:t>3</a:t>
            </a:fld>
            <a:endParaRPr lang="en-US"/>
          </a:p>
        </p:txBody>
      </p:sp>
    </p:spTree>
    <p:extLst>
      <p:ext uri="{BB962C8B-B14F-4D97-AF65-F5344CB8AC3E}">
        <p14:creationId xmlns:p14="http://schemas.microsoft.com/office/powerpoint/2010/main" val="72178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Và</a:t>
            </a:r>
            <a:r>
              <a:rPr lang="en-US" baseline="0" dirty="0" smtClean="0"/>
              <a: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trong</a:t>
            </a:r>
            <a:r>
              <a:rPr lang="en-US" baseline="0" dirty="0" smtClean="0"/>
              <a:t> project </a:t>
            </a:r>
            <a:r>
              <a:rPr lang="en-US" baseline="0" dirty="0" err="1" smtClean="0"/>
              <a:t>này</a:t>
            </a:r>
            <a:r>
              <a:rPr lang="en-US" baseline="0" dirty="0" smtClean="0"/>
              <a:t> </a:t>
            </a:r>
            <a:r>
              <a:rPr lang="en-US" baseline="0" dirty="0" err="1" smtClean="0"/>
              <a:t>của</a:t>
            </a:r>
            <a:r>
              <a:rPr lang="en-US" baseline="0" dirty="0" smtClean="0"/>
              <a:t> </a:t>
            </a:r>
            <a:r>
              <a:rPr lang="en-US" baseline="0" dirty="0" err="1" smtClean="0"/>
              <a:t>em</a:t>
            </a:r>
            <a:r>
              <a:rPr lang="en-US" baseline="0" dirty="0" smtClean="0"/>
              <a:t> </a:t>
            </a:r>
            <a:r>
              <a:rPr lang="en-US" baseline="0" dirty="0" err="1" smtClean="0"/>
              <a:t>sẽ</a:t>
            </a:r>
            <a:r>
              <a:rPr lang="en-US" baseline="0" dirty="0" smtClean="0"/>
              <a:t> </a:t>
            </a:r>
            <a:r>
              <a:rPr lang="en-US" baseline="0" dirty="0" err="1" smtClean="0"/>
              <a:t>gồm</a:t>
            </a:r>
            <a:r>
              <a:rPr lang="en-US" baseline="0" dirty="0" smtClean="0"/>
              <a:t> 2 </a:t>
            </a:r>
            <a:r>
              <a:rPr lang="en-US" baseline="0" dirty="0" err="1" smtClean="0"/>
              <a:t>phần</a:t>
            </a:r>
            <a:r>
              <a:rPr lang="en-US" baseline="0" dirty="0" smtClean="0"/>
              <a:t> </a:t>
            </a:r>
            <a:r>
              <a:rPr lang="en-US" baseline="0" dirty="0" err="1" smtClean="0"/>
              <a:t>chính</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Machine Learning </a:t>
            </a:r>
            <a:r>
              <a:rPr lang="en-US" baseline="0" dirty="0" err="1" smtClean="0"/>
              <a:t>để</a:t>
            </a:r>
            <a:r>
              <a:rPr lang="en-US" baseline="0" dirty="0" smtClean="0"/>
              <a:t> </a:t>
            </a:r>
            <a:r>
              <a:rPr lang="en-US" baseline="0" dirty="0" err="1" smtClean="0"/>
              <a:t>phân</a:t>
            </a:r>
            <a:r>
              <a:rPr lang="en-US" baseline="0" dirty="0" smtClean="0"/>
              <a:t> </a:t>
            </a:r>
            <a:r>
              <a:rPr lang="en-US" baseline="0" dirty="0" err="1" smtClean="0"/>
              <a:t>loại</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bị</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tin </a:t>
            </a:r>
            <a:r>
              <a:rPr lang="en-US" baseline="0" dirty="0" err="1" smtClean="0"/>
              <a:t>dịch</a:t>
            </a:r>
            <a:r>
              <a:rPr lang="en-US" baseline="0" dirty="0" smtClean="0"/>
              <a:t> </a:t>
            </a:r>
            <a:r>
              <a:rPr lang="en-US" baseline="0" dirty="0" err="1" smtClean="0"/>
              <a:t>tễ</a:t>
            </a:r>
            <a:r>
              <a:rPr lang="en-US" baseline="0" dirty="0" smtClean="0"/>
              <a:t> </a:t>
            </a:r>
            <a:r>
              <a:rPr lang="en-US" baseline="0" dirty="0" err="1" smtClean="0"/>
              <a:t>học</a:t>
            </a:r>
            <a:r>
              <a:rPr lang="en-US" baseline="0" dirty="0" smtClean="0"/>
              <a:t> </a:t>
            </a:r>
            <a:r>
              <a:rPr lang="en-US" baseline="0" dirty="0" err="1" smtClean="0"/>
              <a:t>có</a:t>
            </a:r>
            <a:r>
              <a:rPr lang="en-US" baseline="0" dirty="0" smtClean="0"/>
              <a:t> </a:t>
            </a:r>
            <a:r>
              <a:rPr lang="en-US" baseline="0" dirty="0" err="1" smtClean="0"/>
              <a:t>sẵn</a:t>
            </a:r>
            <a:r>
              <a:rPr lang="en-US" baseline="0" dirty="0" smtClean="0"/>
              <a:t>.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em</a:t>
            </a:r>
            <a:r>
              <a:rPr lang="en-US" baseline="0" dirty="0" smtClean="0"/>
              <a:t> </a:t>
            </a:r>
            <a:r>
              <a:rPr lang="en-US" baseline="0" dirty="0" err="1" smtClean="0"/>
              <a:t>sẽ</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chuyên</a:t>
            </a:r>
            <a:r>
              <a:rPr lang="en-US" baseline="0" dirty="0" smtClean="0"/>
              <a:t> </a:t>
            </a:r>
            <a:r>
              <a:rPr lang="en-US" baseline="0" dirty="0" err="1" smtClean="0"/>
              <a:t>sâu</a:t>
            </a:r>
            <a:r>
              <a:rPr lang="en-US" baseline="0" dirty="0" smtClean="0"/>
              <a:t> </a:t>
            </a:r>
            <a:r>
              <a:rPr lang="en-US" baseline="0" dirty="0" err="1" smtClean="0"/>
              <a:t>cách</a:t>
            </a:r>
            <a:r>
              <a:rPr lang="en-US" baseline="0" dirty="0" smtClean="0"/>
              <a:t> </a:t>
            </a:r>
            <a:r>
              <a:rPr lang="en-US" baseline="0" dirty="0" err="1" smtClean="0"/>
              <a:t>các</a:t>
            </a:r>
            <a:r>
              <a:rPr lang="en-US" baseline="0" dirty="0" smtClean="0"/>
              <a:t> </a:t>
            </a:r>
            <a:r>
              <a:rPr lang="en-US" baseline="0" dirty="0" err="1" smtClean="0"/>
              <a:t>yếu</a:t>
            </a:r>
            <a:r>
              <a:rPr lang="en-US" baseline="0" dirty="0" smtClean="0"/>
              <a:t> </a:t>
            </a:r>
            <a:r>
              <a:rPr lang="en-US" baseline="0" dirty="0" err="1" smtClean="0"/>
              <a:t>tố</a:t>
            </a:r>
            <a:r>
              <a:rPr lang="en-US" baseline="0" dirty="0" smtClean="0"/>
              <a:t> </a:t>
            </a:r>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đến</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Mặc</a:t>
            </a:r>
            <a:r>
              <a:rPr lang="en-US" baseline="0" dirty="0" smtClean="0"/>
              <a:t> </a:t>
            </a:r>
            <a:r>
              <a:rPr lang="en-US" baseline="0" dirty="0" err="1" smtClean="0"/>
              <a:t>dù</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Machine Learning </a:t>
            </a:r>
            <a:r>
              <a:rPr lang="en-US" baseline="0" dirty="0" err="1" smtClean="0"/>
              <a:t>vào</a:t>
            </a:r>
            <a:r>
              <a:rPr lang="en-US" baseline="0" dirty="0" smtClean="0"/>
              <a:t> </a:t>
            </a:r>
            <a:r>
              <a:rPr lang="en-US" baseline="0" dirty="0" err="1" smtClean="0"/>
              <a:t>lĩnh</a:t>
            </a:r>
            <a:r>
              <a:rPr lang="en-US" baseline="0" dirty="0" smtClean="0"/>
              <a:t> </a:t>
            </a:r>
            <a:r>
              <a:rPr lang="en-US" baseline="0" dirty="0" err="1" smtClean="0"/>
              <a:t>vực</a:t>
            </a:r>
            <a:r>
              <a:rPr lang="en-US" baseline="0" dirty="0" smtClean="0"/>
              <a:t> y </a:t>
            </a:r>
            <a:r>
              <a:rPr lang="en-US" baseline="0" dirty="0" err="1" smtClean="0"/>
              <a:t>tế</a:t>
            </a:r>
            <a:r>
              <a:rPr lang="en-US" baseline="0" dirty="0" smtClean="0"/>
              <a:t> </a:t>
            </a:r>
            <a:r>
              <a:rPr lang="en-US" baseline="0" dirty="0" err="1" smtClean="0"/>
              <a:t>không</a:t>
            </a:r>
            <a:r>
              <a:rPr lang="en-US" baseline="0" dirty="0" smtClean="0"/>
              <a:t> </a:t>
            </a:r>
            <a:r>
              <a:rPr lang="en-US" baseline="0" dirty="0" err="1" smtClean="0"/>
              <a:t>còn</a:t>
            </a:r>
            <a:r>
              <a:rPr lang="en-US" baseline="0" dirty="0" smtClean="0"/>
              <a:t> </a:t>
            </a:r>
            <a:r>
              <a:rPr lang="en-US" baseline="0" dirty="0" err="1" smtClean="0"/>
              <a:t>quá</a:t>
            </a:r>
            <a:r>
              <a:rPr lang="en-US" baseline="0" dirty="0" smtClean="0"/>
              <a:t> </a:t>
            </a:r>
            <a:r>
              <a:rPr lang="en-US" baseline="0" dirty="0" err="1" smtClean="0"/>
              <a:t>xa</a:t>
            </a:r>
            <a:r>
              <a:rPr lang="en-US" baseline="0" dirty="0" smtClean="0"/>
              <a:t> </a:t>
            </a:r>
            <a:r>
              <a:rPr lang="en-US" baseline="0" dirty="0" err="1" smtClean="0"/>
              <a:t>lạ</a:t>
            </a:r>
            <a:r>
              <a:rPr lang="en-US" baseline="0" dirty="0" smtClean="0"/>
              <a:t>, </a:t>
            </a:r>
            <a:r>
              <a:rPr lang="en-US" baseline="0" dirty="0" err="1" smtClean="0"/>
              <a:t>nhưng</a:t>
            </a:r>
            <a:r>
              <a:rPr lang="en-US" baseline="0" dirty="0" smtClean="0"/>
              <a:t> </a:t>
            </a:r>
            <a:r>
              <a:rPr lang="en-US" baseline="0" dirty="0" err="1" smtClean="0"/>
              <a:t>yếu</a:t>
            </a:r>
            <a:r>
              <a:rPr lang="en-US" baseline="0" dirty="0" smtClean="0"/>
              <a:t> </a:t>
            </a:r>
            <a:r>
              <a:rPr lang="en-US" baseline="0" dirty="0" err="1" smtClean="0"/>
              <a:t>tố</a:t>
            </a:r>
            <a:r>
              <a:rPr lang="en-US" baseline="0" dirty="0" smtClean="0"/>
              <a:t> </a:t>
            </a:r>
            <a:r>
              <a:rPr lang="en-US" baseline="0" dirty="0" err="1" smtClean="0"/>
              <a:t>thực</a:t>
            </a:r>
            <a:r>
              <a:rPr lang="en-US" baseline="0" dirty="0" smtClean="0"/>
              <a:t> </a:t>
            </a:r>
            <a:r>
              <a:rPr lang="en-US" baseline="0" dirty="0" err="1" smtClean="0"/>
              <a:t>tiễn</a:t>
            </a:r>
            <a:r>
              <a:rPr lang="en-US" baseline="0" dirty="0" smtClean="0"/>
              <a:t> </a:t>
            </a:r>
            <a:r>
              <a:rPr lang="en-US" baseline="0" dirty="0" err="1" smtClean="0"/>
              <a:t>của</a:t>
            </a:r>
            <a:r>
              <a:rPr lang="en-US" baseline="0" dirty="0" smtClean="0"/>
              <a:t> </a:t>
            </a:r>
            <a:r>
              <a:rPr lang="en-US" baseline="0" dirty="0" err="1" smtClean="0"/>
              <a:t>những</a:t>
            </a:r>
            <a:r>
              <a:rPr lang="en-US" baseline="0" dirty="0" smtClean="0"/>
              <a:t> </a:t>
            </a:r>
            <a:r>
              <a:rPr lang="en-US" baseline="0" dirty="0" err="1" smtClean="0"/>
              <a:t>chủ</a:t>
            </a:r>
            <a:r>
              <a:rPr lang="en-US" baseline="0" dirty="0" smtClean="0"/>
              <a:t> </a:t>
            </a:r>
            <a:r>
              <a:rPr lang="en-US" baseline="0" dirty="0" err="1" smtClean="0"/>
              <a:t>đề</a:t>
            </a:r>
            <a:r>
              <a:rPr lang="en-US" baseline="0" dirty="0" smtClean="0"/>
              <a:t> </a:t>
            </a:r>
            <a:r>
              <a:rPr lang="en-US" baseline="0" dirty="0" err="1" smtClean="0"/>
              <a:t>này</a:t>
            </a:r>
            <a:r>
              <a:rPr lang="en-US" baseline="0" dirty="0" smtClean="0"/>
              <a:t> </a:t>
            </a:r>
            <a:r>
              <a:rPr lang="en-US" baseline="0" dirty="0" err="1" smtClean="0"/>
              <a:t>luôn</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cần</a:t>
            </a:r>
            <a:r>
              <a:rPr lang="en-US" baseline="0" dirty="0" smtClean="0"/>
              <a:t> </a:t>
            </a:r>
            <a:r>
              <a:rPr lang="en-US" baseline="0" dirty="0" err="1" smtClean="0"/>
              <a:t>lưu</a:t>
            </a:r>
            <a:r>
              <a:rPr lang="en-US" baseline="0" dirty="0" smtClean="0"/>
              <a:t> </a:t>
            </a:r>
            <a:r>
              <a:rPr lang="en-US" baseline="0" dirty="0" err="1" smtClean="0"/>
              <a:t>tâm</a:t>
            </a:r>
            <a:r>
              <a:rPr lang="en-US" baseline="0" dirty="0" smtClean="0"/>
              <a:t>. </a:t>
            </a:r>
            <a:r>
              <a:rPr lang="en-US" baseline="0" dirty="0" err="1" smtClean="0"/>
              <a:t>Việc</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và</a:t>
            </a:r>
            <a:r>
              <a:rPr lang="en-US" baseline="0" dirty="0" smtClean="0"/>
              <a:t> </a:t>
            </a:r>
            <a:r>
              <a:rPr lang="en-US" baseline="0" dirty="0" err="1" smtClean="0"/>
              <a:t>đoán</a:t>
            </a:r>
            <a:r>
              <a:rPr lang="en-US" baseline="0" dirty="0" smtClean="0"/>
              <a:t> </a:t>
            </a:r>
            <a:r>
              <a:rPr lang="en-US" baseline="0" dirty="0" err="1" smtClean="0"/>
              <a:t>trước</a:t>
            </a:r>
            <a:r>
              <a:rPr lang="en-US" baseline="0" dirty="0" smtClean="0"/>
              <a:t> </a:t>
            </a:r>
            <a:r>
              <a:rPr lang="en-US" baseline="0" dirty="0" err="1" smtClean="0"/>
              <a:t>được</a:t>
            </a:r>
            <a:r>
              <a:rPr lang="en-US" baseline="0" dirty="0" smtClean="0"/>
              <a:t> </a:t>
            </a:r>
            <a:r>
              <a:rPr lang="en-US" baseline="0" dirty="0" err="1" smtClean="0"/>
              <a:t>các</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xảy</a:t>
            </a:r>
            <a:r>
              <a:rPr lang="en-US" baseline="0" dirty="0" smtClean="0"/>
              <a:t> </a:t>
            </a:r>
            <a:r>
              <a:rPr lang="en-US" baseline="0" dirty="0" err="1" smtClean="0"/>
              <a:t>ra</a:t>
            </a:r>
            <a:r>
              <a:rPr lang="en-US" baseline="0" dirty="0" smtClean="0"/>
              <a:t> </a:t>
            </a:r>
            <a:r>
              <a:rPr lang="en-US" baseline="0" dirty="0" err="1" smtClean="0"/>
              <a:t>sẽ</a:t>
            </a:r>
            <a:r>
              <a:rPr lang="en-US" baseline="0" dirty="0" smtClean="0"/>
              <a:t> </a:t>
            </a:r>
            <a:r>
              <a:rPr lang="en-US" baseline="0" dirty="0" err="1" smtClean="0"/>
              <a:t>giúp</a:t>
            </a:r>
            <a:r>
              <a:rPr lang="en-US" baseline="0" dirty="0" smtClean="0"/>
              <a:t> </a:t>
            </a:r>
            <a:r>
              <a:rPr lang="en-US" baseline="0" dirty="0" err="1" smtClean="0"/>
              <a:t>các</a:t>
            </a:r>
            <a:r>
              <a:rPr lang="en-US" baseline="0" dirty="0" smtClean="0"/>
              <a:t> y </a:t>
            </a:r>
            <a:r>
              <a:rPr lang="en-US" baseline="0" dirty="0" err="1" smtClean="0"/>
              <a:t>bác</a:t>
            </a:r>
            <a:r>
              <a:rPr lang="en-US" baseline="0" dirty="0" smtClean="0"/>
              <a:t> </a:t>
            </a:r>
            <a:r>
              <a:rPr lang="en-US" baseline="0" dirty="0" err="1" smtClean="0"/>
              <a:t>sĩ</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các</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để</a:t>
            </a:r>
            <a:r>
              <a:rPr lang="en-US" baseline="0" dirty="0" smtClean="0"/>
              <a:t> </a:t>
            </a:r>
            <a:r>
              <a:rPr lang="en-US" baseline="0" dirty="0" err="1" smtClean="0"/>
              <a:t>giúp</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phòng</a:t>
            </a:r>
            <a:r>
              <a:rPr lang="en-US" baseline="0" dirty="0" smtClean="0"/>
              <a:t> </a:t>
            </a:r>
            <a:r>
              <a:rPr lang="en-US" baseline="0" dirty="0" err="1" smtClean="0"/>
              <a:t>ngừa</a:t>
            </a:r>
            <a:r>
              <a:rPr lang="en-US" baseline="0" dirty="0" smtClean="0"/>
              <a:t> </a:t>
            </a:r>
            <a:r>
              <a:rPr lang="en-US" baseline="0" dirty="0" err="1" smtClean="0"/>
              <a:t>và</a:t>
            </a:r>
            <a:r>
              <a:rPr lang="en-US" baseline="0" dirty="0" smtClean="0"/>
              <a:t> </a:t>
            </a:r>
            <a:r>
              <a:rPr lang="en-US" baseline="0" dirty="0" err="1" smtClean="0"/>
              <a:t>điều</a:t>
            </a:r>
            <a:r>
              <a:rPr lang="en-US" baseline="0" dirty="0" smtClean="0"/>
              <a:t> </a:t>
            </a:r>
            <a:r>
              <a:rPr lang="en-US" baseline="0" dirty="0" err="1" smtClean="0"/>
              <a:t>trị</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hơn</a:t>
            </a:r>
            <a:r>
              <a:rPr lang="en-US" baseline="0" dirty="0" smtClean="0"/>
              <a:t> </a:t>
            </a:r>
            <a:r>
              <a:rPr lang="en-US" baseline="0" dirty="0" err="1" smtClean="0"/>
              <a:t>rất</a:t>
            </a:r>
            <a:r>
              <a:rPr lang="en-US" baseline="0" dirty="0" smtClean="0"/>
              <a:t> </a:t>
            </a:r>
            <a:r>
              <a:rPr lang="en-US" baseline="0" dirty="0" err="1" smtClean="0"/>
              <a:t>nhiều</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C86FA51-8918-4997-A408-C228F0DE52F8}" type="slidenum">
              <a:rPr lang="en-US" smtClean="0"/>
              <a:t>4</a:t>
            </a:fld>
            <a:endParaRPr lang="en-US"/>
          </a:p>
        </p:txBody>
      </p:sp>
    </p:spTree>
    <p:extLst>
      <p:ext uri="{BB962C8B-B14F-4D97-AF65-F5344CB8AC3E}">
        <p14:creationId xmlns:p14="http://schemas.microsoft.com/office/powerpoint/2010/main" val="1014847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Và</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nhận</a:t>
            </a:r>
            <a:r>
              <a:rPr lang="en-US" baseline="0" dirty="0" smtClean="0"/>
              <a:t> </a:t>
            </a:r>
            <a:r>
              <a:rPr lang="en-US" baseline="0" dirty="0" err="1" smtClean="0"/>
              <a:t>xét</a:t>
            </a:r>
            <a:r>
              <a:rPr lang="en-US" baseline="0" dirty="0" smtClean="0"/>
              <a:t> </a:t>
            </a:r>
            <a:r>
              <a:rPr lang="en-US" baseline="0" dirty="0" err="1" smtClean="0"/>
              <a:t>trước</a:t>
            </a:r>
            <a:r>
              <a:rPr lang="en-US" baseline="0" dirty="0" smtClean="0"/>
              <a:t> </a:t>
            </a:r>
            <a:r>
              <a:rPr lang="en-US" baseline="0" dirty="0" err="1" smtClean="0"/>
              <a:t>khi</a:t>
            </a:r>
            <a:r>
              <a:rPr lang="en-US" baseline="0" dirty="0" smtClean="0"/>
              <a:t> ta </a:t>
            </a:r>
            <a:r>
              <a:rPr lang="en-US" baseline="0" dirty="0" err="1" smtClean="0"/>
              <a:t>tiến</a:t>
            </a:r>
            <a:r>
              <a:rPr lang="en-US" baseline="0" dirty="0" smtClean="0"/>
              <a:t> </a:t>
            </a:r>
            <a:r>
              <a:rPr lang="en-US" baseline="0" dirty="0" err="1" smtClean="0"/>
              <a:t>tới</a:t>
            </a:r>
            <a:r>
              <a:rPr lang="en-US" baseline="0" dirty="0" smtClean="0"/>
              <a:t> </a:t>
            </a:r>
            <a:r>
              <a:rPr lang="en-US" baseline="0" dirty="0" err="1" smtClean="0"/>
              <a:t>bước</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Thứ</a:t>
            </a:r>
            <a:r>
              <a:rPr lang="en-US" baseline="0" dirty="0" smtClean="0"/>
              <a:t> </a:t>
            </a:r>
            <a:r>
              <a:rPr lang="en-US" baseline="0" dirty="0" err="1" smtClean="0"/>
              <a:t>nhất</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correlation…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cần</a:t>
            </a:r>
            <a:r>
              <a:rPr lang="en-US" baseline="0" dirty="0" smtClean="0"/>
              <a:t> </a:t>
            </a:r>
            <a:r>
              <a:rPr lang="en-US" baseline="0" dirty="0" err="1" smtClean="0"/>
              <a:t>có</a:t>
            </a:r>
            <a:r>
              <a:rPr lang="en-US" baseline="0" dirty="0" smtClean="0"/>
              <a:t> 1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mạnh</a:t>
            </a:r>
            <a:r>
              <a:rPr lang="en-US" baseline="0" dirty="0" smtClean="0"/>
              <a:t> </a:t>
            </a:r>
            <a:r>
              <a:rPr lang="en-US" baseline="0" dirty="0" err="1" smtClean="0"/>
              <a:t>và</a:t>
            </a:r>
            <a:r>
              <a:rPr lang="en-US" baseline="0" dirty="0" smtClean="0"/>
              <a:t> </a:t>
            </a:r>
            <a:r>
              <a:rPr lang="en-US" baseline="0" dirty="0" err="1" smtClean="0"/>
              <a:t>tổng</a:t>
            </a:r>
            <a:r>
              <a:rPr lang="en-US" baseline="0" dirty="0" smtClean="0"/>
              <a:t> </a:t>
            </a:r>
            <a:r>
              <a:rPr lang="en-US" baseline="0" dirty="0" err="1" smtClean="0"/>
              <a:t>quát</a:t>
            </a:r>
            <a:r>
              <a:rPr lang="en-US" baseline="0" dirty="0" smtClean="0"/>
              <a:t> </a:t>
            </a:r>
            <a:r>
              <a:rPr lang="en-US" baseline="0" dirty="0" err="1" smtClean="0"/>
              <a:t>hơn</a:t>
            </a:r>
            <a:r>
              <a:rPr lang="en-US" baseline="0" dirty="0" smtClean="0"/>
              <a:t> </a:t>
            </a:r>
            <a:r>
              <a:rPr lang="en-US" baseline="0" dirty="0" err="1" smtClean="0"/>
              <a:t>để</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feature importance. </a:t>
            </a:r>
            <a:r>
              <a:rPr lang="en-US" baseline="0" dirty="0" err="1" smtClean="0"/>
              <a:t>Thứ</a:t>
            </a:r>
            <a:r>
              <a:rPr lang="en-US" baseline="0" dirty="0" smtClean="0"/>
              <a:t> </a:t>
            </a:r>
            <a:r>
              <a:rPr lang="en-US" baseline="0" dirty="0" err="1" smtClean="0"/>
              <a:t>hai</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sự</a:t>
            </a:r>
            <a:r>
              <a:rPr lang="en-US" baseline="0" dirty="0" smtClean="0"/>
              <a:t> </a:t>
            </a:r>
            <a:r>
              <a:rPr lang="en-US" baseline="0" dirty="0" err="1" smtClean="0"/>
              <a:t>mất</a:t>
            </a:r>
            <a:r>
              <a:rPr lang="en-US" baseline="0" dirty="0" smtClean="0"/>
              <a:t> </a:t>
            </a:r>
            <a:r>
              <a:rPr lang="en-US" baseline="0" dirty="0" err="1" smtClean="0"/>
              <a:t>cân</a:t>
            </a:r>
            <a:r>
              <a:rPr lang="en-US" baseline="0" dirty="0" smtClean="0"/>
              <a:t> </a:t>
            </a:r>
            <a:r>
              <a:rPr lang="en-US" baseline="0" dirty="0" err="1" smtClean="0"/>
              <a:t>bằng</a:t>
            </a:r>
            <a:r>
              <a:rPr lang="en-US" baseline="0" dirty="0" smtClean="0"/>
              <a:t> </a:t>
            </a:r>
            <a:r>
              <a:rPr lang="en-US" baseline="0" dirty="0" err="1" smtClean="0"/>
              <a:t>rất</a:t>
            </a:r>
            <a:r>
              <a:rPr lang="en-US" baseline="0" dirty="0" smtClean="0"/>
              <a:t> </a:t>
            </a:r>
            <a:r>
              <a:rPr lang="en-US" baseline="0" dirty="0" err="1" smtClean="0"/>
              <a:t>lớn</a:t>
            </a:r>
            <a:r>
              <a:rPr lang="en-US" baseline="0" dirty="0" smtClean="0"/>
              <a:t> </a:t>
            </a:r>
            <a:r>
              <a:rPr lang="en-US" baseline="0" dirty="0" err="1" smtClean="0"/>
              <a:t>xảy</a:t>
            </a:r>
            <a:r>
              <a:rPr lang="en-US" baseline="0" dirty="0" smtClean="0"/>
              <a:t> </a:t>
            </a:r>
            <a:r>
              <a:rPr lang="en-US" baseline="0" dirty="0" err="1" smtClean="0"/>
              <a:t>ra</a:t>
            </a:r>
            <a:r>
              <a:rPr lang="en-US" baseline="0" dirty="0" smtClean="0"/>
              <a:t> </a:t>
            </a:r>
            <a:r>
              <a:rPr lang="en-US" baseline="0" dirty="0" err="1" smtClean="0"/>
              <a:t>giữa</a:t>
            </a:r>
            <a:r>
              <a:rPr lang="en-US" baseline="0" dirty="0" smtClean="0"/>
              <a:t> 2 </a:t>
            </a:r>
            <a:r>
              <a:rPr lang="en-US" baseline="0" dirty="0" err="1" smtClean="0"/>
              <a:t>lớp</a:t>
            </a:r>
            <a:r>
              <a:rPr lang="en-US" baseline="0" dirty="0" smtClean="0"/>
              <a:t> Diabetes </a:t>
            </a:r>
            <a:r>
              <a:rPr lang="en-US" baseline="0" dirty="0" err="1" smtClean="0"/>
              <a:t>và</a:t>
            </a:r>
            <a:r>
              <a:rPr lang="en-US" baseline="0" dirty="0" smtClean="0"/>
              <a:t> Normal </a:t>
            </a:r>
            <a:r>
              <a:rPr lang="en-US" baseline="0" dirty="0" err="1" smtClean="0"/>
              <a:t>của</a:t>
            </a:r>
            <a:r>
              <a:rPr lang="en-US" baseline="0" dirty="0" smtClean="0"/>
              <a:t> </a:t>
            </a:r>
            <a:r>
              <a:rPr lang="en-US" baseline="0" dirty="0" err="1" smtClean="0"/>
              <a:t>biến</a:t>
            </a:r>
            <a:r>
              <a:rPr lang="en-US" baseline="0" dirty="0" smtClean="0"/>
              <a:t> target. </a:t>
            </a:r>
            <a:r>
              <a:rPr lang="en-US" baseline="0" dirty="0" err="1" smtClean="0"/>
              <a:t>Và</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cho</a:t>
            </a:r>
            <a:r>
              <a:rPr lang="en-US" baseline="0" dirty="0" smtClean="0"/>
              <a:t> </a:t>
            </a:r>
            <a:r>
              <a:rPr lang="en-US" baseline="0" dirty="0" err="1" smtClean="0"/>
              <a:t>thấy</a:t>
            </a:r>
            <a:r>
              <a:rPr lang="en-US" baseline="0" dirty="0" smtClean="0"/>
              <a:t> </a:t>
            </a:r>
            <a:r>
              <a:rPr lang="en-US" baseline="0" dirty="0" err="1" smtClean="0"/>
              <a:t>điều</a:t>
            </a:r>
            <a:r>
              <a:rPr lang="en-US" baseline="0" dirty="0" smtClean="0"/>
              <a:t> </a:t>
            </a:r>
            <a:r>
              <a:rPr lang="en-US" baseline="0" dirty="0" err="1" smtClean="0"/>
              <a:t>đó</a:t>
            </a:r>
            <a:r>
              <a:rPr lang="en-US" baseline="0" dirty="0" smtClean="0"/>
              <a:t>…. </a:t>
            </a:r>
            <a:r>
              <a:rPr lang="en-US" baseline="0" dirty="0" err="1" smtClean="0"/>
              <a:t>Từ</a:t>
            </a:r>
            <a:r>
              <a:rPr lang="en-US" baseline="0" dirty="0" smtClean="0"/>
              <a:t> </a:t>
            </a:r>
            <a:r>
              <a:rPr lang="en-US" baseline="0" dirty="0" err="1" smtClean="0"/>
              <a:t>sự</a:t>
            </a:r>
            <a:r>
              <a:rPr lang="en-US" baseline="0" dirty="0" smtClean="0"/>
              <a:t> </a:t>
            </a:r>
            <a:r>
              <a:rPr lang="en-US" baseline="0" dirty="0" err="1" smtClean="0"/>
              <a:t>mất</a:t>
            </a:r>
            <a:r>
              <a:rPr lang="en-US" baseline="0" dirty="0" smtClean="0"/>
              <a:t> </a:t>
            </a:r>
            <a:r>
              <a:rPr lang="en-US" baseline="0" dirty="0" err="1" smtClean="0"/>
              <a:t>cân</a:t>
            </a:r>
            <a:r>
              <a:rPr lang="en-US" baseline="0" dirty="0" smtClean="0"/>
              <a:t> </a:t>
            </a:r>
            <a:r>
              <a:rPr lang="en-US" baseline="0" dirty="0" err="1" smtClean="0"/>
              <a:t>bằng</a:t>
            </a:r>
            <a:r>
              <a:rPr lang="en-US" baseline="0" dirty="0" smtClean="0"/>
              <a:t> </a:t>
            </a:r>
            <a:r>
              <a:rPr lang="en-US" baseline="0" dirty="0" err="1" smtClean="0"/>
              <a:t>này</a:t>
            </a:r>
            <a:r>
              <a:rPr lang="en-US" baseline="0" dirty="0" smtClean="0"/>
              <a:t>, </a:t>
            </a:r>
            <a:r>
              <a:rPr lang="en-US" baseline="0" dirty="0" err="1" smtClean="0"/>
              <a:t>em</a:t>
            </a:r>
            <a:r>
              <a:rPr lang="en-US" baseline="0" dirty="0" smtClean="0"/>
              <a:t> </a:t>
            </a:r>
            <a:r>
              <a:rPr lang="en-US" baseline="0" dirty="0" err="1" smtClean="0"/>
              <a:t>đã</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sẽ</a:t>
            </a:r>
            <a:r>
              <a:rPr lang="en-US" baseline="0" dirty="0" smtClean="0"/>
              <a:t> </a:t>
            </a:r>
            <a:r>
              <a:rPr lang="en-US" baseline="0" dirty="0" err="1" smtClean="0"/>
              <a:t>không</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các</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outlier </a:t>
            </a:r>
            <a:r>
              <a:rPr lang="en-US" baseline="0" dirty="0" err="1" smtClean="0"/>
              <a:t>xuất</a:t>
            </a:r>
            <a:r>
              <a:rPr lang="en-US" baseline="0" dirty="0" smtClean="0"/>
              <a:t> </a:t>
            </a:r>
            <a:r>
              <a:rPr lang="en-US" baseline="0" dirty="0" err="1" smtClean="0"/>
              <a:t>hiện</a:t>
            </a:r>
            <a:r>
              <a:rPr lang="en-US" baseline="0" dirty="0" smtClean="0"/>
              <a:t> ở </a:t>
            </a:r>
            <a:r>
              <a:rPr lang="en-US" baseline="0" dirty="0" err="1" smtClean="0"/>
              <a:t>các</a:t>
            </a:r>
            <a:r>
              <a:rPr lang="en-US" baseline="0" dirty="0" smtClean="0"/>
              <a:t> feature </a:t>
            </a:r>
            <a:r>
              <a:rPr lang="en-US" baseline="0" dirty="0" err="1" smtClean="0"/>
              <a:t>nữa</a:t>
            </a:r>
            <a:r>
              <a:rPr lang="en-US" baseline="0" dirty="0" smtClean="0"/>
              <a:t>. </a:t>
            </a:r>
            <a:r>
              <a:rPr lang="en-US" baseline="0" dirty="0" err="1" smtClean="0"/>
              <a:t>Vì</a:t>
            </a:r>
            <a:r>
              <a:rPr lang="en-US" baseline="0" dirty="0" smtClean="0"/>
              <a:t> </a:t>
            </a:r>
            <a:r>
              <a:rPr lang="en-US" baseline="0" dirty="0" err="1" smtClean="0"/>
              <a:t>nếu</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không</a:t>
            </a:r>
            <a:r>
              <a:rPr lang="en-US" baseline="0" dirty="0" smtClean="0"/>
              <a:t> </a:t>
            </a:r>
            <a:r>
              <a:rPr lang="en-US" baseline="0" dirty="0" err="1" smtClean="0"/>
              <a:t>khéo</a:t>
            </a:r>
            <a:r>
              <a:rPr lang="en-US" baseline="0" dirty="0" smtClean="0"/>
              <a:t> </a:t>
            </a:r>
            <a:r>
              <a:rPr lang="en-US" baseline="0" dirty="0" err="1" smtClean="0"/>
              <a:t>sẽ</a:t>
            </a:r>
            <a:r>
              <a:rPr lang="en-US" baseline="0" dirty="0" smtClean="0"/>
              <a:t> </a:t>
            </a:r>
            <a:r>
              <a:rPr lang="en-US" baseline="0" dirty="0" err="1" smtClean="0"/>
              <a:t>làm</a:t>
            </a:r>
            <a:r>
              <a:rPr lang="en-US" baseline="0" dirty="0" smtClean="0"/>
              <a:t> </a:t>
            </a:r>
            <a:r>
              <a:rPr lang="en-US" baseline="0" dirty="0" err="1" smtClean="0"/>
              <a:t>mất</a:t>
            </a:r>
            <a:r>
              <a:rPr lang="en-US" baseline="0" dirty="0" smtClean="0"/>
              <a:t> </a:t>
            </a:r>
            <a:r>
              <a:rPr lang="en-US" baseline="0" dirty="0" err="1" smtClean="0"/>
              <a:t>đi</a:t>
            </a:r>
            <a:r>
              <a:rPr lang="en-US" baseline="0" dirty="0" smtClean="0"/>
              <a:t> </a:t>
            </a:r>
            <a:r>
              <a:rPr lang="en-US" baseline="0" dirty="0" err="1" smtClean="0"/>
              <a:t>thông</a:t>
            </a:r>
            <a:r>
              <a:rPr lang="en-US" baseline="0" dirty="0" smtClean="0"/>
              <a:t> tin </a:t>
            </a:r>
            <a:r>
              <a:rPr lang="en-US" baseline="0" dirty="0" err="1" smtClean="0"/>
              <a:t>quan</a:t>
            </a:r>
            <a:r>
              <a:rPr lang="en-US" baseline="0" dirty="0" smtClean="0"/>
              <a:t> </a:t>
            </a:r>
            <a:r>
              <a:rPr lang="en-US" baseline="0" dirty="0" err="1" smtClean="0"/>
              <a:t>trọng</a:t>
            </a:r>
            <a:r>
              <a:rPr lang="en-US" baseline="0" dirty="0" smtClean="0"/>
              <a:t> </a:t>
            </a:r>
            <a:r>
              <a:rPr lang="en-US" baseline="0" dirty="0" err="1" smtClean="0"/>
              <a:t>của</a:t>
            </a:r>
            <a:r>
              <a:rPr lang="en-US" baseline="0" dirty="0" smtClean="0"/>
              <a:t> 1 dataset </a:t>
            </a:r>
            <a:r>
              <a:rPr lang="en-US" baseline="0" dirty="0" err="1" smtClean="0"/>
              <a:t>vốn</a:t>
            </a:r>
            <a:r>
              <a:rPr lang="en-US" baseline="0" dirty="0" smtClean="0"/>
              <a:t> </a:t>
            </a:r>
            <a:r>
              <a:rPr lang="en-US" baseline="0" dirty="0" err="1" smtClean="0"/>
              <a:t>đã</a:t>
            </a:r>
            <a:r>
              <a:rPr lang="en-US" baseline="0" dirty="0" smtClean="0"/>
              <a:t> </a:t>
            </a:r>
            <a:r>
              <a:rPr lang="en-US" baseline="0" dirty="0" err="1" smtClean="0"/>
              <a:t>ít</a:t>
            </a:r>
            <a:r>
              <a:rPr lang="en-US" baseline="0" dirty="0" smtClean="0"/>
              <a:t> </a:t>
            </a:r>
            <a:r>
              <a:rPr lang="en-US" baseline="0" dirty="0" err="1" smtClean="0"/>
              <a:t>mẫu</a:t>
            </a:r>
            <a:r>
              <a:rPr lang="en-US" baseline="0" dirty="0" smtClean="0"/>
              <a:t> </a:t>
            </a:r>
            <a:r>
              <a:rPr lang="en-US" baseline="0" dirty="0" err="1" smtClean="0"/>
              <a:t>và</a:t>
            </a:r>
            <a:r>
              <a:rPr lang="en-US" baseline="0" dirty="0" smtClean="0"/>
              <a:t> </a:t>
            </a:r>
            <a:r>
              <a:rPr lang="en-US" baseline="0" dirty="0" err="1" smtClean="0"/>
              <a:t>mất</a:t>
            </a:r>
            <a:r>
              <a:rPr lang="en-US" baseline="0" dirty="0" smtClean="0"/>
              <a:t> </a:t>
            </a:r>
            <a:r>
              <a:rPr lang="en-US" baseline="0" dirty="0" err="1" smtClean="0"/>
              <a:t>cân</a:t>
            </a:r>
            <a:r>
              <a:rPr lang="en-US" baseline="0" dirty="0" smtClean="0"/>
              <a:t> </a:t>
            </a:r>
            <a:r>
              <a:rPr lang="en-US" baseline="0" dirty="0" err="1" smtClean="0"/>
              <a:t>bằng</a:t>
            </a:r>
            <a:r>
              <a:rPr lang="en-US" baseline="0" dirty="0" smtClean="0"/>
              <a:t> </a:t>
            </a:r>
            <a:r>
              <a:rPr lang="en-US" baseline="0" dirty="0" err="1" smtClean="0"/>
              <a:t>như</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Nên</a:t>
            </a:r>
            <a:r>
              <a:rPr lang="en-US" baseline="0" dirty="0" smtClean="0"/>
              <a:t> </a:t>
            </a:r>
            <a:r>
              <a:rPr lang="en-US" baseline="0" dirty="0" err="1" smtClean="0"/>
              <a:t>em</a:t>
            </a:r>
            <a:r>
              <a:rPr lang="en-US" baseline="0" dirty="0" smtClean="0"/>
              <a:t> </a:t>
            </a:r>
            <a:r>
              <a:rPr lang="en-US" baseline="0" dirty="0" err="1" smtClean="0"/>
              <a:t>sẽ</a:t>
            </a:r>
            <a:r>
              <a:rPr lang="en-US" baseline="0" dirty="0" smtClean="0"/>
              <a:t> </a:t>
            </a:r>
            <a:r>
              <a:rPr lang="en-US" baseline="0" dirty="0" err="1" smtClean="0"/>
              <a:t>chọn</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ML </a:t>
            </a:r>
            <a:r>
              <a:rPr lang="en-US" baseline="0" dirty="0" err="1" smtClean="0"/>
              <a:t>dạng</a:t>
            </a:r>
            <a:r>
              <a:rPr lang="en-US" baseline="0" dirty="0" smtClean="0"/>
              <a:t> </a:t>
            </a:r>
            <a:r>
              <a:rPr lang="en-US" baseline="0" dirty="0" err="1" smtClean="0"/>
              <a:t>cây</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có</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ít</a:t>
            </a:r>
            <a:r>
              <a:rPr lang="en-US" baseline="0" dirty="0" smtClean="0"/>
              <a:t> </a:t>
            </a:r>
            <a:r>
              <a:rPr lang="en-US" baseline="0" dirty="0" err="1" smtClean="0"/>
              <a:t>bị</a:t>
            </a:r>
            <a:r>
              <a:rPr lang="en-US" baseline="0" dirty="0" smtClean="0"/>
              <a:t> </a:t>
            </a:r>
            <a:r>
              <a:rPr lang="en-US" baseline="0" dirty="0" err="1" smtClean="0"/>
              <a:t>tác</a:t>
            </a:r>
            <a:r>
              <a:rPr lang="en-US" baseline="0" dirty="0" smtClean="0"/>
              <a:t> </a:t>
            </a:r>
            <a:r>
              <a:rPr lang="en-US" baseline="0" dirty="0" err="1" smtClean="0"/>
              <a:t>động</a:t>
            </a:r>
            <a:r>
              <a:rPr lang="en-US" baseline="0" dirty="0" smtClean="0"/>
              <a:t> </a:t>
            </a:r>
            <a:r>
              <a:rPr lang="en-US" baseline="0" dirty="0" err="1" smtClean="0"/>
              <a:t>nhất</a:t>
            </a:r>
            <a:r>
              <a:rPr lang="en-US" baseline="0" dirty="0" smtClean="0"/>
              <a:t> </a:t>
            </a:r>
            <a:r>
              <a:rPr lang="en-US" baseline="0" dirty="0" err="1" smtClean="0"/>
              <a:t>bởi</a:t>
            </a:r>
            <a:r>
              <a:rPr lang="en-US" baseline="0" dirty="0" smtClean="0"/>
              <a:t> </a:t>
            </a:r>
            <a:r>
              <a:rPr lang="en-US" baseline="0" dirty="0" err="1" smtClean="0"/>
              <a:t>các</a:t>
            </a:r>
            <a:r>
              <a:rPr lang="en-US" baseline="0" dirty="0" smtClean="0"/>
              <a:t> </a:t>
            </a:r>
            <a:r>
              <a:rPr lang="en-US" baseline="0" dirty="0" err="1" smtClean="0"/>
              <a:t>yếu</a:t>
            </a:r>
            <a:r>
              <a:rPr lang="en-US" baseline="0" dirty="0" smtClean="0"/>
              <a:t> </a:t>
            </a:r>
            <a:r>
              <a:rPr lang="en-US" baseline="0" dirty="0" err="1" smtClean="0"/>
              <a:t>tố</a:t>
            </a:r>
            <a:r>
              <a:rPr lang="en-US" baseline="0" dirty="0" smtClean="0"/>
              <a:t> outlier.</a:t>
            </a:r>
            <a:endParaRPr lang="en-US" dirty="0"/>
          </a:p>
        </p:txBody>
      </p:sp>
      <p:sp>
        <p:nvSpPr>
          <p:cNvPr id="4" name="Slide Number Placeholder 3"/>
          <p:cNvSpPr>
            <a:spLocks noGrp="1"/>
          </p:cNvSpPr>
          <p:nvPr>
            <p:ph type="sldNum" sz="quarter" idx="10"/>
          </p:nvPr>
        </p:nvSpPr>
        <p:spPr/>
        <p:txBody>
          <a:bodyPr/>
          <a:lstStyle/>
          <a:p>
            <a:fld id="{1C86FA51-8918-4997-A408-C228F0DE52F8}" type="slidenum">
              <a:rPr lang="en-US" smtClean="0"/>
              <a:t>18</a:t>
            </a:fld>
            <a:endParaRPr lang="en-US"/>
          </a:p>
        </p:txBody>
      </p:sp>
    </p:spTree>
    <p:extLst>
      <p:ext uri="{BB962C8B-B14F-4D97-AF65-F5344CB8AC3E}">
        <p14:creationId xmlns:p14="http://schemas.microsoft.com/office/powerpoint/2010/main" val="2614206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vi-VN" dirty="0" smtClean="0"/>
              <a:t>Phương pháp </a:t>
            </a:r>
            <a:r>
              <a:rPr lang="en-US" dirty="0" err="1" smtClean="0"/>
              <a:t>này</a:t>
            </a:r>
            <a:r>
              <a:rPr lang="vi-VN" dirty="0" smtClean="0"/>
              <a:t> có thể khắc phục các điểm yếu của các kiểm định tương quan như Point-Biserial và Chi-square, vốn chỉ đo lường mối quan hệ giữa từng feature và target một cách độc lập, đồng thời giả định mối quan hệ tuyến tính giữa các biến. Điều này có thể bỏ sót các tương tác phi tuyến hoặc ảnh hưởng gián tiếp giữa các feature. Ngược lại, SHAP cho phép đánh giá tác động của từng feature trong bối cảnh toàn bộ mô hình, giúp có cái nhìn tổng quan và đầy đủ hơn về mức độ quan trọng của các feature."</a:t>
            </a:r>
            <a:endParaRPr lang="en-US" dirty="0"/>
          </a:p>
        </p:txBody>
      </p:sp>
      <p:sp>
        <p:nvSpPr>
          <p:cNvPr id="4" name="Slide Number Placeholder 3"/>
          <p:cNvSpPr>
            <a:spLocks noGrp="1"/>
          </p:cNvSpPr>
          <p:nvPr>
            <p:ph type="sldNum" sz="quarter" idx="10"/>
          </p:nvPr>
        </p:nvSpPr>
        <p:spPr/>
        <p:txBody>
          <a:bodyPr/>
          <a:lstStyle/>
          <a:p>
            <a:fld id="{1C86FA51-8918-4997-A408-C228F0DE52F8}" type="slidenum">
              <a:rPr lang="en-US" smtClean="0"/>
              <a:t>21</a:t>
            </a:fld>
            <a:endParaRPr lang="en-US"/>
          </a:p>
        </p:txBody>
      </p:sp>
    </p:spTree>
    <p:extLst>
      <p:ext uri="{BB962C8B-B14F-4D97-AF65-F5344CB8AC3E}">
        <p14:creationId xmlns:p14="http://schemas.microsoft.com/office/powerpoint/2010/main" val="2821420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6.png"/><Relationship Id="rId18" Type="http://schemas.openxmlformats.org/officeDocument/2006/relationships/image" Target="../media/image16.svg"/><Relationship Id="rId3" Type="http://schemas.openxmlformats.org/officeDocument/2006/relationships/image" Target="../media/image1.png"/><Relationship Id="rId21" Type="http://schemas.openxmlformats.org/officeDocument/2006/relationships/image" Target="../media/image10.png"/><Relationship Id="rId7" Type="http://schemas.openxmlformats.org/officeDocument/2006/relationships/image" Target="../media/image3.png"/><Relationship Id="rId12" Type="http://schemas.openxmlformats.org/officeDocument/2006/relationships/image" Target="../media/image10.svg"/><Relationship Id="rId17" Type="http://schemas.openxmlformats.org/officeDocument/2006/relationships/image" Target="../media/image8.png"/><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8.sv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image" Target="../media/image8.svg"/><Relationship Id="rId19" Type="http://schemas.openxmlformats.org/officeDocument/2006/relationships/image" Target="../media/image9.png"/><Relationship Id="rId4" Type="http://schemas.openxmlformats.org/officeDocument/2006/relationships/image" Target="../media/image2.svg"/><Relationship Id="rId9" Type="http://schemas.openxmlformats.org/officeDocument/2006/relationships/image" Target="../media/image4.png"/><Relationship Id="rId14" Type="http://schemas.openxmlformats.org/officeDocument/2006/relationships/image" Target="../media/image12.svg"/><Relationship Id="rId22" Type="http://schemas.openxmlformats.org/officeDocument/2006/relationships/image" Target="../media/image20.sv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10" Type="http://schemas.openxmlformats.org/officeDocument/2006/relationships/image" Target="../media/image14.png"/><Relationship Id="rId4" Type="http://schemas.openxmlformats.org/officeDocument/2006/relationships/image" Target="../media/image10.png"/><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13" Type="http://schemas.openxmlformats.org/officeDocument/2006/relationships/image" Target="../media/image18.png"/><Relationship Id="rId12"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6.png"/><Relationship Id="rId5" Type="http://schemas.openxmlformats.org/officeDocument/2006/relationships/image" Target="../media/image22.svg"/><Relationship Id="rId10" Type="http://schemas.openxmlformats.org/officeDocument/2006/relationships/image" Target="../media/image15.png"/><Relationship Id="rId9" Type="http://schemas.openxmlformats.org/officeDocument/2006/relationships/image" Target="../media/image16.svg"/><Relationship Id="rId1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10" Type="http://schemas.openxmlformats.org/officeDocument/2006/relationships/image" Target="../media/image20.png"/><Relationship Id="rId4" Type="http://schemas.openxmlformats.org/officeDocument/2006/relationships/image" Target="../media/image10.png"/><Relationship Id="rId9" Type="http://schemas.openxmlformats.org/officeDocument/2006/relationships/image" Target="../media/image16.sv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10" Type="http://schemas.openxmlformats.org/officeDocument/2006/relationships/image" Target="../media/image21.png"/><Relationship Id="rId4" Type="http://schemas.openxmlformats.org/officeDocument/2006/relationships/image" Target="../media/image10.png"/><Relationship Id="rId9" Type="http://schemas.openxmlformats.org/officeDocument/2006/relationships/image" Target="../media/image16.sv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7" Type="http://schemas.openxmlformats.org/officeDocument/2006/relationships/image" Target="../media/image8.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2.png"/><Relationship Id="rId5" Type="http://schemas.openxmlformats.org/officeDocument/2006/relationships/image" Target="../media/image22.svg"/><Relationship Id="rId10" Type="http://schemas.openxmlformats.org/officeDocument/2006/relationships/image" Target="../media/image15.png"/><Relationship Id="rId9" Type="http://schemas.openxmlformats.org/officeDocument/2006/relationships/image" Target="../media/image16.sv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7" Type="http://schemas.openxmlformats.org/officeDocument/2006/relationships/image" Target="../media/image8.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22.svg"/><Relationship Id="rId10" Type="http://schemas.openxmlformats.org/officeDocument/2006/relationships/image" Target="../media/image23.jpeg"/><Relationship Id="rId9" Type="http://schemas.openxmlformats.org/officeDocument/2006/relationships/image" Target="../media/image16.sv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10" Type="http://schemas.openxmlformats.org/officeDocument/2006/relationships/image" Target="../media/image24.png"/><Relationship Id="rId4" Type="http://schemas.openxmlformats.org/officeDocument/2006/relationships/image" Target="../media/image10.png"/><Relationship Id="rId9" Type="http://schemas.openxmlformats.org/officeDocument/2006/relationships/image" Target="../media/image16.sv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26.png"/><Relationship Id="rId5" Type="http://schemas.openxmlformats.org/officeDocument/2006/relationships/image" Target="../media/image22.svg"/><Relationship Id="rId10" Type="http://schemas.openxmlformats.org/officeDocument/2006/relationships/image" Target="../media/image25.png"/><Relationship Id="rId9" Type="http://schemas.openxmlformats.org/officeDocument/2006/relationships/image" Target="../media/image16.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11.png"/><Relationship Id="rId10" Type="http://schemas.openxmlformats.org/officeDocument/2006/relationships/image" Target="../media/image27.png"/><Relationship Id="rId4" Type="http://schemas.openxmlformats.org/officeDocument/2006/relationships/image" Target="../media/image2.svg"/><Relationship Id="rId9" Type="http://schemas.openxmlformats.org/officeDocument/2006/relationships/image" Target="../media/image14.svg"/></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22.svg"/><Relationship Id="rId10" Type="http://schemas.openxmlformats.org/officeDocument/2006/relationships/image" Target="../media/image28.png"/><Relationship Id="rId4" Type="http://schemas.openxmlformats.org/officeDocument/2006/relationships/image" Target="../media/image11.png"/><Relationship Id="rId9" Type="http://schemas.openxmlformats.org/officeDocument/2006/relationships/image" Target="../media/image14.sv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22.svg"/><Relationship Id="rId4" Type="http://schemas.openxmlformats.org/officeDocument/2006/relationships/image" Target="../media/image11.png"/><Relationship Id="rId9" Type="http://schemas.openxmlformats.org/officeDocument/2006/relationships/image" Target="../media/image16.svg"/></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svg"/><Relationship Id="rId7"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7.xml"/><Relationship Id="rId11" Type="http://schemas.openxmlformats.org/officeDocument/2006/relationships/image" Target="../media/image32.png"/><Relationship Id="rId10" Type="http://schemas.openxmlformats.org/officeDocument/2006/relationships/image" Target="../media/image31.png"/><Relationship Id="rId4" Type="http://schemas.openxmlformats.org/officeDocument/2006/relationships/image" Target="../media/image7.png"/><Relationship Id="rId9" Type="http://schemas.openxmlformats.org/officeDocument/2006/relationships/image" Target="../media/image30.png"/></Relationships>
</file>

<file path=ppt/slides/_rels/slide21.xml.rels><?xml version="1.0" encoding="UTF-8" standalone="yes"?>
<Relationships xmlns="http://schemas.openxmlformats.org/package/2006/relationships"><Relationship Id="rId8" Type="http://schemas.openxmlformats.org/officeDocument/2006/relationships/image" Target="../media/image200.svg"/><Relationship Id="rId13" Type="http://schemas.openxmlformats.org/officeDocument/2006/relationships/image" Target="../media/image35.png"/><Relationship Id="rId3" Type="http://schemas.openxmlformats.org/officeDocument/2006/relationships/image" Target="../media/image1.png"/><Relationship Id="rId7" Type="http://schemas.openxmlformats.org/officeDocument/2006/relationships/image" Target="../media/image10.png"/><Relationship Id="rId12"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0.svg"/><Relationship Id="rId11" Type="http://schemas.openxmlformats.org/officeDocument/2006/relationships/image" Target="../media/image33.png"/><Relationship Id="rId5" Type="http://schemas.openxmlformats.org/officeDocument/2006/relationships/image" Target="../media/image6.png"/><Relationship Id="rId10" Type="http://schemas.openxmlformats.org/officeDocument/2006/relationships/image" Target="../media/image160.svg"/><Relationship Id="rId4" Type="http://schemas.openxmlformats.org/officeDocument/2006/relationships/image" Target="../media/image21.svg"/><Relationship Id="rId9"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3.svg"/><Relationship Id="rId7" Type="http://schemas.openxmlformats.org/officeDocument/2006/relationships/image" Target="../media/image201.svg"/><Relationship Id="rId2" Type="http://schemas.openxmlformats.org/officeDocument/2006/relationships/image" Target="../media/image1.png"/><Relationship Id="rId1" Type="http://schemas.openxmlformats.org/officeDocument/2006/relationships/slideLayout" Target="../slideLayouts/slideLayout7.xml"/><Relationship Id="rId11" Type="http://schemas.openxmlformats.org/officeDocument/2006/relationships/image" Target="../media/image37.png"/><Relationship Id="rId10" Type="http://schemas.openxmlformats.org/officeDocument/2006/relationships/image" Target="../media/image36.png"/><Relationship Id="rId4" Type="http://schemas.openxmlformats.org/officeDocument/2006/relationships/image" Target="../media/image10.png"/><Relationship Id="rId9" Type="http://schemas.openxmlformats.org/officeDocument/2006/relationships/image" Target="../media/image161.svg"/></Relationships>
</file>

<file path=ppt/slides/_rels/slide23.xml.rels><?xml version="1.0" encoding="UTF-8" standalone="yes"?>
<Relationships xmlns="http://schemas.openxmlformats.org/package/2006/relationships"><Relationship Id="rId13" Type="http://schemas.openxmlformats.org/officeDocument/2006/relationships/image" Target="../media/image39.png"/><Relationship Id="rId12" Type="http://schemas.openxmlformats.org/officeDocument/2006/relationships/image" Target="../media/image38.png"/><Relationship Id="rId2" Type="http://schemas.openxmlformats.org/officeDocument/2006/relationships/image" Target="../media/image10.png"/><Relationship Id="rId1" Type="http://schemas.openxmlformats.org/officeDocument/2006/relationships/slideLayout" Target="../slideLayouts/slideLayout7.xml"/><Relationship Id="rId11" Type="http://schemas.openxmlformats.org/officeDocument/2006/relationships/image" Target="../media/image60.svg"/><Relationship Id="rId15" Type="http://schemas.openxmlformats.org/officeDocument/2006/relationships/hyperlink" Target="https://pmc.ncbi.nlm.nih.gov/articles/PMC2811454/#:~:text=In%20terms%20of%20fasting%20glucose,Federation%20(19)%2C%20respectively.)" TargetMode="External"/><Relationship Id="rId10" Type="http://schemas.openxmlformats.org/officeDocument/2006/relationships/image" Target="../media/image3.png"/><Relationship Id="rId9" Type="http://schemas.openxmlformats.org/officeDocument/2006/relationships/image" Target="../media/image202.svg"/><Relationship Id="rId14"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 Id="rId10" Type="http://schemas.openxmlformats.org/officeDocument/2006/relationships/image" Target="../media/image41.png"/><Relationship Id="rId9" Type="http://schemas.openxmlformats.org/officeDocument/2006/relationships/image" Target="../media/image203.svg"/></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 Id="rId11" Type="http://schemas.openxmlformats.org/officeDocument/2006/relationships/image" Target="../media/image43.png"/><Relationship Id="rId10" Type="http://schemas.openxmlformats.org/officeDocument/2006/relationships/image" Target="../media/image42.png"/><Relationship Id="rId9" Type="http://schemas.openxmlformats.org/officeDocument/2006/relationships/image" Target="../media/image203.svg"/></Relationships>
</file>

<file path=ppt/slides/_rels/slide2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svg"/><Relationship Id="rId7"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2.svg"/><Relationship Id="rId4" Type="http://schemas.openxmlformats.org/officeDocument/2006/relationships/image" Target="../media/image11.png"/><Relationship Id="rId9" Type="http://schemas.openxmlformats.org/officeDocument/2006/relationships/image" Target="../media/image20.svg"/></Relationships>
</file>

<file path=ppt/slides/_rels/slide2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svg"/><Relationship Id="rId18" Type="http://schemas.openxmlformats.org/officeDocument/2006/relationships/image" Target="../media/image9.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6.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5.png"/><Relationship Id="rId19" Type="http://schemas.openxmlformats.org/officeDocument/2006/relationships/image" Target="../media/image18.svg"/><Relationship Id="rId4" Type="http://schemas.openxmlformats.org/officeDocument/2006/relationships/image" Target="../media/image2.png"/><Relationship Id="rId9" Type="http://schemas.openxmlformats.org/officeDocument/2006/relationships/image" Target="../media/image8.svg"/><Relationship Id="rId1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6.png"/><Relationship Id="rId10" Type="http://schemas.openxmlformats.org/officeDocument/2006/relationships/image" Target="../media/image16.svg"/><Relationship Id="rId4" Type="http://schemas.openxmlformats.org/officeDocument/2006/relationships/image" Target="../media/image2.sv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6.png"/><Relationship Id="rId10" Type="http://schemas.openxmlformats.org/officeDocument/2006/relationships/image" Target="../media/image16.svg"/><Relationship Id="rId4" Type="http://schemas.openxmlformats.org/officeDocument/2006/relationships/image" Target="../media/image2.sv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22.svg"/><Relationship Id="rId10" Type="http://schemas.openxmlformats.org/officeDocument/2006/relationships/hyperlink" Target="https://www.kaggle.com/datasets/imtkaggleteam/diabetes/data" TargetMode="External"/><Relationship Id="rId4" Type="http://schemas.openxmlformats.org/officeDocument/2006/relationships/image" Target="../media/image11.pn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22.svg"/><Relationship Id="rId4" Type="http://schemas.openxmlformats.org/officeDocument/2006/relationships/image" Target="../media/image11.png"/><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2.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6.sv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422894" y="1049600"/>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3" name="Freeform 3"/>
          <p:cNvSpPr/>
          <p:nvPr/>
        </p:nvSpPr>
        <p:spPr>
          <a:xfrm rot="-1793077">
            <a:off x="1979827" y="-203162"/>
            <a:ext cx="1769402" cy="2463725"/>
          </a:xfrm>
          <a:custGeom>
            <a:avLst/>
            <a:gdLst/>
            <a:ahLst/>
            <a:cxnLst/>
            <a:rect l="l" t="t" r="r" b="b"/>
            <a:pathLst>
              <a:path w="1769402" h="2463725">
                <a:moveTo>
                  <a:pt x="0" y="0"/>
                </a:moveTo>
                <a:lnTo>
                  <a:pt x="1769402" y="0"/>
                </a:lnTo>
                <a:lnTo>
                  <a:pt x="1769402" y="2463724"/>
                </a:lnTo>
                <a:lnTo>
                  <a:pt x="0" y="2463724"/>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4" name="Freeform 4"/>
          <p:cNvSpPr/>
          <p:nvPr/>
        </p:nvSpPr>
        <p:spPr>
          <a:xfrm>
            <a:off x="11942242" y="249336"/>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rot="855077">
            <a:off x="14265134" y="-162966"/>
            <a:ext cx="2066999" cy="2383332"/>
          </a:xfrm>
          <a:custGeom>
            <a:avLst/>
            <a:gdLst/>
            <a:ahLst/>
            <a:cxnLst/>
            <a:rect l="l" t="t" r="r" b="b"/>
            <a:pathLst>
              <a:path w="2066999" h="2383332">
                <a:moveTo>
                  <a:pt x="0" y="0"/>
                </a:moveTo>
                <a:lnTo>
                  <a:pt x="2066999" y="0"/>
                </a:lnTo>
                <a:lnTo>
                  <a:pt x="2066999" y="2383332"/>
                </a:lnTo>
                <a:lnTo>
                  <a:pt x="0" y="2383332"/>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grpSp>
        <p:nvGrpSpPr>
          <p:cNvPr id="6" name="Group 6"/>
          <p:cNvGrpSpPr/>
          <p:nvPr/>
        </p:nvGrpSpPr>
        <p:grpSpPr>
          <a:xfrm>
            <a:off x="3129847" y="603503"/>
            <a:ext cx="12092272" cy="4190887"/>
            <a:chOff x="0" y="0"/>
            <a:chExt cx="1100680" cy="381469"/>
          </a:xfrm>
        </p:grpSpPr>
        <p:sp>
          <p:nvSpPr>
            <p:cNvPr id="7" name="Freeform 7"/>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sp>
        <p:sp>
          <p:nvSpPr>
            <p:cNvPr id="8" name="TextBox 8"/>
            <p:cNvSpPr txBox="1"/>
            <p:nvPr/>
          </p:nvSpPr>
          <p:spPr>
            <a:xfrm>
              <a:off x="0" y="-38100"/>
              <a:ext cx="1100680" cy="419569"/>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9432945" y="5542054"/>
            <a:ext cx="5018594" cy="5403600"/>
          </a:xfrm>
          <a:custGeom>
            <a:avLst/>
            <a:gdLst/>
            <a:ahLst/>
            <a:cxnLst/>
            <a:rect l="l" t="t" r="r" b="b"/>
            <a:pathLst>
              <a:path w="5018594" h="5403600">
                <a:moveTo>
                  <a:pt x="0" y="0"/>
                </a:moveTo>
                <a:lnTo>
                  <a:pt x="5018594" y="0"/>
                </a:lnTo>
                <a:lnTo>
                  <a:pt x="5018594" y="5403600"/>
                </a:lnTo>
                <a:lnTo>
                  <a:pt x="0" y="5403600"/>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p:spPr>
      </p:sp>
      <p:sp>
        <p:nvSpPr>
          <p:cNvPr id="10" name="Freeform 10"/>
          <p:cNvSpPr/>
          <p:nvPr/>
        </p:nvSpPr>
        <p:spPr>
          <a:xfrm>
            <a:off x="2639554" y="5542054"/>
            <a:ext cx="3814457" cy="5060639"/>
          </a:xfrm>
          <a:custGeom>
            <a:avLst/>
            <a:gdLst/>
            <a:ahLst/>
            <a:cxnLst/>
            <a:rect l="l" t="t" r="r" b="b"/>
            <a:pathLst>
              <a:path w="3814457" h="5060639">
                <a:moveTo>
                  <a:pt x="0" y="0"/>
                </a:moveTo>
                <a:lnTo>
                  <a:pt x="3814457" y="0"/>
                </a:lnTo>
                <a:lnTo>
                  <a:pt x="3814457" y="5060640"/>
                </a:lnTo>
                <a:lnTo>
                  <a:pt x="0" y="5060640"/>
                </a:lnTo>
                <a:lnTo>
                  <a:pt x="0" y="0"/>
                </a:lnTo>
                <a:close/>
              </a:path>
            </a:pathLst>
          </a:custGeom>
          <a:blipFill>
            <a:blip r:embed="rId11">
              <a:extLst>
                <a:ext uri="{96DAC541-7B7A-43D3-8B79-37D633B846F1}">
                  <asvg:svgBlip xmlns="" xmlns:asvg="http://schemas.microsoft.com/office/drawing/2016/SVG/main" r:embed="rId12"/>
                </a:ext>
              </a:extLst>
            </a:blip>
            <a:stretch>
              <a:fillRect/>
            </a:stretch>
          </a:blipFill>
        </p:spPr>
      </p:sp>
      <p:sp>
        <p:nvSpPr>
          <p:cNvPr id="11" name="Freeform 11"/>
          <p:cNvSpPr/>
          <p:nvPr/>
        </p:nvSpPr>
        <p:spPr>
          <a:xfrm>
            <a:off x="5644433" y="5542054"/>
            <a:ext cx="4031635" cy="5229715"/>
          </a:xfrm>
          <a:custGeom>
            <a:avLst/>
            <a:gdLst/>
            <a:ahLst/>
            <a:cxnLst/>
            <a:rect l="l" t="t" r="r" b="b"/>
            <a:pathLst>
              <a:path w="4031635" h="5229715">
                <a:moveTo>
                  <a:pt x="0" y="0"/>
                </a:moveTo>
                <a:lnTo>
                  <a:pt x="4031635" y="0"/>
                </a:lnTo>
                <a:lnTo>
                  <a:pt x="4031635" y="5229715"/>
                </a:lnTo>
                <a:lnTo>
                  <a:pt x="0" y="5229715"/>
                </a:lnTo>
                <a:lnTo>
                  <a:pt x="0" y="0"/>
                </a:lnTo>
                <a:close/>
              </a:path>
            </a:pathLst>
          </a:custGeom>
          <a:blipFill>
            <a:blip r:embed="rId13">
              <a:extLst>
                <a:ext uri="{96DAC541-7B7A-43D3-8B79-37D633B846F1}">
                  <asvg:svgBlip xmlns="" xmlns:asvg="http://schemas.microsoft.com/office/drawing/2016/SVG/main" r:embed="rId14"/>
                </a:ext>
              </a:extLst>
            </a:blip>
            <a:stretch>
              <a:fillRect/>
            </a:stretch>
          </a:blipFill>
        </p:spPr>
      </p:sp>
      <p:sp>
        <p:nvSpPr>
          <p:cNvPr id="12" name="Freeform 12"/>
          <p:cNvSpPr/>
          <p:nvPr/>
        </p:nvSpPr>
        <p:spPr>
          <a:xfrm rot="-1257881">
            <a:off x="-400893" y="2974914"/>
            <a:ext cx="3549762" cy="3440042"/>
          </a:xfrm>
          <a:custGeom>
            <a:avLst/>
            <a:gdLst/>
            <a:ahLst/>
            <a:cxnLst/>
            <a:rect l="l" t="t" r="r" b="b"/>
            <a:pathLst>
              <a:path w="3549762" h="3440042">
                <a:moveTo>
                  <a:pt x="0" y="0"/>
                </a:moveTo>
                <a:lnTo>
                  <a:pt x="3549762" y="0"/>
                </a:lnTo>
                <a:lnTo>
                  <a:pt x="3549762" y="3440042"/>
                </a:lnTo>
                <a:lnTo>
                  <a:pt x="0" y="3440042"/>
                </a:lnTo>
                <a:lnTo>
                  <a:pt x="0" y="0"/>
                </a:lnTo>
                <a:close/>
              </a:path>
            </a:pathLst>
          </a:custGeom>
          <a:blipFill>
            <a:blip r:embed="rId15">
              <a:extLst>
                <a:ext uri="{96DAC541-7B7A-43D3-8B79-37D633B846F1}">
                  <asvg:svgBlip xmlns="" xmlns:asvg="http://schemas.microsoft.com/office/drawing/2016/SVG/main" r:embed="rId16"/>
                </a:ext>
              </a:extLst>
            </a:blip>
            <a:stretch>
              <a:fillRect/>
            </a:stretch>
          </a:blipFill>
        </p:spPr>
      </p:sp>
      <p:sp>
        <p:nvSpPr>
          <p:cNvPr id="13" name="Freeform 13"/>
          <p:cNvSpPr/>
          <p:nvPr/>
        </p:nvSpPr>
        <p:spPr>
          <a:xfrm rot="-1248570">
            <a:off x="15858283" y="2774300"/>
            <a:ext cx="2885297" cy="4111175"/>
          </a:xfrm>
          <a:custGeom>
            <a:avLst/>
            <a:gdLst/>
            <a:ahLst/>
            <a:cxnLst/>
            <a:rect l="l" t="t" r="r" b="b"/>
            <a:pathLst>
              <a:path w="2885297" h="4111175">
                <a:moveTo>
                  <a:pt x="0" y="0"/>
                </a:moveTo>
                <a:lnTo>
                  <a:pt x="2885297" y="0"/>
                </a:lnTo>
                <a:lnTo>
                  <a:pt x="2885297" y="4111175"/>
                </a:lnTo>
                <a:lnTo>
                  <a:pt x="0" y="4111175"/>
                </a:lnTo>
                <a:lnTo>
                  <a:pt x="0" y="0"/>
                </a:lnTo>
                <a:close/>
              </a:path>
            </a:pathLst>
          </a:custGeom>
          <a:blipFill>
            <a:blip r:embed="rId17">
              <a:extLst>
                <a:ext uri="{96DAC541-7B7A-43D3-8B79-37D633B846F1}">
                  <asvg:svgBlip xmlns="" xmlns:asvg="http://schemas.microsoft.com/office/drawing/2016/SVG/main" r:embed="rId18"/>
                </a:ext>
              </a:extLst>
            </a:blip>
            <a:stretch>
              <a:fillRect/>
            </a:stretch>
          </a:blipFill>
        </p:spPr>
      </p:sp>
      <p:sp>
        <p:nvSpPr>
          <p:cNvPr id="14" name="Freeform 14"/>
          <p:cNvSpPr/>
          <p:nvPr/>
        </p:nvSpPr>
        <p:spPr>
          <a:xfrm>
            <a:off x="12635147" y="5372979"/>
            <a:ext cx="3123355" cy="5205592"/>
          </a:xfrm>
          <a:custGeom>
            <a:avLst/>
            <a:gdLst/>
            <a:ahLst/>
            <a:cxnLst/>
            <a:rect l="l" t="t" r="r" b="b"/>
            <a:pathLst>
              <a:path w="3123355" h="5205592">
                <a:moveTo>
                  <a:pt x="0" y="0"/>
                </a:moveTo>
                <a:lnTo>
                  <a:pt x="3123356" y="0"/>
                </a:lnTo>
                <a:lnTo>
                  <a:pt x="3123356" y="5205592"/>
                </a:lnTo>
                <a:lnTo>
                  <a:pt x="0" y="5205592"/>
                </a:lnTo>
                <a:lnTo>
                  <a:pt x="0" y="0"/>
                </a:lnTo>
                <a:close/>
              </a:path>
            </a:pathLst>
          </a:custGeom>
          <a:blipFill>
            <a:blip r:embed="rId19">
              <a:extLst>
                <a:ext uri="{96DAC541-7B7A-43D3-8B79-37D633B846F1}">
                  <asvg:svgBlip xmlns="" xmlns:asvg="http://schemas.microsoft.com/office/drawing/2016/SVG/main" r:embed="rId20"/>
                </a:ext>
              </a:extLst>
            </a:blip>
            <a:stretch>
              <a:fillRect/>
            </a:stretch>
          </a:blipFill>
        </p:spPr>
      </p:sp>
      <p:sp>
        <p:nvSpPr>
          <p:cNvPr id="15" name="Freeform 15"/>
          <p:cNvSpPr/>
          <p:nvPr/>
        </p:nvSpPr>
        <p:spPr>
          <a:xfrm rot="-5500207">
            <a:off x="3412617" y="3531639"/>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21">
              <a:extLst>
                <a:ext uri="{96DAC541-7B7A-43D3-8B79-37D633B846F1}">
                  <asvg:svgBlip xmlns="" xmlns:asvg="http://schemas.microsoft.com/office/drawing/2016/SVG/main" r:embed="rId22"/>
                </a:ext>
              </a:extLst>
            </a:blip>
            <a:stretch>
              <a:fillRect/>
            </a:stretch>
          </a:blipFill>
        </p:spPr>
      </p:sp>
      <p:grpSp>
        <p:nvGrpSpPr>
          <p:cNvPr id="16" name="Group 16"/>
          <p:cNvGrpSpPr/>
          <p:nvPr/>
        </p:nvGrpSpPr>
        <p:grpSpPr>
          <a:xfrm>
            <a:off x="5721748" y="258861"/>
            <a:ext cx="7040819" cy="939006"/>
            <a:chOff x="0" y="0"/>
            <a:chExt cx="2860316" cy="381469"/>
          </a:xfrm>
        </p:grpSpPr>
        <p:sp>
          <p:nvSpPr>
            <p:cNvPr id="17" name="Freeform 17"/>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18" name="TextBox 18"/>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19" name="Freeform 19"/>
          <p:cNvSpPr/>
          <p:nvPr/>
        </p:nvSpPr>
        <p:spPr>
          <a:xfrm rot="-5500207" flipH="1">
            <a:off x="13302578" y="3654686"/>
            <a:ext cx="1402006" cy="1402006"/>
          </a:xfrm>
          <a:custGeom>
            <a:avLst/>
            <a:gdLst/>
            <a:ahLst/>
            <a:cxnLst/>
            <a:rect l="l" t="t" r="r" b="b"/>
            <a:pathLst>
              <a:path w="1402006" h="1402006">
                <a:moveTo>
                  <a:pt x="1402006" y="0"/>
                </a:moveTo>
                <a:lnTo>
                  <a:pt x="0" y="0"/>
                </a:lnTo>
                <a:lnTo>
                  <a:pt x="0" y="1402006"/>
                </a:lnTo>
                <a:lnTo>
                  <a:pt x="1402006" y="1402006"/>
                </a:lnTo>
                <a:lnTo>
                  <a:pt x="1402006" y="0"/>
                </a:lnTo>
                <a:close/>
              </a:path>
            </a:pathLst>
          </a:custGeom>
          <a:blipFill>
            <a:blip r:embed="rId21">
              <a:extLst>
                <a:ext uri="{96DAC541-7B7A-43D3-8B79-37D633B846F1}">
                  <asvg:svgBlip xmlns="" xmlns:asvg="http://schemas.microsoft.com/office/drawing/2016/SVG/main" r:embed="rId22"/>
                </a:ext>
              </a:extLst>
            </a:blip>
            <a:stretch>
              <a:fillRect/>
            </a:stretch>
          </a:blipFill>
        </p:spPr>
      </p:sp>
      <p:sp>
        <p:nvSpPr>
          <p:cNvPr id="20" name="TextBox 20"/>
          <p:cNvSpPr txBox="1"/>
          <p:nvPr/>
        </p:nvSpPr>
        <p:spPr>
          <a:xfrm>
            <a:off x="6078906" y="395624"/>
            <a:ext cx="6235667" cy="492379"/>
          </a:xfrm>
          <a:prstGeom prst="rect">
            <a:avLst/>
          </a:prstGeom>
        </p:spPr>
        <p:txBody>
          <a:bodyPr lIns="0" tIns="0" rIns="0" bIns="0" rtlCol="0" anchor="t">
            <a:spAutoFit/>
          </a:bodyPr>
          <a:lstStyle/>
          <a:p>
            <a:pPr algn="ctr">
              <a:lnSpc>
                <a:spcPts val="4200"/>
              </a:lnSpc>
            </a:pPr>
            <a:r>
              <a:rPr lang="en-US" sz="3000" b="1" i="1" dirty="0" err="1" smtClean="0">
                <a:solidFill>
                  <a:srgbClr val="222366"/>
                </a:solidFill>
                <a:latin typeface="Public Sans Bold"/>
                <a:ea typeface="Public Sans Bold"/>
                <a:cs typeface="Public Sans Bold"/>
                <a:sym typeface="Public Sans Bold"/>
              </a:rPr>
              <a:t>Huỳnh</a:t>
            </a:r>
            <a:r>
              <a:rPr lang="en-US" sz="3000" b="1" i="1" dirty="0" smtClean="0">
                <a:solidFill>
                  <a:srgbClr val="222366"/>
                </a:solidFill>
                <a:latin typeface="Public Sans Bold"/>
                <a:ea typeface="Public Sans Bold"/>
                <a:cs typeface="Public Sans Bold"/>
                <a:sym typeface="Public Sans Bold"/>
              </a:rPr>
              <a:t> </a:t>
            </a:r>
            <a:r>
              <a:rPr lang="en-US" sz="3000" b="1" i="1" dirty="0" err="1" smtClean="0">
                <a:solidFill>
                  <a:srgbClr val="222366"/>
                </a:solidFill>
                <a:latin typeface="Public Sans Bold"/>
                <a:ea typeface="Public Sans Bold"/>
                <a:cs typeface="Public Sans Bold"/>
                <a:sym typeface="Public Sans Bold"/>
              </a:rPr>
              <a:t>Võ</a:t>
            </a:r>
            <a:r>
              <a:rPr lang="en-US" sz="3000" b="1" i="1" dirty="0" smtClean="0">
                <a:solidFill>
                  <a:srgbClr val="222366"/>
                </a:solidFill>
                <a:latin typeface="Public Sans Bold"/>
                <a:ea typeface="Public Sans Bold"/>
                <a:cs typeface="Public Sans Bold"/>
                <a:sym typeface="Public Sans Bold"/>
              </a:rPr>
              <a:t> </a:t>
            </a:r>
            <a:r>
              <a:rPr lang="en-US" sz="3000" b="1" i="1" dirty="0" err="1" smtClean="0">
                <a:solidFill>
                  <a:srgbClr val="222366"/>
                </a:solidFill>
                <a:latin typeface="Public Sans Bold"/>
                <a:ea typeface="Public Sans Bold"/>
                <a:cs typeface="Public Sans Bold"/>
                <a:sym typeface="Public Sans Bold"/>
              </a:rPr>
              <a:t>Nhật</a:t>
            </a:r>
            <a:r>
              <a:rPr lang="en-US" sz="3000" b="1" i="1" dirty="0" smtClean="0">
                <a:solidFill>
                  <a:srgbClr val="222366"/>
                </a:solidFill>
                <a:latin typeface="Public Sans Bold"/>
                <a:ea typeface="Public Sans Bold"/>
                <a:cs typeface="Public Sans Bold"/>
                <a:sym typeface="Public Sans Bold"/>
              </a:rPr>
              <a:t> </a:t>
            </a:r>
            <a:r>
              <a:rPr lang="en-US" sz="3000" b="1" i="1" dirty="0" err="1" smtClean="0">
                <a:solidFill>
                  <a:srgbClr val="222366"/>
                </a:solidFill>
                <a:latin typeface="Public Sans Bold"/>
                <a:ea typeface="Public Sans Bold"/>
                <a:cs typeface="Public Sans Bold"/>
                <a:sym typeface="Public Sans Bold"/>
              </a:rPr>
              <a:t>Tân</a:t>
            </a:r>
            <a:endParaRPr lang="en-US" sz="3000" b="1" i="1" dirty="0">
              <a:solidFill>
                <a:srgbClr val="222366"/>
              </a:solidFill>
              <a:latin typeface="Public Sans Bold"/>
              <a:ea typeface="Public Sans Bold"/>
              <a:cs typeface="Public Sans Bold"/>
              <a:sym typeface="Public Sans Bold"/>
            </a:endParaRPr>
          </a:p>
        </p:txBody>
      </p:sp>
      <p:sp>
        <p:nvSpPr>
          <p:cNvPr id="21" name="TextBox 21"/>
          <p:cNvSpPr txBox="1"/>
          <p:nvPr/>
        </p:nvSpPr>
        <p:spPr>
          <a:xfrm>
            <a:off x="3893988" y="1414843"/>
            <a:ext cx="10557551" cy="2575320"/>
          </a:xfrm>
          <a:prstGeom prst="rect">
            <a:avLst/>
          </a:prstGeom>
        </p:spPr>
        <p:txBody>
          <a:bodyPr lIns="0" tIns="0" rIns="0" bIns="0" rtlCol="0" anchor="t">
            <a:spAutoFit/>
          </a:bodyPr>
          <a:lstStyle/>
          <a:p>
            <a:pPr algn="ctr">
              <a:lnSpc>
                <a:spcPts val="10499"/>
              </a:lnSpc>
            </a:pPr>
            <a:r>
              <a:rPr lang="en-US" sz="7000" b="1" dirty="0" err="1" smtClean="0">
                <a:solidFill>
                  <a:srgbClr val="FF0000"/>
                </a:solidFill>
                <a:latin typeface="Arial" panose="020B0604020202020204" pitchFamily="34" charset="0"/>
                <a:ea typeface="Brick Sans"/>
                <a:cs typeface="Arial" panose="020B0604020202020204" pitchFamily="34" charset="0"/>
                <a:sym typeface="Brick Sans"/>
              </a:rPr>
              <a:t>Dự</a:t>
            </a:r>
            <a:r>
              <a:rPr lang="en-US" sz="7000" b="1" dirty="0" smtClean="0">
                <a:solidFill>
                  <a:srgbClr val="FF0000"/>
                </a:solidFill>
                <a:latin typeface="Arial" panose="020B0604020202020204" pitchFamily="34" charset="0"/>
                <a:ea typeface="Brick Sans"/>
                <a:cs typeface="Arial" panose="020B0604020202020204" pitchFamily="34" charset="0"/>
                <a:sym typeface="Brick Sans"/>
              </a:rPr>
              <a:t> </a:t>
            </a:r>
            <a:r>
              <a:rPr lang="en-US" sz="7000" b="1" dirty="0" err="1" smtClean="0">
                <a:solidFill>
                  <a:srgbClr val="FF0000"/>
                </a:solidFill>
                <a:latin typeface="Arial" panose="020B0604020202020204" pitchFamily="34" charset="0"/>
                <a:ea typeface="Brick Sans"/>
                <a:cs typeface="Arial" panose="020B0604020202020204" pitchFamily="34" charset="0"/>
                <a:sym typeface="Brick Sans"/>
              </a:rPr>
              <a:t>đoán</a:t>
            </a:r>
            <a:r>
              <a:rPr lang="en-US" sz="7000" b="1" dirty="0" smtClean="0">
                <a:solidFill>
                  <a:srgbClr val="FF0000"/>
                </a:solidFill>
                <a:latin typeface="Arial" panose="020B0604020202020204" pitchFamily="34" charset="0"/>
                <a:ea typeface="Brick Sans"/>
                <a:cs typeface="Arial" panose="020B0604020202020204" pitchFamily="34" charset="0"/>
                <a:sym typeface="Brick Sans"/>
              </a:rPr>
              <a:t> </a:t>
            </a:r>
            <a:r>
              <a:rPr lang="en-US" sz="7000" b="1" dirty="0" err="1" smtClean="0">
                <a:solidFill>
                  <a:srgbClr val="FF0000"/>
                </a:solidFill>
                <a:latin typeface="Arial" panose="020B0604020202020204" pitchFamily="34" charset="0"/>
                <a:ea typeface="Brick Sans"/>
                <a:cs typeface="Arial" panose="020B0604020202020204" pitchFamily="34" charset="0"/>
                <a:sym typeface="Brick Sans"/>
              </a:rPr>
              <a:t>và</a:t>
            </a:r>
            <a:r>
              <a:rPr lang="en-US" sz="7000" b="1" dirty="0" smtClean="0">
                <a:solidFill>
                  <a:srgbClr val="FF0000"/>
                </a:solidFill>
                <a:latin typeface="Arial" panose="020B0604020202020204" pitchFamily="34" charset="0"/>
                <a:ea typeface="Brick Sans"/>
                <a:cs typeface="Arial" panose="020B0604020202020204" pitchFamily="34" charset="0"/>
                <a:sym typeface="Brick Sans"/>
              </a:rPr>
              <a:t> </a:t>
            </a:r>
            <a:r>
              <a:rPr lang="en-US" sz="7000" b="1" dirty="0" err="1" smtClean="0">
                <a:solidFill>
                  <a:srgbClr val="FF0000"/>
                </a:solidFill>
                <a:latin typeface="Arial" panose="020B0604020202020204" pitchFamily="34" charset="0"/>
                <a:ea typeface="Brick Sans"/>
                <a:cs typeface="Arial" panose="020B0604020202020204" pitchFamily="34" charset="0"/>
                <a:sym typeface="Brick Sans"/>
              </a:rPr>
              <a:t>phân</a:t>
            </a:r>
            <a:r>
              <a:rPr lang="en-US" sz="7000" b="1" dirty="0" smtClean="0">
                <a:solidFill>
                  <a:srgbClr val="FF0000"/>
                </a:solidFill>
                <a:latin typeface="Arial" panose="020B0604020202020204" pitchFamily="34" charset="0"/>
                <a:ea typeface="Brick Sans"/>
                <a:cs typeface="Arial" panose="020B0604020202020204" pitchFamily="34" charset="0"/>
                <a:sym typeface="Brick Sans"/>
              </a:rPr>
              <a:t> </a:t>
            </a:r>
            <a:r>
              <a:rPr lang="en-US" sz="7000" b="1" dirty="0" err="1" smtClean="0">
                <a:solidFill>
                  <a:srgbClr val="FF0000"/>
                </a:solidFill>
                <a:latin typeface="Arial" panose="020B0604020202020204" pitchFamily="34" charset="0"/>
                <a:ea typeface="Brick Sans"/>
                <a:cs typeface="Arial" panose="020B0604020202020204" pitchFamily="34" charset="0"/>
                <a:sym typeface="Brick Sans"/>
              </a:rPr>
              <a:t>tích</a:t>
            </a:r>
            <a:r>
              <a:rPr lang="en-US" sz="7000" b="1" dirty="0" smtClean="0">
                <a:solidFill>
                  <a:srgbClr val="FF0000"/>
                </a:solidFill>
                <a:latin typeface="Arial" panose="020B0604020202020204" pitchFamily="34" charset="0"/>
                <a:ea typeface="Brick Sans"/>
                <a:cs typeface="Arial" panose="020B0604020202020204" pitchFamily="34" charset="0"/>
                <a:sym typeface="Brick Sans"/>
              </a:rPr>
              <a:t> </a:t>
            </a:r>
            <a:r>
              <a:rPr lang="en-US" sz="7000" b="1" dirty="0" err="1" smtClean="0">
                <a:solidFill>
                  <a:srgbClr val="FF0000"/>
                </a:solidFill>
                <a:latin typeface="Arial" panose="020B0604020202020204" pitchFamily="34" charset="0"/>
                <a:ea typeface="Brick Sans"/>
                <a:cs typeface="Arial" panose="020B0604020202020204" pitchFamily="34" charset="0"/>
                <a:sym typeface="Brick Sans"/>
              </a:rPr>
              <a:t>bệnh</a:t>
            </a:r>
            <a:r>
              <a:rPr lang="en-US" sz="7000" b="1" dirty="0" smtClean="0">
                <a:solidFill>
                  <a:srgbClr val="FF0000"/>
                </a:solidFill>
                <a:latin typeface="Arial" panose="020B0604020202020204" pitchFamily="34" charset="0"/>
                <a:ea typeface="Brick Sans"/>
                <a:cs typeface="Arial" panose="020B0604020202020204" pitchFamily="34" charset="0"/>
                <a:sym typeface="Brick Sans"/>
              </a:rPr>
              <a:t> </a:t>
            </a:r>
            <a:r>
              <a:rPr lang="en-US" sz="7000" b="1" dirty="0" err="1" smtClean="0">
                <a:solidFill>
                  <a:srgbClr val="FF0000"/>
                </a:solidFill>
                <a:latin typeface="Arial" panose="020B0604020202020204" pitchFamily="34" charset="0"/>
                <a:ea typeface="Brick Sans"/>
                <a:cs typeface="Arial" panose="020B0604020202020204" pitchFamily="34" charset="0"/>
                <a:sym typeface="Brick Sans"/>
              </a:rPr>
              <a:t>tiểu</a:t>
            </a:r>
            <a:r>
              <a:rPr lang="en-US" sz="7000" b="1" dirty="0" smtClean="0">
                <a:solidFill>
                  <a:srgbClr val="FF0000"/>
                </a:solidFill>
                <a:latin typeface="Arial" panose="020B0604020202020204" pitchFamily="34" charset="0"/>
                <a:ea typeface="Brick Sans"/>
                <a:cs typeface="Arial" panose="020B0604020202020204" pitchFamily="34" charset="0"/>
                <a:sym typeface="Brick Sans"/>
              </a:rPr>
              <a:t> </a:t>
            </a:r>
            <a:r>
              <a:rPr lang="en-US" sz="7000" b="1" dirty="0" err="1" smtClean="0">
                <a:solidFill>
                  <a:srgbClr val="FF0000"/>
                </a:solidFill>
                <a:latin typeface="Arial" panose="020B0604020202020204" pitchFamily="34" charset="0"/>
                <a:ea typeface="Brick Sans"/>
                <a:cs typeface="Arial" panose="020B0604020202020204" pitchFamily="34" charset="0"/>
                <a:sym typeface="Brick Sans"/>
              </a:rPr>
              <a:t>đường</a:t>
            </a:r>
            <a:endParaRPr lang="en-US" sz="7000" b="1" dirty="0">
              <a:solidFill>
                <a:srgbClr val="FF0000"/>
              </a:solidFill>
              <a:latin typeface="Arial" panose="020B0604020202020204" pitchFamily="34" charset="0"/>
              <a:ea typeface="Brick Sans"/>
              <a:cs typeface="Arial" panose="020B0604020202020204" pitchFamily="34" charset="0"/>
              <a:sym typeface="Brick San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710140" y="2560561"/>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2598715" y="-615042"/>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4" name="Group 4"/>
          <p:cNvGrpSpPr/>
          <p:nvPr/>
        </p:nvGrpSpPr>
        <p:grpSpPr>
          <a:xfrm>
            <a:off x="488696" y="364688"/>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rot="-137149">
            <a:off x="798905" y="392089"/>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4">
              <a:extLst>
                <a:ext uri="{96DAC541-7B7A-43D3-8B79-37D633B846F1}">
                  <asvg:svgBlip xmlns="" xmlns:asvg="http://schemas.microsoft.com/office/drawing/2016/SVG/main" r:embed="rId7"/>
                </a:ext>
              </a:extLst>
            </a:blip>
            <a:stretch>
              <a:fillRect/>
            </a:stretch>
          </a:blipFill>
        </p:spPr>
      </p:sp>
      <p:sp>
        <p:nvSpPr>
          <p:cNvPr id="9" name="Freeform 9"/>
          <p:cNvSpPr/>
          <p:nvPr/>
        </p:nvSpPr>
        <p:spPr>
          <a:xfrm rot="-1248570">
            <a:off x="558321" y="6346755"/>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4" name="TextBox 14"/>
          <p:cNvSpPr txBox="1"/>
          <p:nvPr/>
        </p:nvSpPr>
        <p:spPr>
          <a:xfrm>
            <a:off x="2806273" y="584882"/>
            <a:ext cx="12637084" cy="1128514"/>
          </a:xfrm>
          <a:prstGeom prst="rect">
            <a:avLst/>
          </a:prstGeom>
        </p:spPr>
        <p:txBody>
          <a:bodyPr lIns="0" tIns="0" rIns="0" bIns="0" rtlCol="0" anchor="t">
            <a:spAutoFit/>
          </a:bodyPr>
          <a:lstStyle/>
          <a:p>
            <a:pPr algn="ctr">
              <a:lnSpc>
                <a:spcPts val="8819"/>
              </a:lnSpc>
            </a:pPr>
            <a:r>
              <a:rPr lang="en-US" sz="6000" b="1" dirty="0">
                <a:solidFill>
                  <a:schemeClr val="accent1"/>
                </a:solidFill>
                <a:latin typeface="Arial" panose="020B0604020202020204" pitchFamily="34" charset="0"/>
                <a:ea typeface="Brick Sans"/>
                <a:cs typeface="Arial" panose="020B0604020202020204" pitchFamily="34" charset="0"/>
                <a:sym typeface="Brick Sans"/>
              </a:rPr>
              <a:t>2</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EDA</a:t>
            </a:r>
            <a:endParaRPr lang="en-US" sz="6000" b="1" dirty="0">
              <a:solidFill>
                <a:schemeClr val="accent1"/>
              </a:solidFill>
              <a:latin typeface="Arial" panose="020B0604020202020204" pitchFamily="34" charset="0"/>
              <a:ea typeface="Brick Sans"/>
              <a:cs typeface="Arial" panose="020B0604020202020204" pitchFamily="34" charset="0"/>
              <a:sym typeface="Brick Sans"/>
            </a:endParaRPr>
          </a:p>
        </p:txBody>
      </p:sp>
      <p:sp>
        <p:nvSpPr>
          <p:cNvPr id="12" name="Rectangle 11"/>
          <p:cNvSpPr/>
          <p:nvPr/>
        </p:nvSpPr>
        <p:spPr>
          <a:xfrm>
            <a:off x="1066800" y="2135461"/>
            <a:ext cx="16154400" cy="5715000"/>
          </a:xfrm>
          <a:prstGeom prst="rect">
            <a:avLst/>
          </a:prstGeom>
          <a:blipFill>
            <a:blip r:embed="rId10"/>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53000" y="8046481"/>
            <a:ext cx="8382000" cy="955083"/>
          </a:xfrm>
          <a:prstGeom prst="rect">
            <a:avLst/>
          </a:prstGeom>
          <a:solidFill>
            <a:srgbClr val="E9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chemeClr val="tx1"/>
                </a:solidFill>
                <a:latin typeface="Times New Roman" panose="02020603050405020304" pitchFamily="18" charset="0"/>
                <a:cs typeface="Times New Roman" panose="02020603050405020304" pitchFamily="18" charset="0"/>
              </a:rPr>
              <a:t>Fig.2. </a:t>
            </a:r>
            <a:r>
              <a:rPr lang="en-US" sz="3000" dirty="0" err="1" smtClean="0">
                <a:solidFill>
                  <a:schemeClr val="tx1"/>
                </a:solidFill>
                <a:latin typeface="Times New Roman" panose="02020603050405020304" pitchFamily="18" charset="0"/>
                <a:cs typeface="Times New Roman" panose="02020603050405020304" pitchFamily="18" charset="0"/>
              </a:rPr>
              <a:t>Thông</a:t>
            </a:r>
            <a:r>
              <a:rPr lang="en-US" sz="3000" dirty="0" smtClean="0">
                <a:solidFill>
                  <a:schemeClr val="tx1"/>
                </a:solidFill>
                <a:latin typeface="Times New Roman" panose="02020603050405020304" pitchFamily="18" charset="0"/>
                <a:cs typeface="Times New Roman" panose="02020603050405020304" pitchFamily="18" charset="0"/>
              </a:rPr>
              <a:t> tin </a:t>
            </a:r>
            <a:r>
              <a:rPr lang="en-US" sz="3000" dirty="0" err="1" smtClean="0">
                <a:solidFill>
                  <a:schemeClr val="tx1"/>
                </a:solidFill>
                <a:latin typeface="Times New Roman" panose="02020603050405020304" pitchFamily="18" charset="0"/>
                <a:cs typeface="Times New Roman" panose="02020603050405020304" pitchFamily="18" charset="0"/>
              </a:rPr>
              <a:t>thống</a:t>
            </a:r>
            <a:r>
              <a:rPr lang="en-US" sz="3000" dirty="0" smtClean="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kê</a:t>
            </a:r>
            <a:r>
              <a:rPr lang="en-US" sz="3000" dirty="0" smtClean="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của</a:t>
            </a:r>
            <a:r>
              <a:rPr lang="en-US" sz="3000" dirty="0" smtClean="0">
                <a:solidFill>
                  <a:schemeClr val="tx1"/>
                </a:solidFill>
                <a:latin typeface="Times New Roman" panose="02020603050405020304" pitchFamily="18" charset="0"/>
                <a:cs typeface="Times New Roman" panose="02020603050405020304" pitchFamily="18" charset="0"/>
              </a:rPr>
              <a:t> dataset.</a:t>
            </a:r>
            <a:endParaRPr lang="en-US" sz="3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330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3" name="Freeform 3"/>
          <p:cNvSpPr/>
          <p:nvPr/>
        </p:nvSpPr>
        <p:spPr>
          <a:xfrm>
            <a:off x="9859897" y="-671355"/>
            <a:ext cx="7399403"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2">
              <a:extLst>
                <a:ext uri="{96DAC541-7B7A-43D3-8B79-37D633B846F1}">
                  <asvg:svgBlip xmlns="" xmlns:asvg="http://schemas.microsoft.com/office/drawing/2016/SVG/main" r:embed="rId5"/>
                </a:ext>
              </a:extLst>
            </a:blip>
            <a:stretch>
              <a:fillRect/>
            </a:stretch>
          </a:blipFill>
        </p:spPr>
      </p:sp>
      <p:grpSp>
        <p:nvGrpSpPr>
          <p:cNvPr id="4" name="Group 4"/>
          <p:cNvGrpSpPr/>
          <p:nvPr/>
        </p:nvGrpSpPr>
        <p:grpSpPr>
          <a:xfrm>
            <a:off x="10700522" y="1153874"/>
            <a:ext cx="5694209" cy="8280195"/>
            <a:chOff x="0" y="0"/>
            <a:chExt cx="812800" cy="1181928"/>
          </a:xfrm>
        </p:grpSpPr>
        <p:sp>
          <p:nvSpPr>
            <p:cNvPr id="5" name="Freeform 5"/>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sp>
        <p:sp>
          <p:nvSpPr>
            <p:cNvPr id="6" name="TextBox 6"/>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rot="-1248570">
            <a:off x="7558173" y="56850"/>
            <a:ext cx="1885910" cy="2687178"/>
          </a:xfrm>
          <a:custGeom>
            <a:avLst/>
            <a:gdLst/>
            <a:ahLst/>
            <a:cxnLst/>
            <a:rect l="l" t="t" r="r" b="b"/>
            <a:pathLst>
              <a:path w="1885910" h="2687178">
                <a:moveTo>
                  <a:pt x="0" y="0"/>
                </a:moveTo>
                <a:lnTo>
                  <a:pt x="1885910" y="0"/>
                </a:lnTo>
                <a:lnTo>
                  <a:pt x="1885910" y="2687178"/>
                </a:lnTo>
                <a:lnTo>
                  <a:pt x="0" y="2687178"/>
                </a:lnTo>
                <a:lnTo>
                  <a:pt x="0" y="0"/>
                </a:lnTo>
                <a:close/>
              </a:path>
            </a:pathLst>
          </a:custGeom>
          <a:blipFill>
            <a:blip r:embed="rId6">
              <a:extLst>
                <a:ext uri="{96DAC541-7B7A-43D3-8B79-37D633B846F1}">
                  <asvg:svgBlip xmlns="" xmlns:asvg="http://schemas.microsoft.com/office/drawing/2016/SVG/main" r:embed="rId9"/>
                </a:ext>
              </a:extLst>
            </a:blip>
            <a:stretch>
              <a:fillRect/>
            </a:stretch>
          </a:blipFill>
        </p:spPr>
      </p:sp>
      <p:sp>
        <p:nvSpPr>
          <p:cNvPr id="9" name="TextBox 9"/>
          <p:cNvSpPr txBox="1"/>
          <p:nvPr/>
        </p:nvSpPr>
        <p:spPr>
          <a:xfrm>
            <a:off x="10819920" y="1940960"/>
            <a:ext cx="5528439" cy="5834931"/>
          </a:xfrm>
          <a:prstGeom prst="rect">
            <a:avLst/>
          </a:prstGeom>
        </p:spPr>
        <p:txBody>
          <a:bodyPr lIns="0" tIns="0" rIns="0" bIns="0" rtlCol="0" anchor="t">
            <a:spAutoFit/>
          </a:bodyPr>
          <a:lstStyle/>
          <a:p>
            <a:pPr marL="342900" indent="-342900">
              <a:lnSpc>
                <a:spcPts val="3499"/>
              </a:lnSpc>
              <a:buFont typeface="Arial" panose="020B0604020202020204" pitchFamily="34" charset="0"/>
              <a:buChar char="•"/>
            </a:pP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Missing value ở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nhiều</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cột</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vd</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chol</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hdl</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stab.glu</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glyhb</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etc.</a:t>
            </a:r>
          </a:p>
          <a:p>
            <a:pPr>
              <a:lnSpc>
                <a:spcPts val="3499"/>
              </a:lnSpc>
            </a:pP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p>
          <a:p>
            <a:pPr marL="342900" indent="-342900">
              <a:lnSpc>
                <a:spcPts val="3499"/>
              </a:lnSpc>
              <a:buFont typeface="Arial" panose="020B0604020202020204" pitchFamily="34" charset="0"/>
              <a:buChar char="•"/>
            </a:pP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Về</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mặt</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phân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phối</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dữ</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liệu</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a:t>
            </a:r>
          </a:p>
          <a:p>
            <a:pPr>
              <a:lnSpc>
                <a:spcPts val="3499"/>
              </a:lnSpc>
            </a:pP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Một</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số</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feature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có</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range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lớn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vd</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cột</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stab.glu</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có</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range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từ</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b="1" dirty="0" smtClean="0">
                <a:solidFill>
                  <a:srgbClr val="222366"/>
                </a:solidFill>
                <a:latin typeface="Times New Roman" panose="02020603050405020304" pitchFamily="18" charset="0"/>
                <a:ea typeface="Public Sans"/>
                <a:cs typeface="Times New Roman" panose="02020603050405020304" pitchFamily="18" charset="0"/>
                <a:sym typeface="Public Sans"/>
              </a:rPr>
              <a:t>48</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đến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b="1" dirty="0" smtClean="0">
                <a:solidFill>
                  <a:srgbClr val="222366"/>
                </a:solidFill>
                <a:latin typeface="Times New Roman" panose="02020603050405020304" pitchFamily="18" charset="0"/>
                <a:ea typeface="Public Sans"/>
                <a:cs typeface="Times New Roman" panose="02020603050405020304" pitchFamily="18" charset="0"/>
                <a:sym typeface="Public Sans"/>
              </a:rPr>
              <a:t>385</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trọng</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lượng</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từ</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b="1" dirty="0" smtClean="0">
                <a:solidFill>
                  <a:srgbClr val="222366"/>
                </a:solidFill>
                <a:latin typeface="Times New Roman" panose="02020603050405020304" pitchFamily="18" charset="0"/>
                <a:ea typeface="Public Sans"/>
                <a:cs typeface="Times New Roman" panose="02020603050405020304" pitchFamily="18" charset="0"/>
                <a:sym typeface="Public Sans"/>
              </a:rPr>
              <a:t>99</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đến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b="1" dirty="0" smtClean="0">
                <a:solidFill>
                  <a:srgbClr val="222366"/>
                </a:solidFill>
                <a:latin typeface="Times New Roman" panose="02020603050405020304" pitchFamily="18" charset="0"/>
                <a:ea typeface="Public Sans"/>
                <a:cs typeface="Times New Roman" panose="02020603050405020304" pitchFamily="18" charset="0"/>
                <a:sym typeface="Public Sans"/>
              </a:rPr>
              <a:t>325</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đơn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vị</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lbs</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điều</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này</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cho</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thấy</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sự</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xuất</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hiện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của</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outlier.</a:t>
            </a:r>
          </a:p>
          <a:p>
            <a:pPr>
              <a:lnSpc>
                <a:spcPts val="3499"/>
              </a:lnSpc>
            </a:pPr>
            <a:endParaRPr lang="en-US" sz="2499" dirty="0">
              <a:solidFill>
                <a:srgbClr val="222366"/>
              </a:solidFill>
              <a:latin typeface="Times New Roman" panose="02020603050405020304" pitchFamily="18" charset="0"/>
              <a:ea typeface="Public Sans"/>
              <a:cs typeface="Times New Roman" panose="02020603050405020304" pitchFamily="18" charset="0"/>
              <a:sym typeface="Public Sans"/>
            </a:endParaRPr>
          </a:p>
          <a:p>
            <a:pPr>
              <a:lnSpc>
                <a:spcPts val="3499"/>
              </a:lnSpc>
            </a:pP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Cột</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glyhb</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có</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giá</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trị</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mean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là</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b="1" dirty="0" smtClean="0">
                <a:solidFill>
                  <a:srgbClr val="222366"/>
                </a:solidFill>
                <a:latin typeface="Times New Roman" panose="02020603050405020304" pitchFamily="18" charset="0"/>
                <a:ea typeface="Public Sans"/>
                <a:cs typeface="Times New Roman" panose="02020603050405020304" pitchFamily="18" charset="0"/>
                <a:sym typeface="Public Sans"/>
              </a:rPr>
              <a:t>5.59</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nhưng</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max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lên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tới</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b="1" dirty="0" smtClean="0">
                <a:solidFill>
                  <a:srgbClr val="222366"/>
                </a:solidFill>
                <a:latin typeface="Times New Roman" panose="02020603050405020304" pitchFamily="18" charset="0"/>
                <a:ea typeface="Public Sans"/>
                <a:cs typeface="Times New Roman" panose="02020603050405020304" pitchFamily="18" charset="0"/>
                <a:sym typeface="Public Sans"/>
              </a:rPr>
              <a:t>16.11</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điều</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này</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có</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thể</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gợi</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ý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một</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nhóm</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bệnh</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nhân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có</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lượng</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đường</a:t>
            </a:r>
            <a:r>
              <a:rPr lang="en-US" sz="2499" dirty="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trong</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máu</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cao</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hoặc</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tiểu</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đường</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a:t>
            </a:r>
            <a:endParaRPr lang="en-US" sz="2499" dirty="0">
              <a:solidFill>
                <a:srgbClr val="222366"/>
              </a:solidFill>
              <a:latin typeface="Times New Roman" panose="02020603050405020304" pitchFamily="18" charset="0"/>
              <a:ea typeface="Public Sans"/>
              <a:cs typeface="Times New Roman" panose="02020603050405020304" pitchFamily="18" charset="0"/>
              <a:sym typeface="Public Sans"/>
            </a:endParaRPr>
          </a:p>
        </p:txBody>
      </p:sp>
      <p:sp>
        <p:nvSpPr>
          <p:cNvPr id="12" name="TextBox 12"/>
          <p:cNvSpPr txBox="1"/>
          <p:nvPr/>
        </p:nvSpPr>
        <p:spPr>
          <a:xfrm>
            <a:off x="635137" y="460110"/>
            <a:ext cx="6172949" cy="1228863"/>
          </a:xfrm>
          <a:prstGeom prst="rect">
            <a:avLst/>
          </a:prstGeom>
        </p:spPr>
        <p:txBody>
          <a:bodyPr lIns="0" tIns="0" rIns="0" bIns="0" rtlCol="0" anchor="t">
            <a:spAutoFit/>
          </a:bodyPr>
          <a:lstStyle/>
          <a:p>
            <a:pPr algn="l">
              <a:lnSpc>
                <a:spcPts val="10500"/>
              </a:lnSpc>
            </a:pP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2.EDA (cont.)</a:t>
            </a:r>
            <a:endParaRPr lang="en-US" sz="6000" b="1" dirty="0">
              <a:solidFill>
                <a:schemeClr val="accent1"/>
              </a:solidFill>
              <a:latin typeface="Arial" panose="020B0604020202020204" pitchFamily="34" charset="0"/>
              <a:ea typeface="Brick Sans"/>
              <a:cs typeface="Arial" panose="020B0604020202020204" pitchFamily="34" charset="0"/>
              <a:sym typeface="Brick Sans"/>
            </a:endParaRPr>
          </a:p>
        </p:txBody>
      </p:sp>
      <p:sp>
        <p:nvSpPr>
          <p:cNvPr id="13" name="Rectangle 12"/>
          <p:cNvSpPr/>
          <p:nvPr/>
        </p:nvSpPr>
        <p:spPr>
          <a:xfrm>
            <a:off x="2024377" y="1940960"/>
            <a:ext cx="3334420" cy="8155515"/>
          </a:xfrm>
          <a:prstGeom prst="rect">
            <a:avLst/>
          </a:prstGeom>
          <a:blipFill>
            <a:blip r:embed="rId10"/>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635137" y="1940960"/>
            <a:ext cx="4807603" cy="8155515"/>
            <a:chOff x="4631982" y="2247900"/>
            <a:chExt cx="4807603" cy="8218416"/>
          </a:xfrm>
        </p:grpSpPr>
        <p:pic>
          <p:nvPicPr>
            <p:cNvPr id="14" name="Picture 13"/>
            <p:cNvPicPr>
              <a:picLocks noChangeAspect="1"/>
            </p:cNvPicPr>
            <p:nvPr/>
          </p:nvPicPr>
          <p:blipFill>
            <a:blip r:embed="rId11"/>
            <a:stretch>
              <a:fillRect/>
            </a:stretch>
          </p:blipFill>
          <p:spPr>
            <a:xfrm>
              <a:off x="4631982" y="3137714"/>
              <a:ext cx="1356832" cy="7210747"/>
            </a:xfrm>
            <a:prstGeom prst="rect">
              <a:avLst/>
            </a:prstGeom>
          </p:spPr>
        </p:pic>
        <p:pic>
          <p:nvPicPr>
            <p:cNvPr id="15" name="Picture 14"/>
            <p:cNvPicPr>
              <a:picLocks noChangeAspect="1"/>
            </p:cNvPicPr>
            <p:nvPr/>
          </p:nvPicPr>
          <p:blipFill>
            <a:blip r:embed="rId12"/>
            <a:stretch>
              <a:fillRect/>
            </a:stretch>
          </p:blipFill>
          <p:spPr>
            <a:xfrm>
              <a:off x="6048513" y="2247900"/>
              <a:ext cx="3391072" cy="8218416"/>
            </a:xfrm>
            <a:prstGeom prst="rect">
              <a:avLst/>
            </a:prstGeom>
          </p:spPr>
        </p:pic>
      </p:grpSp>
      <p:pic>
        <p:nvPicPr>
          <p:cNvPr id="17" name="Picture 16"/>
          <p:cNvPicPr>
            <a:picLocks noChangeAspect="1"/>
          </p:cNvPicPr>
          <p:nvPr/>
        </p:nvPicPr>
        <p:blipFill>
          <a:blip r:embed="rId13"/>
          <a:stretch>
            <a:fillRect/>
          </a:stretch>
        </p:blipFill>
        <p:spPr>
          <a:xfrm>
            <a:off x="2074526" y="1940961"/>
            <a:ext cx="3284271" cy="7850740"/>
          </a:xfrm>
          <a:prstGeom prst="rect">
            <a:avLst/>
          </a:prstGeom>
        </p:spPr>
      </p:pic>
      <p:pic>
        <p:nvPicPr>
          <p:cNvPr id="18" name="Picture 17"/>
          <p:cNvPicPr>
            <a:picLocks noChangeAspect="1"/>
          </p:cNvPicPr>
          <p:nvPr/>
        </p:nvPicPr>
        <p:blipFill>
          <a:blip r:embed="rId14"/>
          <a:stretch>
            <a:fillRect/>
          </a:stretch>
        </p:blipFill>
        <p:spPr>
          <a:xfrm>
            <a:off x="2051667" y="1940959"/>
            <a:ext cx="3307130" cy="7850742"/>
          </a:xfrm>
          <a:prstGeom prst="rect">
            <a:avLst/>
          </a:prstGeom>
        </p:spPr>
      </p:pic>
    </p:spTree>
    <p:extLst>
      <p:ext uri="{BB962C8B-B14F-4D97-AF65-F5344CB8AC3E}">
        <p14:creationId xmlns:p14="http://schemas.microsoft.com/office/powerpoint/2010/main" val="70911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25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50"/>
                                        <p:tgtEl>
                                          <p:spTgt spid="16"/>
                                        </p:tgtEl>
                                      </p:cBhvr>
                                    </p:animEffect>
                                    <p:anim calcmode="lin" valueType="num">
                                      <p:cBhvr>
                                        <p:cTn id="13" dur="250" fill="hold"/>
                                        <p:tgtEl>
                                          <p:spTgt spid="16"/>
                                        </p:tgtEl>
                                        <p:attrNameLst>
                                          <p:attrName>ppt_x</p:attrName>
                                        </p:attrNameLst>
                                      </p:cBhvr>
                                      <p:tavLst>
                                        <p:tav tm="0">
                                          <p:val>
                                            <p:strVal val="#ppt_x"/>
                                          </p:val>
                                        </p:tav>
                                        <p:tav tm="100000">
                                          <p:val>
                                            <p:strVal val="#ppt_x"/>
                                          </p:val>
                                        </p:tav>
                                      </p:tavLst>
                                    </p:anim>
                                    <p:anim calcmode="lin" valueType="num">
                                      <p:cBhvr>
                                        <p:cTn id="14" dur="25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250"/>
                                        <p:tgtEl>
                                          <p:spTgt spid="17"/>
                                        </p:tgtEl>
                                      </p:cBhvr>
                                    </p:animEffect>
                                    <p:anim calcmode="lin" valueType="num">
                                      <p:cBhvr>
                                        <p:cTn id="20" dur="250" fill="hold"/>
                                        <p:tgtEl>
                                          <p:spTgt spid="17"/>
                                        </p:tgtEl>
                                        <p:attrNameLst>
                                          <p:attrName>ppt_x</p:attrName>
                                        </p:attrNameLst>
                                      </p:cBhvr>
                                      <p:tavLst>
                                        <p:tav tm="0">
                                          <p:val>
                                            <p:strVal val="#ppt_x"/>
                                          </p:val>
                                        </p:tav>
                                        <p:tav tm="100000">
                                          <p:val>
                                            <p:strVal val="#ppt_x"/>
                                          </p:val>
                                        </p:tav>
                                      </p:tavLst>
                                    </p:anim>
                                    <p:anim calcmode="lin" valueType="num">
                                      <p:cBhvr>
                                        <p:cTn id="21" dur="25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250"/>
                                        <p:tgtEl>
                                          <p:spTgt spid="18"/>
                                        </p:tgtEl>
                                      </p:cBhvr>
                                    </p:animEffect>
                                    <p:anim calcmode="lin" valueType="num">
                                      <p:cBhvr>
                                        <p:cTn id="27" dur="250" fill="hold"/>
                                        <p:tgtEl>
                                          <p:spTgt spid="18"/>
                                        </p:tgtEl>
                                        <p:attrNameLst>
                                          <p:attrName>ppt_x</p:attrName>
                                        </p:attrNameLst>
                                      </p:cBhvr>
                                      <p:tavLst>
                                        <p:tav tm="0">
                                          <p:val>
                                            <p:strVal val="#ppt_x"/>
                                          </p:val>
                                        </p:tav>
                                        <p:tav tm="100000">
                                          <p:val>
                                            <p:strVal val="#ppt_x"/>
                                          </p:val>
                                        </p:tav>
                                      </p:tavLst>
                                    </p:anim>
                                    <p:anim calcmode="lin" valueType="num">
                                      <p:cBhvr>
                                        <p:cTn id="28" dur="25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710140" y="2560561"/>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2598715" y="-615042"/>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4" name="Group 4"/>
          <p:cNvGrpSpPr/>
          <p:nvPr/>
        </p:nvGrpSpPr>
        <p:grpSpPr>
          <a:xfrm>
            <a:off x="488696" y="364688"/>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rot="-137149">
            <a:off x="798905" y="392089"/>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4">
              <a:extLst>
                <a:ext uri="{96DAC541-7B7A-43D3-8B79-37D633B846F1}">
                  <asvg:svgBlip xmlns="" xmlns:asvg="http://schemas.microsoft.com/office/drawing/2016/SVG/main" r:embed="rId7"/>
                </a:ext>
              </a:extLst>
            </a:blip>
            <a:stretch>
              <a:fillRect/>
            </a:stretch>
          </a:blipFill>
        </p:spPr>
      </p:sp>
      <p:sp>
        <p:nvSpPr>
          <p:cNvPr id="9" name="Freeform 9"/>
          <p:cNvSpPr/>
          <p:nvPr/>
        </p:nvSpPr>
        <p:spPr>
          <a:xfrm rot="-1248570">
            <a:off x="558321" y="6346755"/>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4" name="TextBox 14"/>
          <p:cNvSpPr txBox="1"/>
          <p:nvPr/>
        </p:nvSpPr>
        <p:spPr>
          <a:xfrm>
            <a:off x="2806273" y="584882"/>
            <a:ext cx="12637084" cy="1128514"/>
          </a:xfrm>
          <a:prstGeom prst="rect">
            <a:avLst/>
          </a:prstGeom>
        </p:spPr>
        <p:txBody>
          <a:bodyPr lIns="0" tIns="0" rIns="0" bIns="0" rtlCol="0" anchor="t">
            <a:spAutoFit/>
          </a:bodyPr>
          <a:lstStyle/>
          <a:p>
            <a:pPr algn="ctr">
              <a:lnSpc>
                <a:spcPts val="8819"/>
              </a:lnSpc>
            </a:pPr>
            <a:r>
              <a:rPr lang="en-US" sz="6000" b="1" dirty="0">
                <a:solidFill>
                  <a:schemeClr val="accent1"/>
                </a:solidFill>
                <a:latin typeface="Arial" panose="020B0604020202020204" pitchFamily="34" charset="0"/>
                <a:ea typeface="Brick Sans"/>
                <a:cs typeface="Arial" panose="020B0604020202020204" pitchFamily="34" charset="0"/>
                <a:sym typeface="Brick Sans"/>
              </a:rPr>
              <a:t>2</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EDA (cont.)</a:t>
            </a:r>
            <a:endParaRPr lang="en-US" sz="6000" b="1" dirty="0">
              <a:solidFill>
                <a:schemeClr val="accent1"/>
              </a:solidFill>
              <a:latin typeface="Arial" panose="020B0604020202020204" pitchFamily="34" charset="0"/>
              <a:ea typeface="Brick Sans"/>
              <a:cs typeface="Arial" panose="020B0604020202020204" pitchFamily="34" charset="0"/>
              <a:sym typeface="Brick Sans"/>
            </a:endParaRPr>
          </a:p>
        </p:txBody>
      </p:sp>
      <p:sp>
        <p:nvSpPr>
          <p:cNvPr id="12" name="Rectangle 11"/>
          <p:cNvSpPr/>
          <p:nvPr/>
        </p:nvSpPr>
        <p:spPr>
          <a:xfrm>
            <a:off x="1066800" y="2135461"/>
            <a:ext cx="16154400" cy="5715000"/>
          </a:xfrm>
          <a:prstGeom prst="rect">
            <a:avLst/>
          </a:prstGeom>
          <a:blipFill>
            <a:blip r:embed="rId10"/>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53000" y="8046481"/>
            <a:ext cx="8382000" cy="955083"/>
          </a:xfrm>
          <a:prstGeom prst="rect">
            <a:avLst/>
          </a:prstGeom>
          <a:solidFill>
            <a:srgbClr val="E9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i="1" dirty="0" smtClean="0">
                <a:solidFill>
                  <a:schemeClr val="tx1"/>
                </a:solidFill>
                <a:latin typeface="Times New Roman" panose="02020603050405020304" pitchFamily="18" charset="0"/>
                <a:cs typeface="Times New Roman" panose="02020603050405020304" pitchFamily="18" charset="0"/>
              </a:rPr>
              <a:t>Fig.2. Histogram </a:t>
            </a:r>
            <a:r>
              <a:rPr lang="en-US" sz="3000" i="1" dirty="0" err="1" smtClean="0">
                <a:solidFill>
                  <a:schemeClr val="tx1"/>
                </a:solidFill>
                <a:latin typeface="Times New Roman" panose="02020603050405020304" pitchFamily="18" charset="0"/>
                <a:cs typeface="Times New Roman" panose="02020603050405020304" pitchFamily="18" charset="0"/>
              </a:rPr>
              <a:t>của</a:t>
            </a:r>
            <a:r>
              <a:rPr lang="en-US" sz="3000" i="1" dirty="0" smtClean="0">
                <a:solidFill>
                  <a:schemeClr val="tx1"/>
                </a:solidFill>
                <a:latin typeface="Times New Roman" panose="02020603050405020304" pitchFamily="18" charset="0"/>
                <a:cs typeface="Times New Roman" panose="02020603050405020304" pitchFamily="18" charset="0"/>
              </a:rPr>
              <a:t> dataset.</a:t>
            </a:r>
            <a:endParaRPr lang="en-US" sz="30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627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710140" y="2560561"/>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2598715" y="-615042"/>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4" name="Group 4"/>
          <p:cNvGrpSpPr/>
          <p:nvPr/>
        </p:nvGrpSpPr>
        <p:grpSpPr>
          <a:xfrm>
            <a:off x="488696" y="364688"/>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rot="-137149">
            <a:off x="798905" y="392089"/>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4">
              <a:extLst>
                <a:ext uri="{96DAC541-7B7A-43D3-8B79-37D633B846F1}">
                  <asvg:svgBlip xmlns="" xmlns:asvg="http://schemas.microsoft.com/office/drawing/2016/SVG/main" r:embed="rId7"/>
                </a:ext>
              </a:extLst>
            </a:blip>
            <a:stretch>
              <a:fillRect/>
            </a:stretch>
          </a:blipFill>
        </p:spPr>
      </p:sp>
      <p:sp>
        <p:nvSpPr>
          <p:cNvPr id="9" name="Freeform 9"/>
          <p:cNvSpPr/>
          <p:nvPr/>
        </p:nvSpPr>
        <p:spPr>
          <a:xfrm rot="-1248570">
            <a:off x="558321" y="6346755"/>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4" name="TextBox 14"/>
          <p:cNvSpPr txBox="1"/>
          <p:nvPr/>
        </p:nvSpPr>
        <p:spPr>
          <a:xfrm>
            <a:off x="2806273" y="584882"/>
            <a:ext cx="12637084" cy="1128514"/>
          </a:xfrm>
          <a:prstGeom prst="rect">
            <a:avLst/>
          </a:prstGeom>
        </p:spPr>
        <p:txBody>
          <a:bodyPr lIns="0" tIns="0" rIns="0" bIns="0" rtlCol="0" anchor="t">
            <a:spAutoFit/>
          </a:bodyPr>
          <a:lstStyle/>
          <a:p>
            <a:pPr algn="ctr">
              <a:lnSpc>
                <a:spcPts val="8819"/>
              </a:lnSpc>
            </a:pPr>
            <a:r>
              <a:rPr lang="en-US" sz="6000" b="1" dirty="0">
                <a:solidFill>
                  <a:schemeClr val="accent1"/>
                </a:solidFill>
                <a:latin typeface="Arial" panose="020B0604020202020204" pitchFamily="34" charset="0"/>
                <a:ea typeface="Brick Sans"/>
                <a:cs typeface="Arial" panose="020B0604020202020204" pitchFamily="34" charset="0"/>
                <a:sym typeface="Brick Sans"/>
              </a:rPr>
              <a:t>2</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EDA (cont.)</a:t>
            </a:r>
            <a:endParaRPr lang="en-US" sz="6000" b="1" dirty="0">
              <a:solidFill>
                <a:schemeClr val="accent1"/>
              </a:solidFill>
              <a:latin typeface="Arial" panose="020B0604020202020204" pitchFamily="34" charset="0"/>
              <a:ea typeface="Brick Sans"/>
              <a:cs typeface="Arial" panose="020B0604020202020204" pitchFamily="34" charset="0"/>
              <a:sym typeface="Brick Sans"/>
            </a:endParaRPr>
          </a:p>
        </p:txBody>
      </p:sp>
      <p:sp>
        <p:nvSpPr>
          <p:cNvPr id="12" name="Rectangle 11"/>
          <p:cNvSpPr/>
          <p:nvPr/>
        </p:nvSpPr>
        <p:spPr>
          <a:xfrm>
            <a:off x="1066800" y="2135461"/>
            <a:ext cx="16154400" cy="5715000"/>
          </a:xfrm>
          <a:prstGeom prst="rect">
            <a:avLst/>
          </a:prstGeom>
          <a:blipFill>
            <a:blip r:embed="rId10"/>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53000" y="8046481"/>
            <a:ext cx="8382000" cy="955083"/>
          </a:xfrm>
          <a:prstGeom prst="rect">
            <a:avLst/>
          </a:prstGeom>
          <a:solidFill>
            <a:srgbClr val="E9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i="1" dirty="0" smtClean="0">
                <a:solidFill>
                  <a:schemeClr val="tx1"/>
                </a:solidFill>
                <a:latin typeface="Times New Roman" panose="02020603050405020304" pitchFamily="18" charset="0"/>
                <a:cs typeface="Times New Roman" panose="02020603050405020304" pitchFamily="18" charset="0"/>
              </a:rPr>
              <a:t>Fig.3. Boxplot </a:t>
            </a:r>
            <a:r>
              <a:rPr lang="en-US" sz="3000" i="1" dirty="0" err="1" smtClean="0">
                <a:solidFill>
                  <a:schemeClr val="tx1"/>
                </a:solidFill>
                <a:latin typeface="Times New Roman" panose="02020603050405020304" pitchFamily="18" charset="0"/>
                <a:cs typeface="Times New Roman" panose="02020603050405020304" pitchFamily="18" charset="0"/>
              </a:rPr>
              <a:t>của</a:t>
            </a:r>
            <a:r>
              <a:rPr lang="en-US" sz="3000" i="1" dirty="0" smtClean="0">
                <a:solidFill>
                  <a:schemeClr val="tx1"/>
                </a:solidFill>
                <a:latin typeface="Times New Roman" panose="02020603050405020304" pitchFamily="18" charset="0"/>
                <a:cs typeface="Times New Roman" panose="02020603050405020304" pitchFamily="18" charset="0"/>
              </a:rPr>
              <a:t> dataset.</a:t>
            </a:r>
            <a:endParaRPr lang="en-US" sz="30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332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3" name="Freeform 3"/>
          <p:cNvSpPr/>
          <p:nvPr/>
        </p:nvSpPr>
        <p:spPr>
          <a:xfrm>
            <a:off x="9859897" y="-671355"/>
            <a:ext cx="7399403"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2">
              <a:extLst>
                <a:ext uri="{96DAC541-7B7A-43D3-8B79-37D633B846F1}">
                  <asvg:svgBlip xmlns="" xmlns:asvg="http://schemas.microsoft.com/office/drawing/2016/SVG/main" r:embed="rId5"/>
                </a:ext>
              </a:extLst>
            </a:blip>
            <a:stretch>
              <a:fillRect/>
            </a:stretch>
          </a:blipFill>
        </p:spPr>
      </p:sp>
      <p:grpSp>
        <p:nvGrpSpPr>
          <p:cNvPr id="4" name="Group 4"/>
          <p:cNvGrpSpPr/>
          <p:nvPr/>
        </p:nvGrpSpPr>
        <p:grpSpPr>
          <a:xfrm>
            <a:off x="10700522" y="1153874"/>
            <a:ext cx="5694209" cy="8280195"/>
            <a:chOff x="0" y="0"/>
            <a:chExt cx="812800" cy="1181928"/>
          </a:xfrm>
        </p:grpSpPr>
        <p:sp>
          <p:nvSpPr>
            <p:cNvPr id="5" name="Freeform 5"/>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sp>
        <p:sp>
          <p:nvSpPr>
            <p:cNvPr id="6" name="TextBox 6"/>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5447832" y="4858426"/>
            <a:ext cx="6410088" cy="6901845"/>
          </a:xfrm>
          <a:custGeom>
            <a:avLst/>
            <a:gdLst/>
            <a:ahLst/>
            <a:cxnLst/>
            <a:rect l="l" t="t" r="r" b="b"/>
            <a:pathLst>
              <a:path w="6410088" h="6901845">
                <a:moveTo>
                  <a:pt x="0" y="0"/>
                </a:moveTo>
                <a:lnTo>
                  <a:pt x="6410088" y="0"/>
                </a:lnTo>
                <a:lnTo>
                  <a:pt x="6410088" y="6901845"/>
                </a:lnTo>
                <a:lnTo>
                  <a:pt x="0" y="6901845"/>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8" name="Freeform 8"/>
          <p:cNvSpPr/>
          <p:nvPr/>
        </p:nvSpPr>
        <p:spPr>
          <a:xfrm rot="-1248570">
            <a:off x="7709921" y="64751"/>
            <a:ext cx="1885910" cy="2687178"/>
          </a:xfrm>
          <a:custGeom>
            <a:avLst/>
            <a:gdLst/>
            <a:ahLst/>
            <a:cxnLst/>
            <a:rect l="l" t="t" r="r" b="b"/>
            <a:pathLst>
              <a:path w="1885910" h="2687178">
                <a:moveTo>
                  <a:pt x="0" y="0"/>
                </a:moveTo>
                <a:lnTo>
                  <a:pt x="1885910" y="0"/>
                </a:lnTo>
                <a:lnTo>
                  <a:pt x="1885910" y="2687178"/>
                </a:lnTo>
                <a:lnTo>
                  <a:pt x="0" y="2687178"/>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9" name="TextBox 9"/>
          <p:cNvSpPr txBox="1"/>
          <p:nvPr/>
        </p:nvSpPr>
        <p:spPr>
          <a:xfrm>
            <a:off x="10795378" y="3085532"/>
            <a:ext cx="5528439" cy="2693045"/>
          </a:xfrm>
          <a:prstGeom prst="rect">
            <a:avLst/>
          </a:prstGeom>
        </p:spPr>
        <p:txBody>
          <a:bodyPr lIns="0" tIns="0" rIns="0" bIns="0" rtlCol="0" anchor="t">
            <a:spAutoFit/>
          </a:bodyPr>
          <a:lstStyle/>
          <a:p>
            <a:pPr marL="342900" indent="-342900">
              <a:lnSpc>
                <a:spcPts val="3499"/>
              </a:lnSpc>
              <a:buFont typeface="Arial" panose="020B0604020202020204" pitchFamily="34" charset="0"/>
              <a:buChar char="•"/>
            </a:pP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Bỏ</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2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cột</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bp.2s &amp; bp.2d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vì</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có</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quá</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nhiều</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missing value.</a:t>
            </a:r>
          </a:p>
          <a:p>
            <a:pPr>
              <a:lnSpc>
                <a:spcPts val="3499"/>
              </a:lnSpc>
            </a:pPr>
            <a:endPar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endParaRPr>
          </a:p>
          <a:p>
            <a:pPr marL="342900" indent="-342900">
              <a:lnSpc>
                <a:spcPts val="3499"/>
              </a:lnSpc>
              <a:buFont typeface="Arial" panose="020B0604020202020204" pitchFamily="34" charset="0"/>
              <a:buChar char="•"/>
            </a:pP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Fill NA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cột</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frame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bằng</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mode.</a:t>
            </a:r>
          </a:p>
          <a:p>
            <a:pPr>
              <a:lnSpc>
                <a:spcPts val="3499"/>
              </a:lnSpc>
            </a:pPr>
            <a:endPar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endParaRPr>
          </a:p>
          <a:p>
            <a:pPr marL="342900" indent="-342900">
              <a:lnSpc>
                <a:spcPts val="3499"/>
              </a:lnSpc>
              <a:buFont typeface="Arial" panose="020B0604020202020204" pitchFamily="34" charset="0"/>
              <a:buChar char="•"/>
            </a:pP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Fill NA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các</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cột</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số</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còn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lại</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bằng</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mean.</a:t>
            </a:r>
            <a:endParaRPr lang="en-US" sz="2499" dirty="0">
              <a:solidFill>
                <a:srgbClr val="222366"/>
              </a:solidFill>
              <a:latin typeface="Times New Roman" panose="02020603050405020304" pitchFamily="18" charset="0"/>
              <a:ea typeface="Public Sans"/>
              <a:cs typeface="Times New Roman" panose="02020603050405020304" pitchFamily="18" charset="0"/>
              <a:sym typeface="Public Sans"/>
            </a:endParaRPr>
          </a:p>
        </p:txBody>
      </p:sp>
      <p:sp>
        <p:nvSpPr>
          <p:cNvPr id="12" name="TextBox 12"/>
          <p:cNvSpPr txBox="1"/>
          <p:nvPr/>
        </p:nvSpPr>
        <p:spPr>
          <a:xfrm>
            <a:off x="635137" y="460110"/>
            <a:ext cx="6172949" cy="1346522"/>
          </a:xfrm>
          <a:prstGeom prst="rect">
            <a:avLst/>
          </a:prstGeom>
        </p:spPr>
        <p:txBody>
          <a:bodyPr lIns="0" tIns="0" rIns="0" bIns="0" rtlCol="0" anchor="t">
            <a:spAutoFit/>
          </a:bodyPr>
          <a:lstStyle/>
          <a:p>
            <a:pPr algn="l">
              <a:lnSpc>
                <a:spcPts val="10500"/>
              </a:lnSpc>
            </a:pP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3. Data cleaning</a:t>
            </a:r>
            <a:endParaRPr lang="en-US" sz="6000" b="1" dirty="0">
              <a:solidFill>
                <a:schemeClr val="accent1"/>
              </a:solidFill>
              <a:latin typeface="Arial" panose="020B0604020202020204" pitchFamily="34" charset="0"/>
              <a:ea typeface="Brick Sans"/>
              <a:cs typeface="Arial" panose="020B0604020202020204" pitchFamily="34" charset="0"/>
              <a:sym typeface="Brick Sans"/>
            </a:endParaRPr>
          </a:p>
        </p:txBody>
      </p:sp>
      <p:sp>
        <p:nvSpPr>
          <p:cNvPr id="13" name="Rectangle 12"/>
          <p:cNvSpPr/>
          <p:nvPr/>
        </p:nvSpPr>
        <p:spPr>
          <a:xfrm>
            <a:off x="1113557" y="1926675"/>
            <a:ext cx="3051379" cy="7677720"/>
          </a:xfrm>
          <a:prstGeom prst="rect">
            <a:avLst/>
          </a:prstGeom>
          <a:blipFill>
            <a:blip r:embed="rId10"/>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371600" y="7277100"/>
            <a:ext cx="2667000" cy="67233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371600" y="6057900"/>
            <a:ext cx="2667000" cy="457200"/>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371600" y="2324100"/>
            <a:ext cx="2514600" cy="4572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371600" y="3085532"/>
            <a:ext cx="2514600" cy="114356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392177" y="5385561"/>
            <a:ext cx="2646423" cy="67234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371600" y="6515100"/>
            <a:ext cx="2667000" cy="7620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371600" y="7949439"/>
            <a:ext cx="2667000" cy="123266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11"/>
          <a:stretch>
            <a:fillRect/>
          </a:stretch>
        </p:blipFill>
        <p:spPr>
          <a:xfrm>
            <a:off x="132399" y="1879096"/>
            <a:ext cx="5582602" cy="7772877"/>
          </a:xfrm>
          <a:prstGeom prst="rect">
            <a:avLst/>
          </a:prstGeom>
        </p:spPr>
      </p:pic>
    </p:spTree>
    <p:extLst>
      <p:ext uri="{BB962C8B-B14F-4D97-AF65-F5344CB8AC3E}">
        <p14:creationId xmlns:p14="http://schemas.microsoft.com/office/powerpoint/2010/main" val="181292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25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250"/>
                                        <p:tgtEl>
                                          <p:spTgt spid="1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down)">
                                      <p:cBhvr>
                                        <p:cTn id="20" dur="250"/>
                                        <p:tgtEl>
                                          <p:spTgt spid="1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250"/>
                                        <p:tgtEl>
                                          <p:spTgt spid="1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250"/>
                                        <p:tgtEl>
                                          <p:spTgt spid="2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25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3" name="Freeform 3"/>
          <p:cNvSpPr/>
          <p:nvPr/>
        </p:nvSpPr>
        <p:spPr>
          <a:xfrm>
            <a:off x="9859897" y="-671355"/>
            <a:ext cx="7399403"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2">
              <a:extLst>
                <a:ext uri="{96DAC541-7B7A-43D3-8B79-37D633B846F1}">
                  <asvg:svgBlip xmlns="" xmlns:asvg="http://schemas.microsoft.com/office/drawing/2016/SVG/main" r:embed="rId5"/>
                </a:ext>
              </a:extLst>
            </a:blip>
            <a:stretch>
              <a:fillRect/>
            </a:stretch>
          </a:blipFill>
        </p:spPr>
      </p:sp>
      <p:grpSp>
        <p:nvGrpSpPr>
          <p:cNvPr id="4" name="Group 4"/>
          <p:cNvGrpSpPr/>
          <p:nvPr/>
        </p:nvGrpSpPr>
        <p:grpSpPr>
          <a:xfrm>
            <a:off x="10700522" y="1153874"/>
            <a:ext cx="5694209" cy="8280195"/>
            <a:chOff x="0" y="0"/>
            <a:chExt cx="812800" cy="1181928"/>
          </a:xfrm>
        </p:grpSpPr>
        <p:sp>
          <p:nvSpPr>
            <p:cNvPr id="5" name="Freeform 5"/>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sp>
        <p:sp>
          <p:nvSpPr>
            <p:cNvPr id="6" name="TextBox 6"/>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5447832" y="4858426"/>
            <a:ext cx="6410088" cy="6901845"/>
          </a:xfrm>
          <a:custGeom>
            <a:avLst/>
            <a:gdLst/>
            <a:ahLst/>
            <a:cxnLst/>
            <a:rect l="l" t="t" r="r" b="b"/>
            <a:pathLst>
              <a:path w="6410088" h="6901845">
                <a:moveTo>
                  <a:pt x="0" y="0"/>
                </a:moveTo>
                <a:lnTo>
                  <a:pt x="6410088" y="0"/>
                </a:lnTo>
                <a:lnTo>
                  <a:pt x="6410088" y="6901845"/>
                </a:lnTo>
                <a:lnTo>
                  <a:pt x="0" y="6901845"/>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8" name="Freeform 8"/>
          <p:cNvSpPr/>
          <p:nvPr/>
        </p:nvSpPr>
        <p:spPr>
          <a:xfrm rot="-1248570">
            <a:off x="7709921" y="64751"/>
            <a:ext cx="1885910" cy="2687178"/>
          </a:xfrm>
          <a:custGeom>
            <a:avLst/>
            <a:gdLst/>
            <a:ahLst/>
            <a:cxnLst/>
            <a:rect l="l" t="t" r="r" b="b"/>
            <a:pathLst>
              <a:path w="1885910" h="2687178">
                <a:moveTo>
                  <a:pt x="0" y="0"/>
                </a:moveTo>
                <a:lnTo>
                  <a:pt x="1885910" y="0"/>
                </a:lnTo>
                <a:lnTo>
                  <a:pt x="1885910" y="2687178"/>
                </a:lnTo>
                <a:lnTo>
                  <a:pt x="0" y="2687178"/>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9" name="TextBox 9"/>
          <p:cNvSpPr txBox="1"/>
          <p:nvPr/>
        </p:nvSpPr>
        <p:spPr>
          <a:xfrm>
            <a:off x="10783407" y="2185868"/>
            <a:ext cx="5528439" cy="3141886"/>
          </a:xfrm>
          <a:prstGeom prst="rect">
            <a:avLst/>
          </a:prstGeom>
        </p:spPr>
        <p:txBody>
          <a:bodyPr lIns="0" tIns="0" rIns="0" bIns="0" rtlCol="0" anchor="t">
            <a:spAutoFit/>
          </a:bodyPr>
          <a:lstStyle/>
          <a:p>
            <a:pPr marL="342900" indent="-342900">
              <a:lnSpc>
                <a:spcPts val="3499"/>
              </a:lnSpc>
              <a:buFont typeface="Arial" panose="020B0604020202020204" pitchFamily="34" charset="0"/>
              <a:buChar char="•"/>
            </a:pP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Thêm</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cột</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BMI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vào</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dataset,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tính</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từ</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2 feature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cân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nặng</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và</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chiều</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cao</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a:t>
            </a:r>
          </a:p>
          <a:p>
            <a:pPr marL="342900" indent="-342900">
              <a:lnSpc>
                <a:spcPts val="3499"/>
              </a:lnSpc>
              <a:buFont typeface="Arial" panose="020B0604020202020204" pitchFamily="34" charset="0"/>
              <a:buChar char="•"/>
            </a:pPr>
            <a:endParaRPr lang="en-US" sz="2499" dirty="0">
              <a:solidFill>
                <a:srgbClr val="222366"/>
              </a:solidFill>
              <a:latin typeface="Times New Roman" panose="02020603050405020304" pitchFamily="18" charset="0"/>
              <a:ea typeface="Public Sans"/>
              <a:cs typeface="Times New Roman" panose="02020603050405020304" pitchFamily="18" charset="0"/>
              <a:sym typeface="Public Sans"/>
            </a:endParaRPr>
          </a:p>
          <a:p>
            <a:pPr marL="342900" indent="-342900">
              <a:lnSpc>
                <a:spcPts val="3499"/>
              </a:lnSpc>
              <a:buFont typeface="Arial" panose="020B0604020202020204" pitchFamily="34" charset="0"/>
              <a:buChar char="•"/>
            </a:pP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Thêm</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cột</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outcome (target)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tính</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từ</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feature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glyhb</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với</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điều</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kiện</a:t>
            </a:r>
            <a:r>
              <a:rPr lang="en-US" sz="2499" b="1"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glyhb</a:t>
            </a:r>
            <a:r>
              <a:rPr lang="en-US" sz="2499" b="1" dirty="0" smtClean="0">
                <a:solidFill>
                  <a:srgbClr val="222366"/>
                </a:solidFill>
                <a:latin typeface="Times New Roman" panose="02020603050405020304" pitchFamily="18" charset="0"/>
                <a:ea typeface="Public Sans"/>
                <a:cs typeface="Times New Roman" panose="02020603050405020304" pitchFamily="18" charset="0"/>
                <a:sym typeface="Public Sans"/>
              </a:rPr>
              <a:t> &gt;= 6.5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thì</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sẽ</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là</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1 (Diabetes),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còn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ngược</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lại</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thì</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là</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0 (Normal).</a:t>
            </a:r>
            <a:endParaRPr lang="en-US" sz="2499" dirty="0">
              <a:solidFill>
                <a:srgbClr val="222366"/>
              </a:solidFill>
              <a:latin typeface="Times New Roman" panose="02020603050405020304" pitchFamily="18" charset="0"/>
              <a:ea typeface="Public Sans"/>
              <a:cs typeface="Times New Roman" panose="02020603050405020304" pitchFamily="18" charset="0"/>
              <a:sym typeface="Public Sans"/>
            </a:endParaRPr>
          </a:p>
        </p:txBody>
      </p:sp>
      <p:sp>
        <p:nvSpPr>
          <p:cNvPr id="12" name="TextBox 12"/>
          <p:cNvSpPr txBox="1"/>
          <p:nvPr/>
        </p:nvSpPr>
        <p:spPr>
          <a:xfrm>
            <a:off x="539981" y="472335"/>
            <a:ext cx="7842019" cy="2693045"/>
          </a:xfrm>
          <a:prstGeom prst="rect">
            <a:avLst/>
          </a:prstGeom>
        </p:spPr>
        <p:txBody>
          <a:bodyPr wrap="square" lIns="0" tIns="0" rIns="0" bIns="0" rtlCol="0" anchor="t">
            <a:spAutoFit/>
          </a:bodyPr>
          <a:lstStyle/>
          <a:p>
            <a:pPr algn="l">
              <a:lnSpc>
                <a:spcPts val="10500"/>
              </a:lnSpc>
            </a:pP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3. Data cleaning (cont.)</a:t>
            </a:r>
            <a:endParaRPr lang="en-US" sz="6000" b="1" dirty="0">
              <a:solidFill>
                <a:schemeClr val="accent1"/>
              </a:solidFill>
              <a:latin typeface="Arial" panose="020B0604020202020204" pitchFamily="34" charset="0"/>
              <a:ea typeface="Brick Sans"/>
              <a:cs typeface="Arial" panose="020B0604020202020204" pitchFamily="34" charset="0"/>
              <a:sym typeface="Brick Sans"/>
            </a:endParaRPr>
          </a:p>
        </p:txBody>
      </p:sp>
      <p:pic>
        <p:nvPicPr>
          <p:cNvPr id="1026" name="Picture 2" descr="bmi.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218" y="2999278"/>
            <a:ext cx="5867400" cy="336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57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710140" y="2560561"/>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2598715" y="-615042"/>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4" name="Group 4"/>
          <p:cNvGrpSpPr/>
          <p:nvPr/>
        </p:nvGrpSpPr>
        <p:grpSpPr>
          <a:xfrm>
            <a:off x="488696" y="364688"/>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rot="-137149">
            <a:off x="798905" y="392089"/>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4">
              <a:extLst>
                <a:ext uri="{96DAC541-7B7A-43D3-8B79-37D633B846F1}">
                  <asvg:svgBlip xmlns="" xmlns:asvg="http://schemas.microsoft.com/office/drawing/2016/SVG/main" r:embed="rId7"/>
                </a:ext>
              </a:extLst>
            </a:blip>
            <a:stretch>
              <a:fillRect/>
            </a:stretch>
          </a:blipFill>
        </p:spPr>
      </p:sp>
      <p:sp>
        <p:nvSpPr>
          <p:cNvPr id="9" name="Freeform 9"/>
          <p:cNvSpPr/>
          <p:nvPr/>
        </p:nvSpPr>
        <p:spPr>
          <a:xfrm rot="-1248570">
            <a:off x="558321" y="6346755"/>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4" name="TextBox 14"/>
          <p:cNvSpPr txBox="1"/>
          <p:nvPr/>
        </p:nvSpPr>
        <p:spPr>
          <a:xfrm>
            <a:off x="2806273" y="584882"/>
            <a:ext cx="12637084" cy="1128514"/>
          </a:xfrm>
          <a:prstGeom prst="rect">
            <a:avLst/>
          </a:prstGeom>
        </p:spPr>
        <p:txBody>
          <a:bodyPr lIns="0" tIns="0" rIns="0" bIns="0" rtlCol="0" anchor="t">
            <a:spAutoFit/>
          </a:bodyPr>
          <a:lstStyle/>
          <a:p>
            <a:pPr algn="ctr">
              <a:lnSpc>
                <a:spcPts val="8819"/>
              </a:lnSpc>
            </a:pP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3. Data cleaning (cont.)</a:t>
            </a:r>
            <a:endParaRPr lang="en-US" sz="6000" b="1" dirty="0">
              <a:solidFill>
                <a:schemeClr val="accent1"/>
              </a:solidFill>
              <a:latin typeface="Arial" panose="020B0604020202020204" pitchFamily="34" charset="0"/>
              <a:ea typeface="Brick Sans"/>
              <a:cs typeface="Arial" panose="020B0604020202020204" pitchFamily="34" charset="0"/>
              <a:sym typeface="Brick Sans"/>
            </a:endParaRPr>
          </a:p>
        </p:txBody>
      </p:sp>
      <p:sp>
        <p:nvSpPr>
          <p:cNvPr id="12" name="Rectangle 11"/>
          <p:cNvSpPr/>
          <p:nvPr/>
        </p:nvSpPr>
        <p:spPr>
          <a:xfrm>
            <a:off x="1066800" y="2135461"/>
            <a:ext cx="16154400" cy="5715000"/>
          </a:xfrm>
          <a:prstGeom prst="rect">
            <a:avLst/>
          </a:prstGeom>
          <a:blipFill>
            <a:blip r:embed="rId10"/>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53000" y="8046481"/>
            <a:ext cx="8382000" cy="955083"/>
          </a:xfrm>
          <a:prstGeom prst="rect">
            <a:avLst/>
          </a:prstGeom>
          <a:solidFill>
            <a:srgbClr val="E9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i="1" dirty="0" smtClean="0">
                <a:solidFill>
                  <a:schemeClr val="tx1"/>
                </a:solidFill>
                <a:latin typeface="Times New Roman" panose="02020603050405020304" pitchFamily="18" charset="0"/>
                <a:cs typeface="Times New Roman" panose="02020603050405020304" pitchFamily="18" charset="0"/>
              </a:rPr>
              <a:t>Fig.4. Dataset </a:t>
            </a:r>
            <a:r>
              <a:rPr lang="en-US" sz="3000" i="1" dirty="0" err="1" smtClean="0">
                <a:solidFill>
                  <a:schemeClr val="tx1"/>
                </a:solidFill>
                <a:latin typeface="Times New Roman" panose="02020603050405020304" pitchFamily="18" charset="0"/>
                <a:cs typeface="Times New Roman" panose="02020603050405020304" pitchFamily="18" charset="0"/>
              </a:rPr>
              <a:t>sau</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khi</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thêm</a:t>
            </a:r>
            <a:r>
              <a:rPr lang="en-US" sz="3000" i="1" dirty="0" smtClean="0">
                <a:solidFill>
                  <a:schemeClr val="tx1"/>
                </a:solidFill>
                <a:latin typeface="Times New Roman" panose="02020603050405020304" pitchFamily="18" charset="0"/>
                <a:cs typeface="Times New Roman" panose="02020603050405020304" pitchFamily="18" charset="0"/>
              </a:rPr>
              <a:t> 2 </a:t>
            </a:r>
            <a:r>
              <a:rPr lang="en-US" sz="3000" i="1" dirty="0" err="1" smtClean="0">
                <a:solidFill>
                  <a:schemeClr val="tx1"/>
                </a:solidFill>
                <a:latin typeface="Times New Roman" panose="02020603050405020304" pitchFamily="18" charset="0"/>
                <a:cs typeface="Times New Roman" panose="02020603050405020304" pitchFamily="18" charset="0"/>
              </a:rPr>
              <a:t>cột</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mới</a:t>
            </a:r>
            <a:r>
              <a:rPr lang="en-US" sz="3000" i="1" dirty="0" smtClean="0">
                <a:solidFill>
                  <a:schemeClr val="tx1"/>
                </a:solidFill>
                <a:latin typeface="Times New Roman" panose="02020603050405020304" pitchFamily="18" charset="0"/>
                <a:cs typeface="Times New Roman" panose="02020603050405020304" pitchFamily="18" charset="0"/>
              </a:rPr>
              <a:t>.</a:t>
            </a:r>
            <a:endParaRPr lang="en-US" sz="30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05749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3" name="Freeform 3"/>
          <p:cNvSpPr/>
          <p:nvPr/>
        </p:nvSpPr>
        <p:spPr>
          <a:xfrm>
            <a:off x="9859897" y="-671355"/>
            <a:ext cx="7399403"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2">
              <a:extLst>
                <a:ext uri="{96DAC541-7B7A-43D3-8B79-37D633B846F1}">
                  <asvg:svgBlip xmlns="" xmlns:asvg="http://schemas.microsoft.com/office/drawing/2016/SVG/main" r:embed="rId5"/>
                </a:ext>
              </a:extLst>
            </a:blip>
            <a:stretch>
              <a:fillRect/>
            </a:stretch>
          </a:blipFill>
        </p:spPr>
      </p:sp>
      <p:grpSp>
        <p:nvGrpSpPr>
          <p:cNvPr id="4" name="Group 4"/>
          <p:cNvGrpSpPr/>
          <p:nvPr/>
        </p:nvGrpSpPr>
        <p:grpSpPr>
          <a:xfrm>
            <a:off x="10700522" y="1153874"/>
            <a:ext cx="5694209" cy="8280195"/>
            <a:chOff x="0" y="0"/>
            <a:chExt cx="812800" cy="1181928"/>
          </a:xfrm>
        </p:grpSpPr>
        <p:sp>
          <p:nvSpPr>
            <p:cNvPr id="5" name="Freeform 5"/>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sp>
        <p:sp>
          <p:nvSpPr>
            <p:cNvPr id="6" name="TextBox 6"/>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rot="-1248570">
            <a:off x="7709921" y="64751"/>
            <a:ext cx="1885910" cy="2687178"/>
          </a:xfrm>
          <a:custGeom>
            <a:avLst/>
            <a:gdLst/>
            <a:ahLst/>
            <a:cxnLst/>
            <a:rect l="l" t="t" r="r" b="b"/>
            <a:pathLst>
              <a:path w="1885910" h="2687178">
                <a:moveTo>
                  <a:pt x="0" y="0"/>
                </a:moveTo>
                <a:lnTo>
                  <a:pt x="1885910" y="0"/>
                </a:lnTo>
                <a:lnTo>
                  <a:pt x="1885910" y="2687178"/>
                </a:lnTo>
                <a:lnTo>
                  <a:pt x="0" y="2687178"/>
                </a:lnTo>
                <a:lnTo>
                  <a:pt x="0" y="0"/>
                </a:lnTo>
                <a:close/>
              </a:path>
            </a:pathLst>
          </a:custGeom>
          <a:blipFill>
            <a:blip r:embed="rId6">
              <a:extLst>
                <a:ext uri="{96DAC541-7B7A-43D3-8B79-37D633B846F1}">
                  <asvg:svgBlip xmlns="" xmlns:asvg="http://schemas.microsoft.com/office/drawing/2016/SVG/main" r:embed="rId9"/>
                </a:ext>
              </a:extLst>
            </a:blip>
            <a:stretch>
              <a:fillRect/>
            </a:stretch>
          </a:blipFill>
        </p:spPr>
      </p:sp>
      <p:sp>
        <p:nvSpPr>
          <p:cNvPr id="9" name="TextBox 9"/>
          <p:cNvSpPr txBox="1"/>
          <p:nvPr/>
        </p:nvSpPr>
        <p:spPr>
          <a:xfrm>
            <a:off x="10783407" y="2185868"/>
            <a:ext cx="5528439" cy="2693045"/>
          </a:xfrm>
          <a:prstGeom prst="rect">
            <a:avLst/>
          </a:prstGeom>
        </p:spPr>
        <p:txBody>
          <a:bodyPr lIns="0" tIns="0" rIns="0" bIns="0" rtlCol="0" anchor="t">
            <a:spAutoFit/>
          </a:bodyPr>
          <a:lstStyle/>
          <a:p>
            <a:pPr marL="342900" indent="-342900">
              <a:lnSpc>
                <a:spcPts val="3499"/>
              </a:lnSpc>
              <a:buFont typeface="Arial" panose="020B0604020202020204" pitchFamily="34" charset="0"/>
              <a:buChar char="•"/>
            </a:pP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Sử</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dụng</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kiểm</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định</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b="1" dirty="0" smtClean="0">
                <a:solidFill>
                  <a:srgbClr val="222366"/>
                </a:solidFill>
                <a:latin typeface="Times New Roman" panose="02020603050405020304" pitchFamily="18" charset="0"/>
                <a:ea typeface="Public Sans"/>
                <a:cs typeface="Times New Roman" panose="02020603050405020304" pitchFamily="18" charset="0"/>
                <a:sym typeface="Public Sans"/>
              </a:rPr>
              <a:t>Point </a:t>
            </a:r>
            <a:r>
              <a:rPr lang="en-US" sz="2499"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Biserial</a:t>
            </a:r>
            <a:r>
              <a:rPr lang="en-US" sz="2499" b="1"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để</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tính</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correlation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giữa</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các</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biến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liên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tục</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và</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biến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target.</a:t>
            </a:r>
          </a:p>
          <a:p>
            <a:pPr marL="342900" indent="-342900">
              <a:lnSpc>
                <a:spcPts val="3499"/>
              </a:lnSpc>
              <a:buFont typeface="Arial" panose="020B0604020202020204" pitchFamily="34" charset="0"/>
              <a:buChar char="•"/>
            </a:pPr>
            <a:endParaRPr lang="en-US" sz="2499" dirty="0">
              <a:solidFill>
                <a:srgbClr val="222366"/>
              </a:solidFill>
              <a:latin typeface="Times New Roman" panose="02020603050405020304" pitchFamily="18" charset="0"/>
              <a:ea typeface="Public Sans"/>
              <a:cs typeface="Times New Roman" panose="02020603050405020304" pitchFamily="18" charset="0"/>
              <a:sym typeface="Public Sans"/>
            </a:endParaRPr>
          </a:p>
          <a:p>
            <a:pPr marL="342900" indent="-342900">
              <a:lnSpc>
                <a:spcPts val="3499"/>
              </a:lnSpc>
              <a:buFont typeface="Arial" panose="020B0604020202020204" pitchFamily="34" charset="0"/>
              <a:buChar char="•"/>
            </a:pP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Sử</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dụng</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b="1" dirty="0" smtClean="0">
                <a:solidFill>
                  <a:srgbClr val="222366"/>
                </a:solidFill>
                <a:latin typeface="Times New Roman" panose="02020603050405020304" pitchFamily="18" charset="0"/>
                <a:ea typeface="Public Sans"/>
                <a:cs typeface="Times New Roman" panose="02020603050405020304" pitchFamily="18" charset="0"/>
                <a:sym typeface="Public Sans"/>
              </a:rPr>
              <a:t>Chi-square</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để</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tính</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correlation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giữa</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các</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biến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rời</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rạc</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và</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biến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target.</a:t>
            </a:r>
            <a:endParaRPr lang="en-US" sz="2499" dirty="0">
              <a:solidFill>
                <a:srgbClr val="222366"/>
              </a:solidFill>
              <a:latin typeface="Times New Roman" panose="02020603050405020304" pitchFamily="18" charset="0"/>
              <a:ea typeface="Public Sans"/>
              <a:cs typeface="Times New Roman" panose="02020603050405020304" pitchFamily="18" charset="0"/>
              <a:sym typeface="Public Sans"/>
            </a:endParaRPr>
          </a:p>
        </p:txBody>
      </p:sp>
      <p:sp>
        <p:nvSpPr>
          <p:cNvPr id="12" name="TextBox 12"/>
          <p:cNvSpPr txBox="1"/>
          <p:nvPr/>
        </p:nvSpPr>
        <p:spPr>
          <a:xfrm>
            <a:off x="381000" y="266198"/>
            <a:ext cx="8305800" cy="1346522"/>
          </a:xfrm>
          <a:prstGeom prst="rect">
            <a:avLst/>
          </a:prstGeom>
        </p:spPr>
        <p:txBody>
          <a:bodyPr wrap="square" lIns="0" tIns="0" rIns="0" bIns="0" rtlCol="0" anchor="t">
            <a:spAutoFit/>
          </a:bodyPr>
          <a:lstStyle/>
          <a:p>
            <a:pPr algn="l">
              <a:lnSpc>
                <a:spcPts val="10500"/>
              </a:lnSpc>
            </a:pP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4.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Kiểm</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tra</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correlation</a:t>
            </a:r>
            <a:endParaRPr lang="en-US" sz="6000" b="1" dirty="0">
              <a:solidFill>
                <a:schemeClr val="accent1"/>
              </a:solidFill>
              <a:latin typeface="Arial" panose="020B0604020202020204" pitchFamily="34" charset="0"/>
              <a:ea typeface="Brick Sans"/>
              <a:cs typeface="Arial" panose="020B0604020202020204" pitchFamily="34" charset="0"/>
              <a:sym typeface="Brick Sans"/>
            </a:endParaRPr>
          </a:p>
        </p:txBody>
      </p:sp>
      <p:pic>
        <p:nvPicPr>
          <p:cNvPr id="2050" name="Picture 2" descr="https://github.com/leohuynh75/Diabetes-forecasting-and-analysis/raw/main/images/result_biserial.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1840549"/>
            <a:ext cx="8264802" cy="39249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github.com/leohuynh75/Diabetes-forecasting-and-analysis/raw/main/images/chi_square.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 y="6724963"/>
            <a:ext cx="8856484" cy="122447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2895600" y="2185868"/>
            <a:ext cx="1143000" cy="2144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62600" y="2185868"/>
            <a:ext cx="990600" cy="2144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895600" y="3314700"/>
            <a:ext cx="533400" cy="22860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029200" y="3314700"/>
            <a:ext cx="914400" cy="22860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895600" y="2705100"/>
            <a:ext cx="762000" cy="29417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181600" y="2705100"/>
            <a:ext cx="990600" cy="29417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250"/>
                                        <p:tgtEl>
                                          <p:spTgt spid="1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250"/>
                                        <p:tgtEl>
                                          <p:spTgt spid="1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arn(inVertical)">
                                      <p:cBhvr>
                                        <p:cTn id="18" dur="250"/>
                                        <p:tgtEl>
                                          <p:spTgt spid="19"/>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barn(inVertical)">
                                      <p:cBhvr>
                                        <p:cTn id="21" dur="250"/>
                                        <p:tgtEl>
                                          <p:spTgt spid="20"/>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arn(inVertical)">
                                      <p:cBhvr>
                                        <p:cTn id="24" dur="250"/>
                                        <p:tgtEl>
                                          <p:spTgt spid="17"/>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25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2"/>
                                        </p:tgtEl>
                                        <p:attrNameLst>
                                          <p:attrName>style.visibility</p:attrName>
                                        </p:attrNameLst>
                                      </p:cBhvr>
                                      <p:to>
                                        <p:strVal val="visible"/>
                                      </p:to>
                                    </p:set>
                                    <p:animEffect transition="in" filter="barn(inVertical)">
                                      <p:cBhvr>
                                        <p:cTn id="32" dur="25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3437296" y="7024782"/>
            <a:ext cx="7876905" cy="7726439"/>
          </a:xfrm>
          <a:custGeom>
            <a:avLst/>
            <a:gdLst/>
            <a:ahLst/>
            <a:cxnLst/>
            <a:rect l="l" t="t" r="r" b="b"/>
            <a:pathLst>
              <a:path w="7876905" h="7726439">
                <a:moveTo>
                  <a:pt x="0" y="0"/>
                </a:moveTo>
                <a:lnTo>
                  <a:pt x="7876905" y="0"/>
                </a:lnTo>
                <a:lnTo>
                  <a:pt x="7876905" y="7726438"/>
                </a:lnTo>
                <a:lnTo>
                  <a:pt x="0" y="7726438"/>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3" name="Freeform 3"/>
          <p:cNvSpPr/>
          <p:nvPr/>
        </p:nvSpPr>
        <p:spPr>
          <a:xfrm>
            <a:off x="9859897" y="-671355"/>
            <a:ext cx="7399403"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grpSp>
        <p:nvGrpSpPr>
          <p:cNvPr id="4" name="Group 4"/>
          <p:cNvGrpSpPr/>
          <p:nvPr/>
        </p:nvGrpSpPr>
        <p:grpSpPr>
          <a:xfrm>
            <a:off x="10700522" y="1153874"/>
            <a:ext cx="5694209" cy="8280195"/>
            <a:chOff x="0" y="0"/>
            <a:chExt cx="812800" cy="1181928"/>
          </a:xfrm>
        </p:grpSpPr>
        <p:sp>
          <p:nvSpPr>
            <p:cNvPr id="5" name="Freeform 5"/>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sp>
        <p:sp>
          <p:nvSpPr>
            <p:cNvPr id="6" name="TextBox 6"/>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589315" y="7587583"/>
            <a:ext cx="2172806" cy="2105647"/>
          </a:xfrm>
          <a:custGeom>
            <a:avLst/>
            <a:gdLst/>
            <a:ahLst/>
            <a:cxnLst/>
            <a:rect l="l" t="t" r="r" b="b"/>
            <a:pathLst>
              <a:path w="2172806" h="2105647">
                <a:moveTo>
                  <a:pt x="0" y="0"/>
                </a:moveTo>
                <a:lnTo>
                  <a:pt x="2172806" y="0"/>
                </a:lnTo>
                <a:lnTo>
                  <a:pt x="2172806" y="2105647"/>
                </a:lnTo>
                <a:lnTo>
                  <a:pt x="0" y="2105647"/>
                </a:lnTo>
                <a:lnTo>
                  <a:pt x="0" y="0"/>
                </a:lnTo>
                <a:close/>
              </a:path>
            </a:pathLst>
          </a:custGeom>
          <a:blipFill>
            <a:blip r:embed="rId7">
              <a:extLst>
                <a:ext uri="{96DAC541-7B7A-43D3-8B79-37D633B846F1}">
                  <asvg:svgBlip xmlns="" xmlns:asvg="http://schemas.microsoft.com/office/drawing/2016/SVG/main" r:embed="rId9"/>
                </a:ext>
              </a:extLst>
            </a:blip>
            <a:stretch>
              <a:fillRect/>
            </a:stretch>
          </a:blipFill>
        </p:spPr>
      </p:sp>
      <p:sp>
        <p:nvSpPr>
          <p:cNvPr id="9" name="TextBox 9"/>
          <p:cNvSpPr txBox="1"/>
          <p:nvPr/>
        </p:nvSpPr>
        <p:spPr>
          <a:xfrm>
            <a:off x="10820511" y="4342910"/>
            <a:ext cx="5339932" cy="860557"/>
          </a:xfrm>
          <a:prstGeom prst="rect">
            <a:avLst/>
          </a:prstGeom>
        </p:spPr>
        <p:txBody>
          <a:bodyPr lIns="0" tIns="0" rIns="0" bIns="0" rtlCol="0" anchor="t">
            <a:spAutoFit/>
          </a:bodyPr>
          <a:lstStyle/>
          <a:p>
            <a:pPr>
              <a:lnSpc>
                <a:spcPts val="3499"/>
              </a:lnSpc>
            </a:pP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Dữ</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liệu</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bị</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mất</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cân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bằng</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rất</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lớn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giữa</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2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lớp</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Diabetes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và</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Normal.</a:t>
            </a:r>
            <a:endParaRPr lang="en-US" sz="2499" dirty="0">
              <a:solidFill>
                <a:srgbClr val="222366"/>
              </a:solidFill>
              <a:latin typeface="Times New Roman" panose="02020603050405020304" pitchFamily="18" charset="0"/>
              <a:ea typeface="Public Sans"/>
              <a:cs typeface="Times New Roman" panose="02020603050405020304" pitchFamily="18" charset="0"/>
              <a:sym typeface="Public Sans"/>
            </a:endParaRPr>
          </a:p>
        </p:txBody>
      </p:sp>
      <p:sp>
        <p:nvSpPr>
          <p:cNvPr id="11" name="TextBox 11"/>
          <p:cNvSpPr txBox="1"/>
          <p:nvPr/>
        </p:nvSpPr>
        <p:spPr>
          <a:xfrm>
            <a:off x="10839561" y="1766411"/>
            <a:ext cx="5339932" cy="1795363"/>
          </a:xfrm>
          <a:prstGeom prst="rect">
            <a:avLst/>
          </a:prstGeom>
        </p:spPr>
        <p:txBody>
          <a:bodyPr lIns="0" tIns="0" rIns="0" bIns="0" rtlCol="0" anchor="t">
            <a:spAutoFit/>
          </a:bodyPr>
          <a:lstStyle/>
          <a:p>
            <a:pPr>
              <a:lnSpc>
                <a:spcPts val="3499"/>
              </a:lnSpc>
            </a:pP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Kiểm</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tra</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correlation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đã</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cho</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cái</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nhìn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sơ</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bộ</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về</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mối</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quan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hệ</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giữa</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một</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số</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feature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với</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bệnh</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tiểu</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đường</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Tuy</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nhiên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cần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phân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tích</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thêm</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về</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feature importance…</a:t>
            </a:r>
            <a:endParaRPr lang="en-US" sz="2499" dirty="0">
              <a:solidFill>
                <a:srgbClr val="222366"/>
              </a:solidFill>
              <a:latin typeface="Times New Roman" panose="02020603050405020304" pitchFamily="18" charset="0"/>
              <a:ea typeface="Public Sans"/>
              <a:cs typeface="Times New Roman" panose="02020603050405020304" pitchFamily="18" charset="0"/>
              <a:sym typeface="Public Sans"/>
            </a:endParaRPr>
          </a:p>
        </p:txBody>
      </p:sp>
      <p:sp>
        <p:nvSpPr>
          <p:cNvPr id="13" name="TextBox 13"/>
          <p:cNvSpPr txBox="1"/>
          <p:nvPr/>
        </p:nvSpPr>
        <p:spPr>
          <a:xfrm>
            <a:off x="371787" y="-31194"/>
            <a:ext cx="9067797" cy="1346522"/>
          </a:xfrm>
          <a:prstGeom prst="rect">
            <a:avLst/>
          </a:prstGeom>
        </p:spPr>
        <p:txBody>
          <a:bodyPr lIns="0" tIns="0" rIns="0" bIns="0" rtlCol="0" anchor="t">
            <a:spAutoFit/>
          </a:bodyPr>
          <a:lstStyle/>
          <a:p>
            <a:pPr algn="l">
              <a:lnSpc>
                <a:spcPts val="10500"/>
              </a:lnSpc>
            </a:pP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Nhận</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xét</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sơ</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bộ</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a:t>
            </a:r>
            <a:endParaRPr lang="en-US" sz="6000" b="1" dirty="0">
              <a:solidFill>
                <a:schemeClr val="accent1"/>
              </a:solidFill>
              <a:latin typeface="Arial" panose="020B0604020202020204" pitchFamily="34" charset="0"/>
              <a:ea typeface="Brick Sans"/>
              <a:cs typeface="Arial" panose="020B0604020202020204" pitchFamily="34" charset="0"/>
              <a:sym typeface="Brick Sans"/>
            </a:endParaRPr>
          </a:p>
        </p:txBody>
      </p:sp>
      <p:pic>
        <p:nvPicPr>
          <p:cNvPr id="3074" name="Picture 2" descr="https://github.com/leohuynh75/Diabetes-forecasting-and-analysis/raw/main/images/pie_chart.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787" y="1669390"/>
            <a:ext cx="8794322" cy="4006637"/>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296405" y="5819728"/>
            <a:ext cx="6945085"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i="1" dirty="0" smtClean="0">
                <a:solidFill>
                  <a:schemeClr val="tx1"/>
                </a:solidFill>
                <a:latin typeface="Times New Roman" panose="02020603050405020304" pitchFamily="18" charset="0"/>
                <a:cs typeface="Times New Roman" panose="02020603050405020304" pitchFamily="18" charset="0"/>
              </a:rPr>
              <a:t>Fig.5 .</a:t>
            </a:r>
            <a:r>
              <a:rPr lang="en-US" sz="3000" i="1" dirty="0" err="1" smtClean="0">
                <a:solidFill>
                  <a:schemeClr val="tx1"/>
                </a:solidFill>
                <a:latin typeface="Times New Roman" panose="02020603050405020304" pitchFamily="18" charset="0"/>
                <a:cs typeface="Times New Roman" panose="02020603050405020304" pitchFamily="18" charset="0"/>
              </a:rPr>
              <a:t>Phân</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bố</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giữa</a:t>
            </a:r>
            <a:r>
              <a:rPr lang="en-US" sz="3000" i="1" dirty="0" smtClean="0">
                <a:solidFill>
                  <a:schemeClr val="tx1"/>
                </a:solidFill>
                <a:latin typeface="Times New Roman" panose="02020603050405020304" pitchFamily="18" charset="0"/>
                <a:cs typeface="Times New Roman" panose="02020603050405020304" pitchFamily="18" charset="0"/>
              </a:rPr>
              <a:t> 2 </a:t>
            </a:r>
            <a:r>
              <a:rPr lang="en-US" sz="3000" i="1" dirty="0" err="1" smtClean="0">
                <a:solidFill>
                  <a:schemeClr val="tx1"/>
                </a:solidFill>
                <a:latin typeface="Times New Roman" panose="02020603050405020304" pitchFamily="18" charset="0"/>
                <a:cs typeface="Times New Roman" panose="02020603050405020304" pitchFamily="18" charset="0"/>
              </a:rPr>
              <a:t>lớp</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của</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biến</a:t>
            </a:r>
            <a:r>
              <a:rPr lang="en-US" sz="3000" i="1" dirty="0" smtClean="0">
                <a:solidFill>
                  <a:schemeClr val="tx1"/>
                </a:solidFill>
                <a:latin typeface="Times New Roman" panose="02020603050405020304" pitchFamily="18" charset="0"/>
                <a:cs typeface="Times New Roman" panose="02020603050405020304" pitchFamily="18" charset="0"/>
              </a:rPr>
              <a:t> target.</a:t>
            </a:r>
            <a:endParaRPr lang="en-US" sz="30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4293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3437296" y="7024782"/>
            <a:ext cx="7876905" cy="7726439"/>
          </a:xfrm>
          <a:custGeom>
            <a:avLst/>
            <a:gdLst/>
            <a:ahLst/>
            <a:cxnLst/>
            <a:rect l="l" t="t" r="r" b="b"/>
            <a:pathLst>
              <a:path w="7876905" h="7726439">
                <a:moveTo>
                  <a:pt x="0" y="0"/>
                </a:moveTo>
                <a:lnTo>
                  <a:pt x="7876905" y="0"/>
                </a:lnTo>
                <a:lnTo>
                  <a:pt x="7876905" y="7726438"/>
                </a:lnTo>
                <a:lnTo>
                  <a:pt x="0" y="772643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9859897" y="-671355"/>
            <a:ext cx="7399403"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grpSp>
        <p:nvGrpSpPr>
          <p:cNvPr id="4" name="Group 4"/>
          <p:cNvGrpSpPr/>
          <p:nvPr/>
        </p:nvGrpSpPr>
        <p:grpSpPr>
          <a:xfrm>
            <a:off x="10700522" y="1153874"/>
            <a:ext cx="5694209" cy="8280195"/>
            <a:chOff x="0" y="0"/>
            <a:chExt cx="812800" cy="1181928"/>
          </a:xfrm>
        </p:grpSpPr>
        <p:sp>
          <p:nvSpPr>
            <p:cNvPr id="5" name="Freeform 5"/>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sp>
        <p:sp>
          <p:nvSpPr>
            <p:cNvPr id="6" name="TextBox 6"/>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5447832" y="4858426"/>
            <a:ext cx="6410088" cy="6901845"/>
          </a:xfrm>
          <a:custGeom>
            <a:avLst/>
            <a:gdLst/>
            <a:ahLst/>
            <a:cxnLst/>
            <a:rect l="l" t="t" r="r" b="b"/>
            <a:pathLst>
              <a:path w="6410088" h="6901845">
                <a:moveTo>
                  <a:pt x="0" y="0"/>
                </a:moveTo>
                <a:lnTo>
                  <a:pt x="6410088" y="0"/>
                </a:lnTo>
                <a:lnTo>
                  <a:pt x="6410088" y="6901845"/>
                </a:lnTo>
                <a:lnTo>
                  <a:pt x="0" y="6901845"/>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8" name="Freeform 8"/>
          <p:cNvSpPr/>
          <p:nvPr/>
        </p:nvSpPr>
        <p:spPr>
          <a:xfrm>
            <a:off x="1589315" y="7587583"/>
            <a:ext cx="2172806" cy="2105647"/>
          </a:xfrm>
          <a:custGeom>
            <a:avLst/>
            <a:gdLst/>
            <a:ahLst/>
            <a:cxnLst/>
            <a:rect l="l" t="t" r="r" b="b"/>
            <a:pathLst>
              <a:path w="2172806" h="2105647">
                <a:moveTo>
                  <a:pt x="0" y="0"/>
                </a:moveTo>
                <a:lnTo>
                  <a:pt x="2172806" y="0"/>
                </a:lnTo>
                <a:lnTo>
                  <a:pt x="2172806" y="2105647"/>
                </a:lnTo>
                <a:lnTo>
                  <a:pt x="0" y="2105647"/>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1" name="TextBox 11"/>
          <p:cNvSpPr txBox="1"/>
          <p:nvPr/>
        </p:nvSpPr>
        <p:spPr>
          <a:xfrm>
            <a:off x="10889632" y="2065202"/>
            <a:ext cx="5339932" cy="1795363"/>
          </a:xfrm>
          <a:prstGeom prst="rect">
            <a:avLst/>
          </a:prstGeom>
        </p:spPr>
        <p:txBody>
          <a:bodyPr lIns="0" tIns="0" rIns="0" bIns="0" rtlCol="0" anchor="t">
            <a:spAutoFit/>
          </a:bodyPr>
          <a:lstStyle/>
          <a:p>
            <a:pPr marL="342900" indent="-342900">
              <a:lnSpc>
                <a:spcPts val="3499"/>
              </a:lnSpc>
              <a:buFont typeface="Arial" panose="020B0604020202020204" pitchFamily="34" charset="0"/>
              <a:buChar char="•"/>
            </a:pP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One hot encoding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các</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biến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phân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loại</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(location, gender, frame).</a:t>
            </a:r>
          </a:p>
          <a:p>
            <a:pPr marL="342900" indent="-342900">
              <a:lnSpc>
                <a:spcPts val="3499"/>
              </a:lnSpc>
              <a:buFont typeface="Arial" panose="020B0604020202020204" pitchFamily="34" charset="0"/>
              <a:buChar char="•"/>
            </a:pPr>
            <a:endParaRPr lang="en-US" sz="2499" dirty="0">
              <a:solidFill>
                <a:srgbClr val="222366"/>
              </a:solidFill>
              <a:latin typeface="Times New Roman" panose="02020603050405020304" pitchFamily="18" charset="0"/>
              <a:ea typeface="Public Sans"/>
              <a:cs typeface="Times New Roman" panose="02020603050405020304" pitchFamily="18" charset="0"/>
              <a:sym typeface="Public Sans"/>
            </a:endParaRPr>
          </a:p>
          <a:p>
            <a:pPr marL="342900" indent="-342900">
              <a:lnSpc>
                <a:spcPts val="3499"/>
              </a:lnSpc>
              <a:buFont typeface="Arial" panose="020B0604020202020204" pitchFamily="34" charset="0"/>
              <a:buChar char="•"/>
            </a:pP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Xóa</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bỏ</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feature </a:t>
            </a:r>
            <a:r>
              <a:rPr lang="en-US" sz="2499"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glyhb</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ra</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khỏi</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dataset.</a:t>
            </a:r>
            <a:endParaRPr lang="en-US" sz="2499" dirty="0">
              <a:solidFill>
                <a:srgbClr val="222366"/>
              </a:solidFill>
              <a:latin typeface="Times New Roman" panose="02020603050405020304" pitchFamily="18" charset="0"/>
              <a:ea typeface="Public Sans"/>
              <a:cs typeface="Times New Roman" panose="02020603050405020304" pitchFamily="18" charset="0"/>
              <a:sym typeface="Public Sans"/>
            </a:endParaRPr>
          </a:p>
        </p:txBody>
      </p:sp>
      <p:sp>
        <p:nvSpPr>
          <p:cNvPr id="12" name="TextBox 12"/>
          <p:cNvSpPr txBox="1"/>
          <p:nvPr/>
        </p:nvSpPr>
        <p:spPr>
          <a:xfrm>
            <a:off x="1308499" y="4581866"/>
            <a:ext cx="5209489" cy="527132"/>
          </a:xfrm>
          <a:prstGeom prst="rect">
            <a:avLst/>
          </a:prstGeom>
        </p:spPr>
        <p:txBody>
          <a:bodyPr lIns="0" tIns="0" rIns="0" bIns="0" rtlCol="0" anchor="t">
            <a:spAutoFit/>
          </a:bodyPr>
          <a:lstStyle/>
          <a:p>
            <a:pPr algn="l">
              <a:lnSpc>
                <a:spcPts val="4480"/>
              </a:lnSpc>
            </a:pPr>
            <a:r>
              <a:rPr lang="en-US" sz="3200" b="1" i="1"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Bước</a:t>
            </a:r>
            <a:r>
              <a:rPr lang="en-US" sz="3200" b="1" i="1"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200" b="1" i="1"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đầu</a:t>
            </a:r>
            <a:r>
              <a:rPr lang="en-US" sz="3200" b="1" i="1"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200" b="1" i="1"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tiên</a:t>
            </a:r>
            <a:r>
              <a:rPr lang="en-US" sz="3200" b="1" i="1"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a:t>
            </a:r>
            <a:endParaRPr lang="en-US" sz="3200" b="1" i="1" dirty="0">
              <a:solidFill>
                <a:srgbClr val="222366"/>
              </a:solidFill>
              <a:latin typeface="Times New Roman" panose="02020603050405020304" pitchFamily="18" charset="0"/>
              <a:ea typeface="Public Sans Heavy"/>
              <a:cs typeface="Times New Roman" panose="02020603050405020304" pitchFamily="18" charset="0"/>
              <a:sym typeface="Public Sans Heavy"/>
            </a:endParaRPr>
          </a:p>
        </p:txBody>
      </p:sp>
      <p:sp>
        <p:nvSpPr>
          <p:cNvPr id="13" name="TextBox 13"/>
          <p:cNvSpPr txBox="1"/>
          <p:nvPr/>
        </p:nvSpPr>
        <p:spPr>
          <a:xfrm>
            <a:off x="371787" y="0"/>
            <a:ext cx="9067797" cy="1185068"/>
          </a:xfrm>
          <a:prstGeom prst="rect">
            <a:avLst/>
          </a:prstGeom>
        </p:spPr>
        <p:txBody>
          <a:bodyPr lIns="0" tIns="0" rIns="0" bIns="0" rtlCol="0" anchor="t">
            <a:spAutoFit/>
          </a:bodyPr>
          <a:lstStyle/>
          <a:p>
            <a:pPr algn="l">
              <a:lnSpc>
                <a:spcPts val="10500"/>
              </a:lnSpc>
            </a:pP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Xây</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dựng</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mô</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hình</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ML</a:t>
            </a:r>
            <a:endParaRPr lang="en-US" sz="6000" b="1" dirty="0">
              <a:solidFill>
                <a:schemeClr val="accent1"/>
              </a:solidFill>
              <a:latin typeface="Arial" panose="020B0604020202020204" pitchFamily="34" charset="0"/>
              <a:ea typeface="Brick Sans"/>
              <a:cs typeface="Arial" panose="020B0604020202020204" pitchFamily="34" charset="0"/>
              <a:sym typeface="Brick Sans"/>
            </a:endParaRPr>
          </a:p>
        </p:txBody>
      </p:sp>
      <p:sp>
        <p:nvSpPr>
          <p:cNvPr id="14" name="TextBox 11"/>
          <p:cNvSpPr txBox="1"/>
          <p:nvPr/>
        </p:nvSpPr>
        <p:spPr>
          <a:xfrm>
            <a:off x="10889632" y="5242501"/>
            <a:ext cx="5339932" cy="2693045"/>
          </a:xfrm>
          <a:prstGeom prst="rect">
            <a:avLst/>
          </a:prstGeom>
        </p:spPr>
        <p:txBody>
          <a:bodyPr lIns="0" tIns="0" rIns="0" bIns="0" rtlCol="0" anchor="t">
            <a:spAutoFit/>
          </a:bodyPr>
          <a:lstStyle/>
          <a:p>
            <a:pPr marL="342900" indent="-342900">
              <a:lnSpc>
                <a:spcPts val="3499"/>
              </a:lnSpc>
              <a:buFont typeface="Arial" panose="020B0604020202020204" pitchFamily="34" charset="0"/>
              <a:buChar char="•"/>
            </a:pP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Huấn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luyện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các</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mô</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hình</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tree-based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như</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b="1" dirty="0" smtClean="0">
                <a:solidFill>
                  <a:srgbClr val="222366"/>
                </a:solidFill>
                <a:latin typeface="Times New Roman" panose="02020603050405020304" pitchFamily="18" charset="0"/>
                <a:ea typeface="Public Sans"/>
                <a:cs typeface="Times New Roman" panose="02020603050405020304" pitchFamily="18" charset="0"/>
                <a:sym typeface="Public Sans"/>
              </a:rPr>
              <a:t>Random Forest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và</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XGBoost</a:t>
            </a:r>
            <a:r>
              <a:rPr lang="en-US" sz="2499" b="1" dirty="0" smtClean="0">
                <a:solidFill>
                  <a:srgbClr val="222366"/>
                </a:solidFill>
                <a:latin typeface="Times New Roman" panose="02020603050405020304" pitchFamily="18" charset="0"/>
                <a:ea typeface="Public Sans"/>
                <a:cs typeface="Times New Roman" panose="02020603050405020304" pitchFamily="18" charset="0"/>
                <a:sym typeface="Public Sans"/>
              </a:rPr>
              <a:t>.</a:t>
            </a:r>
          </a:p>
          <a:p>
            <a:pPr marL="342900" indent="-342900">
              <a:lnSpc>
                <a:spcPts val="3499"/>
              </a:lnSpc>
              <a:buFont typeface="Arial" panose="020B0604020202020204" pitchFamily="34" charset="0"/>
              <a:buChar char="•"/>
            </a:pPr>
            <a:endParaRPr lang="en-US" sz="2499" dirty="0">
              <a:solidFill>
                <a:srgbClr val="222366"/>
              </a:solidFill>
              <a:latin typeface="Times New Roman" panose="02020603050405020304" pitchFamily="18" charset="0"/>
              <a:ea typeface="Public Sans"/>
              <a:cs typeface="Times New Roman" panose="02020603050405020304" pitchFamily="18" charset="0"/>
              <a:sym typeface="Public Sans"/>
            </a:endParaRPr>
          </a:p>
          <a:p>
            <a:pPr marL="342900" indent="-342900">
              <a:lnSpc>
                <a:spcPts val="3499"/>
              </a:lnSpc>
              <a:buFont typeface="Arial" panose="020B0604020202020204" pitchFamily="34" charset="0"/>
              <a:buChar char="•"/>
            </a:pP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Áp</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dụng</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kỹ</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thuật</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oversampling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để</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cân</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bằng</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dữ</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liệu</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của</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lớp</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thiểu</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499" dirty="0" err="1" smtClean="0">
                <a:solidFill>
                  <a:srgbClr val="222366"/>
                </a:solidFill>
                <a:latin typeface="Times New Roman" panose="02020603050405020304" pitchFamily="18" charset="0"/>
                <a:ea typeface="Public Sans"/>
                <a:cs typeface="Times New Roman" panose="02020603050405020304" pitchFamily="18" charset="0"/>
                <a:sym typeface="Public Sans"/>
              </a:rPr>
              <a:t>số</a:t>
            </a:r>
            <a:r>
              <a:rPr lang="en-US" sz="2499" dirty="0" smtClean="0">
                <a:solidFill>
                  <a:srgbClr val="222366"/>
                </a:solidFill>
                <a:latin typeface="Times New Roman" panose="02020603050405020304" pitchFamily="18" charset="0"/>
                <a:ea typeface="Public Sans"/>
                <a:cs typeface="Times New Roman" panose="02020603050405020304" pitchFamily="18" charset="0"/>
                <a:sym typeface="Public Sans"/>
              </a:rPr>
              <a:t> (Diabetes).</a:t>
            </a:r>
            <a:endParaRPr lang="en-US" sz="2499" dirty="0">
              <a:solidFill>
                <a:srgbClr val="222366"/>
              </a:solidFill>
              <a:latin typeface="Times New Roman" panose="02020603050405020304" pitchFamily="18" charset="0"/>
              <a:ea typeface="Public Sans"/>
              <a:cs typeface="Times New Roman" panose="02020603050405020304" pitchFamily="18" charset="0"/>
              <a:sym typeface="Public Sans"/>
            </a:endParaRPr>
          </a:p>
        </p:txBody>
      </p:sp>
      <p:sp>
        <p:nvSpPr>
          <p:cNvPr id="15" name="TextBox 12"/>
          <p:cNvSpPr txBox="1"/>
          <p:nvPr/>
        </p:nvSpPr>
        <p:spPr>
          <a:xfrm>
            <a:off x="1919121" y="8190954"/>
            <a:ext cx="5209489" cy="527132"/>
          </a:xfrm>
          <a:prstGeom prst="rect">
            <a:avLst/>
          </a:prstGeom>
        </p:spPr>
        <p:txBody>
          <a:bodyPr lIns="0" tIns="0" rIns="0" bIns="0" rtlCol="0" anchor="t">
            <a:spAutoFit/>
          </a:bodyPr>
          <a:lstStyle/>
          <a:p>
            <a:pPr algn="l">
              <a:lnSpc>
                <a:spcPts val="4480"/>
              </a:lnSpc>
            </a:pPr>
            <a:r>
              <a:rPr lang="en-US" sz="3200" b="1" i="1"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Tiếp</a:t>
            </a:r>
            <a:r>
              <a:rPr lang="en-US" sz="3200" b="1" i="1"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200" b="1" i="1"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theo</a:t>
            </a:r>
            <a:r>
              <a:rPr lang="en-US" sz="3200" b="1" i="1"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a:t>
            </a:r>
            <a:endParaRPr lang="en-US" sz="3200" b="1" i="1" dirty="0">
              <a:solidFill>
                <a:srgbClr val="222366"/>
              </a:solidFill>
              <a:latin typeface="Times New Roman" panose="02020603050405020304" pitchFamily="18" charset="0"/>
              <a:ea typeface="Public Sans Heavy"/>
              <a:cs typeface="Times New Roman" panose="02020603050405020304" pitchFamily="18" charset="0"/>
              <a:sym typeface="Public Sans Heavy"/>
            </a:endParaRPr>
          </a:p>
        </p:txBody>
      </p:sp>
      <p:pic>
        <p:nvPicPr>
          <p:cNvPr id="10" name="Picture 9"/>
          <p:cNvPicPr>
            <a:picLocks noChangeAspect="1"/>
          </p:cNvPicPr>
          <p:nvPr/>
        </p:nvPicPr>
        <p:blipFill>
          <a:blip r:embed="rId10"/>
          <a:stretch>
            <a:fillRect/>
          </a:stretch>
        </p:blipFill>
        <p:spPr>
          <a:xfrm>
            <a:off x="371786" y="1429152"/>
            <a:ext cx="6102073" cy="6506393"/>
          </a:xfrm>
          <a:prstGeom prst="rect">
            <a:avLst/>
          </a:prstGeom>
        </p:spPr>
      </p:pic>
    </p:spTree>
    <p:extLst>
      <p:ext uri="{BB962C8B-B14F-4D97-AF65-F5344CB8AC3E}">
        <p14:creationId xmlns:p14="http://schemas.microsoft.com/office/powerpoint/2010/main" val="111242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arn(inVertical)">
                                      <p:cBhvr>
                                        <p:cTn id="7" dur="25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50"/>
                                        <p:tgtEl>
                                          <p:spTgt spid="11"/>
                                        </p:tgtEl>
                                      </p:cBhvr>
                                    </p:animEffect>
                                    <p:anim calcmode="lin" valueType="num">
                                      <p:cBhvr>
                                        <p:cTn id="13" dur="250" fill="hold"/>
                                        <p:tgtEl>
                                          <p:spTgt spid="11"/>
                                        </p:tgtEl>
                                        <p:attrNameLst>
                                          <p:attrName>ppt_x</p:attrName>
                                        </p:attrNameLst>
                                      </p:cBhvr>
                                      <p:tavLst>
                                        <p:tav tm="0">
                                          <p:val>
                                            <p:strVal val="#ppt_x"/>
                                          </p:val>
                                        </p:tav>
                                        <p:tav tm="100000">
                                          <p:val>
                                            <p:strVal val="#ppt_x"/>
                                          </p:val>
                                        </p:tav>
                                      </p:tavLst>
                                    </p:anim>
                                    <p:anim calcmode="lin" valueType="num">
                                      <p:cBhvr>
                                        <p:cTn id="14" dur="25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25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5">
                                            <p:txEl>
                                              <p:pRg st="0" end="0"/>
                                            </p:txEl>
                                          </p:spTgt>
                                        </p:tgtEl>
                                        <p:attrNameLst>
                                          <p:attrName>style.visibility</p:attrName>
                                        </p:attrNameLst>
                                      </p:cBhvr>
                                      <p:to>
                                        <p:strVal val="visible"/>
                                      </p:to>
                                    </p:set>
                                    <p:animEffect transition="in" filter="barn(inVertical)">
                                      <p:cBhvr>
                                        <p:cTn id="24" dur="250"/>
                                        <p:tgtEl>
                                          <p:spTgt spid="15">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250"/>
                                        <p:tgtEl>
                                          <p:spTgt spid="14"/>
                                        </p:tgtEl>
                                      </p:cBhvr>
                                    </p:animEffect>
                                    <p:anim calcmode="lin" valueType="num">
                                      <p:cBhvr>
                                        <p:cTn id="30" dur="250" fill="hold"/>
                                        <p:tgtEl>
                                          <p:spTgt spid="14"/>
                                        </p:tgtEl>
                                        <p:attrNameLst>
                                          <p:attrName>ppt_x</p:attrName>
                                        </p:attrNameLst>
                                      </p:cBhvr>
                                      <p:tavLst>
                                        <p:tav tm="0">
                                          <p:val>
                                            <p:strVal val="#ppt_x"/>
                                          </p:val>
                                        </p:tav>
                                        <p:tav tm="100000">
                                          <p:val>
                                            <p:strVal val="#ppt_x"/>
                                          </p:val>
                                        </p:tav>
                                      </p:tavLst>
                                    </p:anim>
                                    <p:anim calcmode="lin" valueType="num">
                                      <p:cBhvr>
                                        <p:cTn id="31" dur="2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3721612" y="3409707"/>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5226476" y="-723900"/>
            <a:ext cx="7399403"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grpSp>
        <p:nvGrpSpPr>
          <p:cNvPr id="4" name="Group 4"/>
          <p:cNvGrpSpPr/>
          <p:nvPr/>
        </p:nvGrpSpPr>
        <p:grpSpPr>
          <a:xfrm>
            <a:off x="6079072" y="688586"/>
            <a:ext cx="5694209" cy="8280195"/>
            <a:chOff x="0" y="0"/>
            <a:chExt cx="812800" cy="1181928"/>
          </a:xfrm>
        </p:grpSpPr>
        <p:sp>
          <p:nvSpPr>
            <p:cNvPr id="5" name="Freeform 5"/>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sp>
        <p:sp>
          <p:nvSpPr>
            <p:cNvPr id="6" name="TextBox 6"/>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760002" y="4572577"/>
            <a:ext cx="6410088" cy="6901845"/>
          </a:xfrm>
          <a:custGeom>
            <a:avLst/>
            <a:gdLst/>
            <a:ahLst/>
            <a:cxnLst/>
            <a:rect l="l" t="t" r="r" b="b"/>
            <a:pathLst>
              <a:path w="6410088" h="6901845">
                <a:moveTo>
                  <a:pt x="0" y="0"/>
                </a:moveTo>
                <a:lnTo>
                  <a:pt x="6410088" y="0"/>
                </a:lnTo>
                <a:lnTo>
                  <a:pt x="6410088" y="6901845"/>
                </a:lnTo>
                <a:lnTo>
                  <a:pt x="0" y="6901845"/>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8" name="Freeform 8"/>
          <p:cNvSpPr/>
          <p:nvPr/>
        </p:nvSpPr>
        <p:spPr>
          <a:xfrm rot="-1248570">
            <a:off x="2477976" y="247351"/>
            <a:ext cx="1885910" cy="2687178"/>
          </a:xfrm>
          <a:custGeom>
            <a:avLst/>
            <a:gdLst/>
            <a:ahLst/>
            <a:cxnLst/>
            <a:rect l="l" t="t" r="r" b="b"/>
            <a:pathLst>
              <a:path w="1885910" h="2687178">
                <a:moveTo>
                  <a:pt x="0" y="0"/>
                </a:moveTo>
                <a:lnTo>
                  <a:pt x="1885910" y="0"/>
                </a:lnTo>
                <a:lnTo>
                  <a:pt x="1885910" y="2687178"/>
                </a:lnTo>
                <a:lnTo>
                  <a:pt x="0" y="2687178"/>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9" name="TextBox 9"/>
          <p:cNvSpPr txBox="1"/>
          <p:nvPr/>
        </p:nvSpPr>
        <p:spPr>
          <a:xfrm>
            <a:off x="6284565" y="2808896"/>
            <a:ext cx="5528439" cy="4039567"/>
          </a:xfrm>
          <a:prstGeom prst="rect">
            <a:avLst/>
          </a:prstGeom>
        </p:spPr>
        <p:txBody>
          <a:bodyPr lIns="0" tIns="0" rIns="0" bIns="0" rtlCol="0" anchor="t">
            <a:spAutoFit/>
          </a:bodyPr>
          <a:lstStyle/>
          <a:p>
            <a:pPr marL="457200" indent="-457200">
              <a:lnSpc>
                <a:spcPts val="3499"/>
              </a:lnSpc>
              <a:buFont typeface="Arial" panose="020B0604020202020204" pitchFamily="34" charset="0"/>
              <a:buChar char="•"/>
            </a:pP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Bối</a:t>
            </a:r>
            <a:r>
              <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cảnh</a:t>
            </a:r>
            <a:r>
              <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tình</a:t>
            </a:r>
            <a:r>
              <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hình</a:t>
            </a:r>
            <a:endPar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endParaRPr>
          </a:p>
          <a:p>
            <a:pPr marL="457200" indent="-457200">
              <a:lnSpc>
                <a:spcPts val="3499"/>
              </a:lnSpc>
              <a:buFont typeface="Arial" panose="020B0604020202020204" pitchFamily="34" charset="0"/>
              <a:buChar char="•"/>
            </a:pP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Mục</a:t>
            </a:r>
            <a:r>
              <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tiêu</a:t>
            </a:r>
            <a:endPar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endParaRPr>
          </a:p>
          <a:p>
            <a:pPr marL="457200" indent="-457200">
              <a:lnSpc>
                <a:spcPts val="3499"/>
              </a:lnSpc>
              <a:buFont typeface="Arial" panose="020B0604020202020204" pitchFamily="34" charset="0"/>
              <a:buChar char="•"/>
            </a:pP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Nguồn</a:t>
            </a:r>
            <a:r>
              <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dữ</a:t>
            </a:r>
            <a:r>
              <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liệu</a:t>
            </a:r>
            <a:endPar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endParaRPr>
          </a:p>
          <a:p>
            <a:pPr marL="457200" indent="-457200">
              <a:lnSpc>
                <a:spcPts val="3499"/>
              </a:lnSpc>
              <a:buFont typeface="Arial" panose="020B0604020202020204" pitchFamily="34" charset="0"/>
              <a:buChar char="•"/>
            </a:pP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Tổng</a:t>
            </a:r>
            <a:r>
              <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quan</a:t>
            </a:r>
            <a:r>
              <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dữ</a:t>
            </a:r>
            <a:r>
              <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liệu</a:t>
            </a:r>
            <a:endPar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endParaRPr>
          </a:p>
          <a:p>
            <a:pPr marL="457200" indent="-457200">
              <a:lnSpc>
                <a:spcPts val="3499"/>
              </a:lnSpc>
              <a:buFont typeface="Arial" panose="020B0604020202020204" pitchFamily="34" charset="0"/>
              <a:buChar char="•"/>
            </a:pP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Công</a:t>
            </a:r>
            <a:r>
              <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cụ</a:t>
            </a:r>
            <a:r>
              <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sử</a:t>
            </a:r>
            <a:r>
              <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dụng</a:t>
            </a:r>
            <a:endPar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endParaRPr>
          </a:p>
          <a:p>
            <a:pPr marL="457200" indent="-457200">
              <a:lnSpc>
                <a:spcPts val="3499"/>
              </a:lnSpc>
              <a:buFont typeface="Arial" panose="020B0604020202020204" pitchFamily="34" charset="0"/>
              <a:buChar char="•"/>
            </a:pP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Phương</a:t>
            </a:r>
            <a:r>
              <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pháp</a:t>
            </a:r>
            <a:endPar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endParaRPr>
          </a:p>
          <a:p>
            <a:pPr marL="457200" indent="-457200">
              <a:lnSpc>
                <a:spcPts val="3499"/>
              </a:lnSpc>
              <a:buFont typeface="Arial" panose="020B0604020202020204" pitchFamily="34" charset="0"/>
              <a:buChar char="•"/>
            </a:pP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Xây</a:t>
            </a:r>
            <a:r>
              <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dựng</a:t>
            </a:r>
            <a:r>
              <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mô</a:t>
            </a:r>
            <a:r>
              <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hình</a:t>
            </a:r>
            <a:endPar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endParaRPr>
          </a:p>
          <a:p>
            <a:pPr marL="457200" indent="-457200">
              <a:lnSpc>
                <a:spcPts val="3499"/>
              </a:lnSpc>
              <a:buFont typeface="Arial" panose="020B0604020202020204" pitchFamily="34" charset="0"/>
              <a:buChar char="•"/>
            </a:pP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Phân</a:t>
            </a:r>
            <a:r>
              <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tích</a:t>
            </a:r>
            <a:r>
              <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rPr>
              <a:t> feature importance</a:t>
            </a:r>
          </a:p>
          <a:p>
            <a:pPr marL="457200" indent="-457200">
              <a:lnSpc>
                <a:spcPts val="3499"/>
              </a:lnSpc>
              <a:buFont typeface="Arial" panose="020B0604020202020204" pitchFamily="34" charset="0"/>
              <a:buChar char="•"/>
            </a:pP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Kết</a:t>
            </a:r>
            <a:r>
              <a:rPr lang="en-US" sz="2800" b="1"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800" b="1"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luận</a:t>
            </a:r>
            <a:endParaRPr lang="en-US" sz="2800" b="1" dirty="0">
              <a:solidFill>
                <a:srgbClr val="222366"/>
              </a:solidFill>
              <a:latin typeface="Times New Roman" panose="02020603050405020304" pitchFamily="18" charset="0"/>
              <a:ea typeface="Public Sans"/>
              <a:cs typeface="Times New Roman" panose="02020603050405020304" pitchFamily="18" charset="0"/>
              <a:sym typeface="Public Sans"/>
            </a:endParaRPr>
          </a:p>
        </p:txBody>
      </p:sp>
      <p:sp>
        <p:nvSpPr>
          <p:cNvPr id="12" name="TextBox 12"/>
          <p:cNvSpPr txBox="1"/>
          <p:nvPr/>
        </p:nvSpPr>
        <p:spPr>
          <a:xfrm>
            <a:off x="7272859" y="1257293"/>
            <a:ext cx="3086475" cy="1185068"/>
          </a:xfrm>
          <a:prstGeom prst="rect">
            <a:avLst/>
          </a:prstGeom>
        </p:spPr>
        <p:txBody>
          <a:bodyPr wrap="square" lIns="0" tIns="0" rIns="0" bIns="0" rtlCol="0" anchor="t">
            <a:spAutoFit/>
          </a:bodyPr>
          <a:lstStyle/>
          <a:p>
            <a:pPr algn="ctr">
              <a:lnSpc>
                <a:spcPts val="10500"/>
              </a:lnSpc>
            </a:pP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Outline</a:t>
            </a:r>
            <a:endParaRPr lang="en-US" sz="6000" b="1" dirty="0">
              <a:solidFill>
                <a:schemeClr val="accent1"/>
              </a:solidFill>
              <a:latin typeface="Arial" panose="020B0604020202020204" pitchFamily="34" charset="0"/>
              <a:ea typeface="Brick Sans"/>
              <a:cs typeface="Arial" panose="020B0604020202020204" pitchFamily="34" charset="0"/>
              <a:sym typeface="Brick Sans"/>
            </a:endParaRPr>
          </a:p>
        </p:txBody>
      </p:sp>
    </p:spTree>
    <p:extLst>
      <p:ext uri="{BB962C8B-B14F-4D97-AF65-F5344CB8AC3E}">
        <p14:creationId xmlns:p14="http://schemas.microsoft.com/office/powerpoint/2010/main" val="16930427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807620" y="3767614"/>
            <a:ext cx="6780481" cy="6650959"/>
          </a:xfrm>
          <a:custGeom>
            <a:avLst/>
            <a:gdLst/>
            <a:ahLst/>
            <a:cxnLst/>
            <a:rect l="l" t="t" r="r" b="b"/>
            <a:pathLst>
              <a:path w="6780481" h="6650959">
                <a:moveTo>
                  <a:pt x="0" y="0"/>
                </a:moveTo>
                <a:lnTo>
                  <a:pt x="6780480" y="0"/>
                </a:lnTo>
                <a:lnTo>
                  <a:pt x="6780480" y="6650959"/>
                </a:lnTo>
                <a:lnTo>
                  <a:pt x="0" y="665095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7" name="Freeform 17"/>
          <p:cNvSpPr/>
          <p:nvPr/>
        </p:nvSpPr>
        <p:spPr>
          <a:xfrm>
            <a:off x="7189422" y="8051677"/>
            <a:ext cx="2172806" cy="2105647"/>
          </a:xfrm>
          <a:custGeom>
            <a:avLst/>
            <a:gdLst/>
            <a:ahLst/>
            <a:cxnLst/>
            <a:rect l="l" t="t" r="r" b="b"/>
            <a:pathLst>
              <a:path w="2172806" h="2105647">
                <a:moveTo>
                  <a:pt x="0" y="0"/>
                </a:moveTo>
                <a:lnTo>
                  <a:pt x="2172806" y="0"/>
                </a:lnTo>
                <a:lnTo>
                  <a:pt x="2172806" y="2105647"/>
                </a:lnTo>
                <a:lnTo>
                  <a:pt x="0" y="2105647"/>
                </a:lnTo>
                <a:lnTo>
                  <a:pt x="0" y="0"/>
                </a:lnTo>
                <a:close/>
              </a:path>
            </a:pathLst>
          </a:custGeom>
          <a:blipFill>
            <a:blip r:embed="rId4">
              <a:extLst>
                <a:ext uri="{96DAC541-7B7A-43D3-8B79-37D633B846F1}">
                  <asvg:svgBlip xmlns="" xmlns:asvg="http://schemas.microsoft.com/office/drawing/2016/SVG/main" r:embed="rId7"/>
                </a:ext>
              </a:extLst>
            </a:blip>
            <a:stretch>
              <a:fillRect/>
            </a:stretch>
          </a:blipFill>
        </p:spPr>
      </p:sp>
      <p:pic>
        <p:nvPicPr>
          <p:cNvPr id="1026" name="Picture 2" descr="https://github.com/leohuynh75/Diabetes-forecasting-and-analysis/raw/main/images/without_handlin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19022" y="1174362"/>
            <a:ext cx="8330744" cy="30650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github.com/leohuynh75/Diabetes-forecasting-and-analysis/raw/main/images/with_handlin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43178" y="5650123"/>
            <a:ext cx="8330744" cy="2885939"/>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8442498" y="165597"/>
            <a:ext cx="9662126" cy="7171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err="1" smtClean="0">
                <a:solidFill>
                  <a:schemeClr val="tx1"/>
                </a:solidFill>
                <a:latin typeface="Times New Roman" panose="02020603050405020304" pitchFamily="18" charset="0"/>
                <a:cs typeface="Times New Roman" panose="02020603050405020304" pitchFamily="18" charset="0"/>
              </a:rPr>
              <a:t>Không</a:t>
            </a:r>
            <a:r>
              <a:rPr lang="en-US" sz="3000" b="1" dirty="0" smtClean="0">
                <a:solidFill>
                  <a:schemeClr val="tx1"/>
                </a:solidFill>
                <a:latin typeface="Times New Roman" panose="02020603050405020304" pitchFamily="18" charset="0"/>
                <a:cs typeface="Times New Roman" panose="02020603050405020304" pitchFamily="18" charset="0"/>
              </a:rPr>
              <a:t> </a:t>
            </a:r>
            <a:r>
              <a:rPr lang="en-US" sz="3000" b="1" dirty="0" err="1" smtClean="0">
                <a:solidFill>
                  <a:schemeClr val="tx1"/>
                </a:solidFill>
                <a:latin typeface="Times New Roman" panose="02020603050405020304" pitchFamily="18" charset="0"/>
                <a:cs typeface="Times New Roman" panose="02020603050405020304" pitchFamily="18" charset="0"/>
              </a:rPr>
              <a:t>xử</a:t>
            </a:r>
            <a:r>
              <a:rPr lang="en-US" sz="3000" b="1" dirty="0" smtClean="0">
                <a:solidFill>
                  <a:schemeClr val="tx1"/>
                </a:solidFill>
                <a:latin typeface="Times New Roman" panose="02020603050405020304" pitchFamily="18" charset="0"/>
                <a:cs typeface="Times New Roman" panose="02020603050405020304" pitchFamily="18" charset="0"/>
              </a:rPr>
              <a:t> </a:t>
            </a:r>
            <a:r>
              <a:rPr lang="en-US" sz="3000" b="1" dirty="0" err="1" smtClean="0">
                <a:solidFill>
                  <a:schemeClr val="tx1"/>
                </a:solidFill>
                <a:latin typeface="Times New Roman" panose="02020603050405020304" pitchFamily="18" charset="0"/>
                <a:cs typeface="Times New Roman" panose="02020603050405020304" pitchFamily="18" charset="0"/>
              </a:rPr>
              <a:t>lý</a:t>
            </a:r>
            <a:r>
              <a:rPr lang="en-US" sz="3000" b="1" dirty="0" smtClean="0">
                <a:solidFill>
                  <a:schemeClr val="tx1"/>
                </a:solidFill>
                <a:latin typeface="Times New Roman" panose="02020603050405020304" pitchFamily="18" charset="0"/>
                <a:cs typeface="Times New Roman" panose="02020603050405020304" pitchFamily="18" charset="0"/>
              </a:rPr>
              <a:t> </a:t>
            </a:r>
            <a:r>
              <a:rPr lang="en-US" sz="3000" b="1" dirty="0" err="1" smtClean="0">
                <a:solidFill>
                  <a:schemeClr val="tx1"/>
                </a:solidFill>
                <a:latin typeface="Times New Roman" panose="02020603050405020304" pitchFamily="18" charset="0"/>
                <a:cs typeface="Times New Roman" panose="02020603050405020304" pitchFamily="18" charset="0"/>
              </a:rPr>
              <a:t>mất</a:t>
            </a:r>
            <a:r>
              <a:rPr lang="en-US" sz="3000" b="1" dirty="0" smtClean="0">
                <a:solidFill>
                  <a:schemeClr val="tx1"/>
                </a:solidFill>
                <a:latin typeface="Times New Roman" panose="02020603050405020304" pitchFamily="18" charset="0"/>
                <a:cs typeface="Times New Roman" panose="02020603050405020304" pitchFamily="18" charset="0"/>
              </a:rPr>
              <a:t> </a:t>
            </a:r>
            <a:r>
              <a:rPr lang="en-US" sz="3000" b="1" dirty="0" err="1" smtClean="0">
                <a:solidFill>
                  <a:schemeClr val="tx1"/>
                </a:solidFill>
                <a:latin typeface="Times New Roman" panose="02020603050405020304" pitchFamily="18" charset="0"/>
                <a:cs typeface="Times New Roman" panose="02020603050405020304" pitchFamily="18" charset="0"/>
              </a:rPr>
              <a:t>cân</a:t>
            </a:r>
            <a:r>
              <a:rPr lang="en-US" sz="3000" b="1" dirty="0" smtClean="0">
                <a:solidFill>
                  <a:schemeClr val="tx1"/>
                </a:solidFill>
                <a:latin typeface="Times New Roman" panose="02020603050405020304" pitchFamily="18" charset="0"/>
                <a:cs typeface="Times New Roman" panose="02020603050405020304" pitchFamily="18" charset="0"/>
              </a:rPr>
              <a:t> </a:t>
            </a:r>
            <a:r>
              <a:rPr lang="en-US" sz="3000" b="1" dirty="0" err="1" smtClean="0">
                <a:solidFill>
                  <a:schemeClr val="tx1"/>
                </a:solidFill>
                <a:latin typeface="Times New Roman" panose="02020603050405020304" pitchFamily="18" charset="0"/>
                <a:cs typeface="Times New Roman" panose="02020603050405020304" pitchFamily="18" charset="0"/>
              </a:rPr>
              <a:t>bằng</a:t>
            </a:r>
            <a:r>
              <a:rPr lang="en-US" sz="3000" b="1" dirty="0" smtClean="0">
                <a:solidFill>
                  <a:schemeClr val="tx1"/>
                </a:solidFill>
                <a:latin typeface="Times New Roman" panose="02020603050405020304" pitchFamily="18" charset="0"/>
                <a:cs typeface="Times New Roman" panose="02020603050405020304" pitchFamily="18" charset="0"/>
              </a:rPr>
              <a:t> ( </a:t>
            </a:r>
            <a:r>
              <a:rPr lang="en-US" sz="3000" b="1" dirty="0" err="1" smtClean="0">
                <a:solidFill>
                  <a:schemeClr val="tx1"/>
                </a:solidFill>
                <a:latin typeface="Times New Roman" panose="02020603050405020304" pitchFamily="18" charset="0"/>
                <a:cs typeface="Times New Roman" panose="02020603050405020304" pitchFamily="18" charset="0"/>
              </a:rPr>
              <a:t>Trường</a:t>
            </a:r>
            <a:r>
              <a:rPr lang="en-US" sz="3000" b="1" dirty="0" smtClean="0">
                <a:solidFill>
                  <a:schemeClr val="tx1"/>
                </a:solidFill>
                <a:latin typeface="Times New Roman" panose="02020603050405020304" pitchFamily="18" charset="0"/>
                <a:cs typeface="Times New Roman" panose="02020603050405020304" pitchFamily="18" charset="0"/>
              </a:rPr>
              <a:t> </a:t>
            </a:r>
            <a:r>
              <a:rPr lang="en-US" sz="3000" b="1" dirty="0" err="1" smtClean="0">
                <a:solidFill>
                  <a:schemeClr val="tx1"/>
                </a:solidFill>
                <a:latin typeface="Times New Roman" panose="02020603050405020304" pitchFamily="18" charset="0"/>
                <a:cs typeface="Times New Roman" panose="02020603050405020304" pitchFamily="18" charset="0"/>
              </a:rPr>
              <a:t>hợp</a:t>
            </a:r>
            <a:r>
              <a:rPr lang="en-US" sz="3000" b="1" dirty="0" smtClean="0">
                <a:solidFill>
                  <a:schemeClr val="tx1"/>
                </a:solidFill>
                <a:latin typeface="Times New Roman" panose="02020603050405020304" pitchFamily="18" charset="0"/>
                <a:cs typeface="Times New Roman" panose="02020603050405020304" pitchFamily="18" charset="0"/>
              </a:rPr>
              <a:t> </a:t>
            </a:r>
            <a:r>
              <a:rPr lang="en-US" sz="3000" b="1" dirty="0" err="1" smtClean="0">
                <a:solidFill>
                  <a:schemeClr val="tx1"/>
                </a:solidFill>
                <a:latin typeface="Times New Roman" panose="02020603050405020304" pitchFamily="18" charset="0"/>
                <a:cs typeface="Times New Roman" panose="02020603050405020304" pitchFamily="18" charset="0"/>
              </a:rPr>
              <a:t>đầu</a:t>
            </a:r>
            <a:r>
              <a:rPr lang="en-US" sz="3000" b="1" dirty="0" smtClean="0">
                <a:solidFill>
                  <a:schemeClr val="tx1"/>
                </a:solidFill>
                <a:latin typeface="Times New Roman" panose="02020603050405020304" pitchFamily="18" charset="0"/>
                <a:cs typeface="Times New Roman" panose="02020603050405020304" pitchFamily="18" charset="0"/>
              </a:rPr>
              <a:t> </a:t>
            </a:r>
            <a:r>
              <a:rPr lang="en-US" sz="3000" b="1" dirty="0" err="1" smtClean="0">
                <a:solidFill>
                  <a:schemeClr val="tx1"/>
                </a:solidFill>
                <a:latin typeface="Times New Roman" panose="02020603050405020304" pitchFamily="18" charset="0"/>
                <a:cs typeface="Times New Roman" panose="02020603050405020304" pitchFamily="18" charset="0"/>
              </a:rPr>
              <a:t>tiên</a:t>
            </a:r>
            <a:r>
              <a:rPr lang="en-US" sz="3000" b="1" dirty="0" smtClean="0">
                <a:solidFill>
                  <a:schemeClr val="tx1"/>
                </a:solidFill>
                <a:latin typeface="Times New Roman" panose="02020603050405020304" pitchFamily="18" charset="0"/>
                <a:cs typeface="Times New Roman" panose="02020603050405020304" pitchFamily="18" charset="0"/>
              </a:rPr>
              <a:t>)</a:t>
            </a:r>
            <a:endParaRPr lang="en-US" sz="3000" b="1" dirty="0">
              <a:solidFill>
                <a:schemeClr val="tx1"/>
              </a:solidFill>
              <a:latin typeface="Times New Roman" panose="02020603050405020304" pitchFamily="18" charset="0"/>
              <a:cs typeface="Times New Roman" panose="02020603050405020304" pitchFamily="18" charset="0"/>
            </a:endParaRPr>
          </a:p>
        </p:txBody>
      </p:sp>
      <p:sp>
        <p:nvSpPr>
          <p:cNvPr id="29" name="Rectangle 28"/>
          <p:cNvSpPr/>
          <p:nvPr/>
        </p:nvSpPr>
        <p:spPr>
          <a:xfrm>
            <a:off x="9219022" y="4482354"/>
            <a:ext cx="8330744" cy="7171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i="1" dirty="0" smtClean="0">
                <a:solidFill>
                  <a:schemeClr val="tx1"/>
                </a:solidFill>
                <a:latin typeface="Times New Roman" panose="02020603050405020304" pitchFamily="18" charset="0"/>
                <a:cs typeface="Times New Roman" panose="02020603050405020304" pitchFamily="18" charset="0"/>
              </a:rPr>
              <a:t>Fig.6. Classification report </a:t>
            </a:r>
            <a:r>
              <a:rPr lang="en-US" sz="3000" i="1" dirty="0" err="1" smtClean="0">
                <a:solidFill>
                  <a:schemeClr val="tx1"/>
                </a:solidFill>
                <a:latin typeface="Times New Roman" panose="02020603050405020304" pitchFamily="18" charset="0"/>
                <a:cs typeface="Times New Roman" panose="02020603050405020304" pitchFamily="18" charset="0"/>
              </a:rPr>
              <a:t>của</a:t>
            </a:r>
            <a:r>
              <a:rPr lang="en-US" sz="3000" i="1" dirty="0" smtClean="0">
                <a:solidFill>
                  <a:schemeClr val="tx1"/>
                </a:solidFill>
                <a:latin typeface="Times New Roman" panose="02020603050405020304" pitchFamily="18" charset="0"/>
                <a:cs typeface="Times New Roman" panose="02020603050405020304" pitchFamily="18" charset="0"/>
              </a:rPr>
              <a:t> Random Forest </a:t>
            </a:r>
            <a:r>
              <a:rPr lang="en-US" sz="3000" i="1" dirty="0" err="1" smtClean="0">
                <a:solidFill>
                  <a:schemeClr val="tx1"/>
                </a:solidFill>
                <a:latin typeface="Times New Roman" panose="02020603050405020304" pitchFamily="18" charset="0"/>
                <a:cs typeface="Times New Roman" panose="02020603050405020304" pitchFamily="18" charset="0"/>
              </a:rPr>
              <a:t>cho</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trường</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hợp</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đầu</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tiên</a:t>
            </a:r>
            <a:endParaRPr lang="en-US" sz="3000" i="1" dirty="0">
              <a:solidFill>
                <a:schemeClr val="tx1"/>
              </a:solidFill>
              <a:latin typeface="Times New Roman" panose="02020603050405020304" pitchFamily="18" charset="0"/>
              <a:cs typeface="Times New Roman" panose="02020603050405020304" pitchFamily="18" charset="0"/>
            </a:endParaRPr>
          </a:p>
        </p:txBody>
      </p:sp>
      <p:sp>
        <p:nvSpPr>
          <p:cNvPr id="30" name="Rectangle 29"/>
          <p:cNvSpPr/>
          <p:nvPr/>
        </p:nvSpPr>
        <p:spPr>
          <a:xfrm>
            <a:off x="9180922" y="8790718"/>
            <a:ext cx="8330744" cy="7171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i="1" dirty="0" smtClean="0">
                <a:solidFill>
                  <a:schemeClr val="tx1"/>
                </a:solidFill>
                <a:latin typeface="Times New Roman" panose="02020603050405020304" pitchFamily="18" charset="0"/>
                <a:cs typeface="Times New Roman" panose="02020603050405020304" pitchFamily="18" charset="0"/>
              </a:rPr>
              <a:t>Fig.7. Classification report </a:t>
            </a:r>
            <a:r>
              <a:rPr lang="en-US" sz="3000" i="1" dirty="0" err="1" smtClean="0">
                <a:solidFill>
                  <a:schemeClr val="tx1"/>
                </a:solidFill>
                <a:latin typeface="Times New Roman" panose="02020603050405020304" pitchFamily="18" charset="0"/>
                <a:cs typeface="Times New Roman" panose="02020603050405020304" pitchFamily="18" charset="0"/>
              </a:rPr>
              <a:t>của</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XGBoost</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cho</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trường</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hợp</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đầu</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tiên</a:t>
            </a:r>
            <a:endParaRPr lang="en-US" sz="3000" i="1" dirty="0">
              <a:solidFill>
                <a:schemeClr val="tx1"/>
              </a:solidFill>
              <a:latin typeface="Times New Roman" panose="02020603050405020304" pitchFamily="18" charset="0"/>
              <a:cs typeface="Times New Roman" panose="02020603050405020304" pitchFamily="18" charset="0"/>
            </a:endParaRPr>
          </a:p>
        </p:txBody>
      </p:sp>
      <p:sp>
        <p:nvSpPr>
          <p:cNvPr id="27" name="Oval 26"/>
          <p:cNvSpPr/>
          <p:nvPr/>
        </p:nvSpPr>
        <p:spPr>
          <a:xfrm>
            <a:off x="13508550" y="2352391"/>
            <a:ext cx="1045650" cy="4898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3639800" y="6610194"/>
            <a:ext cx="1143000" cy="4885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28600" y="191108"/>
            <a:ext cx="8077200" cy="7171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err="1" smtClean="0">
                <a:solidFill>
                  <a:srgbClr val="00B050"/>
                </a:solidFill>
                <a:latin typeface="Times New Roman" panose="02020603050405020304" pitchFamily="18" charset="0"/>
                <a:cs typeface="Times New Roman" panose="02020603050405020304" pitchFamily="18" charset="0"/>
              </a:rPr>
              <a:t>Xử</a:t>
            </a:r>
            <a:r>
              <a:rPr lang="en-US" sz="3000" b="1" dirty="0" smtClean="0">
                <a:solidFill>
                  <a:srgbClr val="00B050"/>
                </a:solidFill>
                <a:latin typeface="Times New Roman" panose="02020603050405020304" pitchFamily="18" charset="0"/>
                <a:cs typeface="Times New Roman" panose="02020603050405020304" pitchFamily="18" charset="0"/>
              </a:rPr>
              <a:t> </a:t>
            </a:r>
            <a:r>
              <a:rPr lang="en-US" sz="3000" b="1" dirty="0" err="1" smtClean="0">
                <a:solidFill>
                  <a:srgbClr val="00B050"/>
                </a:solidFill>
                <a:latin typeface="Times New Roman" panose="02020603050405020304" pitchFamily="18" charset="0"/>
                <a:cs typeface="Times New Roman" panose="02020603050405020304" pitchFamily="18" charset="0"/>
              </a:rPr>
              <a:t>lý</a:t>
            </a:r>
            <a:r>
              <a:rPr lang="en-US" sz="3000" b="1" dirty="0" smtClean="0">
                <a:solidFill>
                  <a:srgbClr val="00B050"/>
                </a:solidFill>
                <a:latin typeface="Times New Roman" panose="02020603050405020304" pitchFamily="18" charset="0"/>
                <a:cs typeface="Times New Roman" panose="02020603050405020304" pitchFamily="18" charset="0"/>
              </a:rPr>
              <a:t> </a:t>
            </a:r>
            <a:r>
              <a:rPr lang="en-US" sz="3000" b="1" dirty="0" err="1" smtClean="0">
                <a:solidFill>
                  <a:srgbClr val="00B050"/>
                </a:solidFill>
                <a:latin typeface="Times New Roman" panose="02020603050405020304" pitchFamily="18" charset="0"/>
                <a:cs typeface="Times New Roman" panose="02020603050405020304" pitchFamily="18" charset="0"/>
              </a:rPr>
              <a:t>mất</a:t>
            </a:r>
            <a:r>
              <a:rPr lang="en-US" sz="3000" b="1" dirty="0" smtClean="0">
                <a:solidFill>
                  <a:srgbClr val="00B050"/>
                </a:solidFill>
                <a:latin typeface="Times New Roman" panose="02020603050405020304" pitchFamily="18" charset="0"/>
                <a:cs typeface="Times New Roman" panose="02020603050405020304" pitchFamily="18" charset="0"/>
              </a:rPr>
              <a:t> </a:t>
            </a:r>
            <a:r>
              <a:rPr lang="en-US" sz="3000" b="1" dirty="0" err="1" smtClean="0">
                <a:solidFill>
                  <a:srgbClr val="00B050"/>
                </a:solidFill>
                <a:latin typeface="Times New Roman" panose="02020603050405020304" pitchFamily="18" charset="0"/>
                <a:cs typeface="Times New Roman" panose="02020603050405020304" pitchFamily="18" charset="0"/>
              </a:rPr>
              <a:t>cân</a:t>
            </a:r>
            <a:r>
              <a:rPr lang="en-US" sz="3000" b="1" dirty="0" smtClean="0">
                <a:solidFill>
                  <a:srgbClr val="00B050"/>
                </a:solidFill>
                <a:latin typeface="Times New Roman" panose="02020603050405020304" pitchFamily="18" charset="0"/>
                <a:cs typeface="Times New Roman" panose="02020603050405020304" pitchFamily="18" charset="0"/>
              </a:rPr>
              <a:t> </a:t>
            </a:r>
            <a:r>
              <a:rPr lang="en-US" sz="3000" b="1" dirty="0" err="1" smtClean="0">
                <a:solidFill>
                  <a:srgbClr val="00B050"/>
                </a:solidFill>
                <a:latin typeface="Times New Roman" panose="02020603050405020304" pitchFamily="18" charset="0"/>
                <a:cs typeface="Times New Roman" panose="02020603050405020304" pitchFamily="18" charset="0"/>
              </a:rPr>
              <a:t>bằng</a:t>
            </a:r>
            <a:r>
              <a:rPr lang="en-US" sz="3000" b="1" dirty="0" smtClean="0">
                <a:solidFill>
                  <a:srgbClr val="00B050"/>
                </a:solidFill>
                <a:latin typeface="Times New Roman" panose="02020603050405020304" pitchFamily="18" charset="0"/>
                <a:cs typeface="Times New Roman" panose="02020603050405020304" pitchFamily="18" charset="0"/>
              </a:rPr>
              <a:t> ( </a:t>
            </a:r>
            <a:r>
              <a:rPr lang="en-US" sz="3000" b="1" dirty="0" err="1" smtClean="0">
                <a:solidFill>
                  <a:srgbClr val="00B050"/>
                </a:solidFill>
                <a:latin typeface="Times New Roman" panose="02020603050405020304" pitchFamily="18" charset="0"/>
                <a:cs typeface="Times New Roman" panose="02020603050405020304" pitchFamily="18" charset="0"/>
              </a:rPr>
              <a:t>Trường</a:t>
            </a:r>
            <a:r>
              <a:rPr lang="en-US" sz="3000" b="1" dirty="0" smtClean="0">
                <a:solidFill>
                  <a:srgbClr val="00B050"/>
                </a:solidFill>
                <a:latin typeface="Times New Roman" panose="02020603050405020304" pitchFamily="18" charset="0"/>
                <a:cs typeface="Times New Roman" panose="02020603050405020304" pitchFamily="18" charset="0"/>
              </a:rPr>
              <a:t> </a:t>
            </a:r>
            <a:r>
              <a:rPr lang="en-US" sz="3000" b="1" dirty="0" err="1" smtClean="0">
                <a:solidFill>
                  <a:srgbClr val="00B050"/>
                </a:solidFill>
                <a:latin typeface="Times New Roman" panose="02020603050405020304" pitchFamily="18" charset="0"/>
                <a:cs typeface="Times New Roman" panose="02020603050405020304" pitchFamily="18" charset="0"/>
              </a:rPr>
              <a:t>hợp</a:t>
            </a:r>
            <a:r>
              <a:rPr lang="en-US" sz="3000" b="1" dirty="0" smtClean="0">
                <a:solidFill>
                  <a:srgbClr val="00B050"/>
                </a:solidFill>
                <a:latin typeface="Times New Roman" panose="02020603050405020304" pitchFamily="18" charset="0"/>
                <a:cs typeface="Times New Roman" panose="02020603050405020304" pitchFamily="18" charset="0"/>
              </a:rPr>
              <a:t> </a:t>
            </a:r>
            <a:r>
              <a:rPr lang="en-US" sz="3000" b="1" dirty="0" err="1" smtClean="0">
                <a:solidFill>
                  <a:srgbClr val="00B050"/>
                </a:solidFill>
                <a:latin typeface="Times New Roman" panose="02020603050405020304" pitchFamily="18" charset="0"/>
                <a:cs typeface="Times New Roman" panose="02020603050405020304" pitchFamily="18" charset="0"/>
              </a:rPr>
              <a:t>thứ</a:t>
            </a:r>
            <a:r>
              <a:rPr lang="en-US" sz="3000" b="1" dirty="0" smtClean="0">
                <a:solidFill>
                  <a:srgbClr val="00B050"/>
                </a:solidFill>
                <a:latin typeface="Times New Roman" panose="02020603050405020304" pitchFamily="18" charset="0"/>
                <a:cs typeface="Times New Roman" panose="02020603050405020304" pitchFamily="18" charset="0"/>
              </a:rPr>
              <a:t> </a:t>
            </a:r>
            <a:r>
              <a:rPr lang="en-US" sz="3000" b="1" dirty="0" err="1" smtClean="0">
                <a:solidFill>
                  <a:srgbClr val="00B050"/>
                </a:solidFill>
                <a:latin typeface="Times New Roman" panose="02020603050405020304" pitchFamily="18" charset="0"/>
                <a:cs typeface="Times New Roman" panose="02020603050405020304" pitchFamily="18" charset="0"/>
              </a:rPr>
              <a:t>hai</a:t>
            </a:r>
            <a:r>
              <a:rPr lang="en-US" sz="3000" b="1" dirty="0" smtClean="0">
                <a:solidFill>
                  <a:srgbClr val="00B050"/>
                </a:solidFill>
                <a:latin typeface="Times New Roman" panose="02020603050405020304" pitchFamily="18" charset="0"/>
                <a:cs typeface="Times New Roman" panose="02020603050405020304" pitchFamily="18" charset="0"/>
              </a:rPr>
              <a:t>)</a:t>
            </a:r>
            <a:endParaRPr lang="en-US" sz="3000" b="1" dirty="0">
              <a:solidFill>
                <a:srgbClr val="00B050"/>
              </a:solidFill>
              <a:latin typeface="Times New Roman" panose="02020603050405020304" pitchFamily="18" charset="0"/>
              <a:cs typeface="Times New Roman" panose="02020603050405020304" pitchFamily="18" charset="0"/>
            </a:endParaRPr>
          </a:p>
        </p:txBody>
      </p:sp>
      <p:pic>
        <p:nvPicPr>
          <p:cNvPr id="1030" name="Picture 6" descr="https://github.com/leohuynh75/Diabetes-forecasting-and-analysis/raw/main/images/result_model3.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1174363"/>
            <a:ext cx="7706884" cy="3065084"/>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111754" y="4524771"/>
            <a:ext cx="8330744" cy="7171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i="1" dirty="0" smtClean="0">
                <a:solidFill>
                  <a:schemeClr val="tx1"/>
                </a:solidFill>
                <a:latin typeface="Times New Roman" panose="02020603050405020304" pitchFamily="18" charset="0"/>
                <a:cs typeface="Times New Roman" panose="02020603050405020304" pitchFamily="18" charset="0"/>
              </a:rPr>
              <a:t>Fig.8. Classification report </a:t>
            </a:r>
            <a:r>
              <a:rPr lang="en-US" sz="3000" i="1" dirty="0" err="1" smtClean="0">
                <a:solidFill>
                  <a:schemeClr val="tx1"/>
                </a:solidFill>
                <a:latin typeface="Times New Roman" panose="02020603050405020304" pitchFamily="18" charset="0"/>
                <a:cs typeface="Times New Roman" panose="02020603050405020304" pitchFamily="18" charset="0"/>
              </a:rPr>
              <a:t>của</a:t>
            </a:r>
            <a:r>
              <a:rPr lang="en-US" sz="3000" i="1" dirty="0" smtClean="0">
                <a:solidFill>
                  <a:schemeClr val="tx1"/>
                </a:solidFill>
                <a:latin typeface="Times New Roman" panose="02020603050405020304" pitchFamily="18" charset="0"/>
                <a:cs typeface="Times New Roman" panose="02020603050405020304" pitchFamily="18" charset="0"/>
              </a:rPr>
              <a:t> Random Forest </a:t>
            </a:r>
            <a:r>
              <a:rPr lang="en-US" sz="3000" i="1" dirty="0" err="1" smtClean="0">
                <a:solidFill>
                  <a:schemeClr val="tx1"/>
                </a:solidFill>
                <a:latin typeface="Times New Roman" panose="02020603050405020304" pitchFamily="18" charset="0"/>
                <a:cs typeface="Times New Roman" panose="02020603050405020304" pitchFamily="18" charset="0"/>
              </a:rPr>
              <a:t>cho</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trường</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hợp</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thứ</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hai</a:t>
            </a:r>
            <a:endParaRPr lang="en-US" sz="3000" i="1" dirty="0">
              <a:solidFill>
                <a:schemeClr val="tx1"/>
              </a:solidFill>
              <a:latin typeface="Times New Roman" panose="02020603050405020304" pitchFamily="18" charset="0"/>
              <a:cs typeface="Times New Roman" panose="02020603050405020304" pitchFamily="18" charset="0"/>
            </a:endParaRPr>
          </a:p>
        </p:txBody>
      </p:sp>
      <p:pic>
        <p:nvPicPr>
          <p:cNvPr id="1032" name="Picture 8" descr="https://github.com/leohuynh75/Diabetes-forecasting-and-analysis/raw/main/images/result_model4.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8067" y="5655789"/>
            <a:ext cx="7984431" cy="2885939"/>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326989" y="8745918"/>
            <a:ext cx="8330744" cy="7171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i="1" dirty="0" smtClean="0">
                <a:solidFill>
                  <a:schemeClr val="tx1"/>
                </a:solidFill>
                <a:latin typeface="Times New Roman" panose="02020603050405020304" pitchFamily="18" charset="0"/>
                <a:cs typeface="Times New Roman" panose="02020603050405020304" pitchFamily="18" charset="0"/>
              </a:rPr>
              <a:t>Fig.9. Classification report </a:t>
            </a:r>
            <a:r>
              <a:rPr lang="en-US" sz="3000" i="1" dirty="0" err="1" smtClean="0">
                <a:solidFill>
                  <a:schemeClr val="tx1"/>
                </a:solidFill>
                <a:latin typeface="Times New Roman" panose="02020603050405020304" pitchFamily="18" charset="0"/>
                <a:cs typeface="Times New Roman" panose="02020603050405020304" pitchFamily="18" charset="0"/>
              </a:rPr>
              <a:t>của</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XGBoost</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cho</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trường</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hợp</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thứ</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hai</a:t>
            </a:r>
            <a:endParaRPr lang="en-US" sz="3000" i="1" dirty="0">
              <a:solidFill>
                <a:schemeClr val="tx1"/>
              </a:solidFill>
              <a:latin typeface="Times New Roman" panose="02020603050405020304" pitchFamily="18" charset="0"/>
              <a:cs typeface="Times New Roman" panose="02020603050405020304" pitchFamily="18" charset="0"/>
            </a:endParaRPr>
          </a:p>
        </p:txBody>
      </p:sp>
      <p:sp>
        <p:nvSpPr>
          <p:cNvPr id="31" name="Oval 30"/>
          <p:cNvSpPr/>
          <p:nvPr/>
        </p:nvSpPr>
        <p:spPr>
          <a:xfrm>
            <a:off x="4343400" y="2352391"/>
            <a:ext cx="914400" cy="489805"/>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572000" y="6743700"/>
            <a:ext cx="990600" cy="355059"/>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863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250"/>
                                        <p:tgtEl>
                                          <p:spTgt spid="2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down)">
                                      <p:cBhvr>
                                        <p:cTn id="10" dur="25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down)">
                                      <p:cBhvr>
                                        <p:cTn id="15" dur="25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030"/>
                                        </p:tgtEl>
                                        <p:attrNameLst>
                                          <p:attrName>style.visibility</p:attrName>
                                        </p:attrNameLst>
                                      </p:cBhvr>
                                      <p:to>
                                        <p:strVal val="visible"/>
                                      </p:to>
                                    </p:set>
                                    <p:animEffect transition="in" filter="wipe(down)">
                                      <p:cBhvr>
                                        <p:cTn id="20" dur="250"/>
                                        <p:tgtEl>
                                          <p:spTgt spid="1030"/>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250"/>
                                        <p:tgtEl>
                                          <p:spTgt spid="35"/>
                                        </p:tgtEl>
                                      </p:cBhvr>
                                    </p:animEffect>
                                  </p:childTnLst>
                                </p:cTn>
                              </p:par>
                              <p:par>
                                <p:cTn id="24" presetID="22" presetClass="entr" presetSubtype="4" fill="hold" nodeType="withEffect">
                                  <p:stCondLst>
                                    <p:cond delay="0"/>
                                  </p:stCondLst>
                                  <p:childTnLst>
                                    <p:set>
                                      <p:cBhvr>
                                        <p:cTn id="25" dur="1" fill="hold">
                                          <p:stCondLst>
                                            <p:cond delay="0"/>
                                          </p:stCondLst>
                                        </p:cTn>
                                        <p:tgtEl>
                                          <p:spTgt spid="1032"/>
                                        </p:tgtEl>
                                        <p:attrNameLst>
                                          <p:attrName>style.visibility</p:attrName>
                                        </p:attrNameLst>
                                      </p:cBhvr>
                                      <p:to>
                                        <p:strVal val="visible"/>
                                      </p:to>
                                    </p:set>
                                    <p:animEffect transition="in" filter="wipe(down)">
                                      <p:cBhvr>
                                        <p:cTn id="26" dur="250"/>
                                        <p:tgtEl>
                                          <p:spTgt spid="1032"/>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down)">
                                      <p:cBhvr>
                                        <p:cTn id="29" dur="250"/>
                                        <p:tgtEl>
                                          <p:spTgt spid="3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down)">
                                      <p:cBhvr>
                                        <p:cTn id="34" dur="250"/>
                                        <p:tgtEl>
                                          <p:spTgt spid="3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down)">
                                      <p:cBhvr>
                                        <p:cTn id="37" dur="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3" grpId="0"/>
      <p:bldP spid="35" grpId="0"/>
      <p:bldP spid="38" grpId="0"/>
      <p:bldP spid="31" grpId="0" animBg="1"/>
      <p:bldP spid="3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710140" y="2560561"/>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3" name="Freeform 3"/>
          <p:cNvSpPr/>
          <p:nvPr/>
        </p:nvSpPr>
        <p:spPr>
          <a:xfrm>
            <a:off x="12598715" y="-615042"/>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4" name="Group 4"/>
          <p:cNvGrpSpPr/>
          <p:nvPr/>
        </p:nvGrpSpPr>
        <p:grpSpPr>
          <a:xfrm>
            <a:off x="488696" y="364688"/>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12598715" y="3248178"/>
            <a:ext cx="5689285" cy="7379969"/>
          </a:xfrm>
          <a:custGeom>
            <a:avLst/>
            <a:gdLst/>
            <a:ahLst/>
            <a:cxnLst/>
            <a:rect l="l" t="t" r="r" b="b"/>
            <a:pathLst>
              <a:path w="5689285" h="7379969">
                <a:moveTo>
                  <a:pt x="0" y="0"/>
                </a:moveTo>
                <a:lnTo>
                  <a:pt x="5689285" y="0"/>
                </a:lnTo>
                <a:lnTo>
                  <a:pt x="5689285" y="7379968"/>
                </a:lnTo>
                <a:lnTo>
                  <a:pt x="0" y="7379968"/>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8" name="Freeform 8"/>
          <p:cNvSpPr/>
          <p:nvPr/>
        </p:nvSpPr>
        <p:spPr>
          <a:xfrm rot="-137149">
            <a:off x="798905" y="392089"/>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9" name="Freeform 9"/>
          <p:cNvSpPr/>
          <p:nvPr/>
        </p:nvSpPr>
        <p:spPr>
          <a:xfrm rot="-1248570">
            <a:off x="558321" y="6346755"/>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p:spPr>
      </p:sp>
      <p:sp>
        <p:nvSpPr>
          <p:cNvPr id="10" name="TextBox 10"/>
          <p:cNvSpPr txBox="1"/>
          <p:nvPr/>
        </p:nvSpPr>
        <p:spPr>
          <a:xfrm>
            <a:off x="2414800" y="2767318"/>
            <a:ext cx="12063200" cy="1346522"/>
          </a:xfrm>
          <a:prstGeom prst="rect">
            <a:avLst/>
          </a:prstGeom>
        </p:spPr>
        <p:txBody>
          <a:bodyPr wrap="square" lIns="0" tIns="0" rIns="0" bIns="0" rtlCol="0" anchor="t">
            <a:spAutoFit/>
          </a:bodyPr>
          <a:lstStyle/>
          <a:p>
            <a:pPr algn="l">
              <a:lnSpc>
                <a:spcPts val="3499"/>
              </a:lnSpc>
            </a:pP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Là</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phương</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pháp</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giúp</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giải</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thích</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tác</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động</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của</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từng</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feature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lên</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dự</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đoán</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của</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mô</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hình</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ML,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cho</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biết</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feature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nào</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có</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ảnh</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hưởng</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tích</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cực</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hay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tiêu</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cực</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đến</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kết</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quả</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đầu</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ra.</a:t>
            </a:r>
            <a:endParaRPr lang="en-US" sz="3000" dirty="0">
              <a:solidFill>
                <a:srgbClr val="222366"/>
              </a:solidFill>
              <a:latin typeface="Times New Roman" panose="02020603050405020304" pitchFamily="18" charset="0"/>
              <a:ea typeface="Public Sans"/>
              <a:cs typeface="Times New Roman" panose="02020603050405020304" pitchFamily="18" charset="0"/>
              <a:sym typeface="Public Sans"/>
            </a:endParaRPr>
          </a:p>
        </p:txBody>
      </p:sp>
      <p:sp>
        <p:nvSpPr>
          <p:cNvPr id="12" name="TextBox 12"/>
          <p:cNvSpPr txBox="1"/>
          <p:nvPr/>
        </p:nvSpPr>
        <p:spPr>
          <a:xfrm>
            <a:off x="2414800" y="2065690"/>
            <a:ext cx="9500068" cy="547304"/>
          </a:xfrm>
          <a:prstGeom prst="rect">
            <a:avLst/>
          </a:prstGeom>
        </p:spPr>
        <p:txBody>
          <a:bodyPr lIns="0" tIns="0" rIns="0" bIns="0" rtlCol="0" anchor="t">
            <a:spAutoFit/>
          </a:bodyPr>
          <a:lstStyle/>
          <a:p>
            <a:pPr algn="l">
              <a:lnSpc>
                <a:spcPts val="4480"/>
              </a:lnSpc>
            </a:pPr>
            <a:r>
              <a:rPr lang="en-US" sz="3200" b="1"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Phương</a:t>
            </a:r>
            <a:r>
              <a:rPr lang="en-US" sz="3200" b="1"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200" b="1"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pháp</a:t>
            </a:r>
            <a:r>
              <a:rPr lang="en-US" sz="3200" b="1"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SHAP</a:t>
            </a:r>
            <a:endParaRPr lang="en-US" sz="3200" b="1" dirty="0">
              <a:solidFill>
                <a:srgbClr val="222366"/>
              </a:solidFill>
              <a:latin typeface="Times New Roman" panose="02020603050405020304" pitchFamily="18" charset="0"/>
              <a:ea typeface="Public Sans Heavy"/>
              <a:cs typeface="Times New Roman" panose="02020603050405020304" pitchFamily="18" charset="0"/>
              <a:sym typeface="Public Sans Heavy"/>
            </a:endParaRPr>
          </a:p>
        </p:txBody>
      </p:sp>
      <p:sp>
        <p:nvSpPr>
          <p:cNvPr id="13" name="TextBox 13"/>
          <p:cNvSpPr txBox="1"/>
          <p:nvPr/>
        </p:nvSpPr>
        <p:spPr>
          <a:xfrm>
            <a:off x="2361983" y="4335352"/>
            <a:ext cx="8052644" cy="528991"/>
          </a:xfrm>
          <a:prstGeom prst="rect">
            <a:avLst/>
          </a:prstGeom>
        </p:spPr>
        <p:txBody>
          <a:bodyPr lIns="0" tIns="0" rIns="0" bIns="0" rtlCol="0" anchor="t">
            <a:spAutoFit/>
          </a:bodyPr>
          <a:lstStyle/>
          <a:p>
            <a:pPr>
              <a:lnSpc>
                <a:spcPts val="4480"/>
              </a:lnSpc>
            </a:pPr>
            <a:r>
              <a:rPr lang="en-US" sz="3200" b="1"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Cách</a:t>
            </a:r>
            <a:r>
              <a:rPr lang="en-US" sz="3200" b="1"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200" b="1"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dùng</a:t>
            </a:r>
            <a:endParaRPr lang="en-US" sz="3200" b="1" dirty="0">
              <a:solidFill>
                <a:srgbClr val="222366"/>
              </a:solidFill>
              <a:latin typeface="Times New Roman" panose="02020603050405020304" pitchFamily="18" charset="0"/>
              <a:ea typeface="Public Sans Heavy"/>
              <a:cs typeface="Times New Roman" panose="02020603050405020304" pitchFamily="18" charset="0"/>
              <a:sym typeface="Public Sans Heavy"/>
            </a:endParaRPr>
          </a:p>
        </p:txBody>
      </p:sp>
      <p:sp>
        <p:nvSpPr>
          <p:cNvPr id="14" name="TextBox 14"/>
          <p:cNvSpPr txBox="1"/>
          <p:nvPr/>
        </p:nvSpPr>
        <p:spPr>
          <a:xfrm>
            <a:off x="2806273" y="584882"/>
            <a:ext cx="12637084" cy="1021562"/>
          </a:xfrm>
          <a:prstGeom prst="rect">
            <a:avLst/>
          </a:prstGeom>
        </p:spPr>
        <p:txBody>
          <a:bodyPr lIns="0" tIns="0" rIns="0" bIns="0" rtlCol="0" anchor="t">
            <a:spAutoFit/>
          </a:bodyPr>
          <a:lstStyle/>
          <a:p>
            <a:pPr algn="ctr">
              <a:lnSpc>
                <a:spcPts val="8819"/>
              </a:lnSpc>
            </a:pP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Phân</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tích</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feature importance</a:t>
            </a:r>
            <a:endParaRPr lang="en-US" sz="6000" b="1" dirty="0">
              <a:solidFill>
                <a:schemeClr val="accent1"/>
              </a:solidFill>
              <a:latin typeface="Arial" panose="020B0604020202020204" pitchFamily="34" charset="0"/>
              <a:ea typeface="Brick Sans"/>
              <a:cs typeface="Arial" panose="020B0604020202020204" pitchFamily="34" charset="0"/>
              <a:sym typeface="Brick Sans"/>
            </a:endParaRPr>
          </a:p>
        </p:txBody>
      </p:sp>
      <p:pic>
        <p:nvPicPr>
          <p:cNvPr id="15" name="Picture 14"/>
          <p:cNvPicPr>
            <a:picLocks noChangeAspect="1"/>
          </p:cNvPicPr>
          <p:nvPr/>
        </p:nvPicPr>
        <p:blipFill>
          <a:blip r:embed="rId11"/>
          <a:stretch>
            <a:fillRect/>
          </a:stretch>
        </p:blipFill>
        <p:spPr>
          <a:xfrm>
            <a:off x="2402090" y="5018955"/>
            <a:ext cx="4253372" cy="929699"/>
          </a:xfrm>
          <a:prstGeom prst="rect">
            <a:avLst/>
          </a:prstGeom>
        </p:spPr>
      </p:pic>
      <p:pic>
        <p:nvPicPr>
          <p:cNvPr id="16" name="Picture 15"/>
          <p:cNvPicPr>
            <a:picLocks noChangeAspect="1"/>
          </p:cNvPicPr>
          <p:nvPr/>
        </p:nvPicPr>
        <p:blipFill>
          <a:blip r:embed="rId12"/>
          <a:stretch>
            <a:fillRect/>
          </a:stretch>
        </p:blipFill>
        <p:spPr>
          <a:xfrm>
            <a:off x="2384574" y="6225427"/>
            <a:ext cx="4270888" cy="834789"/>
          </a:xfrm>
          <a:prstGeom prst="rect">
            <a:avLst/>
          </a:prstGeom>
        </p:spPr>
      </p:pic>
      <p:pic>
        <p:nvPicPr>
          <p:cNvPr id="17" name="Picture 16"/>
          <p:cNvPicPr>
            <a:picLocks noChangeAspect="1"/>
          </p:cNvPicPr>
          <p:nvPr/>
        </p:nvPicPr>
        <p:blipFill>
          <a:blip r:embed="rId13"/>
          <a:stretch>
            <a:fillRect/>
          </a:stretch>
        </p:blipFill>
        <p:spPr>
          <a:xfrm>
            <a:off x="2384574" y="7455618"/>
            <a:ext cx="12093426" cy="1143542"/>
          </a:xfrm>
          <a:prstGeom prst="rect">
            <a:avLst/>
          </a:prstGeom>
        </p:spPr>
      </p:pic>
    </p:spTree>
    <p:extLst>
      <p:ext uri="{BB962C8B-B14F-4D97-AF65-F5344CB8AC3E}">
        <p14:creationId xmlns:p14="http://schemas.microsoft.com/office/powerpoint/2010/main" val="1822417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710140" y="2560561"/>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4" name="Group 4"/>
          <p:cNvGrpSpPr/>
          <p:nvPr/>
        </p:nvGrpSpPr>
        <p:grpSpPr>
          <a:xfrm>
            <a:off x="488696" y="364688"/>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rot="-137149">
            <a:off x="798905" y="392089"/>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4">
              <a:extLst>
                <a:ext uri="{96DAC541-7B7A-43D3-8B79-37D633B846F1}">
                  <asvg:svgBlip xmlns="" xmlns:asvg="http://schemas.microsoft.com/office/drawing/2016/SVG/main" r:embed="rId7"/>
                </a:ext>
              </a:extLst>
            </a:blip>
            <a:stretch>
              <a:fillRect/>
            </a:stretch>
          </a:blipFill>
        </p:spPr>
      </p:sp>
      <p:sp>
        <p:nvSpPr>
          <p:cNvPr id="9" name="Freeform 9"/>
          <p:cNvSpPr/>
          <p:nvPr/>
        </p:nvSpPr>
        <p:spPr>
          <a:xfrm rot="-1248570">
            <a:off x="558321" y="6346755"/>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3" name="Rectangle 12"/>
          <p:cNvSpPr/>
          <p:nvPr/>
        </p:nvSpPr>
        <p:spPr>
          <a:xfrm>
            <a:off x="638212" y="9043939"/>
            <a:ext cx="8382000" cy="955083"/>
          </a:xfrm>
          <a:prstGeom prst="rect">
            <a:avLst/>
          </a:prstGeom>
          <a:solidFill>
            <a:srgbClr val="E9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i="1" dirty="0" smtClean="0">
                <a:solidFill>
                  <a:schemeClr val="tx1"/>
                </a:solidFill>
                <a:latin typeface="Times New Roman" panose="02020603050405020304" pitchFamily="18" charset="0"/>
                <a:cs typeface="Times New Roman" panose="02020603050405020304" pitchFamily="18" charset="0"/>
              </a:rPr>
              <a:t>Fig.10. </a:t>
            </a:r>
            <a:r>
              <a:rPr lang="en-US" sz="3000" i="1" dirty="0" err="1" smtClean="0">
                <a:solidFill>
                  <a:schemeClr val="tx1"/>
                </a:solidFill>
                <a:latin typeface="Times New Roman" panose="02020603050405020304" pitchFamily="18" charset="0"/>
                <a:cs typeface="Times New Roman" panose="02020603050405020304" pitchFamily="18" charset="0"/>
              </a:rPr>
              <a:t>Biểu</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đồ</a:t>
            </a:r>
            <a:r>
              <a:rPr lang="en-US" sz="3000" i="1" dirty="0" smtClean="0">
                <a:solidFill>
                  <a:schemeClr val="tx1"/>
                </a:solidFill>
                <a:latin typeface="Times New Roman" panose="02020603050405020304" pitchFamily="18" charset="0"/>
                <a:cs typeface="Times New Roman" panose="02020603050405020304" pitchFamily="18" charset="0"/>
              </a:rPr>
              <a:t> mean SHAP value </a:t>
            </a:r>
            <a:r>
              <a:rPr lang="en-US" sz="3000" i="1" dirty="0" err="1" smtClean="0">
                <a:solidFill>
                  <a:schemeClr val="tx1"/>
                </a:solidFill>
                <a:latin typeface="Times New Roman" panose="02020603050405020304" pitchFamily="18" charset="0"/>
                <a:cs typeface="Times New Roman" panose="02020603050405020304" pitchFamily="18" charset="0"/>
              </a:rPr>
              <a:t>của</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các</a:t>
            </a:r>
            <a:r>
              <a:rPr lang="en-US" sz="3000" i="1" dirty="0" smtClean="0">
                <a:solidFill>
                  <a:schemeClr val="tx1"/>
                </a:solidFill>
                <a:latin typeface="Times New Roman" panose="02020603050405020304" pitchFamily="18" charset="0"/>
                <a:cs typeface="Times New Roman" panose="02020603050405020304" pitchFamily="18" charset="0"/>
              </a:rPr>
              <a:t> feature. </a:t>
            </a:r>
            <a:endParaRPr lang="en-US" sz="3000" i="1"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0"/>
          <a:stretch>
            <a:fillRect/>
          </a:stretch>
        </p:blipFill>
        <p:spPr>
          <a:xfrm>
            <a:off x="668029" y="326594"/>
            <a:ext cx="8484688" cy="8730791"/>
          </a:xfrm>
          <a:prstGeom prst="rect">
            <a:avLst/>
          </a:prstGeom>
        </p:spPr>
      </p:pic>
      <p:pic>
        <p:nvPicPr>
          <p:cNvPr id="10" name="Picture 9"/>
          <p:cNvPicPr>
            <a:picLocks noChangeAspect="1"/>
          </p:cNvPicPr>
          <p:nvPr/>
        </p:nvPicPr>
        <p:blipFill>
          <a:blip r:embed="rId11"/>
          <a:stretch>
            <a:fillRect/>
          </a:stretch>
        </p:blipFill>
        <p:spPr>
          <a:xfrm>
            <a:off x="9641414" y="364687"/>
            <a:ext cx="8133168" cy="8679252"/>
          </a:xfrm>
          <a:prstGeom prst="rect">
            <a:avLst/>
          </a:prstGeom>
        </p:spPr>
      </p:pic>
      <p:sp>
        <p:nvSpPr>
          <p:cNvPr id="15" name="Rectangle 14"/>
          <p:cNvSpPr/>
          <p:nvPr/>
        </p:nvSpPr>
        <p:spPr>
          <a:xfrm>
            <a:off x="9483557" y="9123726"/>
            <a:ext cx="8382000" cy="955083"/>
          </a:xfrm>
          <a:prstGeom prst="rect">
            <a:avLst/>
          </a:prstGeom>
          <a:solidFill>
            <a:srgbClr val="E9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i="1" dirty="0" smtClean="0">
                <a:solidFill>
                  <a:schemeClr val="tx1"/>
                </a:solidFill>
                <a:latin typeface="Times New Roman" panose="02020603050405020304" pitchFamily="18" charset="0"/>
                <a:cs typeface="Times New Roman" panose="02020603050405020304" pitchFamily="18" charset="0"/>
              </a:rPr>
              <a:t>Fig.11. </a:t>
            </a:r>
            <a:r>
              <a:rPr lang="en-US" sz="3000" i="1" dirty="0" err="1" smtClean="0">
                <a:solidFill>
                  <a:schemeClr val="tx1"/>
                </a:solidFill>
                <a:latin typeface="Times New Roman" panose="02020603050405020304" pitchFamily="18" charset="0"/>
                <a:cs typeface="Times New Roman" panose="02020603050405020304" pitchFamily="18" charset="0"/>
              </a:rPr>
              <a:t>Biểu</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đồ</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thể</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hiện</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sự</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tác</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động</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của</a:t>
            </a:r>
            <a:r>
              <a:rPr lang="en-US" sz="3000" i="1" dirty="0" smtClean="0">
                <a:solidFill>
                  <a:schemeClr val="tx1"/>
                </a:solidFill>
                <a:latin typeface="Times New Roman" panose="02020603050405020304" pitchFamily="18" charset="0"/>
                <a:cs typeface="Times New Roman" panose="02020603050405020304" pitchFamily="18" charset="0"/>
              </a:rPr>
              <a:t> feature </a:t>
            </a:r>
            <a:r>
              <a:rPr lang="en-US" sz="3000" i="1" dirty="0" err="1" smtClean="0">
                <a:solidFill>
                  <a:schemeClr val="tx1"/>
                </a:solidFill>
                <a:latin typeface="Times New Roman" panose="02020603050405020304" pitchFamily="18" charset="0"/>
                <a:cs typeface="Times New Roman" panose="02020603050405020304" pitchFamily="18" charset="0"/>
              </a:rPr>
              <a:t>lên</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kết</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quả</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dự</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đoán</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của</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mô</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hình</a:t>
            </a:r>
            <a:r>
              <a:rPr lang="en-US" sz="3000" i="1" dirty="0" smtClean="0">
                <a:solidFill>
                  <a:schemeClr val="tx1"/>
                </a:solidFill>
                <a:latin typeface="Times New Roman" panose="02020603050405020304" pitchFamily="18" charset="0"/>
                <a:cs typeface="Times New Roman" panose="02020603050405020304" pitchFamily="18" charset="0"/>
              </a:rPr>
              <a:t>. </a:t>
            </a:r>
            <a:endParaRPr lang="en-US" sz="30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47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25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15" name="Freeform 15"/>
          <p:cNvSpPr/>
          <p:nvPr/>
        </p:nvSpPr>
        <p:spPr>
          <a:xfrm rot="-137149">
            <a:off x="16639000" y="4957237"/>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2">
              <a:extLst>
                <a:ext uri="{96DAC541-7B7A-43D3-8B79-37D633B846F1}">
                  <asvg:svgBlip xmlns="" xmlns:asvg="http://schemas.microsoft.com/office/drawing/2016/SVG/main" r:embed="rId9"/>
                </a:ext>
              </a:extLst>
            </a:blip>
            <a:stretch>
              <a:fillRect/>
            </a:stretch>
          </a:blipFill>
        </p:spPr>
      </p:sp>
      <p:sp>
        <p:nvSpPr>
          <p:cNvPr id="16" name="Freeform 16"/>
          <p:cNvSpPr/>
          <p:nvPr/>
        </p:nvSpPr>
        <p:spPr>
          <a:xfrm rot="855077">
            <a:off x="-761394" y="5781721"/>
            <a:ext cx="2066999" cy="2383332"/>
          </a:xfrm>
          <a:custGeom>
            <a:avLst/>
            <a:gdLst/>
            <a:ahLst/>
            <a:cxnLst/>
            <a:rect l="l" t="t" r="r" b="b"/>
            <a:pathLst>
              <a:path w="2066999" h="2383332">
                <a:moveTo>
                  <a:pt x="0" y="0"/>
                </a:moveTo>
                <a:lnTo>
                  <a:pt x="2066999" y="0"/>
                </a:lnTo>
                <a:lnTo>
                  <a:pt x="2066999" y="2383332"/>
                </a:lnTo>
                <a:lnTo>
                  <a:pt x="0" y="2383332"/>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20" name="TextBox 20"/>
          <p:cNvSpPr txBox="1"/>
          <p:nvPr/>
        </p:nvSpPr>
        <p:spPr>
          <a:xfrm>
            <a:off x="2286000" y="-56516"/>
            <a:ext cx="13468746" cy="1050416"/>
          </a:xfrm>
          <a:prstGeom prst="rect">
            <a:avLst/>
          </a:prstGeom>
        </p:spPr>
        <p:txBody>
          <a:bodyPr wrap="square" lIns="0" tIns="0" rIns="0" bIns="0" rtlCol="0" anchor="t">
            <a:spAutoFit/>
          </a:bodyPr>
          <a:lstStyle/>
          <a:p>
            <a:pPr algn="ctr">
              <a:lnSpc>
                <a:spcPts val="9100"/>
              </a:lnSpc>
            </a:pP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Trực</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quan</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hóa</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trên</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Power BI</a:t>
            </a:r>
            <a:endParaRPr lang="en-US" sz="6000" b="1" dirty="0">
              <a:solidFill>
                <a:schemeClr val="accent1"/>
              </a:solidFill>
              <a:latin typeface="Arial" panose="020B0604020202020204" pitchFamily="34" charset="0"/>
              <a:ea typeface="Brick Sans"/>
              <a:cs typeface="Arial" panose="020B0604020202020204" pitchFamily="34" charset="0"/>
              <a:sym typeface="Brick Sans"/>
            </a:endParaRPr>
          </a:p>
        </p:txBody>
      </p:sp>
      <p:pic>
        <p:nvPicPr>
          <p:cNvPr id="21" name="Picture 20"/>
          <p:cNvPicPr>
            <a:picLocks noChangeAspect="1"/>
          </p:cNvPicPr>
          <p:nvPr/>
        </p:nvPicPr>
        <p:blipFill>
          <a:blip r:embed="rId12"/>
          <a:stretch>
            <a:fillRect/>
          </a:stretch>
        </p:blipFill>
        <p:spPr>
          <a:xfrm>
            <a:off x="1643098" y="1696351"/>
            <a:ext cx="14331238" cy="3915504"/>
          </a:xfrm>
          <a:prstGeom prst="rect">
            <a:avLst/>
          </a:prstGeom>
        </p:spPr>
      </p:pic>
      <p:pic>
        <p:nvPicPr>
          <p:cNvPr id="22" name="Picture 21"/>
          <p:cNvPicPr>
            <a:picLocks noChangeAspect="1"/>
          </p:cNvPicPr>
          <p:nvPr/>
        </p:nvPicPr>
        <p:blipFill>
          <a:blip r:embed="rId13"/>
          <a:stretch>
            <a:fillRect/>
          </a:stretch>
        </p:blipFill>
        <p:spPr>
          <a:xfrm>
            <a:off x="1548108" y="1683734"/>
            <a:ext cx="14426228" cy="3928121"/>
          </a:xfrm>
          <a:prstGeom prst="rect">
            <a:avLst/>
          </a:prstGeom>
        </p:spPr>
      </p:pic>
      <p:pic>
        <p:nvPicPr>
          <p:cNvPr id="24" name="Picture 23"/>
          <p:cNvPicPr>
            <a:picLocks noChangeAspect="1"/>
          </p:cNvPicPr>
          <p:nvPr/>
        </p:nvPicPr>
        <p:blipFill>
          <a:blip r:embed="rId14"/>
          <a:stretch>
            <a:fillRect/>
          </a:stretch>
        </p:blipFill>
        <p:spPr>
          <a:xfrm>
            <a:off x="1580765" y="1690042"/>
            <a:ext cx="14407178" cy="3915504"/>
          </a:xfrm>
          <a:prstGeom prst="rect">
            <a:avLst/>
          </a:prstGeom>
        </p:spPr>
      </p:pic>
      <p:sp>
        <p:nvSpPr>
          <p:cNvPr id="27" name="Rectangle 26"/>
          <p:cNvSpPr/>
          <p:nvPr/>
        </p:nvSpPr>
        <p:spPr>
          <a:xfrm>
            <a:off x="1643098" y="6549504"/>
            <a:ext cx="14606292" cy="307106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57200" indent="-457200">
              <a:lnSpc>
                <a:spcPts val="3499"/>
              </a:lnSpc>
              <a:buFont typeface="Arial" panose="020B0604020202020204" pitchFamily="34" charset="0"/>
              <a:buChar char="•"/>
            </a:pP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Giá</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trị</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b="1" dirty="0">
                <a:solidFill>
                  <a:schemeClr val="tx1"/>
                </a:solidFill>
                <a:latin typeface="Times New Roman" panose="02020603050405020304" pitchFamily="18" charset="0"/>
                <a:ea typeface="Public Sans"/>
                <a:cs typeface="Times New Roman" panose="02020603050405020304" pitchFamily="18" charset="0"/>
                <a:sym typeface="Public Sans"/>
              </a:rPr>
              <a:t>Glucose</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càng</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tăng</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thì</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nguy</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cơ</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mắc</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bệnh</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tiểu</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đường</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càng</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cao</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a:t>
            </a:r>
          </a:p>
          <a:p>
            <a:pPr>
              <a:lnSpc>
                <a:spcPts val="3499"/>
              </a:lnSpc>
            </a:pPr>
            <a:endParaRPr lang="en-US" sz="3000" dirty="0">
              <a:solidFill>
                <a:schemeClr val="tx1"/>
              </a:solidFill>
              <a:latin typeface="Times New Roman" panose="02020603050405020304" pitchFamily="18" charset="0"/>
              <a:ea typeface="Public Sans"/>
              <a:cs typeface="Times New Roman" panose="02020603050405020304" pitchFamily="18" charset="0"/>
              <a:sym typeface="Public Sans"/>
            </a:endParaRPr>
          </a:p>
          <a:p>
            <a:pPr marL="457200" indent="-457200">
              <a:lnSpc>
                <a:spcPts val="3499"/>
              </a:lnSpc>
              <a:buFont typeface="Arial" panose="020B0604020202020204" pitchFamily="34" charset="0"/>
              <a:buChar char="•"/>
            </a:pP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Theo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Hiệp</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hội</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Tiểu</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Đường</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Hoa</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Kỳ</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giá</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trị</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Glucose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bình</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thường</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sẽ</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giao</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động</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trong</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khoảng</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b="1" dirty="0">
                <a:solidFill>
                  <a:schemeClr val="tx1"/>
                </a:solidFill>
                <a:latin typeface="Times New Roman" panose="02020603050405020304" pitchFamily="18" charset="0"/>
                <a:ea typeface="Public Sans"/>
                <a:cs typeface="Times New Roman" panose="02020603050405020304" pitchFamily="18" charset="0"/>
                <a:sym typeface="Public Sans"/>
              </a:rPr>
              <a:t>70</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tới</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b="1" dirty="0">
                <a:solidFill>
                  <a:schemeClr val="tx1"/>
                </a:solidFill>
                <a:latin typeface="Times New Roman" panose="02020603050405020304" pitchFamily="18" charset="0"/>
                <a:ea typeface="Public Sans"/>
                <a:cs typeface="Times New Roman" panose="02020603050405020304" pitchFamily="18" charset="0"/>
                <a:sym typeface="Public Sans"/>
              </a:rPr>
              <a:t>130</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mg/</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dL</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khi</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đói</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và</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thấp</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hơn</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b="1" dirty="0">
                <a:solidFill>
                  <a:schemeClr val="tx1"/>
                </a:solidFill>
                <a:latin typeface="Times New Roman" panose="02020603050405020304" pitchFamily="18" charset="0"/>
                <a:ea typeface="Public Sans"/>
                <a:cs typeface="Times New Roman" panose="02020603050405020304" pitchFamily="18" charset="0"/>
                <a:sym typeface="Public Sans"/>
              </a:rPr>
              <a:t>180</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mg/</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dL</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sau</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mỗi</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bữa</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ăn</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Nguồn</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hlinkClick r:id="rId15"/>
              </a:rPr>
              <a:t>https://pmc.ncbi.nlm.nih.gov/articles/PMC2811454/#:~:text=In%20terms%20of%20fasting%20glucose,Federation%20(19)%2C%20respectively.)</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p>
          <a:p>
            <a:pPr marL="457200" indent="-457200">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p:txBody>
      </p:sp>
      <p:sp>
        <p:nvSpPr>
          <p:cNvPr id="28" name="Rectangle 27"/>
          <p:cNvSpPr/>
          <p:nvPr/>
        </p:nvSpPr>
        <p:spPr>
          <a:xfrm>
            <a:off x="1649318" y="6543195"/>
            <a:ext cx="14606292" cy="307106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57200" indent="-457200">
              <a:lnSpc>
                <a:spcPts val="3499"/>
              </a:lnSpc>
              <a:buFont typeface="Arial" panose="020B0604020202020204" pitchFamily="34" charset="0"/>
              <a:buChar char="•"/>
            </a:pPr>
            <a:r>
              <a:rPr lang="en-US" sz="3000" b="1" dirty="0">
                <a:solidFill>
                  <a:schemeClr val="tx1"/>
                </a:solidFill>
                <a:latin typeface="Times New Roman" panose="02020603050405020304" pitchFamily="18" charset="0"/>
                <a:ea typeface="Public Sans"/>
                <a:cs typeface="Times New Roman" panose="02020603050405020304" pitchFamily="18" charset="0"/>
                <a:sym typeface="Public Sans"/>
              </a:rPr>
              <a:t>Cholesterol</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toàn</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phần</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không</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phải</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là</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yếu</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tố</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chính</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trong</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việc</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xác</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định</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nguy</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cơ</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mắc</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bệnh</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tiểu</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đường</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Cần</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phải</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xét</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thêm</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các</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yếu</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tố</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khác</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như</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b="1" dirty="0">
                <a:solidFill>
                  <a:schemeClr val="tx1"/>
                </a:solidFill>
                <a:latin typeface="Times New Roman" panose="02020603050405020304" pitchFamily="18" charset="0"/>
                <a:ea typeface="Public Sans"/>
                <a:cs typeface="Times New Roman" panose="02020603050405020304" pitchFamily="18" charset="0"/>
                <a:sym typeface="Public Sans"/>
              </a:rPr>
              <a:t>Glucose</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b="1" dirty="0">
                <a:solidFill>
                  <a:schemeClr val="tx1"/>
                </a:solidFill>
                <a:latin typeface="Times New Roman" panose="02020603050405020304" pitchFamily="18" charset="0"/>
                <a:ea typeface="Public Sans"/>
                <a:cs typeface="Times New Roman" panose="02020603050405020304" pitchFamily="18" charset="0"/>
                <a:sym typeface="Public Sans"/>
              </a:rPr>
              <a:t>HBA1c</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etc.</a:t>
            </a:r>
          </a:p>
          <a:p>
            <a:pPr marL="457200" indent="-457200">
              <a:lnSpc>
                <a:spcPts val="3499"/>
              </a:lnSpc>
              <a:buFont typeface="Arial" panose="020B0604020202020204" pitchFamily="34" charset="0"/>
              <a:buChar char="•"/>
            </a:pPr>
            <a:endParaRPr lang="en-US" sz="3000" dirty="0">
              <a:solidFill>
                <a:schemeClr val="tx1"/>
              </a:solidFill>
              <a:latin typeface="Times New Roman" panose="02020603050405020304" pitchFamily="18" charset="0"/>
              <a:ea typeface="Public Sans"/>
              <a:cs typeface="Times New Roman" panose="02020603050405020304" pitchFamily="18" charset="0"/>
              <a:sym typeface="Public Sans"/>
            </a:endParaRPr>
          </a:p>
          <a:p>
            <a:pPr marL="457200" indent="-457200">
              <a:lnSpc>
                <a:spcPts val="3499"/>
              </a:lnSpc>
              <a:buFont typeface="Arial" panose="020B0604020202020204" pitchFamily="34" charset="0"/>
              <a:buChar char="•"/>
            </a:pP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Một</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người</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mắc</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bệnh</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tiểu</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đường</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thường</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có</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các</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vấn</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đề</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về</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tim</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mạch</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và</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b="1" dirty="0">
                <a:solidFill>
                  <a:schemeClr val="tx1"/>
                </a:solidFill>
                <a:latin typeface="Times New Roman" panose="02020603050405020304" pitchFamily="18" charset="0"/>
                <a:ea typeface="Public Sans"/>
                <a:cs typeface="Times New Roman" panose="02020603050405020304" pitchFamily="18" charset="0"/>
                <a:sym typeface="Public Sans"/>
              </a:rPr>
              <a:t>Cholesterol</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Nhưng</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một</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người</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có</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b="1" dirty="0">
                <a:solidFill>
                  <a:schemeClr val="tx1"/>
                </a:solidFill>
                <a:latin typeface="Times New Roman" panose="02020603050405020304" pitchFamily="18" charset="0"/>
                <a:ea typeface="Public Sans"/>
                <a:cs typeface="Times New Roman" panose="02020603050405020304" pitchFamily="18" charset="0"/>
                <a:sym typeface="Public Sans"/>
              </a:rPr>
              <a:t>Cholesterol</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cao</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lại</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không</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có</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nghĩa</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là</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họ</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mắc</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bệnh</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tiểu</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đường</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u="sng" dirty="0">
                <a:solidFill>
                  <a:schemeClr val="tx1"/>
                </a:solidFill>
                <a:latin typeface="Times New Roman" panose="02020603050405020304" pitchFamily="18" charset="0"/>
                <a:ea typeface="Public Sans"/>
                <a:cs typeface="Times New Roman" panose="02020603050405020304" pitchFamily="18" charset="0"/>
                <a:sym typeface="Public Sans"/>
              </a:rPr>
              <a:t>NẾU</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các</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chỉ</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số</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về</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đường</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huyết</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của</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họ</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ở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ngưỡng</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an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toàn</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a:t>
            </a:r>
          </a:p>
        </p:txBody>
      </p:sp>
      <p:sp>
        <p:nvSpPr>
          <p:cNvPr id="29" name="Rectangle 28"/>
          <p:cNvSpPr/>
          <p:nvPr/>
        </p:nvSpPr>
        <p:spPr>
          <a:xfrm>
            <a:off x="1652428" y="6536886"/>
            <a:ext cx="14606292" cy="307106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57200" indent="-457200">
              <a:lnSpc>
                <a:spcPts val="3499"/>
              </a:lnSpc>
              <a:buFont typeface="Arial" panose="020B0604020202020204" pitchFamily="34" charset="0"/>
              <a:buChar char="•"/>
            </a:pP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Huyết</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áp</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tâm</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thu</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cao</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có</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thể</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liên</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quan</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tới</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các</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vấn</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đề</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như</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kháng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insulin,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hệ</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thống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mạch</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máu</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bị</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xơ</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vữa</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etc.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Là</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một</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trong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những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biến</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chứng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b="1" dirty="0" smtClean="0">
                <a:solidFill>
                  <a:schemeClr val="tx1"/>
                </a:solidFill>
                <a:latin typeface="Times New Roman" panose="02020603050405020304" pitchFamily="18" charset="0"/>
                <a:ea typeface="Public Sans"/>
                <a:cs typeface="Times New Roman" panose="02020603050405020304" pitchFamily="18" charset="0"/>
                <a:sym typeface="Public Sans"/>
              </a:rPr>
              <a:t>NGUY HIỂM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của</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bệnh</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tiểu</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đường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a:t>
            </a:r>
            <a:endParaRPr lang="en-US" sz="3000" dirty="0">
              <a:solidFill>
                <a:schemeClr val="tx1"/>
              </a:solidFill>
              <a:latin typeface="Times New Roman" panose="02020603050405020304" pitchFamily="18" charset="0"/>
              <a:ea typeface="Public Sans"/>
              <a:cs typeface="Times New Roman" panose="02020603050405020304" pitchFamily="18" charset="0"/>
              <a:sym typeface="Public Sans"/>
            </a:endParaRPr>
          </a:p>
          <a:p>
            <a:pPr marL="457200" indent="-457200">
              <a:lnSpc>
                <a:spcPts val="3499"/>
              </a:lnSpc>
              <a:buFont typeface="Arial" panose="020B0604020202020204" pitchFamily="34" charset="0"/>
              <a:buChar char="•"/>
            </a:pPr>
            <a:endParaRPr lang="en-US" sz="3000" dirty="0">
              <a:solidFill>
                <a:srgbClr val="222366"/>
              </a:solidFill>
              <a:latin typeface="Times New Roman" panose="02020603050405020304" pitchFamily="18" charset="0"/>
              <a:ea typeface="Public Sans"/>
              <a:cs typeface="Times New Roman" panose="02020603050405020304" pitchFamily="18" charset="0"/>
              <a:sym typeface="Public Sans"/>
            </a:endParaRPr>
          </a:p>
          <a:p>
            <a:pPr marL="457200" indent="-457200">
              <a:lnSpc>
                <a:spcPts val="3499"/>
              </a:lnSpc>
              <a:buFont typeface="Arial" panose="020B0604020202020204" pitchFamily="34" charset="0"/>
              <a:buChar char="•"/>
            </a:pP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Theo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khuyến</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cáo</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bệnh</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nhân</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tiểu</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đường</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cần</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duy</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trì</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ngưỡng</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huyết</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áp</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dưới</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b="1" dirty="0">
                <a:solidFill>
                  <a:schemeClr val="tx1"/>
                </a:solidFill>
                <a:latin typeface="Times New Roman" panose="02020603050405020304" pitchFamily="18" charset="0"/>
                <a:ea typeface="Public Sans"/>
                <a:cs typeface="Times New Roman" panose="02020603050405020304" pitchFamily="18" charset="0"/>
                <a:sym typeface="Public Sans"/>
              </a:rPr>
              <a:t>130/80</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mmHg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để</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giảm</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các</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rủi</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ro</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về</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tim</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a:solidFill>
                  <a:schemeClr val="tx1"/>
                </a:solidFill>
                <a:latin typeface="Times New Roman" panose="02020603050405020304" pitchFamily="18" charset="0"/>
                <a:ea typeface="Public Sans"/>
                <a:cs typeface="Times New Roman" panose="02020603050405020304" pitchFamily="18" charset="0"/>
                <a:sym typeface="Public Sans"/>
              </a:rPr>
              <a:t>mạch</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a:t>
            </a:r>
          </a:p>
        </p:txBody>
      </p:sp>
    </p:spTree>
    <p:extLst>
      <p:ext uri="{BB962C8B-B14F-4D97-AF65-F5344CB8AC3E}">
        <p14:creationId xmlns:p14="http://schemas.microsoft.com/office/powerpoint/2010/main" val="151724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250"/>
                                        <p:tgtEl>
                                          <p:spTgt spid="2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250"/>
                                        <p:tgtEl>
                                          <p:spTgt spid="27"/>
                                        </p:tgtEl>
                                      </p:cBhvr>
                                    </p:animEffect>
                                    <p:anim calcmode="lin" valueType="num">
                                      <p:cBhvr>
                                        <p:cTn id="11" dur="250" fill="hold"/>
                                        <p:tgtEl>
                                          <p:spTgt spid="27"/>
                                        </p:tgtEl>
                                        <p:attrNameLst>
                                          <p:attrName>ppt_x</p:attrName>
                                        </p:attrNameLst>
                                      </p:cBhvr>
                                      <p:tavLst>
                                        <p:tav tm="0">
                                          <p:val>
                                            <p:strVal val="#ppt_x"/>
                                          </p:val>
                                        </p:tav>
                                        <p:tav tm="100000">
                                          <p:val>
                                            <p:strVal val="#ppt_x"/>
                                          </p:val>
                                        </p:tav>
                                      </p:tavLst>
                                    </p:anim>
                                    <p:anim calcmode="lin" valueType="num">
                                      <p:cBhvr>
                                        <p:cTn id="12" dur="25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50"/>
                                        <p:tgtEl>
                                          <p:spTgt spid="22"/>
                                        </p:tgtEl>
                                      </p:cBhvr>
                                    </p:animEffect>
                                    <p:anim calcmode="lin" valueType="num">
                                      <p:cBhvr>
                                        <p:cTn id="18" dur="250" fill="hold"/>
                                        <p:tgtEl>
                                          <p:spTgt spid="22"/>
                                        </p:tgtEl>
                                        <p:attrNameLst>
                                          <p:attrName>ppt_x</p:attrName>
                                        </p:attrNameLst>
                                      </p:cBhvr>
                                      <p:tavLst>
                                        <p:tav tm="0">
                                          <p:val>
                                            <p:strVal val="#ppt_x"/>
                                          </p:val>
                                        </p:tav>
                                        <p:tav tm="100000">
                                          <p:val>
                                            <p:strVal val="#ppt_x"/>
                                          </p:val>
                                        </p:tav>
                                      </p:tavLst>
                                    </p:anim>
                                    <p:anim calcmode="lin" valueType="num">
                                      <p:cBhvr>
                                        <p:cTn id="19" dur="25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250"/>
                                        <p:tgtEl>
                                          <p:spTgt spid="28"/>
                                        </p:tgtEl>
                                      </p:cBhvr>
                                    </p:animEffect>
                                    <p:anim calcmode="lin" valueType="num">
                                      <p:cBhvr>
                                        <p:cTn id="23" dur="250" fill="hold"/>
                                        <p:tgtEl>
                                          <p:spTgt spid="28"/>
                                        </p:tgtEl>
                                        <p:attrNameLst>
                                          <p:attrName>ppt_x</p:attrName>
                                        </p:attrNameLst>
                                      </p:cBhvr>
                                      <p:tavLst>
                                        <p:tav tm="0">
                                          <p:val>
                                            <p:strVal val="#ppt_x"/>
                                          </p:val>
                                        </p:tav>
                                        <p:tav tm="100000">
                                          <p:val>
                                            <p:strVal val="#ppt_x"/>
                                          </p:val>
                                        </p:tav>
                                      </p:tavLst>
                                    </p:anim>
                                    <p:anim calcmode="lin" valueType="num">
                                      <p:cBhvr>
                                        <p:cTn id="24" dur="25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250"/>
                                        <p:tgtEl>
                                          <p:spTgt spid="24"/>
                                        </p:tgtEl>
                                      </p:cBhvr>
                                    </p:animEffect>
                                    <p:anim calcmode="lin" valueType="num">
                                      <p:cBhvr>
                                        <p:cTn id="30" dur="250" fill="hold"/>
                                        <p:tgtEl>
                                          <p:spTgt spid="24"/>
                                        </p:tgtEl>
                                        <p:attrNameLst>
                                          <p:attrName>ppt_x</p:attrName>
                                        </p:attrNameLst>
                                      </p:cBhvr>
                                      <p:tavLst>
                                        <p:tav tm="0">
                                          <p:val>
                                            <p:strVal val="#ppt_x"/>
                                          </p:val>
                                        </p:tav>
                                        <p:tav tm="100000">
                                          <p:val>
                                            <p:strVal val="#ppt_x"/>
                                          </p:val>
                                        </p:tav>
                                      </p:tavLst>
                                    </p:anim>
                                    <p:anim calcmode="lin" valueType="num">
                                      <p:cBhvr>
                                        <p:cTn id="31" dur="250" fill="hold"/>
                                        <p:tgtEl>
                                          <p:spTgt spid="2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250"/>
                                        <p:tgtEl>
                                          <p:spTgt spid="29"/>
                                        </p:tgtEl>
                                      </p:cBhvr>
                                    </p:animEffect>
                                    <p:anim calcmode="lin" valueType="num">
                                      <p:cBhvr>
                                        <p:cTn id="35" dur="250" fill="hold"/>
                                        <p:tgtEl>
                                          <p:spTgt spid="29"/>
                                        </p:tgtEl>
                                        <p:attrNameLst>
                                          <p:attrName>ppt_x</p:attrName>
                                        </p:attrNameLst>
                                      </p:cBhvr>
                                      <p:tavLst>
                                        <p:tav tm="0">
                                          <p:val>
                                            <p:strVal val="#ppt_x"/>
                                          </p:val>
                                        </p:tav>
                                        <p:tav tm="100000">
                                          <p:val>
                                            <p:strVal val="#ppt_x"/>
                                          </p:val>
                                        </p:tav>
                                      </p:tavLst>
                                    </p:anim>
                                    <p:anim calcmode="lin" valueType="num">
                                      <p:cBhvr>
                                        <p:cTn id="36" dur="25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15" name="Freeform 15"/>
          <p:cNvSpPr/>
          <p:nvPr/>
        </p:nvSpPr>
        <p:spPr>
          <a:xfrm rot="-137149">
            <a:off x="16639000" y="4957237"/>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2">
              <a:extLst>
                <a:ext uri="{96DAC541-7B7A-43D3-8B79-37D633B846F1}">
                  <asvg:svgBlip xmlns="" xmlns:asvg="http://schemas.microsoft.com/office/drawing/2016/SVG/main" r:embed="rId9"/>
                </a:ext>
              </a:extLst>
            </a:blip>
            <a:stretch>
              <a:fillRect/>
            </a:stretch>
          </a:blipFill>
        </p:spPr>
      </p:sp>
      <p:sp>
        <p:nvSpPr>
          <p:cNvPr id="20" name="TextBox 20"/>
          <p:cNvSpPr txBox="1"/>
          <p:nvPr/>
        </p:nvSpPr>
        <p:spPr>
          <a:xfrm>
            <a:off x="2286000" y="-56516"/>
            <a:ext cx="13468746" cy="1166986"/>
          </a:xfrm>
          <a:prstGeom prst="rect">
            <a:avLst/>
          </a:prstGeom>
        </p:spPr>
        <p:txBody>
          <a:bodyPr wrap="square" lIns="0" tIns="0" rIns="0" bIns="0" rtlCol="0" anchor="t">
            <a:spAutoFit/>
          </a:bodyPr>
          <a:lstStyle/>
          <a:p>
            <a:pPr algn="ctr">
              <a:lnSpc>
                <a:spcPts val="9100"/>
              </a:lnSpc>
            </a:pP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Trực</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quan</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hóa</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trên</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Power BI (cont.)</a:t>
            </a:r>
            <a:endParaRPr lang="en-US" sz="6000" b="1" dirty="0">
              <a:solidFill>
                <a:schemeClr val="accent1"/>
              </a:solidFill>
              <a:latin typeface="Arial" panose="020B0604020202020204" pitchFamily="34" charset="0"/>
              <a:ea typeface="Brick Sans"/>
              <a:cs typeface="Arial" panose="020B0604020202020204" pitchFamily="34" charset="0"/>
              <a:sym typeface="Brick Sans"/>
            </a:endParaRPr>
          </a:p>
        </p:txBody>
      </p:sp>
      <p:sp>
        <p:nvSpPr>
          <p:cNvPr id="29" name="Rectangle 28"/>
          <p:cNvSpPr/>
          <p:nvPr/>
        </p:nvSpPr>
        <p:spPr>
          <a:xfrm>
            <a:off x="1604998" y="5981700"/>
            <a:ext cx="14606292" cy="307106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57200" indent="-457200">
              <a:lnSpc>
                <a:spcPts val="3499"/>
              </a:lnSpc>
              <a:buFont typeface="Arial" panose="020B0604020202020204" pitchFamily="34" charset="0"/>
              <a:buChar char="•"/>
            </a:pP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Số</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lượng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người</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bệnh</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tập</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trung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nhiều</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ở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khu</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vực</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có</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HIP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từ</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35-45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và</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lượng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đường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huyết</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trên</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130. Ở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mức</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từ</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50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trở</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lên</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và</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ngưỡng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Glucose ở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mức</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bình</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thường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thì</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gần</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như</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không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có</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sự</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xuất</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hiện</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của</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nhóm</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người</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bệnh</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a:t>
            </a:r>
          </a:p>
          <a:p>
            <a:pPr>
              <a:lnSpc>
                <a:spcPts val="3499"/>
              </a:lnSpc>
            </a:pPr>
            <a:endParaRPr lang="en-US" sz="3000" dirty="0">
              <a:solidFill>
                <a:srgbClr val="222366"/>
              </a:solidFill>
              <a:latin typeface="Times New Roman" panose="02020603050405020304" pitchFamily="18" charset="0"/>
              <a:ea typeface="Public Sans"/>
              <a:cs typeface="Times New Roman" panose="02020603050405020304" pitchFamily="18" charset="0"/>
              <a:sym typeface="Public Sans"/>
            </a:endParaRPr>
          </a:p>
          <a:p>
            <a:pPr marL="457200" indent="-457200">
              <a:lnSpc>
                <a:spcPts val="3499"/>
              </a:lnSpc>
              <a:buFont typeface="Arial" panose="020B0604020202020204" pitchFamily="34" charset="0"/>
              <a:buChar char="•"/>
            </a:pP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HIP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là</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một</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sản</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phẩm</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của</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tuyến</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tụy</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khi</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HIP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cao</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nghĩa</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là</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tuyến</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tụy</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vẫn</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hoạt</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động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tốt</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Trong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khi</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đó</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người</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bệnh</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tiểu</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đường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thì</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thường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bị</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suy</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giảm</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chức</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năng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tuyến</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tụy</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a:t>
            </a:r>
            <a:endParaRPr lang="en-US" sz="3000" dirty="0">
              <a:solidFill>
                <a:schemeClr val="tx1"/>
              </a:solidFill>
              <a:latin typeface="Times New Roman" panose="02020603050405020304" pitchFamily="18" charset="0"/>
              <a:ea typeface="Public Sans"/>
              <a:cs typeface="Times New Roman" panose="02020603050405020304" pitchFamily="18" charset="0"/>
              <a:sym typeface="Public Sans"/>
            </a:endParaRPr>
          </a:p>
        </p:txBody>
      </p:sp>
      <p:pic>
        <p:nvPicPr>
          <p:cNvPr id="4" name="Picture 3"/>
          <p:cNvPicPr>
            <a:picLocks noChangeAspect="1"/>
          </p:cNvPicPr>
          <p:nvPr/>
        </p:nvPicPr>
        <p:blipFill>
          <a:blip r:embed="rId10"/>
          <a:stretch>
            <a:fillRect/>
          </a:stretch>
        </p:blipFill>
        <p:spPr>
          <a:xfrm>
            <a:off x="1604998" y="1333500"/>
            <a:ext cx="14606550" cy="4279736"/>
          </a:xfrm>
          <a:prstGeom prst="rect">
            <a:avLst/>
          </a:prstGeom>
        </p:spPr>
      </p:pic>
    </p:spTree>
    <p:extLst>
      <p:ext uri="{BB962C8B-B14F-4D97-AF65-F5344CB8AC3E}">
        <p14:creationId xmlns:p14="http://schemas.microsoft.com/office/powerpoint/2010/main" val="1027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250"/>
                                        <p:tgtEl>
                                          <p:spTgt spid="29"/>
                                        </p:tgtEl>
                                      </p:cBhvr>
                                    </p:animEffect>
                                    <p:anim calcmode="lin" valueType="num">
                                      <p:cBhvr>
                                        <p:cTn id="8" dur="250" fill="hold"/>
                                        <p:tgtEl>
                                          <p:spTgt spid="29"/>
                                        </p:tgtEl>
                                        <p:attrNameLst>
                                          <p:attrName>ppt_x</p:attrName>
                                        </p:attrNameLst>
                                      </p:cBhvr>
                                      <p:tavLst>
                                        <p:tav tm="0">
                                          <p:val>
                                            <p:strVal val="#ppt_x"/>
                                          </p:val>
                                        </p:tav>
                                        <p:tav tm="100000">
                                          <p:val>
                                            <p:strVal val="#ppt_x"/>
                                          </p:val>
                                        </p:tav>
                                      </p:tavLst>
                                    </p:anim>
                                    <p:anim calcmode="lin" valueType="num">
                                      <p:cBhvr>
                                        <p:cTn id="9" dur="25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50"/>
                                        <p:tgtEl>
                                          <p:spTgt spid="4"/>
                                        </p:tgtEl>
                                      </p:cBhvr>
                                    </p:animEffect>
                                    <p:anim calcmode="lin" valueType="num">
                                      <p:cBhvr>
                                        <p:cTn id="13" dur="250" fill="hold"/>
                                        <p:tgtEl>
                                          <p:spTgt spid="4"/>
                                        </p:tgtEl>
                                        <p:attrNameLst>
                                          <p:attrName>ppt_x</p:attrName>
                                        </p:attrNameLst>
                                      </p:cBhvr>
                                      <p:tavLst>
                                        <p:tav tm="0">
                                          <p:val>
                                            <p:strVal val="#ppt_x"/>
                                          </p:val>
                                        </p:tav>
                                        <p:tav tm="100000">
                                          <p:val>
                                            <p:strVal val="#ppt_x"/>
                                          </p:val>
                                        </p:tav>
                                      </p:tavLst>
                                    </p:anim>
                                    <p:anim calcmode="lin" valueType="num">
                                      <p:cBhvr>
                                        <p:cTn id="14"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15" name="Freeform 15"/>
          <p:cNvSpPr/>
          <p:nvPr/>
        </p:nvSpPr>
        <p:spPr>
          <a:xfrm rot="-137149">
            <a:off x="16639000" y="4957237"/>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2">
              <a:extLst>
                <a:ext uri="{96DAC541-7B7A-43D3-8B79-37D633B846F1}">
                  <asvg:svgBlip xmlns="" xmlns:asvg="http://schemas.microsoft.com/office/drawing/2016/SVG/main" r:embed="rId9"/>
                </a:ext>
              </a:extLst>
            </a:blip>
            <a:stretch>
              <a:fillRect/>
            </a:stretch>
          </a:blipFill>
        </p:spPr>
      </p:sp>
      <p:sp>
        <p:nvSpPr>
          <p:cNvPr id="20" name="TextBox 20"/>
          <p:cNvSpPr txBox="1"/>
          <p:nvPr/>
        </p:nvSpPr>
        <p:spPr>
          <a:xfrm>
            <a:off x="2286000" y="-56516"/>
            <a:ext cx="13468746" cy="1166986"/>
          </a:xfrm>
          <a:prstGeom prst="rect">
            <a:avLst/>
          </a:prstGeom>
        </p:spPr>
        <p:txBody>
          <a:bodyPr wrap="square" lIns="0" tIns="0" rIns="0" bIns="0" rtlCol="0" anchor="t">
            <a:spAutoFit/>
          </a:bodyPr>
          <a:lstStyle/>
          <a:p>
            <a:pPr algn="ctr">
              <a:lnSpc>
                <a:spcPts val="9100"/>
              </a:lnSpc>
            </a:pP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Trực</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quan</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hóa</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trên</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Power BI (cont.)</a:t>
            </a:r>
            <a:endParaRPr lang="en-US" sz="6000" b="1" dirty="0">
              <a:solidFill>
                <a:schemeClr val="accent1"/>
              </a:solidFill>
              <a:latin typeface="Arial" panose="020B0604020202020204" pitchFamily="34" charset="0"/>
              <a:ea typeface="Brick Sans"/>
              <a:cs typeface="Arial" panose="020B0604020202020204" pitchFamily="34" charset="0"/>
              <a:sym typeface="Brick Sans"/>
            </a:endParaRPr>
          </a:p>
        </p:txBody>
      </p:sp>
      <p:sp>
        <p:nvSpPr>
          <p:cNvPr id="29" name="Rectangle 28"/>
          <p:cNvSpPr/>
          <p:nvPr/>
        </p:nvSpPr>
        <p:spPr>
          <a:xfrm>
            <a:off x="1604998" y="5981700"/>
            <a:ext cx="14606292" cy="307106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57200" indent="-457200">
              <a:lnSpc>
                <a:spcPts val="3499"/>
              </a:lnSpc>
              <a:buFont typeface="Arial" panose="020B0604020202020204" pitchFamily="34" charset="0"/>
              <a:buChar char="•"/>
            </a:pP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Biểu</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đồ</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cho</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thấy</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nam</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giới</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có</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lượng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Glucose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trung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bình</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cao</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hơn</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nữ</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giới</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lần</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lượt</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là</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b="1" dirty="0" smtClean="0">
                <a:solidFill>
                  <a:schemeClr val="tx1"/>
                </a:solidFill>
                <a:latin typeface="Times New Roman" panose="02020603050405020304" pitchFamily="18" charset="0"/>
                <a:ea typeface="Public Sans"/>
                <a:cs typeface="Times New Roman" panose="02020603050405020304" pitchFamily="18" charset="0"/>
                <a:sym typeface="Public Sans"/>
              </a:rPr>
              <a:t>112.24</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và</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b="1" dirty="0" smtClean="0">
                <a:solidFill>
                  <a:schemeClr val="tx1"/>
                </a:solidFill>
                <a:latin typeface="Times New Roman" panose="02020603050405020304" pitchFamily="18" charset="0"/>
                <a:ea typeface="Public Sans"/>
                <a:cs typeface="Times New Roman" panose="02020603050405020304" pitchFamily="18" charset="0"/>
                <a:sym typeface="Public Sans"/>
              </a:rPr>
              <a:t>102.65</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a:t>
            </a:r>
          </a:p>
          <a:p>
            <a:pPr>
              <a:lnSpc>
                <a:spcPts val="3499"/>
              </a:lnSpc>
            </a:pPr>
            <a:endParaRPr lang="en-US" sz="3000" dirty="0">
              <a:solidFill>
                <a:srgbClr val="222366"/>
              </a:solidFill>
              <a:latin typeface="Times New Roman" panose="02020603050405020304" pitchFamily="18" charset="0"/>
              <a:ea typeface="Public Sans"/>
              <a:cs typeface="Times New Roman" panose="02020603050405020304" pitchFamily="18" charset="0"/>
              <a:sym typeface="Public Sans"/>
            </a:endParaRPr>
          </a:p>
          <a:p>
            <a:pPr marL="457200" indent="-457200">
              <a:lnSpc>
                <a:spcPts val="3499"/>
              </a:lnSpc>
              <a:buFont typeface="Arial" panose="020B0604020202020204" pitchFamily="34" charset="0"/>
              <a:buChar char="•"/>
            </a:pP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Lý</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giải</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nguyên</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nhân</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vì</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sao</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feature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giới</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tính</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nam</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có</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tác</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động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lớn</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tới</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kết</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quả</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đầu</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ra</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là</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bệnh</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của</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mô</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hình</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a:t>
            </a:r>
            <a:endParaRPr lang="en-US" sz="3000" dirty="0">
              <a:solidFill>
                <a:schemeClr val="tx1"/>
              </a:solidFill>
              <a:latin typeface="Times New Roman" panose="02020603050405020304" pitchFamily="18" charset="0"/>
              <a:ea typeface="Public Sans"/>
              <a:cs typeface="Times New Roman" panose="02020603050405020304" pitchFamily="18" charset="0"/>
              <a:sym typeface="Public Sans"/>
            </a:endParaRPr>
          </a:p>
        </p:txBody>
      </p:sp>
      <p:pic>
        <p:nvPicPr>
          <p:cNvPr id="2" name="Picture 1"/>
          <p:cNvPicPr>
            <a:picLocks noChangeAspect="1"/>
          </p:cNvPicPr>
          <p:nvPr/>
        </p:nvPicPr>
        <p:blipFill>
          <a:blip r:embed="rId10"/>
          <a:stretch>
            <a:fillRect/>
          </a:stretch>
        </p:blipFill>
        <p:spPr>
          <a:xfrm>
            <a:off x="1604998" y="1409700"/>
            <a:ext cx="14606292" cy="4129994"/>
          </a:xfrm>
          <a:prstGeom prst="rect">
            <a:avLst/>
          </a:prstGeom>
        </p:spPr>
      </p:pic>
      <p:pic>
        <p:nvPicPr>
          <p:cNvPr id="3" name="Picture 2"/>
          <p:cNvPicPr>
            <a:picLocks noChangeAspect="1"/>
          </p:cNvPicPr>
          <p:nvPr/>
        </p:nvPicPr>
        <p:blipFill>
          <a:blip r:embed="rId11"/>
          <a:stretch>
            <a:fillRect/>
          </a:stretch>
        </p:blipFill>
        <p:spPr>
          <a:xfrm>
            <a:off x="1642320" y="1409700"/>
            <a:ext cx="14544761" cy="4129994"/>
          </a:xfrm>
          <a:prstGeom prst="rect">
            <a:avLst/>
          </a:prstGeom>
        </p:spPr>
      </p:pic>
      <p:sp>
        <p:nvSpPr>
          <p:cNvPr id="8" name="Rectangle 7"/>
          <p:cNvSpPr/>
          <p:nvPr/>
        </p:nvSpPr>
        <p:spPr>
          <a:xfrm>
            <a:off x="1642320" y="6010470"/>
            <a:ext cx="14606292" cy="304229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57200" indent="-457200">
              <a:lnSpc>
                <a:spcPts val="3499"/>
              </a:lnSpc>
              <a:buFont typeface="Arial" panose="020B0604020202020204" pitchFamily="34" charset="0"/>
              <a:buChar char="•"/>
            </a:pP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Nhóm</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tuổi</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trung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niên</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từ</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50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trở</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lên</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có</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giá</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trị</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trung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bình</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đường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huyết</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rất</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cao</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b="1" dirty="0" smtClean="0">
                <a:solidFill>
                  <a:srgbClr val="FF0000"/>
                </a:solidFill>
                <a:latin typeface="Times New Roman" panose="02020603050405020304" pitchFamily="18" charset="0"/>
                <a:ea typeface="Public Sans"/>
                <a:cs typeface="Times New Roman" panose="02020603050405020304" pitchFamily="18" charset="0"/>
                <a:sym typeface="Public Sans"/>
              </a:rPr>
              <a:t>123.99</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a:t>
            </a:r>
          </a:p>
          <a:p>
            <a:pPr>
              <a:lnSpc>
                <a:spcPts val="3499"/>
              </a:lnSpc>
            </a:pPr>
            <a:endPar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endParaRPr>
          </a:p>
          <a:p>
            <a:pPr>
              <a:lnSpc>
                <a:spcPts val="3499"/>
              </a:lnSpc>
            </a:pPr>
            <a:endParaRPr lang="en-US" sz="3000" dirty="0">
              <a:solidFill>
                <a:srgbClr val="222366"/>
              </a:solidFill>
              <a:latin typeface="Times New Roman" panose="02020603050405020304" pitchFamily="18" charset="0"/>
              <a:ea typeface="Public Sans"/>
              <a:cs typeface="Times New Roman" panose="02020603050405020304" pitchFamily="18" charset="0"/>
              <a:sym typeface="Public Sans"/>
            </a:endParaRPr>
          </a:p>
          <a:p>
            <a:pPr marL="457200" indent="-457200">
              <a:lnSpc>
                <a:spcPts val="3499"/>
              </a:lnSpc>
              <a:buFont typeface="Arial" panose="020B0604020202020204" pitchFamily="34" charset="0"/>
              <a:buChar char="•"/>
            </a:pP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Cho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thấy</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tuổi</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càng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cao</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thì</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nguy</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cơ</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mắc</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bệnh</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tiểu</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đường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cũng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càng</a:t>
            </a:r>
            <a:r>
              <a:rPr lang="en-US" sz="3000" dirty="0" smtClean="0">
                <a:solidFill>
                  <a:schemeClr val="tx1"/>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chemeClr val="tx1"/>
                </a:solidFill>
                <a:latin typeface="Times New Roman" panose="02020603050405020304" pitchFamily="18" charset="0"/>
                <a:ea typeface="Public Sans"/>
                <a:cs typeface="Times New Roman" panose="02020603050405020304" pitchFamily="18" charset="0"/>
                <a:sym typeface="Public Sans"/>
              </a:rPr>
              <a:t>tăng</a:t>
            </a:r>
            <a:r>
              <a:rPr lang="en-US" sz="3000" dirty="0">
                <a:solidFill>
                  <a:schemeClr val="tx1"/>
                </a:solidFill>
                <a:latin typeface="Times New Roman" panose="02020603050405020304" pitchFamily="18" charset="0"/>
                <a:ea typeface="Public Sans"/>
                <a:cs typeface="Times New Roman" panose="02020603050405020304" pitchFamily="18" charset="0"/>
                <a:sym typeface="Public Sans"/>
              </a:rPr>
              <a:t>.</a:t>
            </a:r>
          </a:p>
        </p:txBody>
      </p:sp>
    </p:spTree>
    <p:extLst>
      <p:ext uri="{BB962C8B-B14F-4D97-AF65-F5344CB8AC3E}">
        <p14:creationId xmlns:p14="http://schemas.microsoft.com/office/powerpoint/2010/main" val="35752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250"/>
                                        <p:tgtEl>
                                          <p:spTgt spid="29"/>
                                        </p:tgtEl>
                                      </p:cBhvr>
                                    </p:animEffect>
                                    <p:anim calcmode="lin" valueType="num">
                                      <p:cBhvr>
                                        <p:cTn id="8" dur="250" fill="hold"/>
                                        <p:tgtEl>
                                          <p:spTgt spid="29"/>
                                        </p:tgtEl>
                                        <p:attrNameLst>
                                          <p:attrName>ppt_x</p:attrName>
                                        </p:attrNameLst>
                                      </p:cBhvr>
                                      <p:tavLst>
                                        <p:tav tm="0">
                                          <p:val>
                                            <p:strVal val="#ppt_x"/>
                                          </p:val>
                                        </p:tav>
                                        <p:tav tm="100000">
                                          <p:val>
                                            <p:strVal val="#ppt_x"/>
                                          </p:val>
                                        </p:tav>
                                      </p:tavLst>
                                    </p:anim>
                                    <p:anim calcmode="lin" valueType="num">
                                      <p:cBhvr>
                                        <p:cTn id="9" dur="25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50"/>
                                        <p:tgtEl>
                                          <p:spTgt spid="2"/>
                                        </p:tgtEl>
                                      </p:cBhvr>
                                    </p:animEffect>
                                    <p:anim calcmode="lin" valueType="num">
                                      <p:cBhvr>
                                        <p:cTn id="13" dur="250" fill="hold"/>
                                        <p:tgtEl>
                                          <p:spTgt spid="2"/>
                                        </p:tgtEl>
                                        <p:attrNameLst>
                                          <p:attrName>ppt_x</p:attrName>
                                        </p:attrNameLst>
                                      </p:cBhvr>
                                      <p:tavLst>
                                        <p:tav tm="0">
                                          <p:val>
                                            <p:strVal val="#ppt_x"/>
                                          </p:val>
                                        </p:tav>
                                        <p:tav tm="100000">
                                          <p:val>
                                            <p:strVal val="#ppt_x"/>
                                          </p:val>
                                        </p:tav>
                                      </p:tavLst>
                                    </p:anim>
                                    <p:anim calcmode="lin" valueType="num">
                                      <p:cBhvr>
                                        <p:cTn id="14"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50"/>
                                        <p:tgtEl>
                                          <p:spTgt spid="8"/>
                                        </p:tgtEl>
                                      </p:cBhvr>
                                    </p:animEffect>
                                    <p:anim calcmode="lin" valueType="num">
                                      <p:cBhvr>
                                        <p:cTn id="20" dur="250" fill="hold"/>
                                        <p:tgtEl>
                                          <p:spTgt spid="8"/>
                                        </p:tgtEl>
                                        <p:attrNameLst>
                                          <p:attrName>ppt_x</p:attrName>
                                        </p:attrNameLst>
                                      </p:cBhvr>
                                      <p:tavLst>
                                        <p:tav tm="0">
                                          <p:val>
                                            <p:strVal val="#ppt_x"/>
                                          </p:val>
                                        </p:tav>
                                        <p:tav tm="100000">
                                          <p:val>
                                            <p:strVal val="#ppt_x"/>
                                          </p:val>
                                        </p:tav>
                                      </p:tavLst>
                                    </p:anim>
                                    <p:anim calcmode="lin" valueType="num">
                                      <p:cBhvr>
                                        <p:cTn id="21" dur="25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250"/>
                                        <p:tgtEl>
                                          <p:spTgt spid="3"/>
                                        </p:tgtEl>
                                      </p:cBhvr>
                                    </p:animEffect>
                                    <p:anim calcmode="lin" valueType="num">
                                      <p:cBhvr>
                                        <p:cTn id="25" dur="250" fill="hold"/>
                                        <p:tgtEl>
                                          <p:spTgt spid="3"/>
                                        </p:tgtEl>
                                        <p:attrNameLst>
                                          <p:attrName>ppt_x</p:attrName>
                                        </p:attrNameLst>
                                      </p:cBhvr>
                                      <p:tavLst>
                                        <p:tav tm="0">
                                          <p:val>
                                            <p:strVal val="#ppt_x"/>
                                          </p:val>
                                        </p:tav>
                                        <p:tav tm="100000">
                                          <p:val>
                                            <p:strVal val="#ppt_x"/>
                                          </p:val>
                                        </p:tav>
                                      </p:tavLst>
                                    </p:anim>
                                    <p:anim calcmode="lin" valueType="num">
                                      <p:cBhvr>
                                        <p:cTn id="26"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163445" y="-318668"/>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472404" y="1239922"/>
            <a:ext cx="7399403"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grpSp>
        <p:nvGrpSpPr>
          <p:cNvPr id="4" name="Group 4"/>
          <p:cNvGrpSpPr/>
          <p:nvPr/>
        </p:nvGrpSpPr>
        <p:grpSpPr>
          <a:xfrm>
            <a:off x="2409235" y="4591506"/>
            <a:ext cx="5694209" cy="8280195"/>
            <a:chOff x="0" y="0"/>
            <a:chExt cx="812800" cy="1181928"/>
          </a:xfrm>
        </p:grpSpPr>
        <p:sp>
          <p:nvSpPr>
            <p:cNvPr id="5" name="Freeform 5"/>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sp>
        <p:sp>
          <p:nvSpPr>
            <p:cNvPr id="6" name="TextBox 6"/>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9592329" y="1239922"/>
            <a:ext cx="7399403" cy="11629710"/>
          </a:xfrm>
          <a:custGeom>
            <a:avLst/>
            <a:gdLst/>
            <a:ahLst/>
            <a:cxnLst/>
            <a:rect l="l" t="t" r="r" b="b"/>
            <a:pathLst>
              <a:path w="7399403" h="11629710">
                <a:moveTo>
                  <a:pt x="0" y="0"/>
                </a:moveTo>
                <a:lnTo>
                  <a:pt x="7399403" y="0"/>
                </a:lnTo>
                <a:lnTo>
                  <a:pt x="7399403" y="11629709"/>
                </a:lnTo>
                <a:lnTo>
                  <a:pt x="0" y="116297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grpSp>
        <p:nvGrpSpPr>
          <p:cNvPr id="9" name="Group 9"/>
          <p:cNvGrpSpPr/>
          <p:nvPr/>
        </p:nvGrpSpPr>
        <p:grpSpPr>
          <a:xfrm>
            <a:off x="10444927" y="6038930"/>
            <a:ext cx="5694209" cy="8280195"/>
            <a:chOff x="0" y="0"/>
            <a:chExt cx="812800" cy="1181928"/>
          </a:xfrm>
        </p:grpSpPr>
        <p:sp>
          <p:nvSpPr>
            <p:cNvPr id="10" name="Freeform 10"/>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sp>
        <p:sp>
          <p:nvSpPr>
            <p:cNvPr id="11" name="TextBox 11"/>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p:cNvSpPr/>
          <p:nvPr/>
        </p:nvSpPr>
        <p:spPr>
          <a:xfrm rot="-1257881">
            <a:off x="-746181" y="2077712"/>
            <a:ext cx="3549762" cy="3440042"/>
          </a:xfrm>
          <a:custGeom>
            <a:avLst/>
            <a:gdLst/>
            <a:ahLst/>
            <a:cxnLst/>
            <a:rect l="l" t="t" r="r" b="b"/>
            <a:pathLst>
              <a:path w="3549762" h="3440042">
                <a:moveTo>
                  <a:pt x="0" y="0"/>
                </a:moveTo>
                <a:lnTo>
                  <a:pt x="3549762" y="0"/>
                </a:lnTo>
                <a:lnTo>
                  <a:pt x="3549762" y="3440042"/>
                </a:lnTo>
                <a:lnTo>
                  <a:pt x="0" y="3440042"/>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3" name="Freeform 13"/>
          <p:cNvSpPr/>
          <p:nvPr/>
        </p:nvSpPr>
        <p:spPr>
          <a:xfrm rot="-137149">
            <a:off x="9171401" y="3701601"/>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4" name="TextBox 14"/>
          <p:cNvSpPr txBox="1"/>
          <p:nvPr/>
        </p:nvSpPr>
        <p:spPr>
          <a:xfrm>
            <a:off x="2557930" y="4486094"/>
            <a:ext cx="4925174" cy="4937249"/>
          </a:xfrm>
          <a:prstGeom prst="rect">
            <a:avLst/>
          </a:prstGeom>
        </p:spPr>
        <p:txBody>
          <a:bodyPr lIns="0" tIns="0" rIns="0" bIns="0" rtlCol="0" anchor="t">
            <a:spAutoFit/>
          </a:bodyPr>
          <a:lstStyle/>
          <a:p>
            <a:pPr marL="457200" indent="-457200">
              <a:lnSpc>
                <a:spcPts val="3499"/>
              </a:lnSpc>
              <a:buFont typeface="Arial" panose="020B0604020202020204" pitchFamily="34" charset="0"/>
              <a:buChar char="•"/>
            </a:pP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Chỉ</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số</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Glucose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và</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HBA1c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là</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2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chỉ</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số</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quan</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trọng</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để</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chẩn</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đoán</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bệnh</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tiểu</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đường</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a:t>
            </a:r>
          </a:p>
          <a:p>
            <a:pPr marL="457200" indent="-457200">
              <a:lnSpc>
                <a:spcPts val="3499"/>
              </a:lnSpc>
              <a:buFont typeface="Arial" panose="020B0604020202020204" pitchFamily="34" charset="0"/>
              <a:buChar char="•"/>
            </a:pPr>
            <a:endParaRPr lang="en-US" sz="3000" dirty="0">
              <a:solidFill>
                <a:srgbClr val="222366"/>
              </a:solidFill>
              <a:latin typeface="Times New Roman" panose="02020603050405020304" pitchFamily="18" charset="0"/>
              <a:ea typeface="Public Sans"/>
              <a:cs typeface="Times New Roman" panose="02020603050405020304" pitchFamily="18" charset="0"/>
              <a:sym typeface="Public Sans"/>
            </a:endParaRPr>
          </a:p>
          <a:p>
            <a:pPr marL="457200" indent="-457200">
              <a:lnSpc>
                <a:spcPts val="3499"/>
              </a:lnSpc>
              <a:buFont typeface="Arial" panose="020B0604020202020204" pitchFamily="34" charset="0"/>
              <a:buChar char="•"/>
            </a:pP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Các</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chỉ</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số</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khác</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như</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Cholesterol,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HDl</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huyết</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áp</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etc</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là</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những</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chỉ</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số</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có</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quan</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hệ</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mật</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thiết</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với</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2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chỉ</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số</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trên</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Có</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thể</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đóng</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vai</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trò</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là</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những</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chỉ</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số</a:t>
            </a:r>
            <a:r>
              <a:rPr lang="en-US" sz="3000" dirty="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cảnh</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báo</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về</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di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chứng</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của</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bệnh</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a:t>
            </a:r>
            <a:endParaRPr lang="en-US" sz="3000" dirty="0">
              <a:solidFill>
                <a:srgbClr val="222366"/>
              </a:solidFill>
              <a:latin typeface="Times New Roman" panose="02020603050405020304" pitchFamily="18" charset="0"/>
              <a:ea typeface="Public Sans"/>
              <a:cs typeface="Times New Roman" panose="02020603050405020304" pitchFamily="18" charset="0"/>
              <a:sym typeface="Public Sans"/>
            </a:endParaRPr>
          </a:p>
        </p:txBody>
      </p:sp>
      <p:sp>
        <p:nvSpPr>
          <p:cNvPr id="15" name="TextBox 15"/>
          <p:cNvSpPr txBox="1"/>
          <p:nvPr/>
        </p:nvSpPr>
        <p:spPr>
          <a:xfrm>
            <a:off x="10829443" y="6281457"/>
            <a:ext cx="4925174" cy="3590727"/>
          </a:xfrm>
          <a:prstGeom prst="rect">
            <a:avLst/>
          </a:prstGeom>
        </p:spPr>
        <p:txBody>
          <a:bodyPr lIns="0" tIns="0" rIns="0" bIns="0" rtlCol="0" anchor="t">
            <a:spAutoFit/>
          </a:bodyPr>
          <a:lstStyle/>
          <a:p>
            <a:pPr marL="457200" indent="-457200">
              <a:lnSpc>
                <a:spcPts val="3499"/>
              </a:lnSpc>
              <a:buFont typeface="Arial" panose="020B0604020202020204" pitchFamily="34" charset="0"/>
              <a:buChar char="•"/>
            </a:pP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Người</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bệnh</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cần</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phải</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duy</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trì</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các</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chỉ</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số</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này</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ở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ngưỡng</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cho</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phép</a:t>
            </a:r>
            <a:r>
              <a:rPr lang="en-US" sz="3000" dirty="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để</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tránh</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nguy</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hiểm</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a:t>
            </a:r>
          </a:p>
          <a:p>
            <a:pPr marL="457200" indent="-457200">
              <a:lnSpc>
                <a:spcPts val="3499"/>
              </a:lnSpc>
              <a:buFont typeface="Arial" panose="020B0604020202020204" pitchFamily="34" charset="0"/>
              <a:buChar char="•"/>
            </a:pPr>
            <a:endParaRPr lang="en-US" sz="3000" dirty="0">
              <a:solidFill>
                <a:srgbClr val="222366"/>
              </a:solidFill>
              <a:latin typeface="Times New Roman" panose="02020603050405020304" pitchFamily="18" charset="0"/>
              <a:ea typeface="Public Sans"/>
              <a:cs typeface="Times New Roman" panose="02020603050405020304" pitchFamily="18" charset="0"/>
              <a:sym typeface="Public Sans"/>
            </a:endParaRPr>
          </a:p>
          <a:p>
            <a:pPr marL="457200" indent="-457200">
              <a:lnSpc>
                <a:spcPts val="3499"/>
              </a:lnSpc>
              <a:buFont typeface="Arial" panose="020B0604020202020204" pitchFamily="34" charset="0"/>
              <a:buChar char="•"/>
            </a:pP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Áp</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dụng</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các</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lối</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sống</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lành</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mạnh</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để</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quá</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trình</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phòng</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ngừa</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và</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điều</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trị</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tốt</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hơn</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đặc</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biệt</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ở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những</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người</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lớn</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tuổi</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a:t>
            </a:r>
            <a:endParaRPr lang="en-US" sz="3000" dirty="0">
              <a:solidFill>
                <a:srgbClr val="222366"/>
              </a:solidFill>
              <a:latin typeface="Times New Roman" panose="02020603050405020304" pitchFamily="18" charset="0"/>
              <a:ea typeface="Public Sans"/>
              <a:cs typeface="Times New Roman" panose="02020603050405020304" pitchFamily="18" charset="0"/>
              <a:sym typeface="Public Sans"/>
            </a:endParaRPr>
          </a:p>
        </p:txBody>
      </p:sp>
      <p:sp>
        <p:nvSpPr>
          <p:cNvPr id="17" name="TextBox 17"/>
          <p:cNvSpPr txBox="1"/>
          <p:nvPr/>
        </p:nvSpPr>
        <p:spPr>
          <a:xfrm>
            <a:off x="1853664" y="144323"/>
            <a:ext cx="14228697" cy="1117742"/>
          </a:xfrm>
          <a:prstGeom prst="rect">
            <a:avLst/>
          </a:prstGeom>
        </p:spPr>
        <p:txBody>
          <a:bodyPr lIns="0" tIns="0" rIns="0" bIns="0" rtlCol="0" anchor="t">
            <a:spAutoFit/>
          </a:bodyPr>
          <a:lstStyle/>
          <a:p>
            <a:pPr algn="ctr">
              <a:lnSpc>
                <a:spcPts val="9799"/>
              </a:lnSpc>
            </a:pPr>
            <a:r>
              <a:rPr lang="en-US" sz="6000" b="1" dirty="0" smtClean="0">
                <a:solidFill>
                  <a:schemeClr val="accent1"/>
                </a:solidFill>
                <a:latin typeface="Arial" panose="020B0604020202020204" pitchFamily="34" charset="0"/>
                <a:ea typeface="Tahoma" panose="020B0604030504040204" pitchFamily="34" charset="0"/>
                <a:cs typeface="Arial" panose="020B0604020202020204" pitchFamily="34" charset="0"/>
                <a:sym typeface="Brick Sans"/>
              </a:rPr>
              <a:t>KẾT LUẬN</a:t>
            </a:r>
            <a:endParaRPr lang="en-US" sz="6000" b="1" dirty="0">
              <a:solidFill>
                <a:schemeClr val="accent1"/>
              </a:solidFill>
              <a:latin typeface="Arial" panose="020B0604020202020204" pitchFamily="34" charset="0"/>
              <a:ea typeface="Tahoma" panose="020B0604030504040204" pitchFamily="34" charset="0"/>
              <a:cs typeface="Arial" panose="020B0604020202020204" pitchFamily="34" charset="0"/>
              <a:sym typeface="Brick San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422894" y="1049600"/>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1793077">
            <a:off x="1979827" y="-203162"/>
            <a:ext cx="1769402" cy="2463725"/>
          </a:xfrm>
          <a:custGeom>
            <a:avLst/>
            <a:gdLst/>
            <a:ahLst/>
            <a:cxnLst/>
            <a:rect l="l" t="t" r="r" b="b"/>
            <a:pathLst>
              <a:path w="1769402" h="2463725">
                <a:moveTo>
                  <a:pt x="0" y="0"/>
                </a:moveTo>
                <a:lnTo>
                  <a:pt x="1769402" y="0"/>
                </a:lnTo>
                <a:lnTo>
                  <a:pt x="1769402" y="2463724"/>
                </a:lnTo>
                <a:lnTo>
                  <a:pt x="0" y="2463724"/>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1942242" y="249336"/>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rot="855077">
            <a:off x="14265134" y="-162966"/>
            <a:ext cx="2066999" cy="2383332"/>
          </a:xfrm>
          <a:custGeom>
            <a:avLst/>
            <a:gdLst/>
            <a:ahLst/>
            <a:cxnLst/>
            <a:rect l="l" t="t" r="r" b="b"/>
            <a:pathLst>
              <a:path w="2066999" h="2383332">
                <a:moveTo>
                  <a:pt x="0" y="0"/>
                </a:moveTo>
                <a:lnTo>
                  <a:pt x="2066999" y="0"/>
                </a:lnTo>
                <a:lnTo>
                  <a:pt x="2066999" y="2383332"/>
                </a:lnTo>
                <a:lnTo>
                  <a:pt x="0" y="2383332"/>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grpSp>
        <p:nvGrpSpPr>
          <p:cNvPr id="6" name="Group 6"/>
          <p:cNvGrpSpPr/>
          <p:nvPr/>
        </p:nvGrpSpPr>
        <p:grpSpPr>
          <a:xfrm>
            <a:off x="3129847" y="603503"/>
            <a:ext cx="12092272" cy="4190887"/>
            <a:chOff x="0" y="0"/>
            <a:chExt cx="1100680" cy="381469"/>
          </a:xfrm>
        </p:grpSpPr>
        <p:sp>
          <p:nvSpPr>
            <p:cNvPr id="7" name="Freeform 7"/>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sp>
        <p:sp>
          <p:nvSpPr>
            <p:cNvPr id="8" name="TextBox 8"/>
            <p:cNvSpPr txBox="1"/>
            <p:nvPr/>
          </p:nvSpPr>
          <p:spPr>
            <a:xfrm>
              <a:off x="0" y="-38100"/>
              <a:ext cx="1100680" cy="419569"/>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9432945" y="5542054"/>
            <a:ext cx="5018594" cy="5403600"/>
          </a:xfrm>
          <a:custGeom>
            <a:avLst/>
            <a:gdLst/>
            <a:ahLst/>
            <a:cxnLst/>
            <a:rect l="l" t="t" r="r" b="b"/>
            <a:pathLst>
              <a:path w="5018594" h="5403600">
                <a:moveTo>
                  <a:pt x="0" y="0"/>
                </a:moveTo>
                <a:lnTo>
                  <a:pt x="5018594" y="0"/>
                </a:lnTo>
                <a:lnTo>
                  <a:pt x="5018594" y="5403600"/>
                </a:lnTo>
                <a:lnTo>
                  <a:pt x="0" y="5403600"/>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0" name="Freeform 10"/>
          <p:cNvSpPr/>
          <p:nvPr/>
        </p:nvSpPr>
        <p:spPr>
          <a:xfrm>
            <a:off x="2639554" y="5542054"/>
            <a:ext cx="3814457" cy="5060639"/>
          </a:xfrm>
          <a:custGeom>
            <a:avLst/>
            <a:gdLst/>
            <a:ahLst/>
            <a:cxnLst/>
            <a:rect l="l" t="t" r="r" b="b"/>
            <a:pathLst>
              <a:path w="3814457" h="5060639">
                <a:moveTo>
                  <a:pt x="0" y="0"/>
                </a:moveTo>
                <a:lnTo>
                  <a:pt x="3814457" y="0"/>
                </a:lnTo>
                <a:lnTo>
                  <a:pt x="3814457" y="5060640"/>
                </a:lnTo>
                <a:lnTo>
                  <a:pt x="0" y="5060640"/>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11" name="Freeform 11"/>
          <p:cNvSpPr/>
          <p:nvPr/>
        </p:nvSpPr>
        <p:spPr>
          <a:xfrm>
            <a:off x="5644433" y="5542054"/>
            <a:ext cx="4031635" cy="5229715"/>
          </a:xfrm>
          <a:custGeom>
            <a:avLst/>
            <a:gdLst/>
            <a:ahLst/>
            <a:cxnLst/>
            <a:rect l="l" t="t" r="r" b="b"/>
            <a:pathLst>
              <a:path w="4031635" h="5229715">
                <a:moveTo>
                  <a:pt x="0" y="0"/>
                </a:moveTo>
                <a:lnTo>
                  <a:pt x="4031635" y="0"/>
                </a:lnTo>
                <a:lnTo>
                  <a:pt x="4031635" y="5229715"/>
                </a:lnTo>
                <a:lnTo>
                  <a:pt x="0" y="5229715"/>
                </a:lnTo>
                <a:lnTo>
                  <a:pt x="0" y="0"/>
                </a:lnTo>
                <a:close/>
              </a:path>
            </a:pathLst>
          </a:custGeom>
          <a:blipFill>
            <a:blip r:embed="rId12">
              <a:extLst>
                <a:ext uri="{96DAC541-7B7A-43D3-8B79-37D633B846F1}">
                  <asvg:svgBlip xmlns="" xmlns:asvg="http://schemas.microsoft.com/office/drawing/2016/SVG/main" r:embed="rId13"/>
                </a:ext>
              </a:extLst>
            </a:blip>
            <a:stretch>
              <a:fillRect/>
            </a:stretch>
          </a:blipFill>
        </p:spPr>
      </p:sp>
      <p:sp>
        <p:nvSpPr>
          <p:cNvPr id="12" name="Freeform 12"/>
          <p:cNvSpPr/>
          <p:nvPr/>
        </p:nvSpPr>
        <p:spPr>
          <a:xfrm rot="-1257881">
            <a:off x="-400893" y="2974914"/>
            <a:ext cx="3549762" cy="3440042"/>
          </a:xfrm>
          <a:custGeom>
            <a:avLst/>
            <a:gdLst/>
            <a:ahLst/>
            <a:cxnLst/>
            <a:rect l="l" t="t" r="r" b="b"/>
            <a:pathLst>
              <a:path w="3549762" h="3440042">
                <a:moveTo>
                  <a:pt x="0" y="0"/>
                </a:moveTo>
                <a:lnTo>
                  <a:pt x="3549762" y="0"/>
                </a:lnTo>
                <a:lnTo>
                  <a:pt x="3549762" y="3440042"/>
                </a:lnTo>
                <a:lnTo>
                  <a:pt x="0" y="3440042"/>
                </a:lnTo>
                <a:lnTo>
                  <a:pt x="0" y="0"/>
                </a:lnTo>
                <a:close/>
              </a:path>
            </a:pathLst>
          </a:custGeom>
          <a:blipFill>
            <a:blip r:embed="rId14">
              <a:extLst>
                <a:ext uri="{96DAC541-7B7A-43D3-8B79-37D633B846F1}">
                  <asvg:svgBlip xmlns="" xmlns:asvg="http://schemas.microsoft.com/office/drawing/2016/SVG/main" r:embed="rId15"/>
                </a:ext>
              </a:extLst>
            </a:blip>
            <a:stretch>
              <a:fillRect/>
            </a:stretch>
          </a:blipFill>
        </p:spPr>
      </p:sp>
      <p:sp>
        <p:nvSpPr>
          <p:cNvPr id="13" name="Freeform 13"/>
          <p:cNvSpPr/>
          <p:nvPr/>
        </p:nvSpPr>
        <p:spPr>
          <a:xfrm rot="-1248570">
            <a:off x="15858283" y="2774300"/>
            <a:ext cx="2885297" cy="4111175"/>
          </a:xfrm>
          <a:custGeom>
            <a:avLst/>
            <a:gdLst/>
            <a:ahLst/>
            <a:cxnLst/>
            <a:rect l="l" t="t" r="r" b="b"/>
            <a:pathLst>
              <a:path w="2885297" h="4111175">
                <a:moveTo>
                  <a:pt x="0" y="0"/>
                </a:moveTo>
                <a:lnTo>
                  <a:pt x="2885297" y="0"/>
                </a:lnTo>
                <a:lnTo>
                  <a:pt x="2885297" y="4111175"/>
                </a:lnTo>
                <a:lnTo>
                  <a:pt x="0" y="4111175"/>
                </a:lnTo>
                <a:lnTo>
                  <a:pt x="0" y="0"/>
                </a:lnTo>
                <a:close/>
              </a:path>
            </a:pathLst>
          </a:custGeom>
          <a:blipFill>
            <a:blip r:embed="rId16">
              <a:extLst>
                <a:ext uri="{96DAC541-7B7A-43D3-8B79-37D633B846F1}">
                  <asvg:svgBlip xmlns="" xmlns:asvg="http://schemas.microsoft.com/office/drawing/2016/SVG/main" r:embed="rId17"/>
                </a:ext>
              </a:extLst>
            </a:blip>
            <a:stretch>
              <a:fillRect/>
            </a:stretch>
          </a:blipFill>
        </p:spPr>
      </p:sp>
      <p:sp>
        <p:nvSpPr>
          <p:cNvPr id="14" name="Freeform 14"/>
          <p:cNvSpPr/>
          <p:nvPr/>
        </p:nvSpPr>
        <p:spPr>
          <a:xfrm>
            <a:off x="12635147" y="5372979"/>
            <a:ext cx="3123355" cy="5205592"/>
          </a:xfrm>
          <a:custGeom>
            <a:avLst/>
            <a:gdLst/>
            <a:ahLst/>
            <a:cxnLst/>
            <a:rect l="l" t="t" r="r" b="b"/>
            <a:pathLst>
              <a:path w="3123355" h="5205592">
                <a:moveTo>
                  <a:pt x="0" y="0"/>
                </a:moveTo>
                <a:lnTo>
                  <a:pt x="3123356" y="0"/>
                </a:lnTo>
                <a:lnTo>
                  <a:pt x="3123356" y="5205592"/>
                </a:lnTo>
                <a:lnTo>
                  <a:pt x="0" y="5205592"/>
                </a:lnTo>
                <a:lnTo>
                  <a:pt x="0" y="0"/>
                </a:lnTo>
                <a:close/>
              </a:path>
            </a:pathLst>
          </a:custGeom>
          <a:blipFill>
            <a:blip r:embed="rId18">
              <a:extLst>
                <a:ext uri="{96DAC541-7B7A-43D3-8B79-37D633B846F1}">
                  <asvg:svgBlip xmlns="" xmlns:asvg="http://schemas.microsoft.com/office/drawing/2016/SVG/main" r:embed="rId19"/>
                </a:ext>
              </a:extLst>
            </a:blip>
            <a:stretch>
              <a:fillRect/>
            </a:stretch>
          </a:blipFill>
        </p:spPr>
      </p:sp>
      <p:sp>
        <p:nvSpPr>
          <p:cNvPr id="15" name="Freeform 15"/>
          <p:cNvSpPr/>
          <p:nvPr/>
        </p:nvSpPr>
        <p:spPr>
          <a:xfrm rot="-5500207">
            <a:off x="3544370" y="3949723"/>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20">
              <a:extLst>
                <a:ext uri="{96DAC541-7B7A-43D3-8B79-37D633B846F1}">
                  <asvg:svgBlip xmlns="" xmlns:asvg="http://schemas.microsoft.com/office/drawing/2016/SVG/main" r:embed="rId21"/>
                </a:ext>
              </a:extLst>
            </a:blip>
            <a:stretch>
              <a:fillRect/>
            </a:stretch>
          </a:blipFill>
        </p:spPr>
      </p:sp>
      <p:sp>
        <p:nvSpPr>
          <p:cNvPr id="16" name="Freeform 16"/>
          <p:cNvSpPr/>
          <p:nvPr/>
        </p:nvSpPr>
        <p:spPr>
          <a:xfrm rot="-5500207" flipH="1">
            <a:off x="12877809" y="3865185"/>
            <a:ext cx="1402006" cy="1402006"/>
          </a:xfrm>
          <a:custGeom>
            <a:avLst/>
            <a:gdLst/>
            <a:ahLst/>
            <a:cxnLst/>
            <a:rect l="l" t="t" r="r" b="b"/>
            <a:pathLst>
              <a:path w="1402006" h="1402006">
                <a:moveTo>
                  <a:pt x="1402007" y="0"/>
                </a:moveTo>
                <a:lnTo>
                  <a:pt x="0" y="0"/>
                </a:lnTo>
                <a:lnTo>
                  <a:pt x="0" y="1402006"/>
                </a:lnTo>
                <a:lnTo>
                  <a:pt x="1402007" y="1402006"/>
                </a:lnTo>
                <a:lnTo>
                  <a:pt x="1402007" y="0"/>
                </a:lnTo>
                <a:close/>
              </a:path>
            </a:pathLst>
          </a:custGeom>
          <a:blipFill>
            <a:blip r:embed="rId20">
              <a:extLst>
                <a:ext uri="{96DAC541-7B7A-43D3-8B79-37D633B846F1}">
                  <asvg:svgBlip xmlns="" xmlns:asvg="http://schemas.microsoft.com/office/drawing/2016/SVG/main" r:embed="rId21"/>
                </a:ext>
              </a:extLst>
            </a:blip>
            <a:stretch>
              <a:fillRect/>
            </a:stretch>
          </a:blipFill>
        </p:spPr>
      </p:sp>
      <p:sp>
        <p:nvSpPr>
          <p:cNvPr id="17" name="TextBox 17"/>
          <p:cNvSpPr txBox="1"/>
          <p:nvPr/>
        </p:nvSpPr>
        <p:spPr>
          <a:xfrm>
            <a:off x="3988051" y="1270197"/>
            <a:ext cx="10311897" cy="2403607"/>
          </a:xfrm>
          <a:prstGeom prst="rect">
            <a:avLst/>
          </a:prstGeom>
        </p:spPr>
        <p:txBody>
          <a:bodyPr lIns="0" tIns="0" rIns="0" bIns="0" rtlCol="0" anchor="t">
            <a:spAutoFit/>
          </a:bodyPr>
          <a:lstStyle/>
          <a:p>
            <a:pPr algn="ctr">
              <a:lnSpc>
                <a:spcPts val="9799"/>
              </a:lnSpc>
            </a:pPr>
            <a:r>
              <a:rPr lang="en-US" sz="6999" b="1" i="1" dirty="0" err="1" smtClean="0">
                <a:solidFill>
                  <a:srgbClr val="0070C0"/>
                </a:solidFill>
                <a:latin typeface="Arial" panose="020B0604020202020204" pitchFamily="34" charset="0"/>
                <a:ea typeface="Brick Sans"/>
                <a:cs typeface="Arial" panose="020B0604020202020204" pitchFamily="34" charset="0"/>
                <a:sym typeface="Brick Sans"/>
              </a:rPr>
              <a:t>Chân</a:t>
            </a:r>
            <a:r>
              <a:rPr lang="en-US" sz="6999" b="1" i="1" dirty="0" smtClean="0">
                <a:solidFill>
                  <a:srgbClr val="0070C0"/>
                </a:solidFill>
                <a:latin typeface="Arial" panose="020B0604020202020204" pitchFamily="34" charset="0"/>
                <a:ea typeface="Brick Sans"/>
                <a:cs typeface="Arial" panose="020B0604020202020204" pitchFamily="34" charset="0"/>
                <a:sym typeface="Brick Sans"/>
              </a:rPr>
              <a:t> </a:t>
            </a:r>
            <a:r>
              <a:rPr lang="en-US" sz="6999" b="1" i="1" dirty="0" err="1" smtClean="0">
                <a:solidFill>
                  <a:srgbClr val="0070C0"/>
                </a:solidFill>
                <a:latin typeface="Arial" panose="020B0604020202020204" pitchFamily="34" charset="0"/>
                <a:ea typeface="Brick Sans"/>
                <a:cs typeface="Arial" panose="020B0604020202020204" pitchFamily="34" charset="0"/>
                <a:sym typeface="Brick Sans"/>
              </a:rPr>
              <a:t>thành</a:t>
            </a:r>
            <a:r>
              <a:rPr lang="en-US" sz="6999" b="1" i="1" dirty="0" smtClean="0">
                <a:solidFill>
                  <a:srgbClr val="0070C0"/>
                </a:solidFill>
                <a:latin typeface="Arial" panose="020B0604020202020204" pitchFamily="34" charset="0"/>
                <a:ea typeface="Brick Sans"/>
                <a:cs typeface="Arial" panose="020B0604020202020204" pitchFamily="34" charset="0"/>
                <a:sym typeface="Brick Sans"/>
              </a:rPr>
              <a:t> </a:t>
            </a:r>
            <a:r>
              <a:rPr lang="en-US" sz="6999" b="1" i="1" dirty="0" err="1" smtClean="0">
                <a:solidFill>
                  <a:srgbClr val="0070C0"/>
                </a:solidFill>
                <a:latin typeface="Arial" panose="020B0604020202020204" pitchFamily="34" charset="0"/>
                <a:ea typeface="Brick Sans"/>
                <a:cs typeface="Arial" panose="020B0604020202020204" pitchFamily="34" charset="0"/>
                <a:sym typeface="Brick Sans"/>
              </a:rPr>
              <a:t>cảm</a:t>
            </a:r>
            <a:r>
              <a:rPr lang="en-US" sz="6999" b="1" i="1" dirty="0" smtClean="0">
                <a:solidFill>
                  <a:srgbClr val="0070C0"/>
                </a:solidFill>
                <a:latin typeface="Arial" panose="020B0604020202020204" pitchFamily="34" charset="0"/>
                <a:ea typeface="Brick Sans"/>
                <a:cs typeface="Arial" panose="020B0604020202020204" pitchFamily="34" charset="0"/>
                <a:sym typeface="Brick Sans"/>
              </a:rPr>
              <a:t> </a:t>
            </a:r>
            <a:r>
              <a:rPr lang="en-US" sz="6999" b="1" i="1" dirty="0" err="1" smtClean="0">
                <a:solidFill>
                  <a:srgbClr val="0070C0"/>
                </a:solidFill>
                <a:latin typeface="Arial" panose="020B0604020202020204" pitchFamily="34" charset="0"/>
                <a:ea typeface="Brick Sans"/>
                <a:cs typeface="Arial" panose="020B0604020202020204" pitchFamily="34" charset="0"/>
                <a:sym typeface="Brick Sans"/>
              </a:rPr>
              <a:t>ơn</a:t>
            </a:r>
            <a:r>
              <a:rPr lang="en-US" sz="6999" b="1" i="1" dirty="0" smtClean="0">
                <a:solidFill>
                  <a:srgbClr val="0070C0"/>
                </a:solidFill>
                <a:latin typeface="Arial" panose="020B0604020202020204" pitchFamily="34" charset="0"/>
                <a:ea typeface="Brick Sans"/>
                <a:cs typeface="Arial" panose="020B0604020202020204" pitchFamily="34" charset="0"/>
                <a:sym typeface="Brick Sans"/>
              </a:rPr>
              <a:t> </a:t>
            </a:r>
            <a:r>
              <a:rPr lang="en-US" sz="6999" b="1" i="1" dirty="0" err="1" smtClean="0">
                <a:solidFill>
                  <a:srgbClr val="0070C0"/>
                </a:solidFill>
                <a:latin typeface="Arial" panose="020B0604020202020204" pitchFamily="34" charset="0"/>
                <a:ea typeface="Brick Sans"/>
                <a:cs typeface="Arial" panose="020B0604020202020204" pitchFamily="34" charset="0"/>
                <a:sym typeface="Brick Sans"/>
              </a:rPr>
              <a:t>mọi</a:t>
            </a:r>
            <a:r>
              <a:rPr lang="en-US" sz="6999" b="1" i="1" dirty="0" smtClean="0">
                <a:solidFill>
                  <a:srgbClr val="0070C0"/>
                </a:solidFill>
                <a:latin typeface="Arial" panose="020B0604020202020204" pitchFamily="34" charset="0"/>
                <a:ea typeface="Brick Sans"/>
                <a:cs typeface="Arial" panose="020B0604020202020204" pitchFamily="34" charset="0"/>
                <a:sym typeface="Brick Sans"/>
              </a:rPr>
              <a:t> </a:t>
            </a:r>
            <a:r>
              <a:rPr lang="en-US" sz="6999" b="1" i="1" dirty="0" err="1" smtClean="0">
                <a:solidFill>
                  <a:srgbClr val="0070C0"/>
                </a:solidFill>
                <a:latin typeface="Arial" panose="020B0604020202020204" pitchFamily="34" charset="0"/>
                <a:ea typeface="Brick Sans"/>
                <a:cs typeface="Arial" panose="020B0604020202020204" pitchFamily="34" charset="0"/>
                <a:sym typeface="Brick Sans"/>
              </a:rPr>
              <a:t>người</a:t>
            </a:r>
            <a:r>
              <a:rPr lang="en-US" sz="6999" b="1" i="1" dirty="0" smtClean="0">
                <a:solidFill>
                  <a:srgbClr val="0070C0"/>
                </a:solidFill>
                <a:latin typeface="Arial" panose="020B0604020202020204" pitchFamily="34" charset="0"/>
                <a:ea typeface="Brick Sans"/>
                <a:cs typeface="Arial" panose="020B0604020202020204" pitchFamily="34" charset="0"/>
                <a:sym typeface="Brick Sans"/>
              </a:rPr>
              <a:t> </a:t>
            </a:r>
            <a:r>
              <a:rPr lang="en-US" sz="6999" b="1" i="1" dirty="0" err="1" smtClean="0">
                <a:solidFill>
                  <a:srgbClr val="0070C0"/>
                </a:solidFill>
                <a:latin typeface="Arial" panose="020B0604020202020204" pitchFamily="34" charset="0"/>
                <a:ea typeface="Brick Sans"/>
                <a:cs typeface="Arial" panose="020B0604020202020204" pitchFamily="34" charset="0"/>
                <a:sym typeface="Brick Sans"/>
              </a:rPr>
              <a:t>vì</a:t>
            </a:r>
            <a:r>
              <a:rPr lang="en-US" sz="6999" b="1" i="1" dirty="0" smtClean="0">
                <a:solidFill>
                  <a:srgbClr val="0070C0"/>
                </a:solidFill>
                <a:latin typeface="Arial" panose="020B0604020202020204" pitchFamily="34" charset="0"/>
                <a:ea typeface="Brick Sans"/>
                <a:cs typeface="Arial" panose="020B0604020202020204" pitchFamily="34" charset="0"/>
                <a:sym typeface="Brick Sans"/>
              </a:rPr>
              <a:t> </a:t>
            </a:r>
            <a:r>
              <a:rPr lang="en-US" sz="6999" b="1" i="1" dirty="0" err="1" smtClean="0">
                <a:solidFill>
                  <a:srgbClr val="0070C0"/>
                </a:solidFill>
                <a:latin typeface="Arial" panose="020B0604020202020204" pitchFamily="34" charset="0"/>
                <a:ea typeface="Brick Sans"/>
                <a:cs typeface="Arial" panose="020B0604020202020204" pitchFamily="34" charset="0"/>
                <a:sym typeface="Brick Sans"/>
              </a:rPr>
              <a:t>đã</a:t>
            </a:r>
            <a:r>
              <a:rPr lang="en-US" sz="6999" b="1" i="1" dirty="0" smtClean="0">
                <a:solidFill>
                  <a:srgbClr val="0070C0"/>
                </a:solidFill>
                <a:latin typeface="Arial" panose="020B0604020202020204" pitchFamily="34" charset="0"/>
                <a:ea typeface="Brick Sans"/>
                <a:cs typeface="Arial" panose="020B0604020202020204" pitchFamily="34" charset="0"/>
                <a:sym typeface="Brick Sans"/>
              </a:rPr>
              <a:t> </a:t>
            </a:r>
            <a:r>
              <a:rPr lang="en-US" sz="6999" b="1" i="1" dirty="0" err="1" smtClean="0">
                <a:solidFill>
                  <a:srgbClr val="0070C0"/>
                </a:solidFill>
                <a:latin typeface="Arial" panose="020B0604020202020204" pitchFamily="34" charset="0"/>
                <a:ea typeface="Brick Sans"/>
                <a:cs typeface="Arial" panose="020B0604020202020204" pitchFamily="34" charset="0"/>
                <a:sym typeface="Brick Sans"/>
              </a:rPr>
              <a:t>lắng</a:t>
            </a:r>
            <a:r>
              <a:rPr lang="en-US" sz="6999" b="1" i="1" dirty="0" smtClean="0">
                <a:solidFill>
                  <a:srgbClr val="0070C0"/>
                </a:solidFill>
                <a:latin typeface="Arial" panose="020B0604020202020204" pitchFamily="34" charset="0"/>
                <a:ea typeface="Brick Sans"/>
                <a:cs typeface="Arial" panose="020B0604020202020204" pitchFamily="34" charset="0"/>
                <a:sym typeface="Brick Sans"/>
              </a:rPr>
              <a:t> </a:t>
            </a:r>
            <a:r>
              <a:rPr lang="en-US" sz="6999" b="1" i="1" dirty="0" err="1" smtClean="0">
                <a:solidFill>
                  <a:srgbClr val="0070C0"/>
                </a:solidFill>
                <a:latin typeface="Arial" panose="020B0604020202020204" pitchFamily="34" charset="0"/>
                <a:ea typeface="Brick Sans"/>
                <a:cs typeface="Arial" panose="020B0604020202020204" pitchFamily="34" charset="0"/>
                <a:sym typeface="Brick Sans"/>
              </a:rPr>
              <a:t>nghe</a:t>
            </a:r>
            <a:r>
              <a:rPr lang="en-US" sz="6999" b="1" i="1" dirty="0" smtClean="0">
                <a:solidFill>
                  <a:srgbClr val="0070C0"/>
                </a:solidFill>
                <a:latin typeface="Arial" panose="020B0604020202020204" pitchFamily="34" charset="0"/>
                <a:ea typeface="Brick Sans"/>
                <a:cs typeface="Arial" panose="020B0604020202020204" pitchFamily="34" charset="0"/>
                <a:sym typeface="Brick Sans"/>
              </a:rPr>
              <a:t> !</a:t>
            </a:r>
            <a:endParaRPr lang="en-US" sz="6999" b="1" i="1" dirty="0">
              <a:solidFill>
                <a:srgbClr val="0070C0"/>
              </a:solidFill>
              <a:latin typeface="Arial" panose="020B0604020202020204" pitchFamily="34" charset="0"/>
              <a:ea typeface="Brick Sans"/>
              <a:cs typeface="Arial" panose="020B0604020202020204" pitchFamily="34" charset="0"/>
              <a:sym typeface="Brick San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710140" y="2560561"/>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3" name="Freeform 3"/>
          <p:cNvSpPr/>
          <p:nvPr/>
        </p:nvSpPr>
        <p:spPr>
          <a:xfrm>
            <a:off x="12598715" y="-615042"/>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4" name="Group 4"/>
          <p:cNvGrpSpPr/>
          <p:nvPr/>
        </p:nvGrpSpPr>
        <p:grpSpPr>
          <a:xfrm>
            <a:off x="488696" y="364688"/>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12598715" y="3248178"/>
            <a:ext cx="5689285" cy="7379969"/>
          </a:xfrm>
          <a:custGeom>
            <a:avLst/>
            <a:gdLst/>
            <a:ahLst/>
            <a:cxnLst/>
            <a:rect l="l" t="t" r="r" b="b"/>
            <a:pathLst>
              <a:path w="5689285" h="7379969">
                <a:moveTo>
                  <a:pt x="0" y="0"/>
                </a:moveTo>
                <a:lnTo>
                  <a:pt x="5689285" y="0"/>
                </a:lnTo>
                <a:lnTo>
                  <a:pt x="5689285" y="7379968"/>
                </a:lnTo>
                <a:lnTo>
                  <a:pt x="0" y="7379968"/>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8" name="Freeform 8"/>
          <p:cNvSpPr/>
          <p:nvPr/>
        </p:nvSpPr>
        <p:spPr>
          <a:xfrm rot="-137149">
            <a:off x="798905" y="392089"/>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9" name="Freeform 9"/>
          <p:cNvSpPr/>
          <p:nvPr/>
        </p:nvSpPr>
        <p:spPr>
          <a:xfrm rot="-1248570">
            <a:off x="558321" y="6346755"/>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p:spPr>
      </p:sp>
      <p:sp>
        <p:nvSpPr>
          <p:cNvPr id="10" name="TextBox 10"/>
          <p:cNvSpPr txBox="1"/>
          <p:nvPr/>
        </p:nvSpPr>
        <p:spPr>
          <a:xfrm>
            <a:off x="2487350" y="3979321"/>
            <a:ext cx="9500068" cy="897682"/>
          </a:xfrm>
          <a:prstGeom prst="rect">
            <a:avLst/>
          </a:prstGeom>
        </p:spPr>
        <p:txBody>
          <a:bodyPr lIns="0" tIns="0" rIns="0" bIns="0" rtlCol="0" anchor="t">
            <a:spAutoFit/>
          </a:bodyPr>
          <a:lstStyle/>
          <a:p>
            <a:pPr algn="l">
              <a:lnSpc>
                <a:spcPts val="3499"/>
              </a:lnSpc>
            </a:pP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Dẫn</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đến</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tạo</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một</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thử</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thách</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to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lớn</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cho</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hệ</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thống</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chăm</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sóc</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sức</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khỏe</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toàn</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cầu</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a:t>
            </a:r>
            <a:endParaRPr lang="en-US" sz="3000" dirty="0">
              <a:solidFill>
                <a:srgbClr val="222366"/>
              </a:solidFill>
              <a:latin typeface="Times New Roman" panose="02020603050405020304" pitchFamily="18" charset="0"/>
              <a:ea typeface="Public Sans"/>
              <a:cs typeface="Times New Roman" panose="02020603050405020304" pitchFamily="18" charset="0"/>
              <a:sym typeface="Public Sans"/>
            </a:endParaRPr>
          </a:p>
        </p:txBody>
      </p:sp>
      <p:sp>
        <p:nvSpPr>
          <p:cNvPr id="12" name="TextBox 12"/>
          <p:cNvSpPr txBox="1"/>
          <p:nvPr/>
        </p:nvSpPr>
        <p:spPr>
          <a:xfrm>
            <a:off x="1565976" y="3020662"/>
            <a:ext cx="9500068" cy="522964"/>
          </a:xfrm>
          <a:prstGeom prst="rect">
            <a:avLst/>
          </a:prstGeom>
        </p:spPr>
        <p:txBody>
          <a:bodyPr lIns="0" tIns="0" rIns="0" bIns="0" rtlCol="0" anchor="t">
            <a:spAutoFit/>
          </a:bodyPr>
          <a:lstStyle/>
          <a:p>
            <a:pPr algn="l">
              <a:lnSpc>
                <a:spcPts val="4480"/>
              </a:lnSpc>
            </a:pP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Tỷ</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lệ</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người</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mắc</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bệnh</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tiểu</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đường</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đang</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ngày</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càng</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tăng</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a:t>
            </a:r>
            <a:endParaRPr lang="en-US" sz="3000" dirty="0">
              <a:solidFill>
                <a:srgbClr val="222366"/>
              </a:solidFill>
              <a:latin typeface="Times New Roman" panose="02020603050405020304" pitchFamily="18" charset="0"/>
              <a:ea typeface="Public Sans Heavy"/>
              <a:cs typeface="Times New Roman" panose="02020603050405020304" pitchFamily="18" charset="0"/>
              <a:sym typeface="Public Sans Heavy"/>
            </a:endParaRPr>
          </a:p>
        </p:txBody>
      </p:sp>
      <p:sp>
        <p:nvSpPr>
          <p:cNvPr id="13" name="TextBox 13"/>
          <p:cNvSpPr txBox="1"/>
          <p:nvPr/>
        </p:nvSpPr>
        <p:spPr>
          <a:xfrm>
            <a:off x="4057375" y="6423780"/>
            <a:ext cx="8052644" cy="1106072"/>
          </a:xfrm>
          <a:prstGeom prst="rect">
            <a:avLst/>
          </a:prstGeom>
        </p:spPr>
        <p:txBody>
          <a:bodyPr lIns="0" tIns="0" rIns="0" bIns="0" rtlCol="0" anchor="t">
            <a:spAutoFit/>
          </a:bodyPr>
          <a:lstStyle/>
          <a:p>
            <a:pPr algn="r">
              <a:lnSpc>
                <a:spcPts val="4480"/>
              </a:lnSpc>
            </a:pPr>
            <a:r>
              <a:rPr lang="en-US" sz="3000" b="1" i="1" dirty="0" err="1" smtClean="0">
                <a:latin typeface="Times New Roman" panose="02020603050405020304" pitchFamily="18" charset="0"/>
                <a:ea typeface="Public Sans Heavy"/>
                <a:cs typeface="Times New Roman" panose="02020603050405020304" pitchFamily="18" charset="0"/>
                <a:sym typeface="Public Sans Heavy"/>
              </a:rPr>
              <a:t>Cần</a:t>
            </a:r>
            <a:r>
              <a:rPr lang="en-US" sz="3000" b="1" i="1" dirty="0" smtClean="0">
                <a:latin typeface="Times New Roman" panose="02020603050405020304" pitchFamily="18" charset="0"/>
                <a:ea typeface="Public Sans Heavy"/>
                <a:cs typeface="Times New Roman" panose="02020603050405020304" pitchFamily="18" charset="0"/>
                <a:sym typeface="Public Sans Heavy"/>
              </a:rPr>
              <a:t> </a:t>
            </a:r>
            <a:r>
              <a:rPr lang="en-US" sz="3000" b="1" i="1" dirty="0" err="1" smtClean="0">
                <a:latin typeface="Times New Roman" panose="02020603050405020304" pitchFamily="18" charset="0"/>
                <a:ea typeface="Public Sans Heavy"/>
                <a:cs typeface="Times New Roman" panose="02020603050405020304" pitchFamily="18" charset="0"/>
                <a:sym typeface="Public Sans Heavy"/>
              </a:rPr>
              <a:t>một</a:t>
            </a:r>
            <a:r>
              <a:rPr lang="en-US" sz="3000" b="1" i="1" dirty="0" smtClean="0">
                <a:latin typeface="Times New Roman" panose="02020603050405020304" pitchFamily="18" charset="0"/>
                <a:ea typeface="Public Sans Heavy"/>
                <a:cs typeface="Times New Roman" panose="02020603050405020304" pitchFamily="18" charset="0"/>
                <a:sym typeface="Public Sans Heavy"/>
              </a:rPr>
              <a:t> </a:t>
            </a:r>
            <a:r>
              <a:rPr lang="en-US" sz="3000" b="1" i="1" dirty="0" err="1" smtClean="0">
                <a:latin typeface="Times New Roman" panose="02020603050405020304" pitchFamily="18" charset="0"/>
                <a:ea typeface="Public Sans Heavy"/>
                <a:cs typeface="Times New Roman" panose="02020603050405020304" pitchFamily="18" charset="0"/>
                <a:sym typeface="Public Sans Heavy"/>
              </a:rPr>
              <a:t>hướng</a:t>
            </a:r>
            <a:r>
              <a:rPr lang="en-US" sz="3000" b="1" i="1" dirty="0" smtClean="0">
                <a:latin typeface="Times New Roman" panose="02020603050405020304" pitchFamily="18" charset="0"/>
                <a:ea typeface="Public Sans Heavy"/>
                <a:cs typeface="Times New Roman" panose="02020603050405020304" pitchFamily="18" charset="0"/>
                <a:sym typeface="Public Sans Heavy"/>
              </a:rPr>
              <a:t> </a:t>
            </a:r>
            <a:r>
              <a:rPr lang="en-US" sz="3000" b="1" i="1" dirty="0" err="1" smtClean="0">
                <a:latin typeface="Times New Roman" panose="02020603050405020304" pitchFamily="18" charset="0"/>
                <a:ea typeface="Public Sans Heavy"/>
                <a:cs typeface="Times New Roman" panose="02020603050405020304" pitchFamily="18" charset="0"/>
                <a:sym typeface="Public Sans Heavy"/>
              </a:rPr>
              <a:t>tiếp</a:t>
            </a:r>
            <a:r>
              <a:rPr lang="en-US" sz="3000" b="1" i="1" dirty="0" smtClean="0">
                <a:latin typeface="Times New Roman" panose="02020603050405020304" pitchFamily="18" charset="0"/>
                <a:ea typeface="Public Sans Heavy"/>
                <a:cs typeface="Times New Roman" panose="02020603050405020304" pitchFamily="18" charset="0"/>
                <a:sym typeface="Public Sans Heavy"/>
              </a:rPr>
              <a:t> </a:t>
            </a:r>
            <a:r>
              <a:rPr lang="en-US" sz="3000" b="1" i="1" dirty="0" err="1" smtClean="0">
                <a:latin typeface="Times New Roman" panose="02020603050405020304" pitchFamily="18" charset="0"/>
                <a:ea typeface="Public Sans Heavy"/>
                <a:cs typeface="Times New Roman" panose="02020603050405020304" pitchFamily="18" charset="0"/>
                <a:sym typeface="Public Sans Heavy"/>
              </a:rPr>
              <a:t>cận</a:t>
            </a:r>
            <a:r>
              <a:rPr lang="en-US" sz="3000" b="1" i="1" dirty="0" smtClean="0">
                <a:latin typeface="Times New Roman" panose="02020603050405020304" pitchFamily="18" charset="0"/>
                <a:ea typeface="Public Sans Heavy"/>
                <a:cs typeface="Times New Roman" panose="02020603050405020304" pitchFamily="18" charset="0"/>
                <a:sym typeface="Public Sans Heavy"/>
              </a:rPr>
              <a:t> </a:t>
            </a:r>
            <a:r>
              <a:rPr lang="en-US" sz="3000" b="1" i="1" dirty="0" err="1" smtClean="0">
                <a:latin typeface="Times New Roman" panose="02020603050405020304" pitchFamily="18" charset="0"/>
                <a:ea typeface="Public Sans Heavy"/>
                <a:cs typeface="Times New Roman" panose="02020603050405020304" pitchFamily="18" charset="0"/>
                <a:sym typeface="Public Sans Heavy"/>
              </a:rPr>
              <a:t>mới</a:t>
            </a:r>
            <a:r>
              <a:rPr lang="en-US" sz="3000" b="1" i="1" dirty="0" smtClean="0">
                <a:latin typeface="Times New Roman" panose="02020603050405020304" pitchFamily="18" charset="0"/>
                <a:ea typeface="Public Sans Heavy"/>
                <a:cs typeface="Times New Roman" panose="02020603050405020304" pitchFamily="18" charset="0"/>
                <a:sym typeface="Public Sans Heavy"/>
              </a:rPr>
              <a:t> </a:t>
            </a:r>
            <a:r>
              <a:rPr lang="en-US" sz="3000" b="1" i="1" dirty="0" err="1" smtClean="0">
                <a:latin typeface="Times New Roman" panose="02020603050405020304" pitchFamily="18" charset="0"/>
                <a:ea typeface="Public Sans Heavy"/>
                <a:cs typeface="Times New Roman" panose="02020603050405020304" pitchFamily="18" charset="0"/>
                <a:sym typeface="Public Sans Heavy"/>
              </a:rPr>
              <a:t>để</a:t>
            </a:r>
            <a:r>
              <a:rPr lang="en-US" sz="3000" b="1" i="1" dirty="0" smtClean="0">
                <a:latin typeface="Times New Roman" panose="02020603050405020304" pitchFamily="18" charset="0"/>
                <a:ea typeface="Public Sans Heavy"/>
                <a:cs typeface="Times New Roman" panose="02020603050405020304" pitchFamily="18" charset="0"/>
                <a:sym typeface="Public Sans Heavy"/>
              </a:rPr>
              <a:t> </a:t>
            </a:r>
            <a:r>
              <a:rPr lang="en-US" sz="3000" b="1" i="1" dirty="0" err="1" smtClean="0">
                <a:latin typeface="Times New Roman" panose="02020603050405020304" pitchFamily="18" charset="0"/>
                <a:ea typeface="Public Sans Heavy"/>
                <a:cs typeface="Times New Roman" panose="02020603050405020304" pitchFamily="18" charset="0"/>
                <a:sym typeface="Public Sans Heavy"/>
              </a:rPr>
              <a:t>cải</a:t>
            </a:r>
            <a:r>
              <a:rPr lang="en-US" sz="3000" b="1" i="1" dirty="0" smtClean="0">
                <a:latin typeface="Times New Roman" panose="02020603050405020304" pitchFamily="18" charset="0"/>
                <a:ea typeface="Public Sans Heavy"/>
                <a:cs typeface="Times New Roman" panose="02020603050405020304" pitchFamily="18" charset="0"/>
                <a:sym typeface="Public Sans Heavy"/>
              </a:rPr>
              <a:t> </a:t>
            </a:r>
            <a:r>
              <a:rPr lang="en-US" sz="3000" b="1" i="1" dirty="0" err="1" smtClean="0">
                <a:latin typeface="Times New Roman" panose="02020603050405020304" pitchFamily="18" charset="0"/>
                <a:ea typeface="Public Sans Heavy"/>
                <a:cs typeface="Times New Roman" panose="02020603050405020304" pitchFamily="18" charset="0"/>
                <a:sym typeface="Public Sans Heavy"/>
              </a:rPr>
              <a:t>thiện</a:t>
            </a:r>
            <a:r>
              <a:rPr lang="en-US" sz="3000" b="1" i="1" dirty="0" smtClean="0">
                <a:latin typeface="Times New Roman" panose="02020603050405020304" pitchFamily="18" charset="0"/>
                <a:ea typeface="Public Sans Heavy"/>
                <a:cs typeface="Times New Roman" panose="02020603050405020304" pitchFamily="18" charset="0"/>
                <a:sym typeface="Public Sans Heavy"/>
              </a:rPr>
              <a:t> </a:t>
            </a:r>
            <a:r>
              <a:rPr lang="en-US" sz="3000" b="1" i="1" dirty="0" err="1" smtClean="0">
                <a:latin typeface="Times New Roman" panose="02020603050405020304" pitchFamily="18" charset="0"/>
                <a:ea typeface="Public Sans Heavy"/>
                <a:cs typeface="Times New Roman" panose="02020603050405020304" pitchFamily="18" charset="0"/>
                <a:sym typeface="Public Sans Heavy"/>
              </a:rPr>
              <a:t>khả</a:t>
            </a:r>
            <a:r>
              <a:rPr lang="en-US" sz="3000" b="1" i="1" dirty="0" smtClean="0">
                <a:latin typeface="Times New Roman" panose="02020603050405020304" pitchFamily="18" charset="0"/>
                <a:ea typeface="Public Sans Heavy"/>
                <a:cs typeface="Times New Roman" panose="02020603050405020304" pitchFamily="18" charset="0"/>
                <a:sym typeface="Public Sans Heavy"/>
              </a:rPr>
              <a:t> </a:t>
            </a:r>
            <a:r>
              <a:rPr lang="en-US" sz="3000" b="1" i="1" dirty="0" err="1" smtClean="0">
                <a:latin typeface="Times New Roman" panose="02020603050405020304" pitchFamily="18" charset="0"/>
                <a:ea typeface="Public Sans Heavy"/>
                <a:cs typeface="Times New Roman" panose="02020603050405020304" pitchFamily="18" charset="0"/>
                <a:sym typeface="Public Sans Heavy"/>
              </a:rPr>
              <a:t>năng</a:t>
            </a:r>
            <a:r>
              <a:rPr lang="en-US" sz="3000" b="1" i="1" dirty="0" smtClean="0">
                <a:latin typeface="Times New Roman" panose="02020603050405020304" pitchFamily="18" charset="0"/>
                <a:ea typeface="Public Sans Heavy"/>
                <a:cs typeface="Times New Roman" panose="02020603050405020304" pitchFamily="18" charset="0"/>
                <a:sym typeface="Public Sans Heavy"/>
              </a:rPr>
              <a:t> </a:t>
            </a:r>
            <a:r>
              <a:rPr lang="en-US" sz="3000" b="1" i="1" dirty="0" err="1" smtClean="0">
                <a:latin typeface="Times New Roman" panose="02020603050405020304" pitchFamily="18" charset="0"/>
                <a:ea typeface="Public Sans Heavy"/>
                <a:cs typeface="Times New Roman" panose="02020603050405020304" pitchFamily="18" charset="0"/>
                <a:sym typeface="Public Sans Heavy"/>
              </a:rPr>
              <a:t>dự</a:t>
            </a:r>
            <a:r>
              <a:rPr lang="en-US" sz="3000" b="1" i="1" dirty="0" smtClean="0">
                <a:latin typeface="Times New Roman" panose="02020603050405020304" pitchFamily="18" charset="0"/>
                <a:ea typeface="Public Sans Heavy"/>
                <a:cs typeface="Times New Roman" panose="02020603050405020304" pitchFamily="18" charset="0"/>
                <a:sym typeface="Public Sans Heavy"/>
              </a:rPr>
              <a:t> </a:t>
            </a:r>
            <a:r>
              <a:rPr lang="en-US" sz="3000" b="1" i="1" dirty="0" err="1" smtClean="0">
                <a:latin typeface="Times New Roman" panose="02020603050405020304" pitchFamily="18" charset="0"/>
                <a:ea typeface="Public Sans Heavy"/>
                <a:cs typeface="Times New Roman" panose="02020603050405020304" pitchFamily="18" charset="0"/>
                <a:sym typeface="Public Sans Heavy"/>
              </a:rPr>
              <a:t>đoán</a:t>
            </a:r>
            <a:r>
              <a:rPr lang="en-US" sz="3000" b="1" i="1" dirty="0" smtClean="0">
                <a:latin typeface="Times New Roman" panose="02020603050405020304" pitchFamily="18" charset="0"/>
                <a:ea typeface="Public Sans Heavy"/>
                <a:cs typeface="Times New Roman" panose="02020603050405020304" pitchFamily="18" charset="0"/>
                <a:sym typeface="Public Sans Heavy"/>
              </a:rPr>
              <a:t> </a:t>
            </a:r>
            <a:r>
              <a:rPr lang="en-US" sz="3000" b="1" i="1" dirty="0" err="1" smtClean="0">
                <a:latin typeface="Times New Roman" panose="02020603050405020304" pitchFamily="18" charset="0"/>
                <a:ea typeface="Public Sans Heavy"/>
                <a:cs typeface="Times New Roman" panose="02020603050405020304" pitchFamily="18" charset="0"/>
                <a:sym typeface="Public Sans Heavy"/>
              </a:rPr>
              <a:t>và</a:t>
            </a:r>
            <a:r>
              <a:rPr lang="en-US" sz="3000" b="1" i="1" dirty="0" smtClean="0">
                <a:latin typeface="Times New Roman" panose="02020603050405020304" pitchFamily="18" charset="0"/>
                <a:ea typeface="Public Sans Heavy"/>
                <a:cs typeface="Times New Roman" panose="02020603050405020304" pitchFamily="18" charset="0"/>
                <a:sym typeface="Public Sans Heavy"/>
              </a:rPr>
              <a:t> </a:t>
            </a:r>
            <a:r>
              <a:rPr lang="en-US" sz="3000" b="1" i="1" dirty="0" err="1" smtClean="0">
                <a:latin typeface="Times New Roman" panose="02020603050405020304" pitchFamily="18" charset="0"/>
                <a:ea typeface="Public Sans Heavy"/>
                <a:cs typeface="Times New Roman" panose="02020603050405020304" pitchFamily="18" charset="0"/>
                <a:sym typeface="Public Sans Heavy"/>
              </a:rPr>
              <a:t>quản</a:t>
            </a:r>
            <a:r>
              <a:rPr lang="en-US" sz="3000" b="1" i="1" dirty="0" smtClean="0">
                <a:latin typeface="Times New Roman" panose="02020603050405020304" pitchFamily="18" charset="0"/>
                <a:ea typeface="Public Sans Heavy"/>
                <a:cs typeface="Times New Roman" panose="02020603050405020304" pitchFamily="18" charset="0"/>
                <a:sym typeface="Public Sans Heavy"/>
              </a:rPr>
              <a:t> </a:t>
            </a:r>
            <a:r>
              <a:rPr lang="en-US" sz="3000" b="1" i="1" dirty="0" err="1" smtClean="0">
                <a:latin typeface="Times New Roman" panose="02020603050405020304" pitchFamily="18" charset="0"/>
                <a:ea typeface="Public Sans Heavy"/>
                <a:cs typeface="Times New Roman" panose="02020603050405020304" pitchFamily="18" charset="0"/>
                <a:sym typeface="Public Sans Heavy"/>
              </a:rPr>
              <a:t>lý</a:t>
            </a:r>
            <a:r>
              <a:rPr lang="en-US" sz="3000" b="1" i="1" dirty="0" smtClean="0">
                <a:latin typeface="Times New Roman" panose="02020603050405020304" pitchFamily="18" charset="0"/>
                <a:ea typeface="Public Sans Heavy"/>
                <a:cs typeface="Times New Roman" panose="02020603050405020304" pitchFamily="18" charset="0"/>
                <a:sym typeface="Public Sans Heavy"/>
              </a:rPr>
              <a:t> </a:t>
            </a:r>
            <a:r>
              <a:rPr lang="en-US" sz="3000" b="1" i="1" dirty="0" err="1" smtClean="0">
                <a:latin typeface="Times New Roman" panose="02020603050405020304" pitchFamily="18" charset="0"/>
                <a:ea typeface="Public Sans Heavy"/>
                <a:cs typeface="Times New Roman" panose="02020603050405020304" pitchFamily="18" charset="0"/>
                <a:sym typeface="Public Sans Heavy"/>
              </a:rPr>
              <a:t>bệnh</a:t>
            </a:r>
            <a:r>
              <a:rPr lang="en-US" sz="3000" b="1" i="1" dirty="0" smtClean="0">
                <a:latin typeface="Times New Roman" panose="02020603050405020304" pitchFamily="18" charset="0"/>
                <a:ea typeface="Public Sans Heavy"/>
                <a:cs typeface="Times New Roman" panose="02020603050405020304" pitchFamily="18" charset="0"/>
                <a:sym typeface="Public Sans Heavy"/>
              </a:rPr>
              <a:t> </a:t>
            </a:r>
            <a:r>
              <a:rPr lang="en-US" sz="3000" b="1" i="1" dirty="0" err="1" smtClean="0">
                <a:latin typeface="Times New Roman" panose="02020603050405020304" pitchFamily="18" charset="0"/>
                <a:ea typeface="Public Sans Heavy"/>
                <a:cs typeface="Times New Roman" panose="02020603050405020304" pitchFamily="18" charset="0"/>
                <a:sym typeface="Public Sans Heavy"/>
              </a:rPr>
              <a:t>tốt</a:t>
            </a:r>
            <a:r>
              <a:rPr lang="en-US" sz="3000" b="1" i="1" dirty="0" smtClean="0">
                <a:latin typeface="Times New Roman" panose="02020603050405020304" pitchFamily="18" charset="0"/>
                <a:ea typeface="Public Sans Heavy"/>
                <a:cs typeface="Times New Roman" panose="02020603050405020304" pitchFamily="18" charset="0"/>
                <a:sym typeface="Public Sans Heavy"/>
              </a:rPr>
              <a:t> </a:t>
            </a:r>
            <a:r>
              <a:rPr lang="en-US" sz="3000" b="1" i="1" dirty="0" err="1" smtClean="0">
                <a:latin typeface="Times New Roman" panose="02020603050405020304" pitchFamily="18" charset="0"/>
                <a:ea typeface="Public Sans Heavy"/>
                <a:cs typeface="Times New Roman" panose="02020603050405020304" pitchFamily="18" charset="0"/>
                <a:sym typeface="Public Sans Heavy"/>
              </a:rPr>
              <a:t>hơn</a:t>
            </a:r>
            <a:r>
              <a:rPr lang="en-US" sz="3000" b="1" i="1" dirty="0" smtClean="0">
                <a:latin typeface="Times New Roman" panose="02020603050405020304" pitchFamily="18" charset="0"/>
                <a:ea typeface="Public Sans Heavy"/>
                <a:cs typeface="Times New Roman" panose="02020603050405020304" pitchFamily="18" charset="0"/>
                <a:sym typeface="Public Sans Heavy"/>
              </a:rPr>
              <a:t>.</a:t>
            </a:r>
            <a:endParaRPr lang="en-US" sz="3000" b="1" i="1" dirty="0">
              <a:latin typeface="Times New Roman" panose="02020603050405020304" pitchFamily="18" charset="0"/>
              <a:ea typeface="Public Sans Heavy"/>
              <a:cs typeface="Times New Roman" panose="02020603050405020304" pitchFamily="18" charset="0"/>
              <a:sym typeface="Public Sans Heavy"/>
            </a:endParaRPr>
          </a:p>
        </p:txBody>
      </p:sp>
      <p:sp>
        <p:nvSpPr>
          <p:cNvPr id="14" name="TextBox 14"/>
          <p:cNvSpPr txBox="1"/>
          <p:nvPr/>
        </p:nvSpPr>
        <p:spPr>
          <a:xfrm>
            <a:off x="2806273" y="584882"/>
            <a:ext cx="12637084" cy="1021562"/>
          </a:xfrm>
          <a:prstGeom prst="rect">
            <a:avLst/>
          </a:prstGeom>
        </p:spPr>
        <p:txBody>
          <a:bodyPr lIns="0" tIns="0" rIns="0" bIns="0" rtlCol="0" anchor="t">
            <a:spAutoFit/>
          </a:bodyPr>
          <a:lstStyle/>
          <a:p>
            <a:pPr algn="ctr">
              <a:lnSpc>
                <a:spcPts val="8819"/>
              </a:lnSpc>
            </a:pPr>
            <a:r>
              <a:rPr lang="en-US" sz="6000" b="1" dirty="0" err="1" smtClean="0">
                <a:solidFill>
                  <a:schemeClr val="tx2">
                    <a:lumMod val="60000"/>
                    <a:lumOff val="40000"/>
                  </a:schemeClr>
                </a:solidFill>
                <a:latin typeface="Arial" panose="020B0604020202020204" pitchFamily="34" charset="0"/>
                <a:ea typeface="Brick Sans"/>
                <a:cs typeface="Arial" panose="020B0604020202020204" pitchFamily="34" charset="0"/>
                <a:sym typeface="Brick Sans"/>
              </a:rPr>
              <a:t>Bối</a:t>
            </a:r>
            <a:r>
              <a:rPr lang="en-US" sz="6000" b="1" dirty="0" smtClean="0">
                <a:solidFill>
                  <a:schemeClr val="tx2">
                    <a:lumMod val="60000"/>
                    <a:lumOff val="40000"/>
                  </a:schemeClr>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tx2">
                    <a:lumMod val="60000"/>
                    <a:lumOff val="40000"/>
                  </a:schemeClr>
                </a:solidFill>
                <a:latin typeface="Arial" panose="020B0604020202020204" pitchFamily="34" charset="0"/>
                <a:ea typeface="Brick Sans"/>
                <a:cs typeface="Arial" panose="020B0604020202020204" pitchFamily="34" charset="0"/>
                <a:sym typeface="Brick Sans"/>
              </a:rPr>
              <a:t>cảnh</a:t>
            </a:r>
            <a:r>
              <a:rPr lang="en-US" sz="6000" b="1" dirty="0" smtClean="0">
                <a:solidFill>
                  <a:schemeClr val="tx2">
                    <a:lumMod val="60000"/>
                    <a:lumOff val="40000"/>
                  </a:schemeClr>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tx2">
                    <a:lumMod val="60000"/>
                    <a:lumOff val="40000"/>
                  </a:schemeClr>
                </a:solidFill>
                <a:latin typeface="Arial" panose="020B0604020202020204" pitchFamily="34" charset="0"/>
                <a:ea typeface="Brick Sans"/>
                <a:cs typeface="Arial" panose="020B0604020202020204" pitchFamily="34" charset="0"/>
                <a:sym typeface="Brick Sans"/>
              </a:rPr>
              <a:t>tình</a:t>
            </a:r>
            <a:r>
              <a:rPr lang="en-US" sz="6000" b="1" dirty="0" smtClean="0">
                <a:solidFill>
                  <a:schemeClr val="tx2">
                    <a:lumMod val="60000"/>
                    <a:lumOff val="40000"/>
                  </a:schemeClr>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tx2">
                    <a:lumMod val="60000"/>
                    <a:lumOff val="40000"/>
                  </a:schemeClr>
                </a:solidFill>
                <a:latin typeface="Arial" panose="020B0604020202020204" pitchFamily="34" charset="0"/>
                <a:ea typeface="Brick Sans"/>
                <a:cs typeface="Arial" panose="020B0604020202020204" pitchFamily="34" charset="0"/>
                <a:sym typeface="Brick Sans"/>
              </a:rPr>
              <a:t>hình</a:t>
            </a:r>
            <a:endParaRPr lang="en-US" sz="6000" b="1" dirty="0">
              <a:solidFill>
                <a:schemeClr val="tx2">
                  <a:lumMod val="60000"/>
                  <a:lumOff val="40000"/>
                </a:schemeClr>
              </a:solidFill>
              <a:latin typeface="Arial" panose="020B0604020202020204" pitchFamily="34" charset="0"/>
              <a:ea typeface="Brick Sans"/>
              <a:cs typeface="Arial" panose="020B0604020202020204" pitchFamily="34" charset="0"/>
              <a:sym typeface="Brick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25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25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250" fill="hold"/>
                                        <p:tgtEl>
                                          <p:spTgt spid="13"/>
                                        </p:tgtEl>
                                        <p:attrNameLst>
                                          <p:attrName>ppt_x</p:attrName>
                                        </p:attrNameLst>
                                      </p:cBhvr>
                                      <p:tavLst>
                                        <p:tav tm="0">
                                          <p:val>
                                            <p:strVal val="#ppt_x"/>
                                          </p:val>
                                        </p:tav>
                                        <p:tav tm="100000">
                                          <p:val>
                                            <p:strVal val="#ppt_x"/>
                                          </p:val>
                                        </p:tav>
                                      </p:tavLst>
                                    </p:anim>
                                    <p:anim calcmode="lin" valueType="num">
                                      <p:cBhvr additive="base">
                                        <p:cTn id="18" dur="2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710140" y="2560561"/>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3" name="Freeform 3"/>
          <p:cNvSpPr/>
          <p:nvPr/>
        </p:nvSpPr>
        <p:spPr>
          <a:xfrm>
            <a:off x="12598715" y="-615042"/>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4" name="Group 4"/>
          <p:cNvGrpSpPr/>
          <p:nvPr/>
        </p:nvGrpSpPr>
        <p:grpSpPr>
          <a:xfrm>
            <a:off x="488696" y="364688"/>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13053931" y="3248177"/>
            <a:ext cx="5689285" cy="7379969"/>
          </a:xfrm>
          <a:custGeom>
            <a:avLst/>
            <a:gdLst/>
            <a:ahLst/>
            <a:cxnLst/>
            <a:rect l="l" t="t" r="r" b="b"/>
            <a:pathLst>
              <a:path w="5689285" h="7379969">
                <a:moveTo>
                  <a:pt x="0" y="0"/>
                </a:moveTo>
                <a:lnTo>
                  <a:pt x="5689285" y="0"/>
                </a:lnTo>
                <a:lnTo>
                  <a:pt x="5689285" y="7379968"/>
                </a:lnTo>
                <a:lnTo>
                  <a:pt x="0" y="7379968"/>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8" name="Freeform 8"/>
          <p:cNvSpPr/>
          <p:nvPr/>
        </p:nvSpPr>
        <p:spPr>
          <a:xfrm rot="-137149">
            <a:off x="798905" y="392089"/>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9" name="Freeform 9"/>
          <p:cNvSpPr/>
          <p:nvPr/>
        </p:nvSpPr>
        <p:spPr>
          <a:xfrm rot="-1248570">
            <a:off x="558321" y="6346755"/>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p:spPr>
      </p:sp>
      <p:sp>
        <p:nvSpPr>
          <p:cNvPr id="11" name="TextBox 11"/>
          <p:cNvSpPr txBox="1"/>
          <p:nvPr/>
        </p:nvSpPr>
        <p:spPr>
          <a:xfrm>
            <a:off x="3223306" y="6385204"/>
            <a:ext cx="8847534" cy="897682"/>
          </a:xfrm>
          <a:prstGeom prst="rect">
            <a:avLst/>
          </a:prstGeom>
        </p:spPr>
        <p:txBody>
          <a:bodyPr wrap="square" lIns="0" tIns="0" rIns="0" bIns="0" rtlCol="0" anchor="t">
            <a:spAutoFit/>
          </a:bodyPr>
          <a:lstStyle/>
          <a:p>
            <a:pPr algn="just">
              <a:lnSpc>
                <a:spcPts val="3499"/>
              </a:lnSpc>
            </a:pPr>
            <a:r>
              <a:rPr lang="en-US" sz="3000" b="1" i="1" dirty="0" err="1" smtClean="0">
                <a:solidFill>
                  <a:srgbClr val="FF0000"/>
                </a:solidFill>
                <a:latin typeface="Times New Roman" panose="02020603050405020304" pitchFamily="18" charset="0"/>
                <a:ea typeface="Public Sans"/>
                <a:cs typeface="Times New Roman" panose="02020603050405020304" pitchFamily="18" charset="0"/>
                <a:sym typeface="Public Sans"/>
              </a:rPr>
              <a:t>Các</a:t>
            </a:r>
            <a:r>
              <a:rPr lang="en-US" sz="3000" b="1" i="1" dirty="0" smtClean="0">
                <a:solidFill>
                  <a:srgbClr val="FF0000"/>
                </a:solidFill>
                <a:latin typeface="Times New Roman" panose="02020603050405020304" pitchFamily="18" charset="0"/>
                <a:ea typeface="Public Sans"/>
                <a:cs typeface="Times New Roman" panose="02020603050405020304" pitchFamily="18" charset="0"/>
                <a:sym typeface="Public Sans"/>
              </a:rPr>
              <a:t> y </a:t>
            </a:r>
            <a:r>
              <a:rPr lang="en-US" sz="3000" b="1" i="1" dirty="0" err="1" smtClean="0">
                <a:solidFill>
                  <a:srgbClr val="FF0000"/>
                </a:solidFill>
                <a:latin typeface="Times New Roman" panose="02020603050405020304" pitchFamily="18" charset="0"/>
                <a:ea typeface="Public Sans"/>
                <a:cs typeface="Times New Roman" panose="02020603050405020304" pitchFamily="18" charset="0"/>
                <a:sym typeface="Public Sans"/>
              </a:rPr>
              <a:t>bác</a:t>
            </a:r>
            <a:r>
              <a:rPr lang="en-US" sz="3000" b="1" i="1" dirty="0" smtClean="0">
                <a:solidFill>
                  <a:srgbClr val="FF0000"/>
                </a:solidFill>
                <a:latin typeface="Times New Roman" panose="02020603050405020304" pitchFamily="18" charset="0"/>
                <a:ea typeface="Public Sans"/>
                <a:cs typeface="Times New Roman" panose="02020603050405020304" pitchFamily="18" charset="0"/>
                <a:sym typeface="Public Sans"/>
              </a:rPr>
              <a:t> </a:t>
            </a:r>
            <a:r>
              <a:rPr lang="en-US" sz="3000" b="1" i="1" dirty="0" err="1" smtClean="0">
                <a:solidFill>
                  <a:srgbClr val="FF0000"/>
                </a:solidFill>
                <a:latin typeface="Times New Roman" panose="02020603050405020304" pitchFamily="18" charset="0"/>
                <a:ea typeface="Public Sans"/>
                <a:cs typeface="Times New Roman" panose="02020603050405020304" pitchFamily="18" charset="0"/>
                <a:sym typeface="Public Sans"/>
              </a:rPr>
              <a:t>sĩ</a:t>
            </a:r>
            <a:r>
              <a:rPr lang="en-US" sz="3000" b="1" i="1" dirty="0" smtClean="0">
                <a:solidFill>
                  <a:srgbClr val="FF0000"/>
                </a:solidFill>
                <a:latin typeface="Times New Roman" panose="02020603050405020304" pitchFamily="18" charset="0"/>
                <a:ea typeface="Public Sans"/>
                <a:cs typeface="Times New Roman" panose="02020603050405020304" pitchFamily="18" charset="0"/>
                <a:sym typeface="Public Sans"/>
              </a:rPr>
              <a:t> </a:t>
            </a:r>
            <a:r>
              <a:rPr lang="en-US" sz="3000" b="1" i="1" dirty="0" err="1" smtClean="0">
                <a:solidFill>
                  <a:srgbClr val="FF0000"/>
                </a:solidFill>
                <a:latin typeface="Times New Roman" panose="02020603050405020304" pitchFamily="18" charset="0"/>
                <a:ea typeface="Public Sans"/>
                <a:cs typeface="Times New Roman" panose="02020603050405020304" pitchFamily="18" charset="0"/>
                <a:sym typeface="Public Sans"/>
              </a:rPr>
              <a:t>có</a:t>
            </a:r>
            <a:r>
              <a:rPr lang="en-US" sz="3000" b="1" i="1" dirty="0" smtClean="0">
                <a:solidFill>
                  <a:srgbClr val="FF0000"/>
                </a:solidFill>
                <a:latin typeface="Times New Roman" panose="02020603050405020304" pitchFamily="18" charset="0"/>
                <a:ea typeface="Public Sans"/>
                <a:cs typeface="Times New Roman" panose="02020603050405020304" pitchFamily="18" charset="0"/>
                <a:sym typeface="Public Sans"/>
              </a:rPr>
              <a:t> </a:t>
            </a:r>
            <a:r>
              <a:rPr lang="en-US" sz="3000" b="1" i="1" dirty="0" err="1" smtClean="0">
                <a:solidFill>
                  <a:srgbClr val="FF0000"/>
                </a:solidFill>
                <a:latin typeface="Times New Roman" panose="02020603050405020304" pitchFamily="18" charset="0"/>
                <a:ea typeface="Public Sans"/>
                <a:cs typeface="Times New Roman" panose="02020603050405020304" pitchFamily="18" charset="0"/>
                <a:sym typeface="Public Sans"/>
              </a:rPr>
              <a:t>thể</a:t>
            </a:r>
            <a:r>
              <a:rPr lang="en-US" sz="3000" b="1" i="1" dirty="0" smtClean="0">
                <a:solidFill>
                  <a:srgbClr val="FF0000"/>
                </a:solidFill>
                <a:latin typeface="Times New Roman" panose="02020603050405020304" pitchFamily="18" charset="0"/>
                <a:ea typeface="Public Sans"/>
                <a:cs typeface="Times New Roman" panose="02020603050405020304" pitchFamily="18" charset="0"/>
                <a:sym typeface="Public Sans"/>
              </a:rPr>
              <a:t> </a:t>
            </a:r>
            <a:r>
              <a:rPr lang="en-US" sz="3000" b="1" i="1" dirty="0" err="1" smtClean="0">
                <a:solidFill>
                  <a:srgbClr val="FF0000"/>
                </a:solidFill>
                <a:latin typeface="Times New Roman" panose="02020603050405020304" pitchFamily="18" charset="0"/>
                <a:ea typeface="Public Sans"/>
                <a:cs typeface="Times New Roman" panose="02020603050405020304" pitchFamily="18" charset="0"/>
                <a:sym typeface="Public Sans"/>
              </a:rPr>
              <a:t>đưa</a:t>
            </a:r>
            <a:r>
              <a:rPr lang="en-US" sz="3000" b="1" i="1" dirty="0" smtClean="0">
                <a:solidFill>
                  <a:srgbClr val="FF0000"/>
                </a:solidFill>
                <a:latin typeface="Times New Roman" panose="02020603050405020304" pitchFamily="18" charset="0"/>
                <a:ea typeface="Public Sans"/>
                <a:cs typeface="Times New Roman" panose="02020603050405020304" pitchFamily="18" charset="0"/>
                <a:sym typeface="Public Sans"/>
              </a:rPr>
              <a:t> </a:t>
            </a:r>
            <a:r>
              <a:rPr lang="en-US" sz="3000" b="1" i="1" dirty="0" err="1" smtClean="0">
                <a:solidFill>
                  <a:srgbClr val="FF0000"/>
                </a:solidFill>
                <a:latin typeface="Times New Roman" panose="02020603050405020304" pitchFamily="18" charset="0"/>
                <a:ea typeface="Public Sans"/>
                <a:cs typeface="Times New Roman" panose="02020603050405020304" pitchFamily="18" charset="0"/>
                <a:sym typeface="Public Sans"/>
              </a:rPr>
              <a:t>ra</a:t>
            </a:r>
            <a:r>
              <a:rPr lang="en-US" sz="3000" b="1" i="1" dirty="0" smtClean="0">
                <a:solidFill>
                  <a:srgbClr val="FF0000"/>
                </a:solidFill>
                <a:latin typeface="Times New Roman" panose="02020603050405020304" pitchFamily="18" charset="0"/>
                <a:ea typeface="Public Sans"/>
                <a:cs typeface="Times New Roman" panose="02020603050405020304" pitchFamily="18" charset="0"/>
                <a:sym typeface="Public Sans"/>
              </a:rPr>
              <a:t> </a:t>
            </a:r>
            <a:r>
              <a:rPr lang="en-US" sz="3000" b="1" i="1" dirty="0" err="1" smtClean="0">
                <a:solidFill>
                  <a:srgbClr val="FF0000"/>
                </a:solidFill>
                <a:latin typeface="Times New Roman" panose="02020603050405020304" pitchFamily="18" charset="0"/>
                <a:ea typeface="Public Sans"/>
                <a:cs typeface="Times New Roman" panose="02020603050405020304" pitchFamily="18" charset="0"/>
                <a:sym typeface="Public Sans"/>
              </a:rPr>
              <a:t>các</a:t>
            </a:r>
            <a:r>
              <a:rPr lang="en-US" sz="3000" b="1" i="1" dirty="0" smtClean="0">
                <a:solidFill>
                  <a:srgbClr val="FF0000"/>
                </a:solidFill>
                <a:latin typeface="Times New Roman" panose="02020603050405020304" pitchFamily="18" charset="0"/>
                <a:ea typeface="Public Sans"/>
                <a:cs typeface="Times New Roman" panose="02020603050405020304" pitchFamily="18" charset="0"/>
                <a:sym typeface="Public Sans"/>
              </a:rPr>
              <a:t> </a:t>
            </a:r>
            <a:r>
              <a:rPr lang="en-US" sz="3000" b="1" i="1" dirty="0" err="1" smtClean="0">
                <a:solidFill>
                  <a:srgbClr val="FF0000"/>
                </a:solidFill>
                <a:latin typeface="Times New Roman" panose="02020603050405020304" pitchFamily="18" charset="0"/>
                <a:ea typeface="Public Sans"/>
                <a:cs typeface="Times New Roman" panose="02020603050405020304" pitchFamily="18" charset="0"/>
                <a:sym typeface="Public Sans"/>
              </a:rPr>
              <a:t>phương</a:t>
            </a:r>
            <a:r>
              <a:rPr lang="en-US" sz="3000" b="1" i="1" dirty="0" smtClean="0">
                <a:solidFill>
                  <a:srgbClr val="FF0000"/>
                </a:solidFill>
                <a:latin typeface="Times New Roman" panose="02020603050405020304" pitchFamily="18" charset="0"/>
                <a:ea typeface="Public Sans"/>
                <a:cs typeface="Times New Roman" panose="02020603050405020304" pitchFamily="18" charset="0"/>
                <a:sym typeface="Public Sans"/>
              </a:rPr>
              <a:t> </a:t>
            </a:r>
            <a:r>
              <a:rPr lang="en-US" sz="3000" b="1" i="1" dirty="0" err="1" smtClean="0">
                <a:solidFill>
                  <a:srgbClr val="FF0000"/>
                </a:solidFill>
                <a:latin typeface="Times New Roman" panose="02020603050405020304" pitchFamily="18" charset="0"/>
                <a:ea typeface="Public Sans"/>
                <a:cs typeface="Times New Roman" panose="02020603050405020304" pitchFamily="18" charset="0"/>
                <a:sym typeface="Public Sans"/>
              </a:rPr>
              <a:t>pháp</a:t>
            </a:r>
            <a:r>
              <a:rPr lang="en-US" sz="3000" b="1" i="1" dirty="0" smtClean="0">
                <a:solidFill>
                  <a:srgbClr val="FF0000"/>
                </a:solidFill>
                <a:latin typeface="Times New Roman" panose="02020603050405020304" pitchFamily="18" charset="0"/>
                <a:ea typeface="Public Sans"/>
                <a:cs typeface="Times New Roman" panose="02020603050405020304" pitchFamily="18" charset="0"/>
                <a:sym typeface="Public Sans"/>
              </a:rPr>
              <a:t> </a:t>
            </a:r>
            <a:r>
              <a:rPr lang="en-US" sz="3000" b="1" i="1" dirty="0" err="1" smtClean="0">
                <a:solidFill>
                  <a:srgbClr val="FF0000"/>
                </a:solidFill>
                <a:latin typeface="Times New Roman" panose="02020603050405020304" pitchFamily="18" charset="0"/>
                <a:ea typeface="Public Sans"/>
                <a:cs typeface="Times New Roman" panose="02020603050405020304" pitchFamily="18" charset="0"/>
                <a:sym typeface="Public Sans"/>
              </a:rPr>
              <a:t>phù</a:t>
            </a:r>
            <a:r>
              <a:rPr lang="en-US" sz="3000" b="1" i="1" dirty="0" smtClean="0">
                <a:solidFill>
                  <a:srgbClr val="FF0000"/>
                </a:solidFill>
                <a:latin typeface="Times New Roman" panose="02020603050405020304" pitchFamily="18" charset="0"/>
                <a:ea typeface="Public Sans"/>
                <a:cs typeface="Times New Roman" panose="02020603050405020304" pitchFamily="18" charset="0"/>
                <a:sym typeface="Public Sans"/>
              </a:rPr>
              <a:t> </a:t>
            </a:r>
            <a:r>
              <a:rPr lang="en-US" sz="3000" b="1" i="1" dirty="0" err="1" smtClean="0">
                <a:solidFill>
                  <a:srgbClr val="FF0000"/>
                </a:solidFill>
                <a:latin typeface="Times New Roman" panose="02020603050405020304" pitchFamily="18" charset="0"/>
                <a:ea typeface="Public Sans"/>
                <a:cs typeface="Times New Roman" panose="02020603050405020304" pitchFamily="18" charset="0"/>
                <a:sym typeface="Public Sans"/>
              </a:rPr>
              <a:t>hợp</a:t>
            </a:r>
            <a:r>
              <a:rPr lang="en-US" sz="3000" b="1" i="1" dirty="0" smtClean="0">
                <a:solidFill>
                  <a:srgbClr val="FF0000"/>
                </a:solidFill>
                <a:latin typeface="Times New Roman" panose="02020603050405020304" pitchFamily="18" charset="0"/>
                <a:ea typeface="Public Sans"/>
                <a:cs typeface="Times New Roman" panose="02020603050405020304" pitchFamily="18" charset="0"/>
                <a:sym typeface="Public Sans"/>
              </a:rPr>
              <a:t> </a:t>
            </a:r>
            <a:r>
              <a:rPr lang="en-US" sz="3000" b="1" i="1" dirty="0" err="1" smtClean="0">
                <a:solidFill>
                  <a:srgbClr val="FF0000"/>
                </a:solidFill>
                <a:latin typeface="Times New Roman" panose="02020603050405020304" pitchFamily="18" charset="0"/>
                <a:ea typeface="Public Sans"/>
                <a:cs typeface="Times New Roman" panose="02020603050405020304" pitchFamily="18" charset="0"/>
                <a:sym typeface="Public Sans"/>
              </a:rPr>
              <a:t>để</a:t>
            </a:r>
            <a:r>
              <a:rPr lang="en-US" sz="3000" b="1" i="1" dirty="0" smtClean="0">
                <a:solidFill>
                  <a:srgbClr val="FF0000"/>
                </a:solidFill>
                <a:latin typeface="Times New Roman" panose="02020603050405020304" pitchFamily="18" charset="0"/>
                <a:ea typeface="Public Sans"/>
                <a:cs typeface="Times New Roman" panose="02020603050405020304" pitchFamily="18" charset="0"/>
                <a:sym typeface="Public Sans"/>
              </a:rPr>
              <a:t> </a:t>
            </a:r>
            <a:r>
              <a:rPr lang="en-US" sz="3000" b="1" i="1" dirty="0" err="1" smtClean="0">
                <a:solidFill>
                  <a:srgbClr val="FF0000"/>
                </a:solidFill>
                <a:latin typeface="Times New Roman" panose="02020603050405020304" pitchFamily="18" charset="0"/>
                <a:ea typeface="Public Sans"/>
                <a:cs typeface="Times New Roman" panose="02020603050405020304" pitchFamily="18" charset="0"/>
                <a:sym typeface="Public Sans"/>
              </a:rPr>
              <a:t>phòng</a:t>
            </a:r>
            <a:r>
              <a:rPr lang="en-US" sz="3000" b="1" i="1" dirty="0" smtClean="0">
                <a:solidFill>
                  <a:srgbClr val="FF0000"/>
                </a:solidFill>
                <a:latin typeface="Times New Roman" panose="02020603050405020304" pitchFamily="18" charset="0"/>
                <a:ea typeface="Public Sans"/>
                <a:cs typeface="Times New Roman" panose="02020603050405020304" pitchFamily="18" charset="0"/>
                <a:sym typeface="Public Sans"/>
              </a:rPr>
              <a:t> </a:t>
            </a:r>
            <a:r>
              <a:rPr lang="en-US" sz="3000" b="1" i="1" dirty="0" err="1" smtClean="0">
                <a:solidFill>
                  <a:srgbClr val="FF0000"/>
                </a:solidFill>
                <a:latin typeface="Times New Roman" panose="02020603050405020304" pitchFamily="18" charset="0"/>
                <a:ea typeface="Public Sans"/>
                <a:cs typeface="Times New Roman" panose="02020603050405020304" pitchFamily="18" charset="0"/>
                <a:sym typeface="Public Sans"/>
              </a:rPr>
              <a:t>ngừa</a:t>
            </a:r>
            <a:r>
              <a:rPr lang="en-US" sz="3000" b="1" i="1" dirty="0" smtClean="0">
                <a:solidFill>
                  <a:srgbClr val="FF0000"/>
                </a:solidFill>
                <a:latin typeface="Times New Roman" panose="02020603050405020304" pitchFamily="18" charset="0"/>
                <a:ea typeface="Public Sans"/>
                <a:cs typeface="Times New Roman" panose="02020603050405020304" pitchFamily="18" charset="0"/>
                <a:sym typeface="Public Sans"/>
              </a:rPr>
              <a:t> </a:t>
            </a:r>
            <a:r>
              <a:rPr lang="en-US" sz="3000" b="1" i="1" dirty="0" err="1" smtClean="0">
                <a:solidFill>
                  <a:srgbClr val="FF0000"/>
                </a:solidFill>
                <a:latin typeface="Times New Roman" panose="02020603050405020304" pitchFamily="18" charset="0"/>
                <a:ea typeface="Public Sans"/>
                <a:cs typeface="Times New Roman" panose="02020603050405020304" pitchFamily="18" charset="0"/>
                <a:sym typeface="Public Sans"/>
              </a:rPr>
              <a:t>và</a:t>
            </a:r>
            <a:r>
              <a:rPr lang="en-US" sz="3000" b="1" i="1" dirty="0" smtClean="0">
                <a:solidFill>
                  <a:srgbClr val="FF0000"/>
                </a:solidFill>
                <a:latin typeface="Times New Roman" panose="02020603050405020304" pitchFamily="18" charset="0"/>
                <a:ea typeface="Public Sans"/>
                <a:cs typeface="Times New Roman" panose="02020603050405020304" pitchFamily="18" charset="0"/>
                <a:sym typeface="Public Sans"/>
              </a:rPr>
              <a:t> </a:t>
            </a:r>
            <a:r>
              <a:rPr lang="en-US" sz="3000" b="1" i="1" dirty="0" err="1" smtClean="0">
                <a:solidFill>
                  <a:srgbClr val="FF0000"/>
                </a:solidFill>
                <a:latin typeface="Times New Roman" panose="02020603050405020304" pitchFamily="18" charset="0"/>
                <a:ea typeface="Public Sans"/>
                <a:cs typeface="Times New Roman" panose="02020603050405020304" pitchFamily="18" charset="0"/>
                <a:sym typeface="Public Sans"/>
              </a:rPr>
              <a:t>điều</a:t>
            </a:r>
            <a:r>
              <a:rPr lang="en-US" sz="3000" b="1" i="1" dirty="0" smtClean="0">
                <a:solidFill>
                  <a:srgbClr val="FF0000"/>
                </a:solidFill>
                <a:latin typeface="Times New Roman" panose="02020603050405020304" pitchFamily="18" charset="0"/>
                <a:ea typeface="Public Sans"/>
                <a:cs typeface="Times New Roman" panose="02020603050405020304" pitchFamily="18" charset="0"/>
                <a:sym typeface="Public Sans"/>
              </a:rPr>
              <a:t> </a:t>
            </a:r>
            <a:r>
              <a:rPr lang="en-US" sz="3000" b="1" i="1" dirty="0" err="1" smtClean="0">
                <a:solidFill>
                  <a:srgbClr val="FF0000"/>
                </a:solidFill>
                <a:latin typeface="Times New Roman" panose="02020603050405020304" pitchFamily="18" charset="0"/>
                <a:ea typeface="Public Sans"/>
                <a:cs typeface="Times New Roman" panose="02020603050405020304" pitchFamily="18" charset="0"/>
                <a:sym typeface="Public Sans"/>
              </a:rPr>
              <a:t>trị</a:t>
            </a:r>
            <a:r>
              <a:rPr lang="en-US" sz="3000" b="1" i="1" dirty="0" smtClean="0">
                <a:solidFill>
                  <a:srgbClr val="FF0000"/>
                </a:solidFill>
                <a:latin typeface="Times New Roman" panose="02020603050405020304" pitchFamily="18" charset="0"/>
                <a:ea typeface="Public Sans"/>
                <a:cs typeface="Times New Roman" panose="02020603050405020304" pitchFamily="18" charset="0"/>
                <a:sym typeface="Public Sans"/>
              </a:rPr>
              <a:t> </a:t>
            </a:r>
            <a:r>
              <a:rPr lang="en-US" sz="3000" b="1" i="1" dirty="0" err="1" smtClean="0">
                <a:solidFill>
                  <a:srgbClr val="FF0000"/>
                </a:solidFill>
                <a:latin typeface="Times New Roman" panose="02020603050405020304" pitchFamily="18" charset="0"/>
                <a:ea typeface="Public Sans"/>
                <a:cs typeface="Times New Roman" panose="02020603050405020304" pitchFamily="18" charset="0"/>
                <a:sym typeface="Public Sans"/>
              </a:rPr>
              <a:t>hiệu</a:t>
            </a:r>
            <a:r>
              <a:rPr lang="en-US" sz="3000" b="1" i="1" dirty="0" smtClean="0">
                <a:solidFill>
                  <a:srgbClr val="FF0000"/>
                </a:solidFill>
                <a:latin typeface="Times New Roman" panose="02020603050405020304" pitchFamily="18" charset="0"/>
                <a:ea typeface="Public Sans"/>
                <a:cs typeface="Times New Roman" panose="02020603050405020304" pitchFamily="18" charset="0"/>
                <a:sym typeface="Public Sans"/>
              </a:rPr>
              <a:t> </a:t>
            </a:r>
            <a:r>
              <a:rPr lang="en-US" sz="3000" b="1" i="1" dirty="0" err="1" smtClean="0">
                <a:solidFill>
                  <a:srgbClr val="FF0000"/>
                </a:solidFill>
                <a:latin typeface="Times New Roman" panose="02020603050405020304" pitchFamily="18" charset="0"/>
                <a:ea typeface="Public Sans"/>
                <a:cs typeface="Times New Roman" panose="02020603050405020304" pitchFamily="18" charset="0"/>
                <a:sym typeface="Public Sans"/>
              </a:rPr>
              <a:t>quả</a:t>
            </a:r>
            <a:r>
              <a:rPr lang="en-US" sz="3000" b="1" i="1" dirty="0" smtClean="0">
                <a:solidFill>
                  <a:srgbClr val="FF0000"/>
                </a:solidFill>
                <a:latin typeface="Times New Roman" panose="02020603050405020304" pitchFamily="18" charset="0"/>
                <a:ea typeface="Public Sans"/>
                <a:cs typeface="Times New Roman" panose="02020603050405020304" pitchFamily="18" charset="0"/>
                <a:sym typeface="Public Sans"/>
              </a:rPr>
              <a:t> </a:t>
            </a:r>
            <a:r>
              <a:rPr lang="en-US" sz="3000" b="1" i="1" dirty="0" err="1" smtClean="0">
                <a:solidFill>
                  <a:srgbClr val="FF0000"/>
                </a:solidFill>
                <a:latin typeface="Times New Roman" panose="02020603050405020304" pitchFamily="18" charset="0"/>
                <a:ea typeface="Public Sans"/>
                <a:cs typeface="Times New Roman" panose="02020603050405020304" pitchFamily="18" charset="0"/>
                <a:sym typeface="Public Sans"/>
              </a:rPr>
              <a:t>hơn</a:t>
            </a:r>
            <a:r>
              <a:rPr lang="en-US" sz="3000" b="1" i="1" dirty="0" smtClean="0">
                <a:solidFill>
                  <a:srgbClr val="FF0000"/>
                </a:solidFill>
                <a:latin typeface="Times New Roman" panose="02020603050405020304" pitchFamily="18" charset="0"/>
                <a:ea typeface="Public Sans"/>
                <a:cs typeface="Times New Roman" panose="02020603050405020304" pitchFamily="18" charset="0"/>
                <a:sym typeface="Public Sans"/>
              </a:rPr>
              <a:t>.</a:t>
            </a:r>
            <a:endParaRPr lang="en-US" sz="3000" b="1" i="1" dirty="0">
              <a:solidFill>
                <a:srgbClr val="FF0000"/>
              </a:solidFill>
              <a:latin typeface="Times New Roman" panose="02020603050405020304" pitchFamily="18" charset="0"/>
              <a:ea typeface="Public Sans"/>
              <a:cs typeface="Times New Roman" panose="02020603050405020304" pitchFamily="18" charset="0"/>
              <a:sym typeface="Public Sans"/>
            </a:endParaRPr>
          </a:p>
        </p:txBody>
      </p:sp>
      <p:sp>
        <p:nvSpPr>
          <p:cNvPr id="12" name="TextBox 12"/>
          <p:cNvSpPr txBox="1"/>
          <p:nvPr/>
        </p:nvSpPr>
        <p:spPr>
          <a:xfrm>
            <a:off x="1565976" y="3555800"/>
            <a:ext cx="13216824" cy="522964"/>
          </a:xfrm>
          <a:prstGeom prst="rect">
            <a:avLst/>
          </a:prstGeom>
        </p:spPr>
        <p:txBody>
          <a:bodyPr wrap="square" lIns="0" tIns="0" rIns="0" bIns="0" rtlCol="0" anchor="t">
            <a:spAutoFit/>
          </a:bodyPr>
          <a:lstStyle/>
          <a:p>
            <a:pPr algn="l">
              <a:lnSpc>
                <a:spcPts val="4480"/>
              </a:lnSpc>
            </a:pP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Xây</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dựng</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một</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mô</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hình</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Machine Learning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để</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phân</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loại</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bệnh</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nhân</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bị</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tiểu</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đường</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endParaRPr lang="en-US" sz="3000" dirty="0">
              <a:solidFill>
                <a:srgbClr val="222366"/>
              </a:solidFill>
              <a:latin typeface="Times New Roman" panose="02020603050405020304" pitchFamily="18" charset="0"/>
              <a:ea typeface="Public Sans Heavy"/>
              <a:cs typeface="Times New Roman" panose="02020603050405020304" pitchFamily="18" charset="0"/>
              <a:sym typeface="Public Sans Heavy"/>
            </a:endParaRPr>
          </a:p>
        </p:txBody>
      </p:sp>
      <p:sp>
        <p:nvSpPr>
          <p:cNvPr id="13" name="TextBox 13"/>
          <p:cNvSpPr txBox="1"/>
          <p:nvPr/>
        </p:nvSpPr>
        <p:spPr>
          <a:xfrm>
            <a:off x="1565975" y="4799547"/>
            <a:ext cx="11032739" cy="1100045"/>
          </a:xfrm>
          <a:prstGeom prst="rect">
            <a:avLst/>
          </a:prstGeom>
        </p:spPr>
        <p:txBody>
          <a:bodyPr wrap="square" lIns="0" tIns="0" rIns="0" bIns="0" rtlCol="0" anchor="t">
            <a:spAutoFit/>
          </a:bodyPr>
          <a:lstStyle/>
          <a:p>
            <a:pPr>
              <a:lnSpc>
                <a:spcPts val="4480"/>
              </a:lnSpc>
            </a:pP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Phân</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tích</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chuyên</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sâu</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cách</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các</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yếu</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tố</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ảnh</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hưởng</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đến</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khả</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năng</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phát</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triển</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0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bệnh</a:t>
            </a:r>
            <a:r>
              <a:rPr lang="en-US" sz="30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a:t>
            </a:r>
            <a:endParaRPr lang="en-US" sz="3000" dirty="0">
              <a:solidFill>
                <a:srgbClr val="222366"/>
              </a:solidFill>
              <a:latin typeface="Times New Roman" panose="02020603050405020304" pitchFamily="18" charset="0"/>
              <a:ea typeface="Public Sans Heavy"/>
              <a:cs typeface="Times New Roman" panose="02020603050405020304" pitchFamily="18" charset="0"/>
              <a:sym typeface="Public Sans Heavy"/>
            </a:endParaRPr>
          </a:p>
        </p:txBody>
      </p:sp>
      <p:sp>
        <p:nvSpPr>
          <p:cNvPr id="14" name="TextBox 14"/>
          <p:cNvSpPr txBox="1"/>
          <p:nvPr/>
        </p:nvSpPr>
        <p:spPr>
          <a:xfrm>
            <a:off x="2806273" y="584882"/>
            <a:ext cx="12637084" cy="1047531"/>
          </a:xfrm>
          <a:prstGeom prst="rect">
            <a:avLst/>
          </a:prstGeom>
        </p:spPr>
        <p:txBody>
          <a:bodyPr lIns="0" tIns="0" rIns="0" bIns="0" rtlCol="0" anchor="t">
            <a:spAutoFit/>
          </a:bodyPr>
          <a:lstStyle/>
          <a:p>
            <a:pPr algn="ctr">
              <a:lnSpc>
                <a:spcPts val="8819"/>
              </a:lnSpc>
            </a:pPr>
            <a:r>
              <a:rPr lang="en-US" sz="6000" b="1" dirty="0" err="1" smtClean="0">
                <a:solidFill>
                  <a:schemeClr val="tx2">
                    <a:lumMod val="60000"/>
                    <a:lumOff val="40000"/>
                  </a:schemeClr>
                </a:solidFill>
                <a:latin typeface="Arial" panose="020B0604020202020204" pitchFamily="34" charset="0"/>
                <a:ea typeface="Brick Sans"/>
                <a:cs typeface="Arial" panose="020B0604020202020204" pitchFamily="34" charset="0"/>
                <a:sym typeface="Brick Sans"/>
              </a:rPr>
              <a:t>Mục</a:t>
            </a:r>
            <a:r>
              <a:rPr lang="en-US" sz="6000" b="1" dirty="0" smtClean="0">
                <a:solidFill>
                  <a:schemeClr val="tx2">
                    <a:lumMod val="60000"/>
                    <a:lumOff val="40000"/>
                  </a:schemeClr>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tx2">
                    <a:lumMod val="60000"/>
                    <a:lumOff val="40000"/>
                  </a:schemeClr>
                </a:solidFill>
                <a:latin typeface="Arial" panose="020B0604020202020204" pitchFamily="34" charset="0"/>
                <a:ea typeface="Brick Sans"/>
                <a:cs typeface="Arial" panose="020B0604020202020204" pitchFamily="34" charset="0"/>
                <a:sym typeface="Brick Sans"/>
              </a:rPr>
              <a:t>tiêu</a:t>
            </a:r>
            <a:endParaRPr lang="en-US" sz="6000" b="1" dirty="0">
              <a:solidFill>
                <a:schemeClr val="tx2">
                  <a:lumMod val="60000"/>
                  <a:lumOff val="40000"/>
                </a:schemeClr>
              </a:solidFill>
              <a:latin typeface="Arial" panose="020B0604020202020204" pitchFamily="34" charset="0"/>
              <a:ea typeface="Brick Sans"/>
              <a:cs typeface="Arial" panose="020B0604020202020204" pitchFamily="34" charset="0"/>
              <a:sym typeface="Brick Sans"/>
            </a:endParaRPr>
          </a:p>
        </p:txBody>
      </p:sp>
    </p:spTree>
    <p:extLst>
      <p:ext uri="{BB962C8B-B14F-4D97-AF65-F5344CB8AC3E}">
        <p14:creationId xmlns:p14="http://schemas.microsoft.com/office/powerpoint/2010/main" val="115379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217">
                                          <p:stCondLst>
                                            <p:cond delay="0"/>
                                          </p:stCondLst>
                                        </p:cTn>
                                        <p:tgtEl>
                                          <p:spTgt spid="11"/>
                                        </p:tgtEl>
                                      </p:cBhvr>
                                    </p:animEffect>
                                    <p:anim calcmode="lin" valueType="num">
                                      <p:cBhvr>
                                        <p:cTn id="8" dur="683"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249"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249" tmFilter="0, 0; 0.125,0.2665; 0.25,0.4; 0.375,0.465; 0.5,0.5;  0.625,0.535; 0.75,0.6; 0.875,0.7335; 1,1">
                                          <p:stCondLst>
                                            <p:cond delay="249"/>
                                          </p:stCondLst>
                                        </p:cTn>
                                        <p:tgtEl>
                                          <p:spTgt spid="11"/>
                                        </p:tgtEl>
                                        <p:attrNameLst>
                                          <p:attrName>ppt_y</p:attrName>
                                        </p:attrNameLst>
                                      </p:cBhvr>
                                      <p:tavLst>
                                        <p:tav tm="0" fmla="#ppt_y-sin(pi*$)/9">
                                          <p:val>
                                            <p:fltVal val="0"/>
                                          </p:val>
                                        </p:tav>
                                        <p:tav tm="100000">
                                          <p:val>
                                            <p:fltVal val="1"/>
                                          </p:val>
                                        </p:tav>
                                      </p:tavLst>
                                    </p:anim>
                                    <p:anim calcmode="lin" valueType="num">
                                      <p:cBhvr>
                                        <p:cTn id="11" dur="124" tmFilter="0, 0; 0.125,0.2665; 0.25,0.4; 0.375,0.465; 0.5,0.5;  0.625,0.535; 0.75,0.6; 0.875,0.7335; 1,1">
                                          <p:stCondLst>
                                            <p:cond delay="497"/>
                                          </p:stCondLst>
                                        </p:cTn>
                                        <p:tgtEl>
                                          <p:spTgt spid="11"/>
                                        </p:tgtEl>
                                        <p:attrNameLst>
                                          <p:attrName>ppt_y</p:attrName>
                                        </p:attrNameLst>
                                      </p:cBhvr>
                                      <p:tavLst>
                                        <p:tav tm="0" fmla="#ppt_y-sin(pi*$)/27">
                                          <p:val>
                                            <p:fltVal val="0"/>
                                          </p:val>
                                        </p:tav>
                                        <p:tav tm="100000">
                                          <p:val>
                                            <p:fltVal val="1"/>
                                          </p:val>
                                        </p:tav>
                                      </p:tavLst>
                                    </p:anim>
                                    <p:anim calcmode="lin" valueType="num">
                                      <p:cBhvr>
                                        <p:cTn id="12" dur="62" tmFilter="0, 0; 0.125,0.2665; 0.25,0.4; 0.375,0.465; 0.5,0.5;  0.625,0.535; 0.75,0.6; 0.875,0.7335; 1,1">
                                          <p:stCondLst>
                                            <p:cond delay="621"/>
                                          </p:stCondLst>
                                        </p:cTn>
                                        <p:tgtEl>
                                          <p:spTgt spid="11"/>
                                        </p:tgtEl>
                                        <p:attrNameLst>
                                          <p:attrName>ppt_y</p:attrName>
                                        </p:attrNameLst>
                                      </p:cBhvr>
                                      <p:tavLst>
                                        <p:tav tm="0" fmla="#ppt_y-sin(pi*$)/81">
                                          <p:val>
                                            <p:fltVal val="0"/>
                                          </p:val>
                                        </p:tav>
                                        <p:tav tm="100000">
                                          <p:val>
                                            <p:fltVal val="1"/>
                                          </p:val>
                                        </p:tav>
                                      </p:tavLst>
                                    </p:anim>
                                    <p:animScale>
                                      <p:cBhvr>
                                        <p:cTn id="13" dur="10">
                                          <p:stCondLst>
                                            <p:cond delay="244"/>
                                          </p:stCondLst>
                                        </p:cTn>
                                        <p:tgtEl>
                                          <p:spTgt spid="11"/>
                                        </p:tgtEl>
                                      </p:cBhvr>
                                      <p:to x="100000" y="60000"/>
                                    </p:animScale>
                                    <p:animScale>
                                      <p:cBhvr>
                                        <p:cTn id="14" dur="62" decel="50000">
                                          <p:stCondLst>
                                            <p:cond delay="254"/>
                                          </p:stCondLst>
                                        </p:cTn>
                                        <p:tgtEl>
                                          <p:spTgt spid="11"/>
                                        </p:tgtEl>
                                      </p:cBhvr>
                                      <p:to x="100000" y="100000"/>
                                    </p:animScale>
                                    <p:animScale>
                                      <p:cBhvr>
                                        <p:cTn id="15" dur="10">
                                          <p:stCondLst>
                                            <p:cond delay="492"/>
                                          </p:stCondLst>
                                        </p:cTn>
                                        <p:tgtEl>
                                          <p:spTgt spid="11"/>
                                        </p:tgtEl>
                                      </p:cBhvr>
                                      <p:to x="100000" y="80000"/>
                                    </p:animScale>
                                    <p:animScale>
                                      <p:cBhvr>
                                        <p:cTn id="16" dur="62" decel="50000">
                                          <p:stCondLst>
                                            <p:cond delay="502"/>
                                          </p:stCondLst>
                                        </p:cTn>
                                        <p:tgtEl>
                                          <p:spTgt spid="11"/>
                                        </p:tgtEl>
                                      </p:cBhvr>
                                      <p:to x="100000" y="100000"/>
                                    </p:animScale>
                                    <p:animScale>
                                      <p:cBhvr>
                                        <p:cTn id="17" dur="10">
                                          <p:stCondLst>
                                            <p:cond delay="616"/>
                                          </p:stCondLst>
                                        </p:cTn>
                                        <p:tgtEl>
                                          <p:spTgt spid="11"/>
                                        </p:tgtEl>
                                      </p:cBhvr>
                                      <p:to x="100000" y="90000"/>
                                    </p:animScale>
                                    <p:animScale>
                                      <p:cBhvr>
                                        <p:cTn id="18" dur="62" decel="50000">
                                          <p:stCondLst>
                                            <p:cond delay="625"/>
                                          </p:stCondLst>
                                        </p:cTn>
                                        <p:tgtEl>
                                          <p:spTgt spid="11"/>
                                        </p:tgtEl>
                                      </p:cBhvr>
                                      <p:to x="100000" y="100000"/>
                                    </p:animScale>
                                    <p:animScale>
                                      <p:cBhvr>
                                        <p:cTn id="19" dur="10">
                                          <p:stCondLst>
                                            <p:cond delay="678"/>
                                          </p:stCondLst>
                                        </p:cTn>
                                        <p:tgtEl>
                                          <p:spTgt spid="11"/>
                                        </p:tgtEl>
                                      </p:cBhvr>
                                      <p:to x="100000" y="95000"/>
                                    </p:animScale>
                                    <p:animScale>
                                      <p:cBhvr>
                                        <p:cTn id="20" dur="62" decel="50000">
                                          <p:stCondLst>
                                            <p:cond delay="688"/>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3721612" y="3409707"/>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9859897" y="-671355"/>
            <a:ext cx="7399403"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grpSp>
        <p:nvGrpSpPr>
          <p:cNvPr id="4" name="Group 4"/>
          <p:cNvGrpSpPr/>
          <p:nvPr/>
        </p:nvGrpSpPr>
        <p:grpSpPr>
          <a:xfrm>
            <a:off x="10700522" y="1153874"/>
            <a:ext cx="5694209" cy="8280195"/>
            <a:chOff x="0" y="0"/>
            <a:chExt cx="812800" cy="1181928"/>
          </a:xfrm>
        </p:grpSpPr>
        <p:sp>
          <p:nvSpPr>
            <p:cNvPr id="5" name="Freeform 5"/>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sp>
        <p:sp>
          <p:nvSpPr>
            <p:cNvPr id="6" name="TextBox 6"/>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5447832" y="4858426"/>
            <a:ext cx="6410088" cy="6901845"/>
          </a:xfrm>
          <a:custGeom>
            <a:avLst/>
            <a:gdLst/>
            <a:ahLst/>
            <a:cxnLst/>
            <a:rect l="l" t="t" r="r" b="b"/>
            <a:pathLst>
              <a:path w="6410088" h="6901845">
                <a:moveTo>
                  <a:pt x="0" y="0"/>
                </a:moveTo>
                <a:lnTo>
                  <a:pt x="6410088" y="0"/>
                </a:lnTo>
                <a:lnTo>
                  <a:pt x="6410088" y="6901845"/>
                </a:lnTo>
                <a:lnTo>
                  <a:pt x="0" y="6901845"/>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8" name="Freeform 8"/>
          <p:cNvSpPr/>
          <p:nvPr/>
        </p:nvSpPr>
        <p:spPr>
          <a:xfrm rot="-1248570">
            <a:off x="7709921" y="64751"/>
            <a:ext cx="1885910" cy="2687178"/>
          </a:xfrm>
          <a:custGeom>
            <a:avLst/>
            <a:gdLst/>
            <a:ahLst/>
            <a:cxnLst/>
            <a:rect l="l" t="t" r="r" b="b"/>
            <a:pathLst>
              <a:path w="1885910" h="2687178">
                <a:moveTo>
                  <a:pt x="0" y="0"/>
                </a:moveTo>
                <a:lnTo>
                  <a:pt x="1885910" y="0"/>
                </a:lnTo>
                <a:lnTo>
                  <a:pt x="1885910" y="2687178"/>
                </a:lnTo>
                <a:lnTo>
                  <a:pt x="0" y="2687178"/>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9" name="TextBox 9"/>
          <p:cNvSpPr txBox="1"/>
          <p:nvPr/>
        </p:nvSpPr>
        <p:spPr>
          <a:xfrm>
            <a:off x="10700522" y="4185165"/>
            <a:ext cx="5528439" cy="1346522"/>
          </a:xfrm>
          <a:prstGeom prst="rect">
            <a:avLst/>
          </a:prstGeom>
        </p:spPr>
        <p:txBody>
          <a:bodyPr lIns="0" tIns="0" rIns="0" bIns="0" rtlCol="0" anchor="t">
            <a:spAutoFit/>
          </a:bodyPr>
          <a:lstStyle/>
          <a:p>
            <a:pPr algn="ctr">
              <a:lnSpc>
                <a:spcPts val="3499"/>
              </a:lnSpc>
            </a:pPr>
            <a:r>
              <a:rPr lang="en-US" sz="28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Dữ</a:t>
            </a:r>
            <a:r>
              <a:rPr lang="en-US" sz="28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8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liệu</a:t>
            </a:r>
            <a:r>
              <a:rPr lang="en-US" sz="28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8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được</a:t>
            </a:r>
            <a:r>
              <a:rPr lang="en-US" sz="28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8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lấy</a:t>
            </a:r>
            <a:r>
              <a:rPr lang="en-US" sz="28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8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từ</a:t>
            </a:r>
            <a:r>
              <a:rPr lang="en-US" sz="28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28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Kaggle</a:t>
            </a:r>
            <a:endParaRPr lang="en-US" sz="2800" dirty="0" smtClean="0">
              <a:solidFill>
                <a:srgbClr val="222366"/>
              </a:solidFill>
              <a:latin typeface="Times New Roman" panose="02020603050405020304" pitchFamily="18" charset="0"/>
              <a:ea typeface="Public Sans"/>
              <a:cs typeface="Times New Roman" panose="02020603050405020304" pitchFamily="18" charset="0"/>
              <a:sym typeface="Public Sans"/>
            </a:endParaRPr>
          </a:p>
          <a:p>
            <a:pPr algn="ctr">
              <a:lnSpc>
                <a:spcPts val="3499"/>
              </a:lnSpc>
            </a:pPr>
            <a:r>
              <a:rPr lang="en-US" sz="2800" dirty="0">
                <a:latin typeface="Times New Roman" panose="02020603050405020304" pitchFamily="18" charset="0"/>
                <a:cs typeface="Times New Roman" panose="02020603050405020304" pitchFamily="18" charset="0"/>
              </a:rPr>
              <a:t>(</a:t>
            </a:r>
            <a:r>
              <a:rPr lang="en-US" sz="2800" u="sng" dirty="0">
                <a:latin typeface="Times New Roman" panose="02020603050405020304" pitchFamily="18" charset="0"/>
                <a:cs typeface="Times New Roman" panose="02020603050405020304" pitchFamily="18" charset="0"/>
                <a:hlinkClick r:id="rId10"/>
              </a:rPr>
              <a:t>https://www.kaggle.com/datasets/imtkaggleteam/diabetes/data</a:t>
            </a:r>
            <a:r>
              <a:rPr lang="en-US" sz="2800" dirty="0">
                <a:latin typeface="Times New Roman" panose="02020603050405020304" pitchFamily="18" charset="0"/>
                <a:cs typeface="Times New Roman" panose="02020603050405020304" pitchFamily="18" charset="0"/>
              </a:rPr>
              <a:t>)</a:t>
            </a:r>
            <a:endParaRPr lang="en-US" sz="2800" dirty="0">
              <a:solidFill>
                <a:srgbClr val="222366"/>
              </a:solidFill>
              <a:latin typeface="Times New Roman" panose="02020603050405020304" pitchFamily="18" charset="0"/>
              <a:ea typeface="Public Sans"/>
              <a:cs typeface="Times New Roman" panose="02020603050405020304" pitchFamily="18" charset="0"/>
              <a:sym typeface="Public Sans"/>
            </a:endParaRPr>
          </a:p>
        </p:txBody>
      </p:sp>
      <p:sp>
        <p:nvSpPr>
          <p:cNvPr id="12" name="TextBox 12"/>
          <p:cNvSpPr txBox="1"/>
          <p:nvPr/>
        </p:nvSpPr>
        <p:spPr>
          <a:xfrm>
            <a:off x="635137" y="460110"/>
            <a:ext cx="6172949" cy="1185068"/>
          </a:xfrm>
          <a:prstGeom prst="rect">
            <a:avLst/>
          </a:prstGeom>
        </p:spPr>
        <p:txBody>
          <a:bodyPr lIns="0" tIns="0" rIns="0" bIns="0" rtlCol="0" anchor="t">
            <a:spAutoFit/>
          </a:bodyPr>
          <a:lstStyle/>
          <a:p>
            <a:pPr algn="l">
              <a:lnSpc>
                <a:spcPts val="10500"/>
              </a:lnSpc>
            </a:pP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Nguồn</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dữ</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liệu</a:t>
            </a:r>
            <a:endParaRPr lang="en-US" sz="6000" b="1" dirty="0">
              <a:solidFill>
                <a:schemeClr val="accent1"/>
              </a:solidFill>
              <a:latin typeface="Arial" panose="020B0604020202020204" pitchFamily="34" charset="0"/>
              <a:ea typeface="Brick Sans"/>
              <a:cs typeface="Arial" panose="020B0604020202020204" pitchFamily="34" charset="0"/>
              <a:sym typeface="Brick Sans"/>
            </a:endParaRPr>
          </a:p>
        </p:txBody>
      </p:sp>
    </p:spTree>
    <p:extLst>
      <p:ext uri="{BB962C8B-B14F-4D97-AF65-F5344CB8AC3E}">
        <p14:creationId xmlns:p14="http://schemas.microsoft.com/office/powerpoint/2010/main" val="2963985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3721612" y="3409707"/>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9859897" y="-671355"/>
            <a:ext cx="7399403"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grpSp>
        <p:nvGrpSpPr>
          <p:cNvPr id="4" name="Group 4"/>
          <p:cNvGrpSpPr/>
          <p:nvPr/>
        </p:nvGrpSpPr>
        <p:grpSpPr>
          <a:xfrm>
            <a:off x="10712493" y="1003402"/>
            <a:ext cx="5694209" cy="8280195"/>
            <a:chOff x="0" y="0"/>
            <a:chExt cx="812800" cy="1181928"/>
          </a:xfrm>
        </p:grpSpPr>
        <p:sp>
          <p:nvSpPr>
            <p:cNvPr id="5" name="Freeform 5"/>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sp>
        <p:sp>
          <p:nvSpPr>
            <p:cNvPr id="6" name="TextBox 6"/>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5447832" y="4858426"/>
            <a:ext cx="6410088" cy="6901845"/>
          </a:xfrm>
          <a:custGeom>
            <a:avLst/>
            <a:gdLst/>
            <a:ahLst/>
            <a:cxnLst/>
            <a:rect l="l" t="t" r="r" b="b"/>
            <a:pathLst>
              <a:path w="6410088" h="6901845">
                <a:moveTo>
                  <a:pt x="0" y="0"/>
                </a:moveTo>
                <a:lnTo>
                  <a:pt x="6410088" y="0"/>
                </a:lnTo>
                <a:lnTo>
                  <a:pt x="6410088" y="6901845"/>
                </a:lnTo>
                <a:lnTo>
                  <a:pt x="0" y="6901845"/>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8" name="Freeform 8"/>
          <p:cNvSpPr/>
          <p:nvPr/>
        </p:nvSpPr>
        <p:spPr>
          <a:xfrm rot="-1248570">
            <a:off x="7709921" y="64751"/>
            <a:ext cx="1885910" cy="2687178"/>
          </a:xfrm>
          <a:custGeom>
            <a:avLst/>
            <a:gdLst/>
            <a:ahLst/>
            <a:cxnLst/>
            <a:rect l="l" t="t" r="r" b="b"/>
            <a:pathLst>
              <a:path w="1885910" h="2687178">
                <a:moveTo>
                  <a:pt x="0" y="0"/>
                </a:moveTo>
                <a:lnTo>
                  <a:pt x="1885910" y="0"/>
                </a:lnTo>
                <a:lnTo>
                  <a:pt x="1885910" y="2687178"/>
                </a:lnTo>
                <a:lnTo>
                  <a:pt x="0" y="2687178"/>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9" name="TextBox 9"/>
          <p:cNvSpPr txBox="1"/>
          <p:nvPr/>
        </p:nvSpPr>
        <p:spPr>
          <a:xfrm>
            <a:off x="10712492" y="1349291"/>
            <a:ext cx="5694209" cy="7181453"/>
          </a:xfrm>
          <a:prstGeom prst="rect">
            <a:avLst/>
          </a:prstGeom>
        </p:spPr>
        <p:txBody>
          <a:bodyPr wrap="square" lIns="0" tIns="0" rIns="0" bIns="0" rtlCol="0" anchor="t">
            <a:spAutoFit/>
          </a:bodyPr>
          <a:lstStyle/>
          <a:p>
            <a:pPr marL="342900" indent="-342900">
              <a:lnSpc>
                <a:spcPts val="3499"/>
              </a:lnSpc>
              <a:buFont typeface="Arial" panose="020B0604020202020204" pitchFamily="34" charset="0"/>
              <a:buChar char="•"/>
            </a:pPr>
            <a:r>
              <a:rPr lang="en-US" sz="2499" b="1" dirty="0" err="1">
                <a:latin typeface="Times New Roman" panose="02020603050405020304" pitchFamily="18" charset="0"/>
                <a:ea typeface="Public Sans"/>
                <a:cs typeface="Times New Roman" panose="02020603050405020304" pitchFamily="18" charset="0"/>
                <a:sym typeface="Public Sans"/>
              </a:rPr>
              <a:t>c</a:t>
            </a:r>
            <a:r>
              <a:rPr lang="en-US" sz="2499" b="1" dirty="0" err="1" smtClean="0">
                <a:latin typeface="Times New Roman" panose="02020603050405020304" pitchFamily="18" charset="0"/>
                <a:ea typeface="Public Sans"/>
                <a:cs typeface="Times New Roman" panose="02020603050405020304" pitchFamily="18" charset="0"/>
                <a:sym typeface="Public Sans"/>
              </a:rPr>
              <a:t>hol</a:t>
            </a:r>
            <a:r>
              <a:rPr lang="en-US" sz="2499" b="1" dirty="0" smtClean="0">
                <a:latin typeface="Times New Roman" panose="02020603050405020304" pitchFamily="18" charset="0"/>
                <a:ea typeface="Public Sans"/>
                <a:cs typeface="Times New Roman" panose="02020603050405020304" pitchFamily="18" charset="0"/>
                <a:sym typeface="Public Sans"/>
              </a:rPr>
              <a:t>: </a:t>
            </a:r>
            <a:r>
              <a:rPr lang="en-US" sz="2499" dirty="0" smtClean="0">
                <a:latin typeface="Times New Roman" panose="02020603050405020304" pitchFamily="18" charset="0"/>
                <a:ea typeface="Public Sans"/>
                <a:cs typeface="Times New Roman" panose="02020603050405020304" pitchFamily="18" charset="0"/>
                <a:sym typeface="Public Sans"/>
              </a:rPr>
              <a:t>Total Cholesterol</a:t>
            </a:r>
          </a:p>
          <a:p>
            <a:pPr marL="342900" indent="-342900">
              <a:lnSpc>
                <a:spcPts val="3499"/>
              </a:lnSpc>
              <a:buFont typeface="Arial" panose="020B0604020202020204" pitchFamily="34" charset="0"/>
              <a:buChar char="•"/>
            </a:pPr>
            <a:r>
              <a:rPr lang="en-US" sz="2499" b="1" dirty="0" err="1">
                <a:latin typeface="Times New Roman" panose="02020603050405020304" pitchFamily="18" charset="0"/>
                <a:ea typeface="Public Sans"/>
                <a:cs typeface="Times New Roman" panose="02020603050405020304" pitchFamily="18" charset="0"/>
                <a:sym typeface="Public Sans"/>
              </a:rPr>
              <a:t>s</a:t>
            </a:r>
            <a:r>
              <a:rPr lang="en-US" sz="2499" b="1" dirty="0" err="1" smtClean="0">
                <a:latin typeface="Times New Roman" panose="02020603050405020304" pitchFamily="18" charset="0"/>
                <a:ea typeface="Public Sans"/>
                <a:cs typeface="Times New Roman" panose="02020603050405020304" pitchFamily="18" charset="0"/>
                <a:sym typeface="Public Sans"/>
              </a:rPr>
              <a:t>tab.glu</a:t>
            </a:r>
            <a:r>
              <a:rPr lang="en-US" sz="2499" b="1" dirty="0" smtClean="0">
                <a:latin typeface="Times New Roman" panose="02020603050405020304" pitchFamily="18" charset="0"/>
                <a:ea typeface="Public Sans"/>
                <a:cs typeface="Times New Roman" panose="02020603050405020304" pitchFamily="18" charset="0"/>
                <a:sym typeface="Public Sans"/>
              </a:rPr>
              <a:t>: </a:t>
            </a:r>
            <a:r>
              <a:rPr lang="en-US" sz="2499" dirty="0" smtClean="0">
                <a:latin typeface="Times New Roman" panose="02020603050405020304" pitchFamily="18" charset="0"/>
                <a:ea typeface="Public Sans"/>
                <a:cs typeface="Times New Roman" panose="02020603050405020304" pitchFamily="18" charset="0"/>
                <a:sym typeface="Public Sans"/>
              </a:rPr>
              <a:t>Stabilized Glucose</a:t>
            </a:r>
          </a:p>
          <a:p>
            <a:pPr marL="342900" indent="-342900">
              <a:lnSpc>
                <a:spcPts val="3499"/>
              </a:lnSpc>
              <a:buFont typeface="Arial" panose="020B0604020202020204" pitchFamily="34" charset="0"/>
              <a:buChar char="•"/>
            </a:pPr>
            <a:r>
              <a:rPr lang="en-US" sz="2499" b="1" dirty="0" err="1">
                <a:latin typeface="Times New Roman" panose="02020603050405020304" pitchFamily="18" charset="0"/>
                <a:ea typeface="Public Sans"/>
                <a:cs typeface="Times New Roman" panose="02020603050405020304" pitchFamily="18" charset="0"/>
                <a:sym typeface="Public Sans"/>
              </a:rPr>
              <a:t>h</a:t>
            </a:r>
            <a:r>
              <a:rPr lang="en-US" sz="2499" b="1" dirty="0" err="1" smtClean="0">
                <a:latin typeface="Times New Roman" panose="02020603050405020304" pitchFamily="18" charset="0"/>
                <a:ea typeface="Public Sans"/>
                <a:cs typeface="Times New Roman" panose="02020603050405020304" pitchFamily="18" charset="0"/>
                <a:sym typeface="Public Sans"/>
              </a:rPr>
              <a:t>dl</a:t>
            </a:r>
            <a:r>
              <a:rPr lang="en-US" sz="2499" b="1" dirty="0" smtClean="0">
                <a:latin typeface="Times New Roman" panose="02020603050405020304" pitchFamily="18" charset="0"/>
                <a:ea typeface="Public Sans"/>
                <a:cs typeface="Times New Roman" panose="02020603050405020304" pitchFamily="18" charset="0"/>
                <a:sym typeface="Public Sans"/>
              </a:rPr>
              <a:t>: </a:t>
            </a:r>
            <a:r>
              <a:rPr lang="en-US" sz="2499" dirty="0" smtClean="0">
                <a:latin typeface="Times New Roman" panose="02020603050405020304" pitchFamily="18" charset="0"/>
                <a:ea typeface="Public Sans"/>
                <a:cs typeface="Times New Roman" panose="02020603050405020304" pitchFamily="18" charset="0"/>
                <a:sym typeface="Public Sans"/>
              </a:rPr>
              <a:t>High Density Lipoprotein Cholesterol</a:t>
            </a:r>
          </a:p>
          <a:p>
            <a:pPr marL="342900" indent="-342900">
              <a:lnSpc>
                <a:spcPts val="3499"/>
              </a:lnSpc>
              <a:buFont typeface="Arial" panose="020B0604020202020204" pitchFamily="34" charset="0"/>
              <a:buChar char="•"/>
            </a:pPr>
            <a:r>
              <a:rPr lang="en-US" sz="2499" b="1" dirty="0">
                <a:latin typeface="Times New Roman" panose="02020603050405020304" pitchFamily="18" charset="0"/>
                <a:ea typeface="Public Sans"/>
                <a:cs typeface="Times New Roman" panose="02020603050405020304" pitchFamily="18" charset="0"/>
                <a:sym typeface="Public Sans"/>
              </a:rPr>
              <a:t>r</a:t>
            </a:r>
            <a:r>
              <a:rPr lang="en-US" sz="2499" b="1" dirty="0" smtClean="0">
                <a:latin typeface="Times New Roman" panose="02020603050405020304" pitchFamily="18" charset="0"/>
                <a:ea typeface="Public Sans"/>
                <a:cs typeface="Times New Roman" panose="02020603050405020304" pitchFamily="18" charset="0"/>
                <a:sym typeface="Public Sans"/>
              </a:rPr>
              <a:t>atio: </a:t>
            </a:r>
            <a:r>
              <a:rPr lang="en-US" sz="2499" dirty="0" err="1" smtClean="0">
                <a:latin typeface="Times New Roman" panose="02020603050405020304" pitchFamily="18" charset="0"/>
                <a:ea typeface="Public Sans"/>
                <a:cs typeface="Times New Roman" panose="02020603050405020304" pitchFamily="18" charset="0"/>
                <a:sym typeface="Public Sans"/>
              </a:rPr>
              <a:t>Tỷ</a:t>
            </a:r>
            <a:r>
              <a:rPr lang="en-US" sz="2499" dirty="0">
                <a:latin typeface="Times New Roman" panose="02020603050405020304" pitchFamily="18" charset="0"/>
                <a:ea typeface="Public Sans"/>
                <a:cs typeface="Times New Roman" panose="02020603050405020304" pitchFamily="18" charset="0"/>
                <a:sym typeface="Public Sans"/>
              </a:rPr>
              <a:t> </a:t>
            </a:r>
            <a:r>
              <a:rPr lang="en-US" sz="2499" dirty="0" err="1" smtClean="0">
                <a:latin typeface="Times New Roman" panose="02020603050405020304" pitchFamily="18" charset="0"/>
                <a:ea typeface="Public Sans"/>
                <a:cs typeface="Times New Roman" panose="02020603050405020304" pitchFamily="18" charset="0"/>
                <a:sym typeface="Public Sans"/>
              </a:rPr>
              <a:t>lệ</a:t>
            </a:r>
            <a:r>
              <a:rPr lang="en-US" sz="2499" dirty="0" smtClean="0">
                <a:latin typeface="Times New Roman" panose="02020603050405020304" pitchFamily="18" charset="0"/>
                <a:ea typeface="Public Sans"/>
                <a:cs typeface="Times New Roman" panose="02020603050405020304" pitchFamily="18" charset="0"/>
                <a:sym typeface="Public Sans"/>
              </a:rPr>
              <a:t> </a:t>
            </a:r>
            <a:r>
              <a:rPr lang="en-US" sz="2499" dirty="0" err="1" smtClean="0">
                <a:latin typeface="Times New Roman" panose="02020603050405020304" pitchFamily="18" charset="0"/>
                <a:ea typeface="Public Sans"/>
                <a:cs typeface="Times New Roman" panose="02020603050405020304" pitchFamily="18" charset="0"/>
                <a:sym typeface="Public Sans"/>
              </a:rPr>
              <a:t>giữa</a:t>
            </a:r>
            <a:r>
              <a:rPr lang="en-US" sz="2499" dirty="0" smtClean="0">
                <a:latin typeface="Times New Roman" panose="02020603050405020304" pitchFamily="18" charset="0"/>
                <a:ea typeface="Public Sans"/>
                <a:cs typeface="Times New Roman" panose="02020603050405020304" pitchFamily="18" charset="0"/>
                <a:sym typeface="Public Sans"/>
              </a:rPr>
              <a:t> </a:t>
            </a:r>
            <a:r>
              <a:rPr lang="en-US" sz="2499" dirty="0" err="1" smtClean="0">
                <a:latin typeface="Times New Roman" panose="02020603050405020304" pitchFamily="18" charset="0"/>
                <a:ea typeface="Public Sans"/>
                <a:cs typeface="Times New Roman" panose="02020603050405020304" pitchFamily="18" charset="0"/>
                <a:sym typeface="Public Sans"/>
              </a:rPr>
              <a:t>chol</a:t>
            </a:r>
            <a:r>
              <a:rPr lang="en-US" sz="2499" dirty="0" smtClean="0">
                <a:latin typeface="Times New Roman" panose="02020603050405020304" pitchFamily="18" charset="0"/>
                <a:ea typeface="Public Sans"/>
                <a:cs typeface="Times New Roman" panose="02020603050405020304" pitchFamily="18" charset="0"/>
                <a:sym typeface="Public Sans"/>
              </a:rPr>
              <a:t> </a:t>
            </a:r>
            <a:r>
              <a:rPr lang="en-US" sz="2499" dirty="0" err="1" smtClean="0">
                <a:latin typeface="Times New Roman" panose="02020603050405020304" pitchFamily="18" charset="0"/>
                <a:ea typeface="Public Sans"/>
                <a:cs typeface="Times New Roman" panose="02020603050405020304" pitchFamily="18" charset="0"/>
                <a:sym typeface="Public Sans"/>
              </a:rPr>
              <a:t>và</a:t>
            </a:r>
            <a:r>
              <a:rPr lang="en-US" sz="2499" dirty="0" smtClean="0">
                <a:latin typeface="Times New Roman" panose="02020603050405020304" pitchFamily="18" charset="0"/>
                <a:ea typeface="Public Sans"/>
                <a:cs typeface="Times New Roman" panose="02020603050405020304" pitchFamily="18" charset="0"/>
                <a:sym typeface="Public Sans"/>
              </a:rPr>
              <a:t> </a:t>
            </a:r>
            <a:r>
              <a:rPr lang="en-US" sz="2499" dirty="0" err="1" smtClean="0">
                <a:latin typeface="Times New Roman" panose="02020603050405020304" pitchFamily="18" charset="0"/>
                <a:ea typeface="Public Sans"/>
                <a:cs typeface="Times New Roman" panose="02020603050405020304" pitchFamily="18" charset="0"/>
                <a:sym typeface="Public Sans"/>
              </a:rPr>
              <a:t>hdl</a:t>
            </a:r>
            <a:r>
              <a:rPr lang="en-US" sz="2499" dirty="0" smtClean="0">
                <a:latin typeface="Times New Roman" panose="02020603050405020304" pitchFamily="18" charset="0"/>
                <a:ea typeface="Public Sans"/>
                <a:cs typeface="Times New Roman" panose="02020603050405020304" pitchFamily="18" charset="0"/>
                <a:sym typeface="Public Sans"/>
              </a:rPr>
              <a:t> (</a:t>
            </a:r>
            <a:r>
              <a:rPr lang="en-US" sz="2499" dirty="0" err="1" smtClean="0">
                <a:latin typeface="Times New Roman" panose="02020603050405020304" pitchFamily="18" charset="0"/>
                <a:ea typeface="Public Sans"/>
                <a:cs typeface="Times New Roman" panose="02020603050405020304" pitchFamily="18" charset="0"/>
                <a:sym typeface="Public Sans"/>
              </a:rPr>
              <a:t>chol</a:t>
            </a:r>
            <a:r>
              <a:rPr lang="en-US" sz="2499" dirty="0" smtClean="0">
                <a:latin typeface="Times New Roman" panose="02020603050405020304" pitchFamily="18" charset="0"/>
                <a:ea typeface="Public Sans"/>
                <a:cs typeface="Times New Roman" panose="02020603050405020304" pitchFamily="18" charset="0"/>
                <a:sym typeface="Public Sans"/>
              </a:rPr>
              <a:t>/</a:t>
            </a:r>
            <a:r>
              <a:rPr lang="en-US" sz="2499" dirty="0" err="1" smtClean="0">
                <a:latin typeface="Times New Roman" panose="02020603050405020304" pitchFamily="18" charset="0"/>
                <a:ea typeface="Public Sans"/>
                <a:cs typeface="Times New Roman" panose="02020603050405020304" pitchFamily="18" charset="0"/>
                <a:sym typeface="Public Sans"/>
              </a:rPr>
              <a:t>hdl</a:t>
            </a:r>
            <a:r>
              <a:rPr lang="en-US" sz="2499" dirty="0" smtClean="0">
                <a:latin typeface="Times New Roman" panose="02020603050405020304" pitchFamily="18" charset="0"/>
                <a:ea typeface="Public Sans"/>
                <a:cs typeface="Times New Roman" panose="02020603050405020304" pitchFamily="18" charset="0"/>
                <a:sym typeface="Public Sans"/>
              </a:rPr>
              <a:t>)</a:t>
            </a:r>
          </a:p>
          <a:p>
            <a:pPr marL="342900" indent="-342900">
              <a:lnSpc>
                <a:spcPts val="3499"/>
              </a:lnSpc>
              <a:buFont typeface="Arial" panose="020B0604020202020204" pitchFamily="34" charset="0"/>
              <a:buChar char="•"/>
            </a:pPr>
            <a:r>
              <a:rPr lang="en-US" sz="2499" b="1" dirty="0" err="1" smtClean="0">
                <a:latin typeface="Times New Roman" panose="02020603050405020304" pitchFamily="18" charset="0"/>
                <a:ea typeface="Public Sans"/>
                <a:cs typeface="Times New Roman" panose="02020603050405020304" pitchFamily="18" charset="0"/>
                <a:sym typeface="Public Sans"/>
              </a:rPr>
              <a:t>Tuổi</a:t>
            </a:r>
            <a:r>
              <a:rPr lang="en-US" sz="2499" b="1" dirty="0" smtClean="0">
                <a:latin typeface="Times New Roman" panose="02020603050405020304" pitchFamily="18" charset="0"/>
                <a:ea typeface="Public Sans"/>
                <a:cs typeface="Times New Roman" panose="02020603050405020304" pitchFamily="18" charset="0"/>
                <a:sym typeface="Public Sans"/>
              </a:rPr>
              <a:t> </a:t>
            </a:r>
            <a:r>
              <a:rPr lang="en-US" sz="2499" b="1" dirty="0" err="1" smtClean="0">
                <a:latin typeface="Times New Roman" panose="02020603050405020304" pitchFamily="18" charset="0"/>
                <a:ea typeface="Public Sans"/>
                <a:cs typeface="Times New Roman" panose="02020603050405020304" pitchFamily="18" charset="0"/>
                <a:sym typeface="Public Sans"/>
              </a:rPr>
              <a:t>và</a:t>
            </a:r>
            <a:r>
              <a:rPr lang="en-US" sz="2499" b="1" dirty="0" smtClean="0">
                <a:latin typeface="Times New Roman" panose="02020603050405020304" pitchFamily="18" charset="0"/>
                <a:ea typeface="Public Sans"/>
                <a:cs typeface="Times New Roman" panose="02020603050405020304" pitchFamily="18" charset="0"/>
                <a:sym typeface="Public Sans"/>
              </a:rPr>
              <a:t> </a:t>
            </a:r>
            <a:r>
              <a:rPr lang="en-US" sz="2499" b="1" dirty="0" err="1" smtClean="0">
                <a:latin typeface="Times New Roman" panose="02020603050405020304" pitchFamily="18" charset="0"/>
                <a:ea typeface="Public Sans"/>
                <a:cs typeface="Times New Roman" panose="02020603050405020304" pitchFamily="18" charset="0"/>
                <a:sym typeface="Public Sans"/>
              </a:rPr>
              <a:t>giới</a:t>
            </a:r>
            <a:r>
              <a:rPr lang="en-US" sz="2499" b="1" dirty="0" smtClean="0">
                <a:latin typeface="Times New Roman" panose="02020603050405020304" pitchFamily="18" charset="0"/>
                <a:ea typeface="Public Sans"/>
                <a:cs typeface="Times New Roman" panose="02020603050405020304" pitchFamily="18" charset="0"/>
                <a:sym typeface="Public Sans"/>
              </a:rPr>
              <a:t> </a:t>
            </a:r>
            <a:r>
              <a:rPr lang="en-US" sz="2499" b="1" dirty="0" err="1" smtClean="0">
                <a:latin typeface="Times New Roman" panose="02020603050405020304" pitchFamily="18" charset="0"/>
                <a:ea typeface="Public Sans"/>
                <a:cs typeface="Times New Roman" panose="02020603050405020304" pitchFamily="18" charset="0"/>
                <a:sym typeface="Public Sans"/>
              </a:rPr>
              <a:t>tính</a:t>
            </a:r>
            <a:endParaRPr lang="en-US" sz="2499" b="1" dirty="0" smtClean="0">
              <a:latin typeface="Times New Roman" panose="02020603050405020304" pitchFamily="18" charset="0"/>
              <a:ea typeface="Public Sans"/>
              <a:cs typeface="Times New Roman" panose="02020603050405020304" pitchFamily="18" charset="0"/>
              <a:sym typeface="Public Sans"/>
            </a:endParaRPr>
          </a:p>
          <a:p>
            <a:pPr marL="342900" indent="-342900">
              <a:lnSpc>
                <a:spcPts val="3499"/>
              </a:lnSpc>
              <a:buFont typeface="Arial" panose="020B0604020202020204" pitchFamily="34" charset="0"/>
              <a:buChar char="•"/>
            </a:pPr>
            <a:r>
              <a:rPr lang="en-US" sz="2499" b="1" dirty="0">
                <a:latin typeface="Times New Roman" panose="02020603050405020304" pitchFamily="18" charset="0"/>
                <a:ea typeface="Public Sans"/>
                <a:cs typeface="Times New Roman" panose="02020603050405020304" pitchFamily="18" charset="0"/>
                <a:sym typeface="Public Sans"/>
              </a:rPr>
              <a:t>l</a:t>
            </a:r>
            <a:r>
              <a:rPr lang="en-US" sz="2499" b="1" dirty="0" smtClean="0">
                <a:latin typeface="Times New Roman" panose="02020603050405020304" pitchFamily="18" charset="0"/>
                <a:ea typeface="Public Sans"/>
                <a:cs typeface="Times New Roman" panose="02020603050405020304" pitchFamily="18" charset="0"/>
                <a:sym typeface="Public Sans"/>
              </a:rPr>
              <a:t>ocation: </a:t>
            </a:r>
            <a:r>
              <a:rPr lang="en-US" sz="2499" dirty="0" err="1" smtClean="0">
                <a:latin typeface="Times New Roman" panose="02020603050405020304" pitchFamily="18" charset="0"/>
                <a:ea typeface="Public Sans"/>
                <a:cs typeface="Times New Roman" panose="02020603050405020304" pitchFamily="18" charset="0"/>
                <a:sym typeface="Public Sans"/>
              </a:rPr>
              <a:t>khu</a:t>
            </a:r>
            <a:r>
              <a:rPr lang="en-US" sz="2499" dirty="0" smtClean="0">
                <a:latin typeface="Times New Roman" panose="02020603050405020304" pitchFamily="18" charset="0"/>
                <a:ea typeface="Public Sans"/>
                <a:cs typeface="Times New Roman" panose="02020603050405020304" pitchFamily="18" charset="0"/>
                <a:sym typeface="Public Sans"/>
              </a:rPr>
              <a:t> </a:t>
            </a:r>
            <a:r>
              <a:rPr lang="en-US" sz="2499" dirty="0" err="1" smtClean="0">
                <a:latin typeface="Times New Roman" panose="02020603050405020304" pitchFamily="18" charset="0"/>
                <a:ea typeface="Public Sans"/>
                <a:cs typeface="Times New Roman" panose="02020603050405020304" pitchFamily="18" charset="0"/>
                <a:sym typeface="Public Sans"/>
              </a:rPr>
              <a:t>vực</a:t>
            </a:r>
            <a:r>
              <a:rPr lang="en-US" sz="2499" dirty="0" smtClean="0">
                <a:latin typeface="Times New Roman" panose="02020603050405020304" pitchFamily="18" charset="0"/>
                <a:ea typeface="Public Sans"/>
                <a:cs typeface="Times New Roman" panose="02020603050405020304" pitchFamily="18" charset="0"/>
                <a:sym typeface="Public Sans"/>
              </a:rPr>
              <a:t> </a:t>
            </a:r>
            <a:r>
              <a:rPr lang="en-US" sz="2499" dirty="0" err="1" smtClean="0">
                <a:latin typeface="Times New Roman" panose="02020603050405020304" pitchFamily="18" charset="0"/>
                <a:ea typeface="Public Sans"/>
                <a:cs typeface="Times New Roman" panose="02020603050405020304" pitchFamily="18" charset="0"/>
                <a:sym typeface="Public Sans"/>
              </a:rPr>
              <a:t>sinh</a:t>
            </a:r>
            <a:r>
              <a:rPr lang="en-US" sz="2499" dirty="0" smtClean="0">
                <a:latin typeface="Times New Roman" panose="02020603050405020304" pitchFamily="18" charset="0"/>
                <a:ea typeface="Public Sans"/>
                <a:cs typeface="Times New Roman" panose="02020603050405020304" pitchFamily="18" charset="0"/>
                <a:sym typeface="Public Sans"/>
              </a:rPr>
              <a:t> </a:t>
            </a:r>
            <a:r>
              <a:rPr lang="en-US" sz="2499" dirty="0" err="1" smtClean="0">
                <a:latin typeface="Times New Roman" panose="02020603050405020304" pitchFamily="18" charset="0"/>
                <a:ea typeface="Public Sans"/>
                <a:cs typeface="Times New Roman" panose="02020603050405020304" pitchFamily="18" charset="0"/>
                <a:sym typeface="Public Sans"/>
              </a:rPr>
              <a:t>sống</a:t>
            </a:r>
            <a:endParaRPr lang="en-US" sz="2499" dirty="0" smtClean="0">
              <a:latin typeface="Times New Roman" panose="02020603050405020304" pitchFamily="18" charset="0"/>
              <a:ea typeface="Public Sans"/>
              <a:cs typeface="Times New Roman" panose="02020603050405020304" pitchFamily="18" charset="0"/>
              <a:sym typeface="Public Sans"/>
            </a:endParaRPr>
          </a:p>
          <a:p>
            <a:pPr marL="342900" indent="-342900">
              <a:lnSpc>
                <a:spcPts val="3499"/>
              </a:lnSpc>
              <a:buFont typeface="Arial" panose="020B0604020202020204" pitchFamily="34" charset="0"/>
              <a:buChar char="•"/>
            </a:pPr>
            <a:r>
              <a:rPr lang="en-US" sz="2499" b="1" dirty="0" err="1" smtClean="0">
                <a:latin typeface="Times New Roman" panose="02020603050405020304" pitchFamily="18" charset="0"/>
                <a:ea typeface="Public Sans"/>
                <a:cs typeface="Times New Roman" panose="02020603050405020304" pitchFamily="18" charset="0"/>
                <a:sym typeface="Public Sans"/>
              </a:rPr>
              <a:t>Chiều</a:t>
            </a:r>
            <a:r>
              <a:rPr lang="en-US" sz="2499" b="1" dirty="0" smtClean="0">
                <a:latin typeface="Times New Roman" panose="02020603050405020304" pitchFamily="18" charset="0"/>
                <a:ea typeface="Public Sans"/>
                <a:cs typeface="Times New Roman" panose="02020603050405020304" pitchFamily="18" charset="0"/>
                <a:sym typeface="Public Sans"/>
              </a:rPr>
              <a:t> </a:t>
            </a:r>
            <a:r>
              <a:rPr lang="en-US" sz="2499" b="1" dirty="0" err="1" smtClean="0">
                <a:latin typeface="Times New Roman" panose="02020603050405020304" pitchFamily="18" charset="0"/>
                <a:ea typeface="Public Sans"/>
                <a:cs typeface="Times New Roman" panose="02020603050405020304" pitchFamily="18" charset="0"/>
                <a:sym typeface="Public Sans"/>
              </a:rPr>
              <a:t>cao</a:t>
            </a:r>
            <a:r>
              <a:rPr lang="en-US" sz="2499" b="1" dirty="0" smtClean="0">
                <a:latin typeface="Times New Roman" panose="02020603050405020304" pitchFamily="18" charset="0"/>
                <a:ea typeface="Public Sans"/>
                <a:cs typeface="Times New Roman" panose="02020603050405020304" pitchFamily="18" charset="0"/>
                <a:sym typeface="Public Sans"/>
              </a:rPr>
              <a:t> </a:t>
            </a:r>
            <a:r>
              <a:rPr lang="en-US" sz="2499" b="1" dirty="0" err="1" smtClean="0">
                <a:latin typeface="Times New Roman" panose="02020603050405020304" pitchFamily="18" charset="0"/>
                <a:ea typeface="Public Sans"/>
                <a:cs typeface="Times New Roman" panose="02020603050405020304" pitchFamily="18" charset="0"/>
                <a:sym typeface="Public Sans"/>
              </a:rPr>
              <a:t>và</a:t>
            </a:r>
            <a:r>
              <a:rPr lang="en-US" sz="2499" b="1" dirty="0" smtClean="0">
                <a:latin typeface="Times New Roman" panose="02020603050405020304" pitchFamily="18" charset="0"/>
                <a:ea typeface="Public Sans"/>
                <a:cs typeface="Times New Roman" panose="02020603050405020304" pitchFamily="18" charset="0"/>
                <a:sym typeface="Public Sans"/>
              </a:rPr>
              <a:t> </a:t>
            </a:r>
            <a:r>
              <a:rPr lang="en-US" sz="2499" b="1" dirty="0" err="1" smtClean="0">
                <a:latin typeface="Times New Roman" panose="02020603050405020304" pitchFamily="18" charset="0"/>
                <a:ea typeface="Public Sans"/>
                <a:cs typeface="Times New Roman" panose="02020603050405020304" pitchFamily="18" charset="0"/>
                <a:sym typeface="Public Sans"/>
              </a:rPr>
              <a:t>cân</a:t>
            </a:r>
            <a:r>
              <a:rPr lang="en-US" sz="2499" b="1" dirty="0" smtClean="0">
                <a:latin typeface="Times New Roman" panose="02020603050405020304" pitchFamily="18" charset="0"/>
                <a:ea typeface="Public Sans"/>
                <a:cs typeface="Times New Roman" panose="02020603050405020304" pitchFamily="18" charset="0"/>
                <a:sym typeface="Public Sans"/>
              </a:rPr>
              <a:t> </a:t>
            </a:r>
            <a:r>
              <a:rPr lang="en-US" sz="2499" b="1" dirty="0" err="1" smtClean="0">
                <a:latin typeface="Times New Roman" panose="02020603050405020304" pitchFamily="18" charset="0"/>
                <a:ea typeface="Public Sans"/>
                <a:cs typeface="Times New Roman" panose="02020603050405020304" pitchFamily="18" charset="0"/>
                <a:sym typeface="Public Sans"/>
              </a:rPr>
              <a:t>nặng</a:t>
            </a:r>
            <a:endParaRPr lang="en-US" sz="2499" b="1" dirty="0" smtClean="0">
              <a:latin typeface="Times New Roman" panose="02020603050405020304" pitchFamily="18" charset="0"/>
              <a:ea typeface="Public Sans"/>
              <a:cs typeface="Times New Roman" panose="02020603050405020304" pitchFamily="18" charset="0"/>
              <a:sym typeface="Public Sans"/>
            </a:endParaRPr>
          </a:p>
          <a:p>
            <a:pPr marL="342900" indent="-342900">
              <a:lnSpc>
                <a:spcPts val="3499"/>
              </a:lnSpc>
              <a:buFont typeface="Arial" panose="020B0604020202020204" pitchFamily="34" charset="0"/>
              <a:buChar char="•"/>
            </a:pPr>
            <a:r>
              <a:rPr lang="en-US" sz="2499" b="1" dirty="0" smtClean="0">
                <a:latin typeface="Times New Roman" panose="02020603050405020304" pitchFamily="18" charset="0"/>
                <a:ea typeface="Public Sans"/>
                <a:cs typeface="Times New Roman" panose="02020603050405020304" pitchFamily="18" charset="0"/>
                <a:sym typeface="Public Sans"/>
              </a:rPr>
              <a:t>Frame: </a:t>
            </a:r>
            <a:r>
              <a:rPr lang="en-US" sz="2499" dirty="0" err="1" smtClean="0">
                <a:latin typeface="Times New Roman" panose="02020603050405020304" pitchFamily="18" charset="0"/>
                <a:ea typeface="Public Sans"/>
                <a:cs typeface="Times New Roman" panose="02020603050405020304" pitchFamily="18" charset="0"/>
                <a:sym typeface="Public Sans"/>
              </a:rPr>
              <a:t>Tỷ</a:t>
            </a:r>
            <a:r>
              <a:rPr lang="en-US" sz="2499" dirty="0" smtClean="0">
                <a:latin typeface="Times New Roman" panose="02020603050405020304" pitchFamily="18" charset="0"/>
                <a:ea typeface="Public Sans"/>
                <a:cs typeface="Times New Roman" panose="02020603050405020304" pitchFamily="18" charset="0"/>
                <a:sym typeface="Public Sans"/>
              </a:rPr>
              <a:t> </a:t>
            </a:r>
            <a:r>
              <a:rPr lang="en-US" sz="2499" dirty="0" err="1" smtClean="0">
                <a:latin typeface="Times New Roman" panose="02020603050405020304" pitchFamily="18" charset="0"/>
                <a:ea typeface="Public Sans"/>
                <a:cs typeface="Times New Roman" panose="02020603050405020304" pitchFamily="18" charset="0"/>
                <a:sym typeface="Public Sans"/>
              </a:rPr>
              <a:t>lệ</a:t>
            </a:r>
            <a:r>
              <a:rPr lang="en-US" sz="2499" dirty="0" smtClean="0">
                <a:latin typeface="Times New Roman" panose="02020603050405020304" pitchFamily="18" charset="0"/>
                <a:ea typeface="Public Sans"/>
                <a:cs typeface="Times New Roman" panose="02020603050405020304" pitchFamily="18" charset="0"/>
                <a:sym typeface="Public Sans"/>
              </a:rPr>
              <a:t> </a:t>
            </a:r>
            <a:r>
              <a:rPr lang="en-US" sz="2499" dirty="0" err="1" smtClean="0">
                <a:latin typeface="Times New Roman" panose="02020603050405020304" pitchFamily="18" charset="0"/>
                <a:ea typeface="Public Sans"/>
                <a:cs typeface="Times New Roman" panose="02020603050405020304" pitchFamily="18" charset="0"/>
                <a:sym typeface="Public Sans"/>
              </a:rPr>
              <a:t>khung</a:t>
            </a:r>
            <a:r>
              <a:rPr lang="en-US" sz="2499" dirty="0" smtClean="0">
                <a:latin typeface="Times New Roman" panose="02020603050405020304" pitchFamily="18" charset="0"/>
                <a:ea typeface="Public Sans"/>
                <a:cs typeface="Times New Roman" panose="02020603050405020304" pitchFamily="18" charset="0"/>
                <a:sym typeface="Public Sans"/>
              </a:rPr>
              <a:t> </a:t>
            </a:r>
            <a:r>
              <a:rPr lang="en-US" sz="2499" dirty="0" err="1" smtClean="0">
                <a:latin typeface="Times New Roman" panose="02020603050405020304" pitchFamily="18" charset="0"/>
                <a:ea typeface="Public Sans"/>
                <a:cs typeface="Times New Roman" panose="02020603050405020304" pitchFamily="18" charset="0"/>
                <a:sym typeface="Public Sans"/>
              </a:rPr>
              <a:t>xương</a:t>
            </a:r>
            <a:endParaRPr lang="en-US" sz="2499" dirty="0" smtClean="0">
              <a:latin typeface="Times New Roman" panose="02020603050405020304" pitchFamily="18" charset="0"/>
              <a:ea typeface="Public Sans"/>
              <a:cs typeface="Times New Roman" panose="02020603050405020304" pitchFamily="18" charset="0"/>
              <a:sym typeface="Public Sans"/>
            </a:endParaRPr>
          </a:p>
          <a:p>
            <a:pPr marL="342900" indent="-342900">
              <a:lnSpc>
                <a:spcPts val="3499"/>
              </a:lnSpc>
              <a:buFont typeface="Arial" panose="020B0604020202020204" pitchFamily="34" charset="0"/>
              <a:buChar char="•"/>
            </a:pPr>
            <a:r>
              <a:rPr lang="en-US" sz="2499" b="1" dirty="0">
                <a:latin typeface="Times New Roman" panose="02020603050405020304" pitchFamily="18" charset="0"/>
                <a:ea typeface="Public Sans"/>
                <a:cs typeface="Times New Roman" panose="02020603050405020304" pitchFamily="18" charset="0"/>
                <a:sym typeface="Public Sans"/>
              </a:rPr>
              <a:t>b</a:t>
            </a:r>
            <a:r>
              <a:rPr lang="en-US" sz="2499" b="1" dirty="0" smtClean="0">
                <a:latin typeface="Times New Roman" panose="02020603050405020304" pitchFamily="18" charset="0"/>
                <a:ea typeface="Public Sans"/>
                <a:cs typeface="Times New Roman" panose="02020603050405020304" pitchFamily="18" charset="0"/>
                <a:sym typeface="Public Sans"/>
              </a:rPr>
              <a:t>p.1s: </a:t>
            </a:r>
            <a:r>
              <a:rPr lang="en-US" sz="2499" dirty="0" err="1" smtClean="0">
                <a:latin typeface="Times New Roman" panose="02020603050405020304" pitchFamily="18" charset="0"/>
                <a:ea typeface="Public Sans"/>
                <a:cs typeface="Times New Roman" panose="02020603050405020304" pitchFamily="18" charset="0"/>
                <a:sym typeface="Public Sans"/>
              </a:rPr>
              <a:t>Huyết</a:t>
            </a:r>
            <a:r>
              <a:rPr lang="en-US" sz="2499" dirty="0" smtClean="0">
                <a:latin typeface="Times New Roman" panose="02020603050405020304" pitchFamily="18" charset="0"/>
                <a:ea typeface="Public Sans"/>
                <a:cs typeface="Times New Roman" panose="02020603050405020304" pitchFamily="18" charset="0"/>
                <a:sym typeface="Public Sans"/>
              </a:rPr>
              <a:t> </a:t>
            </a:r>
            <a:r>
              <a:rPr lang="en-US" sz="2499" dirty="0" err="1" smtClean="0">
                <a:latin typeface="Times New Roman" panose="02020603050405020304" pitchFamily="18" charset="0"/>
                <a:ea typeface="Public Sans"/>
                <a:cs typeface="Times New Roman" panose="02020603050405020304" pitchFamily="18" charset="0"/>
                <a:sym typeface="Public Sans"/>
              </a:rPr>
              <a:t>áp</a:t>
            </a:r>
            <a:r>
              <a:rPr lang="en-US" sz="2499" dirty="0" smtClean="0">
                <a:latin typeface="Times New Roman" panose="02020603050405020304" pitchFamily="18" charset="0"/>
                <a:ea typeface="Public Sans"/>
                <a:cs typeface="Times New Roman" panose="02020603050405020304" pitchFamily="18" charset="0"/>
                <a:sym typeface="Public Sans"/>
              </a:rPr>
              <a:t> </a:t>
            </a:r>
            <a:r>
              <a:rPr lang="en-US" sz="2499" dirty="0" err="1" smtClean="0">
                <a:latin typeface="Times New Roman" panose="02020603050405020304" pitchFamily="18" charset="0"/>
                <a:ea typeface="Public Sans"/>
                <a:cs typeface="Times New Roman" panose="02020603050405020304" pitchFamily="18" charset="0"/>
                <a:sym typeface="Public Sans"/>
              </a:rPr>
              <a:t>tâm</a:t>
            </a:r>
            <a:r>
              <a:rPr lang="en-US" sz="2499" dirty="0" smtClean="0">
                <a:latin typeface="Times New Roman" panose="02020603050405020304" pitchFamily="18" charset="0"/>
                <a:ea typeface="Public Sans"/>
                <a:cs typeface="Times New Roman" panose="02020603050405020304" pitchFamily="18" charset="0"/>
                <a:sym typeface="Public Sans"/>
              </a:rPr>
              <a:t> </a:t>
            </a:r>
            <a:r>
              <a:rPr lang="en-US" sz="2499" dirty="0" err="1" smtClean="0">
                <a:latin typeface="Times New Roman" panose="02020603050405020304" pitchFamily="18" charset="0"/>
                <a:ea typeface="Public Sans"/>
                <a:cs typeface="Times New Roman" panose="02020603050405020304" pitchFamily="18" charset="0"/>
                <a:sym typeface="Public Sans"/>
              </a:rPr>
              <a:t>thu</a:t>
            </a:r>
            <a:r>
              <a:rPr lang="en-US" sz="2499" dirty="0" smtClean="0">
                <a:latin typeface="Times New Roman" panose="02020603050405020304" pitchFamily="18" charset="0"/>
                <a:ea typeface="Public Sans"/>
                <a:cs typeface="Times New Roman" panose="02020603050405020304" pitchFamily="18" charset="0"/>
                <a:sym typeface="Public Sans"/>
              </a:rPr>
              <a:t> </a:t>
            </a:r>
            <a:r>
              <a:rPr lang="en-US" sz="2499" dirty="0" err="1" smtClean="0">
                <a:latin typeface="Times New Roman" panose="02020603050405020304" pitchFamily="18" charset="0"/>
                <a:ea typeface="Public Sans"/>
                <a:cs typeface="Times New Roman" panose="02020603050405020304" pitchFamily="18" charset="0"/>
                <a:sym typeface="Public Sans"/>
              </a:rPr>
              <a:t>đầu</a:t>
            </a:r>
            <a:r>
              <a:rPr lang="en-US" sz="2499" dirty="0" smtClean="0">
                <a:latin typeface="Times New Roman" panose="02020603050405020304" pitchFamily="18" charset="0"/>
                <a:ea typeface="Public Sans"/>
                <a:cs typeface="Times New Roman" panose="02020603050405020304" pitchFamily="18" charset="0"/>
                <a:sym typeface="Public Sans"/>
              </a:rPr>
              <a:t> </a:t>
            </a:r>
            <a:r>
              <a:rPr lang="en-US" sz="2499" dirty="0" err="1" smtClean="0">
                <a:latin typeface="Times New Roman" panose="02020603050405020304" pitchFamily="18" charset="0"/>
                <a:ea typeface="Public Sans"/>
                <a:cs typeface="Times New Roman" panose="02020603050405020304" pitchFamily="18" charset="0"/>
                <a:sym typeface="Public Sans"/>
              </a:rPr>
              <a:t>tiên</a:t>
            </a:r>
            <a:endParaRPr lang="en-US" sz="2499" dirty="0" smtClean="0">
              <a:latin typeface="Times New Roman" panose="02020603050405020304" pitchFamily="18" charset="0"/>
              <a:ea typeface="Public Sans"/>
              <a:cs typeface="Times New Roman" panose="02020603050405020304" pitchFamily="18" charset="0"/>
              <a:sym typeface="Public Sans"/>
            </a:endParaRPr>
          </a:p>
          <a:p>
            <a:pPr marL="342900" indent="-342900">
              <a:lnSpc>
                <a:spcPts val="3499"/>
              </a:lnSpc>
              <a:buFont typeface="Arial" panose="020B0604020202020204" pitchFamily="34" charset="0"/>
              <a:buChar char="•"/>
            </a:pPr>
            <a:r>
              <a:rPr lang="en-US" sz="2499" b="1" dirty="0" smtClean="0">
                <a:latin typeface="Times New Roman" panose="02020603050405020304" pitchFamily="18" charset="0"/>
                <a:ea typeface="Public Sans"/>
                <a:cs typeface="Times New Roman" panose="02020603050405020304" pitchFamily="18" charset="0"/>
                <a:sym typeface="Public Sans"/>
              </a:rPr>
              <a:t>bp.1d: </a:t>
            </a:r>
            <a:r>
              <a:rPr lang="en-US" sz="2499" dirty="0" err="1" smtClean="0">
                <a:latin typeface="Times New Roman" panose="02020603050405020304" pitchFamily="18" charset="0"/>
                <a:ea typeface="Public Sans"/>
                <a:cs typeface="Times New Roman" panose="02020603050405020304" pitchFamily="18" charset="0"/>
                <a:sym typeface="Public Sans"/>
              </a:rPr>
              <a:t>Huyết</a:t>
            </a:r>
            <a:r>
              <a:rPr lang="en-US" sz="2499" dirty="0" smtClean="0">
                <a:latin typeface="Times New Roman" panose="02020603050405020304" pitchFamily="18" charset="0"/>
                <a:ea typeface="Public Sans"/>
                <a:cs typeface="Times New Roman" panose="02020603050405020304" pitchFamily="18" charset="0"/>
                <a:sym typeface="Public Sans"/>
              </a:rPr>
              <a:t> </a:t>
            </a:r>
            <a:r>
              <a:rPr lang="en-US" sz="2499" dirty="0" err="1" smtClean="0">
                <a:latin typeface="Times New Roman" panose="02020603050405020304" pitchFamily="18" charset="0"/>
                <a:ea typeface="Public Sans"/>
                <a:cs typeface="Times New Roman" panose="02020603050405020304" pitchFamily="18" charset="0"/>
                <a:sym typeface="Public Sans"/>
              </a:rPr>
              <a:t>áp</a:t>
            </a:r>
            <a:r>
              <a:rPr lang="en-US" sz="2499" dirty="0" smtClean="0">
                <a:latin typeface="Times New Roman" panose="02020603050405020304" pitchFamily="18" charset="0"/>
                <a:ea typeface="Public Sans"/>
                <a:cs typeface="Times New Roman" panose="02020603050405020304" pitchFamily="18" charset="0"/>
                <a:sym typeface="Public Sans"/>
              </a:rPr>
              <a:t> </a:t>
            </a:r>
            <a:r>
              <a:rPr lang="en-US" sz="2499" dirty="0" err="1" smtClean="0">
                <a:latin typeface="Times New Roman" panose="02020603050405020304" pitchFamily="18" charset="0"/>
                <a:ea typeface="Public Sans"/>
                <a:cs typeface="Times New Roman" panose="02020603050405020304" pitchFamily="18" charset="0"/>
                <a:sym typeface="Public Sans"/>
              </a:rPr>
              <a:t>tâm</a:t>
            </a:r>
            <a:r>
              <a:rPr lang="en-US" sz="2499" dirty="0" smtClean="0">
                <a:latin typeface="Times New Roman" panose="02020603050405020304" pitchFamily="18" charset="0"/>
                <a:ea typeface="Public Sans"/>
                <a:cs typeface="Times New Roman" panose="02020603050405020304" pitchFamily="18" charset="0"/>
                <a:sym typeface="Public Sans"/>
              </a:rPr>
              <a:t> </a:t>
            </a:r>
            <a:r>
              <a:rPr lang="en-US" sz="2499" dirty="0" err="1" smtClean="0">
                <a:latin typeface="Times New Roman" panose="02020603050405020304" pitchFamily="18" charset="0"/>
                <a:ea typeface="Public Sans"/>
                <a:cs typeface="Times New Roman" panose="02020603050405020304" pitchFamily="18" charset="0"/>
                <a:sym typeface="Public Sans"/>
              </a:rPr>
              <a:t>trương</a:t>
            </a:r>
            <a:r>
              <a:rPr lang="en-US" sz="2499" dirty="0" smtClean="0">
                <a:latin typeface="Times New Roman" panose="02020603050405020304" pitchFamily="18" charset="0"/>
                <a:ea typeface="Public Sans"/>
                <a:cs typeface="Times New Roman" panose="02020603050405020304" pitchFamily="18" charset="0"/>
                <a:sym typeface="Public Sans"/>
              </a:rPr>
              <a:t> </a:t>
            </a:r>
            <a:r>
              <a:rPr lang="en-US" sz="2499" dirty="0" err="1" smtClean="0">
                <a:latin typeface="Times New Roman" panose="02020603050405020304" pitchFamily="18" charset="0"/>
                <a:ea typeface="Public Sans"/>
                <a:cs typeface="Times New Roman" panose="02020603050405020304" pitchFamily="18" charset="0"/>
                <a:sym typeface="Public Sans"/>
              </a:rPr>
              <a:t>đầu</a:t>
            </a:r>
            <a:r>
              <a:rPr lang="en-US" sz="2499" dirty="0" smtClean="0">
                <a:latin typeface="Times New Roman" panose="02020603050405020304" pitchFamily="18" charset="0"/>
                <a:ea typeface="Public Sans"/>
                <a:cs typeface="Times New Roman" panose="02020603050405020304" pitchFamily="18" charset="0"/>
                <a:sym typeface="Public Sans"/>
              </a:rPr>
              <a:t> </a:t>
            </a:r>
            <a:r>
              <a:rPr lang="en-US" sz="2499" dirty="0" err="1" smtClean="0">
                <a:latin typeface="Times New Roman" panose="02020603050405020304" pitchFamily="18" charset="0"/>
                <a:ea typeface="Public Sans"/>
                <a:cs typeface="Times New Roman" panose="02020603050405020304" pitchFamily="18" charset="0"/>
                <a:sym typeface="Public Sans"/>
              </a:rPr>
              <a:t>tiên</a:t>
            </a:r>
            <a:endParaRPr lang="en-US" sz="2499" dirty="0" smtClean="0">
              <a:latin typeface="Times New Roman" panose="02020603050405020304" pitchFamily="18" charset="0"/>
              <a:ea typeface="Public Sans"/>
              <a:cs typeface="Times New Roman" panose="02020603050405020304" pitchFamily="18" charset="0"/>
              <a:sym typeface="Public Sans"/>
            </a:endParaRPr>
          </a:p>
          <a:p>
            <a:pPr marL="342900" indent="-342900">
              <a:lnSpc>
                <a:spcPts val="3499"/>
              </a:lnSpc>
              <a:buFont typeface="Arial" panose="020B0604020202020204" pitchFamily="34" charset="0"/>
              <a:buChar char="•"/>
            </a:pPr>
            <a:r>
              <a:rPr lang="en-US" sz="2499" b="1" dirty="0" err="1" smtClean="0">
                <a:latin typeface="Times New Roman" panose="02020603050405020304" pitchFamily="18" charset="0"/>
                <a:ea typeface="Public Sans"/>
                <a:cs typeface="Times New Roman" panose="02020603050405020304" pitchFamily="18" charset="0"/>
                <a:sym typeface="Public Sans"/>
              </a:rPr>
              <a:t>Vòng</a:t>
            </a:r>
            <a:r>
              <a:rPr lang="en-US" sz="2499" b="1" dirty="0" smtClean="0">
                <a:latin typeface="Times New Roman" panose="02020603050405020304" pitchFamily="18" charset="0"/>
                <a:ea typeface="Public Sans"/>
                <a:cs typeface="Times New Roman" panose="02020603050405020304" pitchFamily="18" charset="0"/>
                <a:sym typeface="Public Sans"/>
              </a:rPr>
              <a:t> </a:t>
            </a:r>
            <a:r>
              <a:rPr lang="en-US" sz="2499" b="1" dirty="0" err="1" smtClean="0">
                <a:latin typeface="Times New Roman" panose="02020603050405020304" pitchFamily="18" charset="0"/>
                <a:ea typeface="Public Sans"/>
                <a:cs typeface="Times New Roman" panose="02020603050405020304" pitchFamily="18" charset="0"/>
                <a:sym typeface="Public Sans"/>
              </a:rPr>
              <a:t>eo</a:t>
            </a:r>
            <a:endParaRPr lang="en-US" sz="2499" b="1" dirty="0" smtClean="0">
              <a:latin typeface="Times New Roman" panose="02020603050405020304" pitchFamily="18" charset="0"/>
              <a:ea typeface="Public Sans"/>
              <a:cs typeface="Times New Roman" panose="02020603050405020304" pitchFamily="18" charset="0"/>
              <a:sym typeface="Public Sans"/>
            </a:endParaRPr>
          </a:p>
          <a:p>
            <a:pPr marL="342900" indent="-342900">
              <a:lnSpc>
                <a:spcPts val="3499"/>
              </a:lnSpc>
              <a:buFont typeface="Arial" panose="020B0604020202020204" pitchFamily="34" charset="0"/>
              <a:buChar char="•"/>
            </a:pPr>
            <a:r>
              <a:rPr lang="en-US" sz="2499" b="1" dirty="0">
                <a:latin typeface="Times New Roman" panose="02020603050405020304" pitchFamily="18" charset="0"/>
                <a:ea typeface="Public Sans"/>
                <a:cs typeface="Times New Roman" panose="02020603050405020304" pitchFamily="18" charset="0"/>
                <a:sym typeface="Public Sans"/>
              </a:rPr>
              <a:t>h</a:t>
            </a:r>
            <a:r>
              <a:rPr lang="en-US" sz="2499" b="1" dirty="0" smtClean="0">
                <a:latin typeface="Times New Roman" panose="02020603050405020304" pitchFamily="18" charset="0"/>
                <a:ea typeface="Public Sans"/>
                <a:cs typeface="Times New Roman" panose="02020603050405020304" pitchFamily="18" charset="0"/>
                <a:sym typeface="Public Sans"/>
              </a:rPr>
              <a:t>ip: </a:t>
            </a:r>
            <a:r>
              <a:rPr lang="en-US" sz="2499" dirty="0" smtClean="0">
                <a:latin typeface="Times New Roman" panose="02020603050405020304" pitchFamily="18" charset="0"/>
                <a:ea typeface="Public Sans"/>
                <a:cs typeface="Times New Roman" panose="02020603050405020304" pitchFamily="18" charset="0"/>
                <a:sym typeface="Public Sans"/>
              </a:rPr>
              <a:t>Hybrid Insulin Peptides</a:t>
            </a:r>
          </a:p>
          <a:p>
            <a:pPr marL="342900" indent="-342900">
              <a:lnSpc>
                <a:spcPts val="3499"/>
              </a:lnSpc>
              <a:buFont typeface="Arial" panose="020B0604020202020204" pitchFamily="34" charset="0"/>
              <a:buChar char="•"/>
            </a:pPr>
            <a:r>
              <a:rPr lang="en-US" sz="2499" b="1" dirty="0" err="1">
                <a:latin typeface="Times New Roman" panose="02020603050405020304" pitchFamily="18" charset="0"/>
                <a:ea typeface="Public Sans"/>
                <a:cs typeface="Times New Roman" panose="02020603050405020304" pitchFamily="18" charset="0"/>
                <a:sym typeface="Public Sans"/>
              </a:rPr>
              <a:t>t</a:t>
            </a:r>
            <a:r>
              <a:rPr lang="en-US" sz="2499" b="1" dirty="0" err="1" smtClean="0">
                <a:latin typeface="Times New Roman" panose="02020603050405020304" pitchFamily="18" charset="0"/>
                <a:ea typeface="Public Sans"/>
                <a:cs typeface="Times New Roman" panose="02020603050405020304" pitchFamily="18" charset="0"/>
                <a:sym typeface="Public Sans"/>
              </a:rPr>
              <a:t>ime.ppn</a:t>
            </a:r>
            <a:r>
              <a:rPr lang="en-US" sz="2499" b="1" dirty="0" smtClean="0">
                <a:latin typeface="Times New Roman" panose="02020603050405020304" pitchFamily="18" charset="0"/>
                <a:ea typeface="Public Sans"/>
                <a:cs typeface="Times New Roman" panose="02020603050405020304" pitchFamily="18" charset="0"/>
                <a:sym typeface="Public Sans"/>
              </a:rPr>
              <a:t>: </a:t>
            </a:r>
            <a:r>
              <a:rPr lang="en-US" sz="2499" dirty="0" smtClean="0">
                <a:latin typeface="Times New Roman" panose="02020603050405020304" pitchFamily="18" charset="0"/>
                <a:ea typeface="Public Sans"/>
                <a:cs typeface="Times New Roman" panose="02020603050405020304" pitchFamily="18" charset="0"/>
                <a:sym typeface="Public Sans"/>
              </a:rPr>
              <a:t>Partial parenteral nutrition</a:t>
            </a:r>
          </a:p>
          <a:p>
            <a:pPr marL="342900" indent="-342900">
              <a:lnSpc>
                <a:spcPts val="3499"/>
              </a:lnSpc>
              <a:buFont typeface="Arial" panose="020B0604020202020204" pitchFamily="34" charset="0"/>
              <a:buChar char="•"/>
            </a:pPr>
            <a:r>
              <a:rPr lang="en-US" sz="2499" b="1" dirty="0" err="1">
                <a:latin typeface="Times New Roman" panose="02020603050405020304" pitchFamily="18" charset="0"/>
                <a:ea typeface="Public Sans"/>
                <a:cs typeface="Times New Roman" panose="02020603050405020304" pitchFamily="18" charset="0"/>
                <a:sym typeface="Public Sans"/>
              </a:rPr>
              <a:t>g</a:t>
            </a:r>
            <a:r>
              <a:rPr lang="en-US" sz="2499" b="1" dirty="0" err="1" smtClean="0">
                <a:latin typeface="Times New Roman" panose="02020603050405020304" pitchFamily="18" charset="0"/>
                <a:ea typeface="Public Sans"/>
                <a:cs typeface="Times New Roman" panose="02020603050405020304" pitchFamily="18" charset="0"/>
                <a:sym typeface="Public Sans"/>
              </a:rPr>
              <a:t>lyhb</a:t>
            </a:r>
            <a:r>
              <a:rPr lang="en-US" sz="2499" b="1" dirty="0" smtClean="0">
                <a:latin typeface="Times New Roman" panose="02020603050405020304" pitchFamily="18" charset="0"/>
                <a:ea typeface="Public Sans"/>
                <a:cs typeface="Times New Roman" panose="02020603050405020304" pitchFamily="18" charset="0"/>
                <a:sym typeface="Public Sans"/>
              </a:rPr>
              <a:t>: </a:t>
            </a:r>
            <a:r>
              <a:rPr lang="en-US" sz="2499" dirty="0" smtClean="0">
                <a:latin typeface="Times New Roman" panose="02020603050405020304" pitchFamily="18" charset="0"/>
                <a:ea typeface="Public Sans"/>
                <a:cs typeface="Times New Roman" panose="02020603050405020304" pitchFamily="18" charset="0"/>
                <a:sym typeface="Public Sans"/>
              </a:rPr>
              <a:t>Glycosylated Hemoglobin (HBA1c)</a:t>
            </a:r>
            <a:endParaRPr lang="en-US" sz="2499" dirty="0">
              <a:latin typeface="Times New Roman" panose="02020603050405020304" pitchFamily="18" charset="0"/>
              <a:ea typeface="Public Sans"/>
              <a:cs typeface="Times New Roman" panose="02020603050405020304" pitchFamily="18" charset="0"/>
              <a:sym typeface="Public Sans"/>
            </a:endParaRPr>
          </a:p>
        </p:txBody>
      </p:sp>
      <p:sp>
        <p:nvSpPr>
          <p:cNvPr id="11" name="TextBox 11"/>
          <p:cNvSpPr txBox="1"/>
          <p:nvPr/>
        </p:nvSpPr>
        <p:spPr>
          <a:xfrm>
            <a:off x="457200" y="5010037"/>
            <a:ext cx="5114330" cy="2308324"/>
          </a:xfrm>
          <a:prstGeom prst="rect">
            <a:avLst/>
          </a:prstGeom>
        </p:spPr>
        <p:txBody>
          <a:bodyPr wrap="square" lIns="0" tIns="0" rIns="0" bIns="0" rtlCol="0" anchor="t">
            <a:spAutoFit/>
          </a:bodyPr>
          <a:lstStyle/>
          <a:p>
            <a:pPr algn="just">
              <a:lnSpc>
                <a:spcPts val="4480"/>
              </a:lnSpc>
            </a:pPr>
            <a:r>
              <a:rPr lang="en-US" sz="32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Bộ</a:t>
            </a:r>
            <a:r>
              <a:rPr lang="en-US" sz="32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data </a:t>
            </a:r>
            <a:r>
              <a:rPr lang="en-US" sz="32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chứa</a:t>
            </a:r>
            <a:r>
              <a:rPr lang="en-US" sz="32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2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dữ</a:t>
            </a:r>
            <a:r>
              <a:rPr lang="en-US" sz="32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2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liệu</a:t>
            </a:r>
            <a:r>
              <a:rPr lang="en-US" sz="32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2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của</a:t>
            </a:r>
            <a:r>
              <a:rPr lang="en-US" sz="32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2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hàng</a:t>
            </a:r>
            <a:r>
              <a:rPr lang="en-US" sz="32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2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trăm</a:t>
            </a:r>
            <a:r>
              <a:rPr lang="en-US" sz="32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2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người</a:t>
            </a:r>
            <a:r>
              <a:rPr lang="en-US" sz="32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2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Mỹ</a:t>
            </a:r>
            <a:r>
              <a:rPr lang="en-US" sz="32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2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gốc</a:t>
            </a:r>
            <a:r>
              <a:rPr lang="en-US" sz="32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Phi ở </a:t>
            </a:r>
            <a:r>
              <a:rPr lang="en-US" sz="32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các</a:t>
            </a:r>
            <a:r>
              <a:rPr lang="en-US" sz="32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2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vùng</a:t>
            </a:r>
            <a:r>
              <a:rPr lang="en-US" sz="32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2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nông</a:t>
            </a:r>
            <a:r>
              <a:rPr lang="en-US" sz="32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2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thôn</a:t>
            </a:r>
            <a:r>
              <a:rPr lang="en-US" sz="32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2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gồm</a:t>
            </a:r>
            <a:r>
              <a:rPr lang="en-US" sz="32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403 </a:t>
            </a:r>
            <a:r>
              <a:rPr lang="en-US" sz="32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mẫu</a:t>
            </a:r>
            <a:r>
              <a:rPr lang="en-US" sz="32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2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và</a:t>
            </a:r>
            <a:r>
              <a:rPr lang="en-US" sz="32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18 </a:t>
            </a:r>
            <a:r>
              <a:rPr lang="en-US" sz="32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đặc</a:t>
            </a:r>
            <a:r>
              <a:rPr lang="en-US" sz="32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 </a:t>
            </a:r>
            <a:r>
              <a:rPr lang="en-US" sz="3200" dirty="0" err="1" smtClean="0">
                <a:solidFill>
                  <a:srgbClr val="222366"/>
                </a:solidFill>
                <a:latin typeface="Times New Roman" panose="02020603050405020304" pitchFamily="18" charset="0"/>
                <a:ea typeface="Public Sans Heavy"/>
                <a:cs typeface="Times New Roman" panose="02020603050405020304" pitchFamily="18" charset="0"/>
                <a:sym typeface="Public Sans Heavy"/>
              </a:rPr>
              <a:t>trưng</a:t>
            </a:r>
            <a:r>
              <a:rPr lang="en-US" sz="3200" dirty="0" smtClean="0">
                <a:solidFill>
                  <a:srgbClr val="222366"/>
                </a:solidFill>
                <a:latin typeface="Times New Roman" panose="02020603050405020304" pitchFamily="18" charset="0"/>
                <a:ea typeface="Public Sans Heavy"/>
                <a:cs typeface="Times New Roman" panose="02020603050405020304" pitchFamily="18" charset="0"/>
                <a:sym typeface="Public Sans Heavy"/>
              </a:rPr>
              <a:t>.</a:t>
            </a:r>
            <a:endParaRPr lang="en-US" sz="3200" dirty="0">
              <a:solidFill>
                <a:srgbClr val="222366"/>
              </a:solidFill>
              <a:latin typeface="Times New Roman" panose="02020603050405020304" pitchFamily="18" charset="0"/>
              <a:ea typeface="Public Sans Heavy"/>
              <a:cs typeface="Times New Roman" panose="02020603050405020304" pitchFamily="18" charset="0"/>
              <a:sym typeface="Public Sans Heavy"/>
            </a:endParaRPr>
          </a:p>
        </p:txBody>
      </p:sp>
      <p:sp>
        <p:nvSpPr>
          <p:cNvPr id="12" name="TextBox 12"/>
          <p:cNvSpPr txBox="1"/>
          <p:nvPr/>
        </p:nvSpPr>
        <p:spPr>
          <a:xfrm>
            <a:off x="635137" y="460110"/>
            <a:ext cx="6172949" cy="2575385"/>
          </a:xfrm>
          <a:prstGeom prst="rect">
            <a:avLst/>
          </a:prstGeom>
        </p:spPr>
        <p:txBody>
          <a:bodyPr lIns="0" tIns="0" rIns="0" bIns="0" rtlCol="0" anchor="t">
            <a:spAutoFit/>
          </a:bodyPr>
          <a:lstStyle/>
          <a:p>
            <a:pPr algn="l">
              <a:lnSpc>
                <a:spcPts val="10500"/>
              </a:lnSpc>
            </a:pP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Tổng</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quan</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dữ</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liệu</a:t>
            </a:r>
            <a:endParaRPr lang="en-US" sz="6000" b="1" dirty="0">
              <a:solidFill>
                <a:schemeClr val="accent1"/>
              </a:solidFill>
              <a:latin typeface="Arial" panose="020B0604020202020204" pitchFamily="34" charset="0"/>
              <a:ea typeface="Brick Sans"/>
              <a:cs typeface="Arial" panose="020B0604020202020204" pitchFamily="34" charset="0"/>
              <a:sym typeface="Brick Sans"/>
            </a:endParaRPr>
          </a:p>
        </p:txBody>
      </p:sp>
    </p:spTree>
    <p:extLst>
      <p:ext uri="{BB962C8B-B14F-4D97-AF65-F5344CB8AC3E}">
        <p14:creationId xmlns:p14="http://schemas.microsoft.com/office/powerpoint/2010/main" val="1078241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710140" y="2560561"/>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2598715" y="-615042"/>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4" name="Group 4"/>
          <p:cNvGrpSpPr/>
          <p:nvPr/>
        </p:nvGrpSpPr>
        <p:grpSpPr>
          <a:xfrm>
            <a:off x="488696" y="364688"/>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12598715" y="3248178"/>
            <a:ext cx="5689285" cy="7379969"/>
          </a:xfrm>
          <a:custGeom>
            <a:avLst/>
            <a:gdLst/>
            <a:ahLst/>
            <a:cxnLst/>
            <a:rect l="l" t="t" r="r" b="b"/>
            <a:pathLst>
              <a:path w="5689285" h="7379969">
                <a:moveTo>
                  <a:pt x="0" y="0"/>
                </a:moveTo>
                <a:lnTo>
                  <a:pt x="5689285" y="0"/>
                </a:lnTo>
                <a:lnTo>
                  <a:pt x="5689285" y="7379968"/>
                </a:lnTo>
                <a:lnTo>
                  <a:pt x="0" y="737996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8" name="Freeform 8"/>
          <p:cNvSpPr/>
          <p:nvPr/>
        </p:nvSpPr>
        <p:spPr>
          <a:xfrm rot="-137149">
            <a:off x="798905" y="392089"/>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9" name="Freeform 9"/>
          <p:cNvSpPr/>
          <p:nvPr/>
        </p:nvSpPr>
        <p:spPr>
          <a:xfrm rot="-1248570">
            <a:off x="558321" y="6346755"/>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0" name="TextBox 10"/>
          <p:cNvSpPr txBox="1"/>
          <p:nvPr/>
        </p:nvSpPr>
        <p:spPr>
          <a:xfrm>
            <a:off x="3373769" y="3011587"/>
            <a:ext cx="9500068" cy="1795363"/>
          </a:xfrm>
          <a:prstGeom prst="rect">
            <a:avLst/>
          </a:prstGeom>
        </p:spPr>
        <p:txBody>
          <a:bodyPr lIns="0" tIns="0" rIns="0" bIns="0" rtlCol="0" anchor="t">
            <a:spAutoFit/>
          </a:bodyPr>
          <a:lstStyle/>
          <a:p>
            <a:pPr marL="457200" indent="-457200" algn="l">
              <a:lnSpc>
                <a:spcPts val="3499"/>
              </a:lnSpc>
              <a:buFont typeface="Arial" panose="020B0604020202020204" pitchFamily="34" charset="0"/>
              <a:buChar char="•"/>
            </a:pP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Google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Colabs</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sử</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dụng</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Python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để</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load data, clean data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và</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xây</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dựng</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mô</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hình</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ML,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phân</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tích</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feature importance.</a:t>
            </a:r>
          </a:p>
          <a:p>
            <a:pPr algn="l">
              <a:lnSpc>
                <a:spcPts val="3499"/>
              </a:lnSpc>
            </a:pPr>
            <a:endPar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endParaRPr>
          </a:p>
          <a:p>
            <a:pPr marL="457200" indent="-457200" algn="l">
              <a:lnSpc>
                <a:spcPts val="3499"/>
              </a:lnSpc>
              <a:buFont typeface="Arial" panose="020B0604020202020204" pitchFamily="34" charset="0"/>
              <a:buChar char="•"/>
            </a:pP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Power BI: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trực</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quan</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hóa</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dữ</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 </a:t>
            </a:r>
            <a:r>
              <a:rPr lang="en-US" sz="3000" dirty="0" err="1" smtClean="0">
                <a:solidFill>
                  <a:srgbClr val="222366"/>
                </a:solidFill>
                <a:latin typeface="Times New Roman" panose="02020603050405020304" pitchFamily="18" charset="0"/>
                <a:ea typeface="Public Sans"/>
                <a:cs typeface="Times New Roman" panose="02020603050405020304" pitchFamily="18" charset="0"/>
                <a:sym typeface="Public Sans"/>
              </a:rPr>
              <a:t>liệu</a:t>
            </a:r>
            <a:r>
              <a:rPr lang="en-US" sz="3000" dirty="0" smtClean="0">
                <a:solidFill>
                  <a:srgbClr val="222366"/>
                </a:solidFill>
                <a:latin typeface="Times New Roman" panose="02020603050405020304" pitchFamily="18" charset="0"/>
                <a:ea typeface="Public Sans"/>
                <a:cs typeface="Times New Roman" panose="02020603050405020304" pitchFamily="18" charset="0"/>
                <a:sym typeface="Public Sans"/>
              </a:rPr>
              <a:t>.</a:t>
            </a:r>
            <a:endParaRPr lang="en-US" sz="3000" dirty="0">
              <a:solidFill>
                <a:srgbClr val="222366"/>
              </a:solidFill>
              <a:latin typeface="Times New Roman" panose="02020603050405020304" pitchFamily="18" charset="0"/>
              <a:ea typeface="Public Sans"/>
              <a:cs typeface="Times New Roman" panose="02020603050405020304" pitchFamily="18" charset="0"/>
              <a:sym typeface="Public Sans"/>
            </a:endParaRPr>
          </a:p>
        </p:txBody>
      </p:sp>
      <p:sp>
        <p:nvSpPr>
          <p:cNvPr id="14" name="TextBox 14"/>
          <p:cNvSpPr txBox="1"/>
          <p:nvPr/>
        </p:nvSpPr>
        <p:spPr>
          <a:xfrm>
            <a:off x="2806273" y="584882"/>
            <a:ext cx="12637084" cy="1128514"/>
          </a:xfrm>
          <a:prstGeom prst="rect">
            <a:avLst/>
          </a:prstGeom>
        </p:spPr>
        <p:txBody>
          <a:bodyPr lIns="0" tIns="0" rIns="0" bIns="0" rtlCol="0" anchor="t">
            <a:spAutoFit/>
          </a:bodyPr>
          <a:lstStyle/>
          <a:p>
            <a:pPr algn="ctr">
              <a:lnSpc>
                <a:spcPts val="8819"/>
              </a:lnSpc>
            </a:pP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Công</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cụ</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sử</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dụng</a:t>
            </a:r>
            <a:endParaRPr lang="en-US" sz="6000" b="1" dirty="0">
              <a:solidFill>
                <a:schemeClr val="accent1"/>
              </a:solidFill>
              <a:latin typeface="Arial" panose="020B0604020202020204" pitchFamily="34" charset="0"/>
              <a:ea typeface="Brick Sans"/>
              <a:cs typeface="Arial" panose="020B0604020202020204" pitchFamily="34" charset="0"/>
              <a:sym typeface="Brick Sans"/>
            </a:endParaRPr>
          </a:p>
        </p:txBody>
      </p:sp>
    </p:spTree>
    <p:extLst>
      <p:ext uri="{BB962C8B-B14F-4D97-AF65-F5344CB8AC3E}">
        <p14:creationId xmlns:p14="http://schemas.microsoft.com/office/powerpoint/2010/main" val="3061808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710140" y="2560561"/>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2598715" y="-615042"/>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4" name="Group 4"/>
          <p:cNvGrpSpPr/>
          <p:nvPr/>
        </p:nvGrpSpPr>
        <p:grpSpPr>
          <a:xfrm>
            <a:off x="488696" y="364688"/>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12598715" y="3248178"/>
            <a:ext cx="5689285" cy="7379969"/>
          </a:xfrm>
          <a:custGeom>
            <a:avLst/>
            <a:gdLst/>
            <a:ahLst/>
            <a:cxnLst/>
            <a:rect l="l" t="t" r="r" b="b"/>
            <a:pathLst>
              <a:path w="5689285" h="7379969">
                <a:moveTo>
                  <a:pt x="0" y="0"/>
                </a:moveTo>
                <a:lnTo>
                  <a:pt x="5689285" y="0"/>
                </a:lnTo>
                <a:lnTo>
                  <a:pt x="5689285" y="7379968"/>
                </a:lnTo>
                <a:lnTo>
                  <a:pt x="0" y="737996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8" name="Freeform 8"/>
          <p:cNvSpPr/>
          <p:nvPr/>
        </p:nvSpPr>
        <p:spPr>
          <a:xfrm rot="-137149">
            <a:off x="798905" y="392089"/>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9" name="Freeform 9"/>
          <p:cNvSpPr/>
          <p:nvPr/>
        </p:nvSpPr>
        <p:spPr>
          <a:xfrm rot="-1248570">
            <a:off x="558321" y="6346755"/>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4" name="TextBox 14"/>
          <p:cNvSpPr txBox="1"/>
          <p:nvPr/>
        </p:nvSpPr>
        <p:spPr>
          <a:xfrm>
            <a:off x="2806273" y="584882"/>
            <a:ext cx="12637084" cy="1021562"/>
          </a:xfrm>
          <a:prstGeom prst="rect">
            <a:avLst/>
          </a:prstGeom>
        </p:spPr>
        <p:txBody>
          <a:bodyPr lIns="0" tIns="0" rIns="0" bIns="0" rtlCol="0" anchor="t">
            <a:spAutoFit/>
          </a:bodyPr>
          <a:lstStyle/>
          <a:p>
            <a:pPr algn="ctr">
              <a:lnSpc>
                <a:spcPts val="8819"/>
              </a:lnSpc>
            </a:pP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Phương</a:t>
            </a: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 </a:t>
            </a:r>
            <a:r>
              <a:rPr lang="en-US" sz="6000" b="1" dirty="0" err="1" smtClean="0">
                <a:solidFill>
                  <a:schemeClr val="accent1"/>
                </a:solidFill>
                <a:latin typeface="Arial" panose="020B0604020202020204" pitchFamily="34" charset="0"/>
                <a:ea typeface="Brick Sans"/>
                <a:cs typeface="Arial" panose="020B0604020202020204" pitchFamily="34" charset="0"/>
                <a:sym typeface="Brick Sans"/>
              </a:rPr>
              <a:t>pháp</a:t>
            </a:r>
            <a:endParaRPr lang="en-US" sz="6000" b="1" dirty="0">
              <a:solidFill>
                <a:schemeClr val="accent1"/>
              </a:solidFill>
              <a:latin typeface="Arial" panose="020B0604020202020204" pitchFamily="34" charset="0"/>
              <a:ea typeface="Brick Sans"/>
              <a:cs typeface="Arial" panose="020B0604020202020204" pitchFamily="34" charset="0"/>
              <a:sym typeface="Brick Sans"/>
            </a:endParaRPr>
          </a:p>
        </p:txBody>
      </p:sp>
      <p:sp>
        <p:nvSpPr>
          <p:cNvPr id="15" name="Rectangle 14"/>
          <p:cNvSpPr/>
          <p:nvPr/>
        </p:nvSpPr>
        <p:spPr>
          <a:xfrm>
            <a:off x="1139895" y="2056600"/>
            <a:ext cx="11214471" cy="6558642"/>
          </a:xfrm>
          <a:prstGeom prst="rect">
            <a:avLst/>
          </a:prstGeom>
          <a:blipFill>
            <a:blip r:embed="rId10"/>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9289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710140" y="2560561"/>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2598715" y="-615042"/>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4" name="Group 4"/>
          <p:cNvGrpSpPr/>
          <p:nvPr/>
        </p:nvGrpSpPr>
        <p:grpSpPr>
          <a:xfrm>
            <a:off x="488696" y="364688"/>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rot="-137149">
            <a:off x="798905" y="392089"/>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4">
              <a:extLst>
                <a:ext uri="{96DAC541-7B7A-43D3-8B79-37D633B846F1}">
                  <asvg:svgBlip xmlns="" xmlns:asvg="http://schemas.microsoft.com/office/drawing/2016/SVG/main" r:embed="rId7"/>
                </a:ext>
              </a:extLst>
            </a:blip>
            <a:stretch>
              <a:fillRect/>
            </a:stretch>
          </a:blipFill>
        </p:spPr>
      </p:sp>
      <p:sp>
        <p:nvSpPr>
          <p:cNvPr id="9" name="Freeform 9"/>
          <p:cNvSpPr/>
          <p:nvPr/>
        </p:nvSpPr>
        <p:spPr>
          <a:xfrm rot="-1248570">
            <a:off x="558321" y="6346755"/>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4" name="TextBox 14"/>
          <p:cNvSpPr txBox="1"/>
          <p:nvPr/>
        </p:nvSpPr>
        <p:spPr>
          <a:xfrm>
            <a:off x="2806273" y="584882"/>
            <a:ext cx="12637084" cy="1021562"/>
          </a:xfrm>
          <a:prstGeom prst="rect">
            <a:avLst/>
          </a:prstGeom>
        </p:spPr>
        <p:txBody>
          <a:bodyPr lIns="0" tIns="0" rIns="0" bIns="0" rtlCol="0" anchor="t">
            <a:spAutoFit/>
          </a:bodyPr>
          <a:lstStyle/>
          <a:p>
            <a:pPr algn="ctr">
              <a:lnSpc>
                <a:spcPts val="8819"/>
              </a:lnSpc>
            </a:pPr>
            <a:r>
              <a:rPr lang="en-US" sz="6000" b="1" dirty="0" smtClean="0">
                <a:solidFill>
                  <a:schemeClr val="accent1"/>
                </a:solidFill>
                <a:latin typeface="Arial" panose="020B0604020202020204" pitchFamily="34" charset="0"/>
                <a:ea typeface="Brick Sans"/>
                <a:cs typeface="Arial" panose="020B0604020202020204" pitchFamily="34" charset="0"/>
                <a:sym typeface="Brick Sans"/>
              </a:rPr>
              <a:t>1. Load data</a:t>
            </a:r>
            <a:endParaRPr lang="en-US" sz="6000" b="1" dirty="0">
              <a:solidFill>
                <a:schemeClr val="accent1"/>
              </a:solidFill>
              <a:latin typeface="Arial" panose="020B0604020202020204" pitchFamily="34" charset="0"/>
              <a:ea typeface="Brick Sans"/>
              <a:cs typeface="Arial" panose="020B0604020202020204" pitchFamily="34" charset="0"/>
              <a:sym typeface="Brick Sans"/>
            </a:endParaRPr>
          </a:p>
        </p:txBody>
      </p:sp>
      <p:sp>
        <p:nvSpPr>
          <p:cNvPr id="12" name="Rectangle 11"/>
          <p:cNvSpPr/>
          <p:nvPr/>
        </p:nvSpPr>
        <p:spPr>
          <a:xfrm>
            <a:off x="1066800" y="2135461"/>
            <a:ext cx="16154400" cy="5715000"/>
          </a:xfrm>
          <a:prstGeom prst="rect">
            <a:avLst/>
          </a:prstGeom>
          <a:blipFill>
            <a:blip r:embed="rId10"/>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53000" y="8046481"/>
            <a:ext cx="8382000" cy="955083"/>
          </a:xfrm>
          <a:prstGeom prst="rect">
            <a:avLst/>
          </a:prstGeom>
          <a:solidFill>
            <a:srgbClr val="E9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i="1" dirty="0" smtClean="0">
                <a:solidFill>
                  <a:schemeClr val="tx1"/>
                </a:solidFill>
                <a:latin typeface="Times New Roman" panose="02020603050405020304" pitchFamily="18" charset="0"/>
                <a:cs typeface="Times New Roman" panose="02020603050405020304" pitchFamily="18" charset="0"/>
              </a:rPr>
              <a:t>Fig.1. 5 </a:t>
            </a:r>
            <a:r>
              <a:rPr lang="en-US" sz="3000" i="1" dirty="0" err="1" smtClean="0">
                <a:solidFill>
                  <a:schemeClr val="tx1"/>
                </a:solidFill>
                <a:latin typeface="Times New Roman" panose="02020603050405020304" pitchFamily="18" charset="0"/>
                <a:cs typeface="Times New Roman" panose="02020603050405020304" pitchFamily="18" charset="0"/>
              </a:rPr>
              <a:t>dòng</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đầu</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tiên</a:t>
            </a:r>
            <a:r>
              <a:rPr lang="en-US" sz="3000" i="1" dirty="0" smtClean="0">
                <a:solidFill>
                  <a:schemeClr val="tx1"/>
                </a:solidFill>
                <a:latin typeface="Times New Roman" panose="02020603050405020304" pitchFamily="18" charset="0"/>
                <a:cs typeface="Times New Roman" panose="02020603050405020304" pitchFamily="18" charset="0"/>
              </a:rPr>
              <a:t> </a:t>
            </a:r>
            <a:r>
              <a:rPr lang="en-US" sz="3000" i="1" dirty="0" err="1" smtClean="0">
                <a:solidFill>
                  <a:schemeClr val="tx1"/>
                </a:solidFill>
                <a:latin typeface="Times New Roman" panose="02020603050405020304" pitchFamily="18" charset="0"/>
                <a:cs typeface="Times New Roman" panose="02020603050405020304" pitchFamily="18" charset="0"/>
              </a:rPr>
              <a:t>của</a:t>
            </a:r>
            <a:r>
              <a:rPr lang="en-US" sz="3000" i="1" dirty="0" smtClean="0">
                <a:solidFill>
                  <a:schemeClr val="tx1"/>
                </a:solidFill>
                <a:latin typeface="Times New Roman" panose="02020603050405020304" pitchFamily="18" charset="0"/>
                <a:cs typeface="Times New Roman" panose="02020603050405020304" pitchFamily="18" charset="0"/>
              </a:rPr>
              <a:t> dataset.</a:t>
            </a:r>
            <a:endParaRPr lang="en-US" sz="30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3158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946</TotalTime>
  <Words>1976</Words>
  <Application>Microsoft Office PowerPoint</Application>
  <PresentationFormat>Custom</PresentationFormat>
  <Paragraphs>140</Paragraphs>
  <Slides>27</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Tahoma</vt:lpstr>
      <vt:lpstr>Calibri</vt:lpstr>
      <vt:lpstr>Brick Sans</vt:lpstr>
      <vt:lpstr>Public Sans Bold</vt:lpstr>
      <vt:lpstr>Public Sans Heavy</vt:lpstr>
      <vt:lpstr>Public Sans</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LoanVo</dc:creator>
  <cp:lastModifiedBy>LoanVo</cp:lastModifiedBy>
  <cp:revision>59</cp:revision>
  <dcterms:created xsi:type="dcterms:W3CDTF">2006-08-16T00:00:00Z</dcterms:created>
  <dcterms:modified xsi:type="dcterms:W3CDTF">2025-02-20T08:28:09Z</dcterms:modified>
  <dc:identifier>DAGfdkgdWHE</dc:identifier>
</cp:coreProperties>
</file>