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58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60" r:id="rId27"/>
    <p:sldId id="270" r:id="rId28"/>
  </p:sldIdLst>
  <p:sldSz cx="18288000" cy="10287000"/>
  <p:notesSz cx="6858000" cy="9144000"/>
  <p:embeddedFontLst>
    <p:embeddedFont>
      <p:font typeface="Public Sans Bold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Public Sans Heavy" panose="020B060402020202020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Public Sans" panose="020B0604020202020204" charset="0"/>
      <p:regular r:id="rId38"/>
    </p:embeddedFont>
    <p:embeddedFont>
      <p:font typeface="Brick Sans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22" autoAdjust="0"/>
  </p:normalViewPr>
  <p:slideViewPr>
    <p:cSldViewPr>
      <p:cViewPr varScale="1">
        <p:scale>
          <a:sx n="48" d="100"/>
          <a:sy n="48" d="100"/>
        </p:scale>
        <p:origin x="2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C345D-1EF7-4ABF-9891-1E528A42962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6FA51-8918-4997-A408-C228F0DE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tỷ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.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FA51-8918-4997-A408-C228F0DE52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Machine Learning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bệnh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Machine Learning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lĩnh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vực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bác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FA51-8918-4997-A408-C228F0DE52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22.svg"/><Relationship Id="rId10" Type="http://schemas.openxmlformats.org/officeDocument/2006/relationships/image" Target="../media/image15.png"/><Relationship Id="rId9" Type="http://schemas.openxmlformats.org/officeDocument/2006/relationships/image" Target="../media/image16.sv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22.svg"/><Relationship Id="rId10" Type="http://schemas.openxmlformats.org/officeDocument/2006/relationships/image" Target="../media/image15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10" Type="http://schemas.openxmlformats.org/officeDocument/2006/relationships/image" Target="../media/image23.jpe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image" Target="../media/image22.svg"/><Relationship Id="rId10" Type="http://schemas.openxmlformats.org/officeDocument/2006/relationships/image" Target="../media/image25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svg"/><Relationship Id="rId7" Type="http://schemas.openxmlformats.org/officeDocument/2006/relationships/image" Target="../media/image200.sv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4.png"/><Relationship Id="rId5" Type="http://schemas.openxmlformats.org/officeDocument/2006/relationships/image" Target="../media/image120.sv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6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0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161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0.svg"/><Relationship Id="rId15" Type="http://schemas.openxmlformats.org/officeDocument/2006/relationships/hyperlink" Target="https://pmc.ncbi.nlm.nih.gov/articles/PMC2811454/#:~:text=In%20terms%20of%20fasting%20glucose,Federation%20(19)%2C%20respectively.)" TargetMode="External"/><Relationship Id="rId10" Type="http://schemas.openxmlformats.org/officeDocument/2006/relationships/image" Target="../media/image3.png"/><Relationship Id="rId9" Type="http://schemas.openxmlformats.org/officeDocument/2006/relationships/image" Target="../media/image202.svg"/><Relationship Id="rId1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41.png"/><Relationship Id="rId9" Type="http://schemas.openxmlformats.org/officeDocument/2006/relationships/image" Target="../media/image203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9" Type="http://schemas.openxmlformats.org/officeDocument/2006/relationships/image" Target="../media/image20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10" Type="http://schemas.openxmlformats.org/officeDocument/2006/relationships/hyperlink" Target="https://www.kaggle.com/datasets/imtkaggleteam/diabetes/data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432945" y="5542054"/>
            <a:ext cx="5018594" cy="540360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639554" y="5542054"/>
            <a:ext cx="3814457" cy="5060639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644433" y="5542054"/>
            <a:ext cx="4031635" cy="5229715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35147" y="5372979"/>
            <a:ext cx="3123355" cy="5205592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500207">
            <a:off x="3412617" y="3531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3302578" y="3654686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6078906" y="395624"/>
            <a:ext cx="6235667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i="1" dirty="0" err="1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Huỳnh</a:t>
            </a:r>
            <a:r>
              <a:rPr lang="en-US" sz="3000" b="1" i="1" dirty="0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1" i="1" dirty="0" err="1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Võ</a:t>
            </a:r>
            <a:r>
              <a:rPr lang="en-US" sz="3000" b="1" i="1" dirty="0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1" i="1" dirty="0" err="1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Nhật</a:t>
            </a:r>
            <a:r>
              <a:rPr lang="en-US" sz="3000" b="1" i="1" dirty="0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1" i="1" dirty="0" err="1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Tân</a:t>
            </a:r>
            <a:endParaRPr lang="en-US" sz="3000" b="1" i="1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257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Dự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đoán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và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phân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tích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bệnh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tiểu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đường</a:t>
            </a:r>
            <a:endParaRPr lang="en-US" sz="7000" b="1" dirty="0">
              <a:solidFill>
                <a:srgbClr val="FF0000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2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. EDA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Fig.2.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248570">
            <a:off x="7558173" y="56850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819920" y="1940960"/>
            <a:ext cx="5528439" cy="5834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Missing value ở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vd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hdl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stab.glu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etc.</a:t>
            </a:r>
          </a:p>
          <a:p>
            <a:pPr>
              <a:lnSpc>
                <a:spcPts val="3499"/>
              </a:lnSpc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mặt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phối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</a:t>
            </a:r>
          </a:p>
          <a:p>
            <a:pPr>
              <a:lnSpc>
                <a:spcPts val="3499"/>
              </a:lnSpc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+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range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vd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stab.glu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range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48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385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trọng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99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325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(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đơn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vị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lbs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),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này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thấy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sự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xuất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hiện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outlier.</a:t>
            </a:r>
          </a:p>
          <a:p>
            <a:pPr>
              <a:lnSpc>
                <a:spcPts val="3499"/>
              </a:lnSpc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>
              <a:lnSpc>
                <a:spcPts val="3499"/>
              </a:lnSpc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+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giá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mean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5.59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max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lên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tới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16.11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này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thể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gợi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ý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nhóm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2499" dirty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máu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hoặc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228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2.EDA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4377" y="1940960"/>
            <a:ext cx="3334420" cy="815551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35137" y="1940960"/>
            <a:ext cx="4807603" cy="8155515"/>
            <a:chOff x="4631982" y="2247900"/>
            <a:chExt cx="4807603" cy="82184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31982" y="3137714"/>
              <a:ext cx="1356832" cy="721074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48513" y="2247900"/>
              <a:ext cx="3391072" cy="821841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4526" y="1940961"/>
            <a:ext cx="3284271" cy="78507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1667" y="1940959"/>
            <a:ext cx="3307130" cy="78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2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. EDA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Fig.2. Histogram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2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. EDA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Fig.3. Boxplot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95378" y="3085532"/>
            <a:ext cx="5528439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Bỏ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bp.2s &amp; bp.2d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vì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quá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missing value.</a:t>
            </a:r>
          </a:p>
          <a:p>
            <a:pPr>
              <a:lnSpc>
                <a:spcPts val="3499"/>
              </a:lnSpc>
            </a:pPr>
            <a:endParaRPr lang="en-US" sz="2499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Fill NA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frame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bằng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mode.</a:t>
            </a:r>
          </a:p>
          <a:p>
            <a:pPr>
              <a:lnSpc>
                <a:spcPts val="3499"/>
              </a:lnSpc>
            </a:pPr>
            <a:endParaRPr lang="en-US" sz="2499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Fill NA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còn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lại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bằng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mean.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3. Data cleaning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3557" y="1926675"/>
            <a:ext cx="3051379" cy="767772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1600" y="7277100"/>
            <a:ext cx="2667000" cy="67233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6057900"/>
            <a:ext cx="2667000" cy="4572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324100"/>
            <a:ext cx="25146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1600" y="3085532"/>
            <a:ext cx="2514600" cy="11435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92177" y="5385561"/>
            <a:ext cx="2646423" cy="6723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6515100"/>
            <a:ext cx="2667000" cy="76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71600" y="7949439"/>
            <a:ext cx="2667000" cy="12326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399" y="1879096"/>
            <a:ext cx="5582602" cy="77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83407" y="2185868"/>
            <a:ext cx="5528439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Thêm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BMI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dataset,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feature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nặng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Thêm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outcome (target)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với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kiện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&gt;= 6.5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sẽ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1 (Diabetes),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còn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ngược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lại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0 (Normal).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9981" y="472335"/>
            <a:ext cx="7842019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3. Data cleaning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1026" name="Picture 2" descr="bmi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8" y="2999278"/>
            <a:ext cx="5867400" cy="33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3. Data cleaning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Fig.4. Dataset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83407" y="2185868"/>
            <a:ext cx="5528439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Sử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kiểm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định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Point </a:t>
            </a:r>
            <a:r>
              <a:rPr lang="en-US" sz="2499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Biserial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correlation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liên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tục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target.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Sử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Chi-square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correlation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rời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target.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1000" y="266198"/>
            <a:ext cx="83058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4.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Kiểm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tra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correlation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2050" name="Picture 2" descr="https://github.com/leohuynh75/Diabetes-forecasting-and-analysis/raw/main/images/result_biseria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0549"/>
            <a:ext cx="8264802" cy="39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leohuynh75/Diabetes-forecasting-and-analysis/raw/main/images/chi_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724963"/>
            <a:ext cx="8856484" cy="12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95600" y="2185868"/>
            <a:ext cx="1143000" cy="214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2185868"/>
            <a:ext cx="990600" cy="214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314700"/>
            <a:ext cx="533400" cy="228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29200" y="3314700"/>
            <a:ext cx="914400" cy="228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5600" y="2705100"/>
            <a:ext cx="762000" cy="294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2705100"/>
            <a:ext cx="990600" cy="294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37296" y="702478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9315" y="758758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820511" y="4342910"/>
            <a:ext cx="5339932" cy="8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bị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mất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bằng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rất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lớp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Diabetes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Normal.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839561" y="1766411"/>
            <a:ext cx="533993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Kiểm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correlation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đã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nhìn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sơ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bộ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mối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hệ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với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Tuy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nhiên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tích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thêm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importance…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1787" y="-31194"/>
            <a:ext cx="9067797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Nhận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xét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sơ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bộ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…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3074" name="Picture 2" descr="https://github.com/leohuynh75/Diabetes-forecasting-and-analysis/raw/main/images/pie_char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7" y="1669390"/>
            <a:ext cx="8794322" cy="40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96405" y="5819728"/>
            <a:ext cx="6945085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Fig.5 .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37296" y="702478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89315" y="758758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889632" y="2065202"/>
            <a:ext cx="533993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One hot encoding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loại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(location, gender, frame).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Xóa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bỏ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2499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khỏi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dataset.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08499" y="4581866"/>
            <a:ext cx="5209489" cy="52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Bước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đầu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tiên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…</a:t>
            </a:r>
            <a:endParaRPr lang="en-US" sz="3200" b="1" i="1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1787" y="0"/>
            <a:ext cx="9067797" cy="11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Xây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dựng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mô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hình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ML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889632" y="5242501"/>
            <a:ext cx="5339932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Huấn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luyện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mô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tree-based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Random Forest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XGBoost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kỹ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thuật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oversampling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bằng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lớp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thiểu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(Diabetes).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919121" y="8190954"/>
            <a:ext cx="5209489" cy="52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Tiếp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theo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…</a:t>
            </a:r>
            <a:endParaRPr lang="en-US" sz="3200" b="1" i="1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786" y="1429152"/>
            <a:ext cx="6102073" cy="65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21612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866292" y="3071431"/>
            <a:ext cx="5528439" cy="4039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Bối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cảnh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tình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endParaRPr lang="en-US" sz="28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Mục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tiêu</a:t>
            </a:r>
            <a:endParaRPr lang="en-US" sz="28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Nguồn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endParaRPr lang="en-US" sz="28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Tổng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endParaRPr lang="en-US" sz="28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Công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cụ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sử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endParaRPr lang="en-US" sz="28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Phương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pháp</a:t>
            </a:r>
            <a:endParaRPr lang="en-US" sz="28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Xây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dựng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mô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endParaRPr lang="en-US" sz="28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Phân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tích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importance</a:t>
            </a: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Kết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luận</a:t>
            </a:r>
            <a:endParaRPr lang="en-US" sz="28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197303" y="1383398"/>
            <a:ext cx="3086475" cy="1185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Outline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16930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7620" y="3767614"/>
            <a:ext cx="6780481" cy="6650959"/>
          </a:xfrm>
          <a:custGeom>
            <a:avLst/>
            <a:gdLst/>
            <a:ahLst/>
            <a:cxnLst/>
            <a:rect l="l" t="t" r="r" b="b"/>
            <a:pathLst>
              <a:path w="6780481" h="6650959">
                <a:moveTo>
                  <a:pt x="0" y="0"/>
                </a:moveTo>
                <a:lnTo>
                  <a:pt x="6780480" y="0"/>
                </a:lnTo>
                <a:lnTo>
                  <a:pt x="6780480" y="6650959"/>
                </a:lnTo>
                <a:lnTo>
                  <a:pt x="0" y="6650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189422" y="8051677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https://github.com/leohuynh75/Diabetes-forecasting-and-analysis/raw/main/images/without_handl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22" y="1174362"/>
            <a:ext cx="8330744" cy="30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leohuynh75/Diabetes-forecasting-and-analysis/raw/main/images/with_handlin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178" y="5650123"/>
            <a:ext cx="8330744" cy="28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8442498" y="165597"/>
            <a:ext cx="9662126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19022" y="4482354"/>
            <a:ext cx="8330744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Fig.6. Classification report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0922" y="8790718"/>
            <a:ext cx="8330744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Fig.7. Classification report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3508550" y="2352391"/>
            <a:ext cx="1045650" cy="4898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639800" y="6610194"/>
            <a:ext cx="1143000" cy="4885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228600" y="191108"/>
            <a:ext cx="8077200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github.com/leohuynh75/Diabetes-forecasting-and-analysis/raw/main/images/result_model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4363"/>
            <a:ext cx="7706884" cy="30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11754" y="4524771"/>
            <a:ext cx="8330744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Fig.8. Classification report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https://github.com/leohuynh75/Diabetes-forecasting-and-analysis/raw/main/images/result_model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7" y="5655789"/>
            <a:ext cx="7984431" cy="28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26989" y="8745918"/>
            <a:ext cx="8330744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Fig.9. Classification report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43400" y="2352391"/>
            <a:ext cx="914400" cy="48980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0" y="6743700"/>
            <a:ext cx="990600" cy="35505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/>
      <p:bldP spid="35" grpId="0"/>
      <p:bldP spid="3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14800" y="2767318"/>
            <a:ext cx="120632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phương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pháp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giúp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giải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thích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động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lên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dự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đoán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mô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ML,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nào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ảnh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hưởng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cực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hay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tiêu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cực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đến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kết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quả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đầu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14800" y="2065690"/>
            <a:ext cx="9500068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Phương</a:t>
            </a:r>
            <a:r>
              <a:rPr lang="en-US" sz="3200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pháp</a:t>
            </a:r>
            <a:r>
              <a:rPr lang="en-US" sz="3200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SHAP</a:t>
            </a:r>
            <a:endParaRPr lang="en-US" sz="3200" b="1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61983" y="4335352"/>
            <a:ext cx="8052644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Cách</a:t>
            </a:r>
            <a:r>
              <a:rPr lang="en-US" sz="3200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dùng</a:t>
            </a:r>
            <a:endParaRPr lang="en-US" sz="3200" b="1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21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Phân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tích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feature importance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2090" y="5018955"/>
            <a:ext cx="4253372" cy="929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4574" y="6225427"/>
            <a:ext cx="4270888" cy="8347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4574" y="7455618"/>
            <a:ext cx="12093426" cy="11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Rectangle 12"/>
          <p:cNvSpPr/>
          <p:nvPr/>
        </p:nvSpPr>
        <p:spPr>
          <a:xfrm>
            <a:off x="638212" y="9043939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Fig.10.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 SHAP value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feature. 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029" y="326594"/>
            <a:ext cx="8484688" cy="87307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1414" y="364687"/>
            <a:ext cx="8133168" cy="8679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483557" y="9123726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Fig.11.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 rot="-137149">
            <a:off x="16639000" y="49572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855077">
            <a:off x="-761394" y="578172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86000" y="-56516"/>
            <a:ext cx="13468746" cy="105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Trực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quan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hóa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trên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Power BI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3098" y="1696351"/>
            <a:ext cx="14331238" cy="3915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8108" y="1683734"/>
            <a:ext cx="14426228" cy="39281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0765" y="1690042"/>
            <a:ext cx="14407178" cy="391550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43098" y="6549504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Glucose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càng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tăng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càng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>
              <a:lnSpc>
                <a:spcPts val="3499"/>
              </a:lnSpc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Theo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Hiệp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hội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Hoa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Kỳ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Glucose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bình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sẽ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động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khoảng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70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tới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130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mg/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đói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thấp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hơn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180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mg/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sau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mỗi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bữa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ăn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(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Nguồn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  <a:hlinkClick r:id="rId15"/>
              </a:rPr>
              <a:t>https://pmc.ncbi.nlm.nih.gov/articles/PMC2811454/#:~:text=In%20terms%20of%20fasting%20glucose,Federation%20(19)%2C%20respectively.)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49318" y="6543195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Cholesterol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toàn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phần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không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phải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yếu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tố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chính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việc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định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phải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xét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thêm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yếu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tố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Glucose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HBA1c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etc.</a:t>
            </a: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vấn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đề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mạch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Cholesterol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Cholesterol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lại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không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nghĩa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họ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u="sng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NẾU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họ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ở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ngưỡng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an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toàn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52428" y="6536886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tâm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thể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vấn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đề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kháng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insulin,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hệ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thống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mạch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máu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bị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xơ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vữa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etc.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những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chứng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 HIỂM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Theo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khuyến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nhân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duy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trì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ngưỡng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dưới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130/80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mmHg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giảm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rủi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mạch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2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 rot="-137149">
            <a:off x="16639000" y="49572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86000" y="-56516"/>
            <a:ext cx="13468746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Trực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quan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hóa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trên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Power BI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04998" y="5981700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tập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trung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nhiều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ở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vực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HIP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35-45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130. Ở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mức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50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trở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ngưỡng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Glucose ở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mức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gần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không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sự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xuất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hiện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nhóm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>
              <a:lnSpc>
                <a:spcPts val="3499"/>
              </a:lnSpc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HIP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phẩm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tuyến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HIP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nghĩa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tuyến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vẫn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hoạt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động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tốt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bị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suy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giảm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chức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năng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tuyến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4998" y="1333500"/>
            <a:ext cx="14606550" cy="4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 rot="-137149">
            <a:off x="16639000" y="49572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86000" y="-56516"/>
            <a:ext cx="13468746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Trực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quan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hóa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trên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Power BI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04998" y="5981700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Biểu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đồ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nam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Glucose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trung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hơn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nữ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lần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112.24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102.65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>
              <a:lnSpc>
                <a:spcPts val="3499"/>
              </a:lnSpc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Lý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giải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nhân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vì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sao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nam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tác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động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kết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quả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đầu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mô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4998" y="1409700"/>
            <a:ext cx="14606292" cy="4129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2320" y="1409700"/>
            <a:ext cx="14544761" cy="41299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42320" y="6010470"/>
            <a:ext cx="14606292" cy="3042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Nhóm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tuổi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trung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niên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50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trở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giá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trung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rất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123.99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>
              <a:lnSpc>
                <a:spcPts val="3499"/>
              </a:lnSpc>
            </a:pP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>
              <a:lnSpc>
                <a:spcPts val="3499"/>
              </a:lnSpc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tuổi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càng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cơ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cũng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càng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tăng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5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2404" y="1239922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409235" y="4591506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592329" y="1239922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444927" y="6038930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-746181" y="2077712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37149">
            <a:off x="9171401" y="37016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557930" y="4486094"/>
            <a:ext cx="4925174" cy="493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Glucose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HBA1c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trọng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chẩn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đoán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Cholesterol,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HDl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etc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những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hệ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mật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thiết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với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trên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đóng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vai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trò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những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cảnh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báo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di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chứng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829443" y="6281457"/>
            <a:ext cx="4925174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phải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duy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trì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này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ở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ngưỡng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phép</a:t>
            </a:r>
            <a:r>
              <a:rPr lang="en-US" sz="3000" dirty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tránh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hiểm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lối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mạnh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quá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trình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phòng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ngừa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tốt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hơn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đặc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biệt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ở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những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tuổi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53664" y="144323"/>
            <a:ext cx="14228697" cy="1117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Brick Sans"/>
              </a:rPr>
              <a:t>KẾT LUẬN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Bric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432945" y="5542054"/>
            <a:ext cx="5018594" cy="540360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639554" y="5542054"/>
            <a:ext cx="3814457" cy="5060639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644433" y="5542054"/>
            <a:ext cx="4031635" cy="5229715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35147" y="5372979"/>
            <a:ext cx="3123355" cy="5205592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988051" y="1270197"/>
            <a:ext cx="10311897" cy="2403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Chân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thành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cảm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ơn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mọi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người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vì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đã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lắng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nghe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!</a:t>
            </a:r>
            <a:endParaRPr lang="en-US" sz="6999" b="1" i="1" dirty="0">
              <a:solidFill>
                <a:srgbClr val="0070C0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87350" y="3979321"/>
            <a:ext cx="9500068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Dẫn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đến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tạo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thử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thách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to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hệ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thống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chăm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sóc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sức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khỏe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toàn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5976" y="3020662"/>
            <a:ext cx="9500068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Tỷ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lệ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người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mắc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tiểu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đường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đang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ngày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càng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tăng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…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57375" y="6423780"/>
            <a:ext cx="8052644" cy="110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Cần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một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hướng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tiếp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cận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mới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để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cải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thiện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khả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năng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dự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đoán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và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quản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lý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bệnh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tốt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hơn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.</a:t>
            </a:r>
            <a:endParaRPr lang="en-US" sz="3000" b="1" i="1" dirty="0"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21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Bối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cảnh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tình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hình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053931" y="3248177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223306" y="6385204"/>
            <a:ext cx="884753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y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bác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sĩ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thể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đưa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phương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pháp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phù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hợp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phòng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ngừa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hiệu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quả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hơn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b="1" i="1" dirty="0">
              <a:solidFill>
                <a:srgbClr val="FF0000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5976" y="3555800"/>
            <a:ext cx="13216824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Xây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dựng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một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mô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hình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Machine Learning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phân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loại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nhân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bị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tiểu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đường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. 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65975" y="4799547"/>
            <a:ext cx="11032739" cy="1100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Phân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tích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chuyên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sâu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cách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yếu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ảnh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hưởng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đến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khả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năng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phát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triển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4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Mục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tiêu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11537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21612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00522" y="4185165"/>
            <a:ext cx="5528439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được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lấy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Kaggle</a:t>
            </a:r>
            <a:endParaRPr lang="en-US" sz="28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algn="ctr">
              <a:lnSpc>
                <a:spcPts val="349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https://www.kaggle.com/datasets/imtkaggleteam/diabetes/data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Nguồn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dữ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liệu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29639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21612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12493" y="1003402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12492" y="1349291"/>
            <a:ext cx="5694209" cy="6732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hol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Total Cholesterol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tab.glu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Stabilized Glucose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dl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High Density Lipoprotein Cholesterol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atio: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Tỷ</a:t>
            </a:r>
            <a:r>
              <a:rPr lang="en-US" sz="2499" dirty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lệ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hdl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(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/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hdl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)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Tuổi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giới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endParaRPr lang="en-US" sz="2499" b="1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Chiều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cân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nặng</a:t>
            </a:r>
            <a:endParaRPr lang="en-US" sz="2499" b="1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Frame: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Tỷ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lệ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khung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xương</a:t>
            </a:r>
            <a:endParaRPr lang="en-US" sz="2499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p.1s: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tâm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thu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đầu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tiên</a:t>
            </a:r>
            <a:endParaRPr lang="en-US" sz="2499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bp.1d: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tâm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trương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đầu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tiên</a:t>
            </a:r>
            <a:endParaRPr lang="en-US" sz="2499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Vòng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eo</a:t>
            </a:r>
            <a:endParaRPr lang="en-US" sz="2499" b="1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ip: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Hybrid Insulin Peptides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ime.ppn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Partial parenteral nutrition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lyhb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Glycosylated Hemoglobin (HBA1c)</a:t>
            </a:r>
            <a:endParaRPr lang="en-US" sz="2499" dirty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7200" y="5010037"/>
            <a:ext cx="511433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Bộ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data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chứa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dữ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liệu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của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hàng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trăm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người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Mỹ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gốc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Phi ở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các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vùng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nông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thôn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,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gồm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403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mẫu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và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18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đặc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trưng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.</a:t>
            </a:r>
            <a:endParaRPr lang="en-US" sz="3200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257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Tổng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quan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dữ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liệu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10782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373769" y="3011587"/>
            <a:ext cx="9500068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Google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Colabs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sử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Python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load data, clean data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xây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dựng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mô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ML,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importance.</a:t>
            </a:r>
          </a:p>
          <a:p>
            <a:pPr algn="l">
              <a:lnSpc>
                <a:spcPts val="3499"/>
              </a:lnSpc>
            </a:pPr>
            <a:endParaRPr lang="en-US" sz="30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 algn="l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Power BI: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trực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hóa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Công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cụ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sử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dụng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30618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21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Phương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pháp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9895" y="2056600"/>
            <a:ext cx="11214471" cy="6558642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21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1. Load data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 5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1659</Words>
  <Application>Microsoft Office PowerPoint</Application>
  <PresentationFormat>Custom</PresentationFormat>
  <Paragraphs>133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Public Sans Bold</vt:lpstr>
      <vt:lpstr>Tahoma</vt:lpstr>
      <vt:lpstr>Public Sans Heavy</vt:lpstr>
      <vt:lpstr>Calibri</vt:lpstr>
      <vt:lpstr>Public Sans</vt:lpstr>
      <vt:lpstr>Times New Roman</vt:lpstr>
      <vt:lpstr>Brick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LoanVo</dc:creator>
  <cp:lastModifiedBy>LoanVo</cp:lastModifiedBy>
  <cp:revision>53</cp:revision>
  <dcterms:created xsi:type="dcterms:W3CDTF">2006-08-16T00:00:00Z</dcterms:created>
  <dcterms:modified xsi:type="dcterms:W3CDTF">2025-02-20T02:50:54Z</dcterms:modified>
  <dc:identifier>DAGfdkgdWHE</dc:identifier>
</cp:coreProperties>
</file>