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260" r:id="rId6"/>
    <p:sldId id="689" r:id="rId7"/>
    <p:sldId id="770" r:id="rId8"/>
    <p:sldId id="771" r:id="rId9"/>
    <p:sldId id="772" r:id="rId10"/>
    <p:sldId id="773" r:id="rId11"/>
    <p:sldId id="774" r:id="rId12"/>
    <p:sldId id="775" r:id="rId13"/>
    <p:sldId id="776" r:id="rId14"/>
    <p:sldId id="777" r:id="rId15"/>
    <p:sldId id="769" r:id="rId16"/>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ga" initials="P" lastIdx="3" clrIdx="0"/>
  <p:cmAuthor id="1" name="Iruthayaraj, Leo" initials="IL"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074"/>
    <a:srgbClr val="002E5F"/>
    <a:srgbClr val="009FDA"/>
    <a:srgbClr val="006F96"/>
    <a:srgbClr val="00C7B2"/>
    <a:srgbClr val="23C2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2" autoAdjust="0"/>
    <p:restoredTop sz="82400" autoAdjust="0"/>
  </p:normalViewPr>
  <p:slideViewPr>
    <p:cSldViewPr>
      <p:cViewPr varScale="1">
        <p:scale>
          <a:sx n="125" d="100"/>
          <a:sy n="125" d="100"/>
        </p:scale>
        <p:origin x="1512" y="90"/>
      </p:cViewPr>
      <p:guideLst>
        <p:guide orient="horz" pos="1620"/>
        <p:guide pos="288"/>
      </p:guideLst>
    </p:cSldViewPr>
  </p:slid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C11ABEA-C36D-4DC3-898C-D047D7144F43}" type="datetimeFigureOut">
              <a:rPr lang="en-US" smtClean="0"/>
              <a:pPr/>
              <a:t>4/28/2021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65D913-064E-4D80-A1C1-442B295F10B4}" type="slidenum">
              <a:rPr lang="en-US" smtClean="0"/>
              <a:pPr/>
              <a:t>‹#›</a:t>
            </a:fld>
            <a:endParaRPr lang="en-US"/>
          </a:p>
        </p:txBody>
      </p:sp>
    </p:spTree>
    <p:extLst>
      <p:ext uri="{BB962C8B-B14F-4D97-AF65-F5344CB8AC3E}">
        <p14:creationId xmlns:p14="http://schemas.microsoft.com/office/powerpoint/2010/main" val="54182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WUPF"/><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dn.pega.com/node/10453" TargetMode="External"/><Relationship Id="rId4" Type="http://schemas.openxmlformats.org/officeDocument/2006/relationships/hyperlink" Target="#HF"/></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913-064E-4D80-A1C1-442B295F10B4}" type="slidenum">
              <a:rPr lang="en-US" smtClean="0"/>
              <a:pPr/>
              <a:t>1</a:t>
            </a:fld>
            <a:endParaRPr lang="en-US" dirty="0"/>
          </a:p>
        </p:txBody>
      </p:sp>
    </p:spTree>
    <p:extLst>
      <p:ext uri="{BB962C8B-B14F-4D97-AF65-F5344CB8AC3E}">
        <p14:creationId xmlns:p14="http://schemas.microsoft.com/office/powerpoint/2010/main" val="288496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65D913-064E-4D80-A1C1-442B295F10B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IN" dirty="0">
                <a:effectLst/>
              </a:rPr>
              <a:t>Accessibility features first became available with PRPC 5.3 SP1. PRPC 5.5 and 6.1 of </a:t>
            </a:r>
            <a:r>
              <a:rPr lang="en-IN" dirty="0" err="1">
                <a:effectLst/>
              </a:rPr>
              <a:t>PegaRULES</a:t>
            </a:r>
            <a:r>
              <a:rPr lang="en-IN" dirty="0">
                <a:effectLst/>
              </a:rPr>
              <a:t> Process Commander enhanced these capabilities and added new functions. Reporting features display a chart detailing the level of accessibility compliance in an application by Rule Type and % of accessibility. Drill down displays additional levels of detail about individual accessible elements within the rules. The accessibility report checks the value set in the Accessibility option for all harness, flow action, HTML fragment, and HTML property reference objects in your application. UI components using automatically-generated HTML are verified as accessible. When HTML is generated manually by a developer, the developer tests the code for accessibility, and sets the Accessibility option manually. A broad range of features are provided as default behaviours that are immediately available to the accessible-enabled user.</a:t>
            </a:r>
          </a:p>
          <a:p>
            <a:r>
              <a:rPr lang="en-IN" dirty="0">
                <a:effectLst/>
              </a:rPr>
              <a:t>Since 6.1 Accessibility support was extended to Composite portals, Work Area Gadget and AJAX is now supported for accessible screens.</a:t>
            </a:r>
          </a:p>
          <a:p>
            <a:endParaRPr lang="en-IN" dirty="0">
              <a:effectLst/>
            </a:endParaRPr>
          </a:p>
          <a:p>
            <a:r>
              <a:rPr lang="en-IN" b="1" u="sng" dirty="0">
                <a:effectLst/>
              </a:rPr>
              <a:t>The Accessibility Framework:</a:t>
            </a:r>
          </a:p>
          <a:p>
            <a:r>
              <a:rPr lang="en-IN" sz="1200" kern="1200" dirty="0">
                <a:solidFill>
                  <a:schemeClr val="tx1"/>
                </a:solidFill>
                <a:effectLst/>
                <a:latin typeface="+mn-lt"/>
                <a:ea typeface="+mn-ea"/>
                <a:cs typeface="+mn-cs"/>
              </a:rPr>
              <a:t>Improves accessibility for people with disabilities.</a:t>
            </a:r>
          </a:p>
          <a:p>
            <a:r>
              <a:rPr lang="en-IN" sz="1200" kern="1200" dirty="0">
                <a:solidFill>
                  <a:schemeClr val="tx1"/>
                </a:solidFill>
                <a:effectLst/>
                <a:latin typeface="+mn-lt"/>
                <a:ea typeface="+mn-ea"/>
                <a:cs typeface="+mn-cs"/>
              </a:rPr>
              <a:t>Addresses the needs of both users with disabilities and authors of accessible content.</a:t>
            </a:r>
          </a:p>
          <a:p>
            <a:r>
              <a:rPr lang="en-IN" sz="1200" kern="1200" dirty="0">
                <a:solidFill>
                  <a:schemeClr val="tx1"/>
                </a:solidFill>
                <a:effectLst/>
                <a:latin typeface="+mn-lt"/>
                <a:ea typeface="+mn-ea"/>
                <a:cs typeface="+mn-cs"/>
              </a:rPr>
              <a:t>Enables people with disabilities to access, read, and act in PRPC applications, using both Web-based and PDF-based forms and content.</a:t>
            </a:r>
          </a:p>
          <a:p>
            <a:r>
              <a:rPr lang="en-IN" sz="1200" kern="1200" dirty="0">
                <a:solidFill>
                  <a:schemeClr val="tx1"/>
                </a:solidFill>
                <a:effectLst/>
                <a:latin typeface="+mn-lt"/>
                <a:ea typeface="+mn-ea"/>
                <a:cs typeface="+mn-cs"/>
              </a:rPr>
              <a:t>Lets developers quickly assess accessibility of applications based on accessibility of screens and content.</a:t>
            </a:r>
          </a:p>
          <a:p>
            <a:r>
              <a:rPr lang="en-IN" sz="1200" kern="1200" dirty="0">
                <a:solidFill>
                  <a:schemeClr val="tx1"/>
                </a:solidFill>
                <a:effectLst/>
                <a:latin typeface="+mn-lt"/>
                <a:ea typeface="+mn-ea"/>
                <a:cs typeface="+mn-cs"/>
              </a:rPr>
              <a:t>Provides keyboard commands and popup windows to improve navigation.</a:t>
            </a:r>
          </a:p>
          <a:p>
            <a:r>
              <a:rPr lang="en-IN" sz="1200" kern="1200" dirty="0">
                <a:solidFill>
                  <a:schemeClr val="tx1"/>
                </a:solidFill>
                <a:effectLst/>
                <a:latin typeface="+mn-lt"/>
                <a:ea typeface="+mn-ea"/>
                <a:cs typeface="+mn-cs"/>
              </a:rPr>
              <a:t>Includes alternative text for graphics and icons.</a:t>
            </a:r>
          </a:p>
          <a:p>
            <a:r>
              <a:rPr lang="en-IN" sz="1200" kern="1200" dirty="0">
                <a:solidFill>
                  <a:schemeClr val="tx1"/>
                </a:solidFill>
                <a:effectLst/>
                <a:latin typeface="+mn-lt"/>
                <a:ea typeface="+mn-ea"/>
                <a:cs typeface="+mn-cs"/>
              </a:rPr>
              <a:t>Accessibility is enabled for an Application simply by adding the </a:t>
            </a:r>
            <a:r>
              <a:rPr lang="en-IN" sz="1200" kern="1200" dirty="0" err="1">
                <a:solidFill>
                  <a:schemeClr val="tx1"/>
                </a:solidFill>
                <a:effectLst/>
                <a:latin typeface="+mn-lt"/>
                <a:ea typeface="+mn-ea"/>
                <a:cs typeface="+mn-cs"/>
              </a:rPr>
              <a:t>PegaWAI</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RuleSet</a:t>
            </a:r>
            <a:r>
              <a:rPr lang="en-IN" sz="1200" kern="1200" dirty="0">
                <a:solidFill>
                  <a:schemeClr val="tx1"/>
                </a:solidFill>
                <a:effectLst/>
                <a:latin typeface="+mn-lt"/>
                <a:ea typeface="+mn-ea"/>
                <a:cs typeface="+mn-cs"/>
              </a:rPr>
              <a:t> for developers and users needing accessibility features and controls.</a:t>
            </a:r>
          </a:p>
          <a:p>
            <a:endParaRPr lang="en-IN" sz="1200" kern="1200" dirty="0">
              <a:solidFill>
                <a:schemeClr val="tx1"/>
              </a:solidFill>
              <a:effectLst/>
              <a:latin typeface="+mn-lt"/>
              <a:ea typeface="+mn-ea"/>
              <a:cs typeface="+mn-cs"/>
            </a:endParaRPr>
          </a:p>
          <a:p>
            <a:r>
              <a:rPr lang="en-IN" sz="1400" b="1" u="sng" kern="1200" dirty="0">
                <a:solidFill>
                  <a:schemeClr val="tx1"/>
                </a:solidFill>
                <a:effectLst/>
                <a:latin typeface="+mn-lt"/>
                <a:ea typeface="+mn-ea"/>
                <a:cs typeface="+mn-cs"/>
              </a:rPr>
              <a:t>Semantic </a:t>
            </a:r>
            <a:r>
              <a:rPr lang="en-IN" sz="1400" b="1" u="sng" kern="1200" dirty="0" err="1">
                <a:solidFill>
                  <a:schemeClr val="tx1"/>
                </a:solidFill>
                <a:effectLst/>
                <a:latin typeface="+mn-lt"/>
                <a:ea typeface="+mn-ea"/>
                <a:cs typeface="+mn-cs"/>
              </a:rPr>
              <a:t>Markup</a:t>
            </a:r>
            <a:endParaRPr lang="en-IN" sz="1400" b="1" u="sng" kern="1200" dirty="0">
              <a:solidFill>
                <a:schemeClr val="tx1"/>
              </a:solidFill>
              <a:effectLst/>
              <a:latin typeface="+mn-lt"/>
              <a:ea typeface="+mn-ea"/>
              <a:cs typeface="+mn-cs"/>
            </a:endParaRPr>
          </a:p>
          <a:p>
            <a:r>
              <a:rPr lang="en-IN" dirty="0"/>
              <a:t>semantic </a:t>
            </a:r>
            <a:r>
              <a:rPr lang="en-IN" dirty="0" err="1"/>
              <a:t>markup</a:t>
            </a:r>
            <a:r>
              <a:rPr lang="en-IN" dirty="0"/>
              <a:t> is </a:t>
            </a:r>
            <a:r>
              <a:rPr lang="en-IN" dirty="0" err="1"/>
              <a:t>markup</a:t>
            </a:r>
            <a:r>
              <a:rPr lang="en-IN" dirty="0"/>
              <a:t> that is descriptive enough to allow us and the machines we program to recognize it and make decisions about it. In other words, </a:t>
            </a:r>
            <a:r>
              <a:rPr lang="en-IN" dirty="0" err="1"/>
              <a:t>markup</a:t>
            </a:r>
            <a:r>
              <a:rPr lang="en-IN" dirty="0"/>
              <a:t> </a:t>
            </a:r>
            <a:r>
              <a:rPr lang="en-IN" i="1" dirty="0"/>
              <a:t>means</a:t>
            </a:r>
            <a:r>
              <a:rPr lang="en-IN" dirty="0"/>
              <a:t> something when we can identify it and do useful things with it. In this way, semantic </a:t>
            </a:r>
            <a:r>
              <a:rPr lang="en-IN" dirty="0" err="1"/>
              <a:t>markup</a:t>
            </a:r>
            <a:r>
              <a:rPr lang="en-IN" dirty="0"/>
              <a:t> becomes more than merely descriptive. It becomes a brilliant mechanism that allows both humans and machines to “understand” the same information.</a:t>
            </a:r>
          </a:p>
          <a:p>
            <a:endParaRPr lang="en-IN" sz="1200" u="sng"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u="sng" dirty="0"/>
              <a:t>Accessibility - Supported features</a:t>
            </a:r>
          </a:p>
          <a:p>
            <a:endParaRPr lang="en-IN" sz="1200" kern="1200" dirty="0">
              <a:solidFill>
                <a:schemeClr val="tx1"/>
              </a:solidFill>
              <a:effectLst/>
              <a:latin typeface="+mn-lt"/>
              <a:ea typeface="+mn-ea"/>
              <a:cs typeface="+mn-cs"/>
            </a:endParaRPr>
          </a:p>
          <a:p>
            <a:r>
              <a:rPr lang="en-IN" sz="1200" b="1" u="sng" kern="1200" dirty="0">
                <a:solidFill>
                  <a:schemeClr val="tx1"/>
                </a:solidFill>
                <a:effectLst/>
                <a:latin typeface="+mn-lt"/>
                <a:ea typeface="+mn-ea"/>
                <a:cs typeface="+mn-cs"/>
                <a:hlinkClick r:id="rId3" action="ppaction://hlinkfile"/>
              </a:rPr>
              <a:t>Work User Portal Only Features</a:t>
            </a:r>
            <a:endParaRPr lang="en-IN" sz="1200" b="1"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Accessible work list</a:t>
            </a:r>
          </a:p>
          <a:p>
            <a:r>
              <a:rPr lang="en-IN" sz="1200" kern="1200" dirty="0" err="1">
                <a:solidFill>
                  <a:schemeClr val="tx1"/>
                </a:solidFill>
                <a:effectLst/>
                <a:latin typeface="+mn-lt"/>
                <a:ea typeface="+mn-ea"/>
                <a:cs typeface="+mn-cs"/>
              </a:rPr>
              <a:t>OnChange</a:t>
            </a:r>
            <a:r>
              <a:rPr lang="en-IN" sz="1200" kern="1200" dirty="0">
                <a:solidFill>
                  <a:schemeClr val="tx1"/>
                </a:solidFill>
                <a:effectLst/>
                <a:latin typeface="+mn-lt"/>
                <a:ea typeface="+mn-ea"/>
                <a:cs typeface="+mn-cs"/>
              </a:rPr>
              <a:t> selection lists replaced with buttons</a:t>
            </a:r>
          </a:p>
          <a:p>
            <a:r>
              <a:rPr lang="en-IN" sz="1200" kern="1200" dirty="0">
                <a:solidFill>
                  <a:schemeClr val="tx1"/>
                </a:solidFill>
                <a:effectLst/>
                <a:latin typeface="+mn-lt"/>
                <a:ea typeface="+mn-ea"/>
                <a:cs typeface="+mn-cs"/>
              </a:rPr>
              <a:t>Title attribute for left navigation panel</a:t>
            </a:r>
          </a:p>
          <a:p>
            <a:r>
              <a:rPr lang="en-IN" sz="1200" kern="1200" dirty="0">
                <a:solidFill>
                  <a:schemeClr val="tx1"/>
                </a:solidFill>
                <a:effectLst/>
                <a:latin typeface="+mn-lt"/>
                <a:ea typeface="+mn-ea"/>
                <a:cs typeface="+mn-cs"/>
              </a:rPr>
              <a:t>Visual focus indicator for bars in the left navigation panel</a:t>
            </a:r>
          </a:p>
          <a:p>
            <a:r>
              <a:rPr lang="en-IN" sz="1200" b="1" u="sng" kern="1200" dirty="0">
                <a:solidFill>
                  <a:schemeClr val="tx1"/>
                </a:solidFill>
                <a:effectLst/>
                <a:latin typeface="+mn-lt"/>
                <a:ea typeface="+mn-ea"/>
                <a:cs typeface="+mn-cs"/>
                <a:hlinkClick r:id="rId4" action="ppaction://hlinkfile"/>
              </a:rPr>
              <a:t>Harness Only Features</a:t>
            </a:r>
            <a:endParaRPr lang="en-IN" sz="1200" b="1"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Visual focus indicator</a:t>
            </a:r>
          </a:p>
          <a:p>
            <a:r>
              <a:rPr lang="en-IN" sz="1200" kern="1200" dirty="0">
                <a:solidFill>
                  <a:schemeClr val="tx1"/>
                </a:solidFill>
                <a:effectLst/>
                <a:latin typeface="+mn-lt"/>
                <a:ea typeface="+mn-ea"/>
                <a:cs typeface="+mn-cs"/>
              </a:rPr>
              <a:t>Form controls explicitly associated with labels</a:t>
            </a:r>
          </a:p>
          <a:p>
            <a:r>
              <a:rPr lang="en-IN" sz="1200" kern="1200" dirty="0">
                <a:solidFill>
                  <a:schemeClr val="tx1"/>
                </a:solidFill>
                <a:effectLst/>
                <a:latin typeface="+mn-lt"/>
                <a:ea typeface="+mn-ea"/>
                <a:cs typeface="+mn-cs"/>
              </a:rPr>
              <a:t>Accessible action frame</a:t>
            </a:r>
          </a:p>
          <a:p>
            <a:r>
              <a:rPr lang="en-IN" sz="1200" kern="1200" dirty="0">
                <a:solidFill>
                  <a:schemeClr val="tx1"/>
                </a:solidFill>
                <a:effectLst/>
                <a:latin typeface="+mn-lt"/>
                <a:ea typeface="+mn-ea"/>
                <a:cs typeface="+mn-cs"/>
              </a:rPr>
              <a:t>Accessible take action drop down box</a:t>
            </a:r>
          </a:p>
          <a:p>
            <a:r>
              <a:rPr lang="en-IN" sz="1200" kern="1200" dirty="0">
                <a:solidFill>
                  <a:schemeClr val="tx1"/>
                </a:solidFill>
                <a:effectLst/>
                <a:latin typeface="+mn-lt"/>
                <a:ea typeface="+mn-ea"/>
                <a:cs typeface="+mn-cs"/>
              </a:rPr>
              <a:t>Tabbed displays</a:t>
            </a:r>
          </a:p>
          <a:p>
            <a:r>
              <a:rPr lang="en-IN" sz="1200" kern="1200" dirty="0">
                <a:solidFill>
                  <a:schemeClr val="tx1"/>
                </a:solidFill>
                <a:effectLst/>
                <a:latin typeface="+mn-lt"/>
                <a:ea typeface="+mn-ea"/>
                <a:cs typeface="+mn-cs"/>
              </a:rPr>
              <a:t>Accessible history/attachment window</a:t>
            </a:r>
          </a:p>
          <a:p>
            <a:r>
              <a:rPr lang="en-IN" sz="1200" kern="1200" dirty="0">
                <a:solidFill>
                  <a:schemeClr val="tx1"/>
                </a:solidFill>
                <a:effectLst/>
                <a:latin typeface="+mn-lt"/>
                <a:ea typeface="+mn-ea"/>
                <a:cs typeface="+mn-cs"/>
              </a:rPr>
              <a:t>Custom plug-ins</a:t>
            </a:r>
          </a:p>
          <a:p>
            <a:r>
              <a:rPr lang="en-IN" sz="1200" kern="1200" dirty="0">
                <a:solidFill>
                  <a:schemeClr val="tx1"/>
                </a:solidFill>
                <a:effectLst/>
                <a:latin typeface="+mn-lt"/>
                <a:ea typeface="+mn-ea"/>
                <a:cs typeface="+mn-cs"/>
              </a:rPr>
              <a:t>Accessible URLs</a:t>
            </a:r>
          </a:p>
          <a:p>
            <a:r>
              <a:rPr lang="en-IN" sz="1200" kern="1200" dirty="0">
                <a:solidFill>
                  <a:schemeClr val="tx1"/>
                </a:solidFill>
                <a:effectLst/>
                <a:latin typeface="+mn-lt"/>
                <a:ea typeface="+mn-ea"/>
                <a:cs typeface="+mn-cs"/>
              </a:rPr>
              <a:t>Accessible parties section</a:t>
            </a:r>
          </a:p>
          <a:p>
            <a:r>
              <a:rPr lang="en-IN" sz="1200" kern="1200" dirty="0">
                <a:solidFill>
                  <a:schemeClr val="tx1"/>
                </a:solidFill>
                <a:effectLst/>
                <a:latin typeface="+mn-lt"/>
                <a:ea typeface="+mn-ea"/>
                <a:cs typeface="+mn-cs"/>
              </a:rPr>
              <a:t>Accessible style sheet</a:t>
            </a:r>
          </a:p>
          <a:p>
            <a:r>
              <a:rPr lang="en-IN" sz="1200" kern="1200" dirty="0">
                <a:solidFill>
                  <a:schemeClr val="tx1"/>
                </a:solidFill>
                <a:effectLst/>
                <a:latin typeface="+mn-lt"/>
                <a:ea typeface="+mn-ea"/>
                <a:cs typeface="+mn-cs"/>
              </a:rPr>
              <a:t>Date and </a:t>
            </a:r>
            <a:r>
              <a:rPr lang="en-IN" sz="1200" kern="1200" dirty="0" err="1">
                <a:solidFill>
                  <a:schemeClr val="tx1"/>
                </a:solidFill>
                <a:effectLst/>
                <a:latin typeface="+mn-lt"/>
                <a:ea typeface="+mn-ea"/>
                <a:cs typeface="+mn-cs"/>
              </a:rPr>
              <a:t>DateTime</a:t>
            </a:r>
            <a:r>
              <a:rPr lang="en-IN" sz="1200" kern="1200" dirty="0">
                <a:solidFill>
                  <a:schemeClr val="tx1"/>
                </a:solidFill>
                <a:effectLst/>
                <a:latin typeface="+mn-lt"/>
                <a:ea typeface="+mn-ea"/>
                <a:cs typeface="+mn-cs"/>
              </a:rPr>
              <a:t> formatting controls</a:t>
            </a:r>
          </a:p>
          <a:p>
            <a:r>
              <a:rPr lang="en-IN" sz="1200" kern="1200" dirty="0">
                <a:solidFill>
                  <a:schemeClr val="tx1"/>
                </a:solidFill>
                <a:effectLst/>
                <a:latin typeface="+mn-lt"/>
                <a:ea typeface="+mn-ea"/>
                <a:cs typeface="+mn-cs"/>
              </a:rPr>
              <a:t>Locale-specific date formatting</a:t>
            </a:r>
          </a:p>
          <a:p>
            <a:r>
              <a:rPr lang="en-IN" sz="1200" kern="1200" dirty="0" err="1">
                <a:solidFill>
                  <a:schemeClr val="tx1"/>
                </a:solidFill>
                <a:effectLst/>
                <a:latin typeface="+mn-lt"/>
                <a:ea typeface="+mn-ea"/>
                <a:cs typeface="+mn-cs"/>
              </a:rPr>
              <a:t>TextArea</a:t>
            </a:r>
            <a:r>
              <a:rPr lang="en-IN" sz="1200" kern="1200" dirty="0">
                <a:solidFill>
                  <a:schemeClr val="tx1"/>
                </a:solidFill>
                <a:effectLst/>
                <a:latin typeface="+mn-lt"/>
                <a:ea typeface="+mn-ea"/>
                <a:cs typeface="+mn-cs"/>
              </a:rPr>
              <a:t> control</a:t>
            </a:r>
          </a:p>
          <a:p>
            <a:r>
              <a:rPr lang="en-IN" sz="1200" kern="1200" dirty="0">
                <a:solidFill>
                  <a:schemeClr val="tx1"/>
                </a:solidFill>
                <a:effectLst/>
                <a:latin typeface="+mn-lt"/>
                <a:ea typeface="+mn-ea"/>
                <a:cs typeface="+mn-cs"/>
              </a:rPr>
              <a:t>Accessible required field indicator</a:t>
            </a:r>
          </a:p>
          <a:p>
            <a:r>
              <a:rPr lang="en-IN" sz="1200" kern="1200" dirty="0">
                <a:solidFill>
                  <a:schemeClr val="tx1"/>
                </a:solidFill>
                <a:effectLst/>
                <a:latin typeface="+mn-lt"/>
                <a:ea typeface="+mn-ea"/>
                <a:cs typeface="+mn-cs"/>
              </a:rPr>
              <a:t>Shortcut keys</a:t>
            </a:r>
          </a:p>
          <a:p>
            <a:r>
              <a:rPr lang="en-IN" sz="1200" kern="1200" dirty="0">
                <a:solidFill>
                  <a:schemeClr val="tx1"/>
                </a:solidFill>
                <a:effectLst/>
                <a:latin typeface="+mn-lt"/>
                <a:ea typeface="+mn-ea"/>
                <a:cs typeface="+mn-cs"/>
              </a:rPr>
              <a:t>Shortcut key to the first control in the tabbing sequence</a:t>
            </a:r>
          </a:p>
          <a:p>
            <a:r>
              <a:rPr lang="en-IN" sz="1200" kern="1200" dirty="0">
                <a:solidFill>
                  <a:schemeClr val="tx1"/>
                </a:solidFill>
                <a:effectLst/>
                <a:latin typeface="+mn-lt"/>
                <a:ea typeface="+mn-ea"/>
                <a:cs typeface="+mn-cs"/>
              </a:rPr>
              <a:t>Error handling</a:t>
            </a:r>
          </a:p>
          <a:p>
            <a:r>
              <a:rPr lang="en-IN" sz="1200" kern="1200" dirty="0">
                <a:solidFill>
                  <a:schemeClr val="tx1"/>
                </a:solidFill>
                <a:effectLst/>
                <a:latin typeface="+mn-lt"/>
                <a:ea typeface="+mn-ea"/>
                <a:cs typeface="+mn-cs"/>
              </a:rPr>
              <a:t>Warnings when changing the current window</a:t>
            </a:r>
          </a:p>
          <a:p>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r>
              <a:rPr lang="en-IN" sz="1400" b="1" u="sng" kern="1200" dirty="0">
                <a:solidFill>
                  <a:schemeClr val="tx1"/>
                </a:solidFill>
                <a:effectLst/>
                <a:latin typeface="+mn-lt"/>
                <a:ea typeface="+mn-ea"/>
                <a:cs typeface="+mn-cs"/>
              </a:rPr>
              <a:t>To add a custom plug-in:</a:t>
            </a:r>
          </a:p>
          <a:p>
            <a:pPr lvl="1"/>
            <a:r>
              <a:rPr lang="en-IN" sz="1200" kern="1200" dirty="0">
                <a:solidFill>
                  <a:schemeClr val="tx1"/>
                </a:solidFill>
                <a:effectLst/>
                <a:latin typeface="+mn-lt"/>
                <a:ea typeface="+mn-ea"/>
                <a:cs typeface="+mn-cs"/>
              </a:rPr>
              <a:t>Open the </a:t>
            </a:r>
            <a:r>
              <a:rPr lang="en-IN" sz="1200" i="1" kern="1200" dirty="0" err="1">
                <a:solidFill>
                  <a:schemeClr val="tx1"/>
                </a:solidFill>
                <a:effectLst/>
                <a:latin typeface="+mn-lt"/>
                <a:ea typeface="+mn-ea"/>
                <a:cs typeface="+mn-cs"/>
              </a:rPr>
              <a:t>CustomInclude</a:t>
            </a:r>
            <a:r>
              <a:rPr lang="en-IN" sz="1200" kern="1200" dirty="0">
                <a:solidFill>
                  <a:schemeClr val="tx1"/>
                </a:solidFill>
                <a:effectLst/>
                <a:latin typeface="+mn-lt"/>
                <a:ea typeface="+mn-ea"/>
                <a:cs typeface="+mn-cs"/>
              </a:rPr>
              <a:t> section rule and save it to your </a:t>
            </a:r>
            <a:r>
              <a:rPr lang="en-IN" sz="1200" kern="1200" dirty="0" err="1">
                <a:solidFill>
                  <a:schemeClr val="tx1"/>
                </a:solidFill>
                <a:effectLst/>
                <a:latin typeface="+mn-lt"/>
                <a:ea typeface="+mn-ea"/>
                <a:cs typeface="+mn-cs"/>
              </a:rPr>
              <a:t>RuleSet</a:t>
            </a:r>
            <a:r>
              <a:rPr lang="en-IN" sz="1200" kern="1200" dirty="0">
                <a:solidFill>
                  <a:schemeClr val="tx1"/>
                </a:solidFill>
                <a:effectLst/>
                <a:latin typeface="+mn-lt"/>
                <a:ea typeface="+mn-ea"/>
                <a:cs typeface="+mn-cs"/>
              </a:rPr>
              <a:t>.</a:t>
            </a:r>
          </a:p>
          <a:p>
            <a:pPr lvl="1"/>
            <a:r>
              <a:rPr lang="en-IN" sz="1200" kern="1200" dirty="0">
                <a:solidFill>
                  <a:schemeClr val="tx1"/>
                </a:solidFill>
                <a:effectLst/>
                <a:latin typeface="+mn-lt"/>
                <a:ea typeface="+mn-ea"/>
                <a:cs typeface="+mn-cs"/>
              </a:rPr>
              <a:t>On the </a:t>
            </a:r>
            <a:r>
              <a:rPr lang="en-IN" sz="1200" b="1" kern="1200" dirty="0">
                <a:solidFill>
                  <a:schemeClr val="tx1"/>
                </a:solidFill>
                <a:effectLst/>
                <a:latin typeface="+mn-lt"/>
                <a:ea typeface="+mn-ea"/>
                <a:cs typeface="+mn-cs"/>
              </a:rPr>
              <a:t>Layout</a:t>
            </a:r>
            <a:r>
              <a:rPr lang="en-IN" sz="1200" kern="1200" dirty="0">
                <a:solidFill>
                  <a:schemeClr val="tx1"/>
                </a:solidFill>
                <a:effectLst/>
                <a:latin typeface="+mn-lt"/>
                <a:ea typeface="+mn-ea"/>
                <a:cs typeface="+mn-cs"/>
              </a:rPr>
              <a:t> tab, select the custom plug-ins HTML fragment and click on magnifying lens icon. The Cell properties pop-up window displays.</a:t>
            </a:r>
          </a:p>
          <a:p>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u="sng" dirty="0"/>
              <a:t>Building Accessible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1" u="sng" dirty="0"/>
          </a:p>
          <a:p>
            <a:r>
              <a:rPr lang="en-IN" sz="1200" b="1" u="none" dirty="0"/>
              <a:t>	</a:t>
            </a:r>
            <a:r>
              <a:rPr lang="en-IN" sz="1200" b="1" u="sng" kern="1200" dirty="0">
                <a:solidFill>
                  <a:schemeClr val="tx1"/>
                </a:solidFill>
                <a:effectLst/>
                <a:latin typeface="+mn-lt"/>
                <a:ea typeface="+mn-ea"/>
                <a:cs typeface="+mn-cs"/>
              </a:rPr>
              <a:t>For an application upgraded to Version 5.3 SP1:</a:t>
            </a:r>
          </a:p>
          <a:p>
            <a:r>
              <a:rPr lang="en-IN" dirty="0">
                <a:effectLst/>
              </a:rPr>
              <a:t>If you have an application built on a previous release that you want to make accessible, it is necessary to use the Revalidate and Save tool to update your harness, section, flow action, and list view rules. This process re-generates the HTML to include additional </a:t>
            </a:r>
            <a:r>
              <a:rPr lang="en-IN" dirty="0" err="1">
                <a:effectLst/>
              </a:rPr>
              <a:t>markup</a:t>
            </a:r>
            <a:r>
              <a:rPr lang="en-IN" dirty="0">
                <a:effectLst/>
              </a:rPr>
              <a:t> language to support accessibility requirements.</a:t>
            </a:r>
          </a:p>
          <a:p>
            <a:r>
              <a:rPr lang="en-IN" sz="1200" kern="1200" dirty="0">
                <a:solidFill>
                  <a:schemeClr val="tx1"/>
                </a:solidFill>
                <a:effectLst/>
                <a:latin typeface="+mn-lt"/>
                <a:ea typeface="+mn-ea"/>
                <a:cs typeface="+mn-cs"/>
              </a:rPr>
              <a:t>From the </a:t>
            </a:r>
            <a:r>
              <a:rPr lang="en-IN" sz="1200" b="0" i="1" kern="1200" dirty="0">
                <a:solidFill>
                  <a:schemeClr val="tx1"/>
                </a:solidFill>
                <a:effectLst/>
                <a:latin typeface="+mn-lt"/>
                <a:ea typeface="+mn-ea"/>
                <a:cs typeface="+mn-cs"/>
              </a:rPr>
              <a:t>Tools</a:t>
            </a:r>
            <a:r>
              <a:rPr lang="en-IN" sz="1200" kern="1200" dirty="0">
                <a:solidFill>
                  <a:schemeClr val="tx1"/>
                </a:solidFill>
                <a:effectLst/>
                <a:latin typeface="+mn-lt"/>
                <a:ea typeface="+mn-ea"/>
                <a:cs typeface="+mn-cs"/>
              </a:rPr>
              <a:t> menu, select the </a:t>
            </a:r>
            <a:r>
              <a:rPr lang="en-IN" sz="1200" b="0" i="1" kern="1200" dirty="0">
                <a:solidFill>
                  <a:schemeClr val="tx1"/>
                </a:solidFill>
                <a:effectLst/>
                <a:latin typeface="+mn-lt"/>
                <a:ea typeface="+mn-ea"/>
                <a:cs typeface="+mn-cs"/>
              </a:rPr>
              <a:t>Revalidate and Save</a:t>
            </a:r>
            <a:r>
              <a:rPr lang="en-IN" sz="1200" kern="1200" dirty="0">
                <a:solidFill>
                  <a:schemeClr val="tx1"/>
                </a:solidFill>
                <a:effectLst/>
                <a:latin typeface="+mn-lt"/>
                <a:ea typeface="+mn-ea"/>
                <a:cs typeface="+mn-cs"/>
              </a:rPr>
              <a:t> option for the following rule types:</a:t>
            </a:r>
          </a:p>
          <a:p>
            <a:r>
              <a:rPr lang="en-IN" sz="1200" i="1" kern="1200" dirty="0">
                <a:solidFill>
                  <a:schemeClr val="tx1"/>
                </a:solidFill>
                <a:effectLst/>
                <a:latin typeface="+mn-lt"/>
                <a:ea typeface="+mn-ea"/>
                <a:cs typeface="+mn-cs"/>
              </a:rPr>
              <a:t>Rule-HTML-Harness</a:t>
            </a:r>
            <a:br>
              <a:rPr lang="en-IN" dirty="0">
                <a:effectLst/>
              </a:rPr>
            </a:br>
            <a:r>
              <a:rPr lang="en-IN" sz="1200" i="1" kern="1200" dirty="0">
                <a:solidFill>
                  <a:schemeClr val="tx1"/>
                </a:solidFill>
                <a:effectLst/>
                <a:latin typeface="+mn-lt"/>
                <a:ea typeface="+mn-ea"/>
                <a:cs typeface="+mn-cs"/>
              </a:rPr>
              <a:t>Rule-HTML-Section</a:t>
            </a:r>
            <a:br>
              <a:rPr lang="en-IN" dirty="0">
                <a:effectLst/>
              </a:rPr>
            </a:br>
            <a:r>
              <a:rPr lang="en-IN" sz="1200" i="1" kern="1200" dirty="0">
                <a:solidFill>
                  <a:schemeClr val="tx1"/>
                </a:solidFill>
                <a:effectLst/>
                <a:latin typeface="+mn-lt"/>
                <a:ea typeface="+mn-ea"/>
                <a:cs typeface="+mn-cs"/>
              </a:rPr>
              <a:t>Rule-</a:t>
            </a:r>
            <a:r>
              <a:rPr lang="en-IN" sz="1200" i="1" kern="1200" dirty="0" err="1">
                <a:solidFill>
                  <a:schemeClr val="tx1"/>
                </a:solidFill>
                <a:effectLst/>
                <a:latin typeface="+mn-lt"/>
                <a:ea typeface="+mn-ea"/>
                <a:cs typeface="+mn-cs"/>
              </a:rPr>
              <a:t>Obj</a:t>
            </a:r>
            <a:r>
              <a:rPr lang="en-IN" sz="1200" i="1" kern="1200" dirty="0">
                <a:solidFill>
                  <a:schemeClr val="tx1"/>
                </a:solidFill>
                <a:effectLst/>
                <a:latin typeface="+mn-lt"/>
                <a:ea typeface="+mn-ea"/>
                <a:cs typeface="+mn-cs"/>
              </a:rPr>
              <a:t>-</a:t>
            </a:r>
            <a:r>
              <a:rPr lang="en-IN" sz="1200" i="1" kern="1200" dirty="0" err="1">
                <a:solidFill>
                  <a:schemeClr val="tx1"/>
                </a:solidFill>
                <a:effectLst/>
                <a:latin typeface="+mn-lt"/>
                <a:ea typeface="+mn-ea"/>
                <a:cs typeface="+mn-cs"/>
              </a:rPr>
              <a:t>FlowAction</a:t>
            </a:r>
            <a:br>
              <a:rPr lang="en-IN" dirty="0">
                <a:effectLst/>
              </a:rPr>
            </a:br>
            <a:r>
              <a:rPr lang="en-IN" sz="1200" i="1" kern="1200" dirty="0">
                <a:solidFill>
                  <a:schemeClr val="tx1"/>
                </a:solidFill>
                <a:effectLst/>
                <a:latin typeface="+mn-lt"/>
                <a:ea typeface="+mn-ea"/>
                <a:cs typeface="+mn-cs"/>
              </a:rPr>
              <a:t>Rule-</a:t>
            </a:r>
            <a:r>
              <a:rPr lang="en-IN" sz="1200" i="1" kern="1200" dirty="0" err="1">
                <a:solidFill>
                  <a:schemeClr val="tx1"/>
                </a:solidFill>
                <a:effectLst/>
                <a:latin typeface="+mn-lt"/>
                <a:ea typeface="+mn-ea"/>
                <a:cs typeface="+mn-cs"/>
              </a:rPr>
              <a:t>Obj</a:t>
            </a:r>
            <a:r>
              <a:rPr lang="en-IN" sz="1200" i="1" kern="1200" dirty="0">
                <a:solidFill>
                  <a:schemeClr val="tx1"/>
                </a:solidFill>
                <a:effectLst/>
                <a:latin typeface="+mn-lt"/>
                <a:ea typeface="+mn-ea"/>
                <a:cs typeface="+mn-cs"/>
              </a:rPr>
              <a:t>-</a:t>
            </a:r>
            <a:r>
              <a:rPr lang="en-IN" sz="1200" i="1" kern="1200" dirty="0" err="1">
                <a:solidFill>
                  <a:schemeClr val="tx1"/>
                </a:solidFill>
                <a:effectLst/>
                <a:latin typeface="+mn-lt"/>
                <a:ea typeface="+mn-ea"/>
                <a:cs typeface="+mn-cs"/>
              </a:rPr>
              <a:t>ListView</a:t>
            </a:r>
            <a:endParaRPr lang="en-IN" dirty="0">
              <a:effectLst/>
            </a:endParaRPr>
          </a:p>
          <a:p>
            <a:r>
              <a:rPr lang="en-IN" sz="1200" kern="1200" dirty="0">
                <a:solidFill>
                  <a:schemeClr val="tx1"/>
                </a:solidFill>
                <a:effectLst/>
                <a:latin typeface="+mn-lt"/>
                <a:ea typeface="+mn-ea"/>
                <a:cs typeface="+mn-cs"/>
              </a:rPr>
              <a:t>For more information about how to use the Revalidate and Save tool, see the </a:t>
            </a:r>
            <a:r>
              <a:rPr lang="en-IN" sz="1200" i="1" kern="1200" dirty="0">
                <a:solidFill>
                  <a:schemeClr val="tx1"/>
                </a:solidFill>
                <a:effectLst/>
                <a:latin typeface="+mn-lt"/>
                <a:ea typeface="+mn-ea"/>
                <a:cs typeface="+mn-cs"/>
              </a:rPr>
              <a:t>Administration and Security Guide</a:t>
            </a:r>
            <a:r>
              <a:rPr lang="en-IN" sz="1200" kern="1200" dirty="0">
                <a:solidFill>
                  <a:schemeClr val="tx1"/>
                </a:solidFill>
                <a:effectLst/>
                <a:latin typeface="+mn-lt"/>
                <a:ea typeface="+mn-ea"/>
                <a:cs typeface="+mn-cs"/>
              </a:rPr>
              <a:t> section on </a:t>
            </a:r>
            <a:r>
              <a:rPr lang="en-IN" sz="1200" u="sng" kern="1200" dirty="0">
                <a:solidFill>
                  <a:schemeClr val="tx1"/>
                </a:solidFill>
                <a:effectLst/>
                <a:latin typeface="+mn-lt"/>
                <a:ea typeface="+mn-ea"/>
                <a:cs typeface="+mn-cs"/>
                <a:hlinkClick r:id="rId5" action="ppaction://hlinkfile"/>
              </a:rPr>
              <a:t>Revalidating Rules</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1" u="sng" dirty="0"/>
          </a:p>
          <a:p>
            <a:endParaRPr lang="en-IN" dirty="0"/>
          </a:p>
          <a:p>
            <a:endParaRPr lang="en-IN" dirty="0"/>
          </a:p>
          <a:p>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65D913-064E-4D80-A1C1-442B295F10B4}" type="slidenum">
              <a:rPr lang="en-US" smtClean="0"/>
              <a:pPr/>
              <a:t>3</a:t>
            </a:fld>
            <a:endParaRPr lang="en-US"/>
          </a:p>
        </p:txBody>
      </p:sp>
    </p:spTree>
    <p:extLst>
      <p:ext uri="{BB962C8B-B14F-4D97-AF65-F5344CB8AC3E}">
        <p14:creationId xmlns:p14="http://schemas.microsoft.com/office/powerpoint/2010/main" val="2585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the Production </a:t>
            </a:r>
            <a:r>
              <a:rPr lang="en-IN" sz="1200" kern="1200" dirty="0" err="1">
                <a:solidFill>
                  <a:schemeClr val="tx1"/>
                </a:solidFill>
                <a:effectLst/>
                <a:latin typeface="+mn-lt"/>
                <a:ea typeface="+mn-ea"/>
                <a:cs typeface="+mn-cs"/>
              </a:rPr>
              <a:t>RuleSets</a:t>
            </a:r>
            <a:r>
              <a:rPr lang="en-IN" sz="1200" kern="1200" dirty="0">
                <a:solidFill>
                  <a:schemeClr val="tx1"/>
                </a:solidFill>
                <a:effectLst/>
                <a:latin typeface="+mn-lt"/>
                <a:ea typeface="+mn-ea"/>
                <a:cs typeface="+mn-cs"/>
              </a:rPr>
              <a:t> section of the </a:t>
            </a:r>
            <a:r>
              <a:rPr lang="en-IN" sz="1200" b="1" kern="1200" dirty="0">
                <a:solidFill>
                  <a:schemeClr val="tx1"/>
                </a:solidFill>
                <a:effectLst/>
                <a:latin typeface="+mn-lt"/>
                <a:ea typeface="+mn-ea"/>
                <a:cs typeface="+mn-cs"/>
              </a:rPr>
              <a:t>Access</a:t>
            </a:r>
            <a:r>
              <a:rPr lang="en-IN" sz="1200" kern="1200" dirty="0">
                <a:solidFill>
                  <a:schemeClr val="tx1"/>
                </a:solidFill>
                <a:effectLst/>
                <a:latin typeface="+mn-lt"/>
                <a:ea typeface="+mn-ea"/>
                <a:cs typeface="+mn-cs"/>
              </a:rPr>
              <a:t> tab, add the </a:t>
            </a:r>
            <a:r>
              <a:rPr lang="en-IN" sz="1200" i="1" kern="1200" dirty="0" err="1">
                <a:solidFill>
                  <a:schemeClr val="tx1"/>
                </a:solidFill>
                <a:effectLst/>
                <a:latin typeface="+mn-lt"/>
                <a:ea typeface="+mn-ea"/>
                <a:cs typeface="+mn-cs"/>
              </a:rPr>
              <a:t>PegaWAI</a:t>
            </a:r>
            <a:r>
              <a:rPr lang="en-IN" sz="1200" kern="1200" dirty="0" err="1">
                <a:solidFill>
                  <a:schemeClr val="tx1"/>
                </a:solidFill>
                <a:effectLst/>
                <a:latin typeface="+mn-lt"/>
                <a:ea typeface="+mn-ea"/>
                <a:cs typeface="+mn-cs"/>
              </a:rPr>
              <a:t>RuleSet</a:t>
            </a:r>
            <a:r>
              <a:rPr lang="en-IN" sz="1200" kern="1200" dirty="0">
                <a:solidFill>
                  <a:schemeClr val="tx1"/>
                </a:solidFill>
                <a:effectLst/>
                <a:latin typeface="+mn-lt"/>
                <a:ea typeface="+mn-ea"/>
                <a:cs typeface="+mn-cs"/>
              </a:rPr>
              <a:t> to the access groups of developers and users needing accessibility features and controls</a:t>
            </a:r>
            <a:endParaRPr lang="en-IN" dirty="0"/>
          </a:p>
        </p:txBody>
      </p:sp>
      <p:sp>
        <p:nvSpPr>
          <p:cNvPr id="4" name="Slide Number Placeholder 3"/>
          <p:cNvSpPr>
            <a:spLocks noGrp="1"/>
          </p:cNvSpPr>
          <p:nvPr>
            <p:ph type="sldNum" sz="quarter" idx="10"/>
          </p:nvPr>
        </p:nvSpPr>
        <p:spPr/>
        <p:txBody>
          <a:bodyPr/>
          <a:lstStyle/>
          <a:p>
            <a:fld id="{A765D913-064E-4D80-A1C1-442B295F10B4}" type="slidenum">
              <a:rPr lang="en-US" smtClean="0"/>
              <a:pPr/>
              <a:t>4</a:t>
            </a:fld>
            <a:endParaRPr lang="en-US"/>
          </a:p>
        </p:txBody>
      </p:sp>
    </p:spTree>
    <p:extLst>
      <p:ext uri="{BB962C8B-B14F-4D97-AF65-F5344CB8AC3E}">
        <p14:creationId xmlns:p14="http://schemas.microsoft.com/office/powerpoint/2010/main" val="18162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The following list contains configuration guidelines and design tips developers should follow when building applications using existing Process Commander functionality intended to comply with accessibility standards.</a:t>
            </a:r>
          </a:p>
          <a:p>
            <a:endParaRPr lang="en-IN" dirty="0">
              <a:effectLst/>
            </a:endParaRPr>
          </a:p>
          <a:p>
            <a:r>
              <a:rPr lang="en-IN" sz="1200" kern="1200" dirty="0">
                <a:solidFill>
                  <a:schemeClr val="tx1"/>
                </a:solidFill>
                <a:effectLst/>
                <a:latin typeface="+mn-lt"/>
                <a:ea typeface="+mn-ea"/>
                <a:cs typeface="+mn-cs"/>
              </a:rPr>
              <a:t>Do not use </a:t>
            </a:r>
            <a:r>
              <a:rPr lang="en-IN" sz="1200" kern="1200" dirty="0" err="1">
                <a:solidFill>
                  <a:schemeClr val="tx1"/>
                </a:solidFill>
                <a:effectLst/>
                <a:latin typeface="+mn-lt"/>
                <a:ea typeface="+mn-ea"/>
                <a:cs typeface="+mn-cs"/>
              </a:rPr>
              <a:t>px</a:t>
            </a:r>
            <a:r>
              <a:rPr lang="en-IN" sz="1200" kern="1200" dirty="0">
                <a:solidFill>
                  <a:schemeClr val="tx1"/>
                </a:solidFill>
                <a:effectLst/>
                <a:latin typeface="+mn-lt"/>
                <a:ea typeface="+mn-ea"/>
                <a:cs typeface="+mn-cs"/>
              </a:rPr>
              <a:t> or </a:t>
            </a:r>
            <a:r>
              <a:rPr lang="en-IN" sz="1200" kern="1200" dirty="0" err="1">
                <a:solidFill>
                  <a:schemeClr val="tx1"/>
                </a:solidFill>
                <a:effectLst/>
                <a:latin typeface="+mn-lt"/>
                <a:ea typeface="+mn-ea"/>
                <a:cs typeface="+mn-cs"/>
              </a:rPr>
              <a:t>px</a:t>
            </a:r>
            <a:r>
              <a:rPr lang="en-IN" sz="1200" kern="1200" dirty="0">
                <a:solidFill>
                  <a:schemeClr val="tx1"/>
                </a:solidFill>
                <a:effectLst/>
                <a:latin typeface="+mn-lt"/>
                <a:ea typeface="+mn-ea"/>
                <a:cs typeface="+mn-cs"/>
              </a:rPr>
              <a:t>-fixed layouts — these layouts fix the width of windows and forms</a:t>
            </a:r>
          </a:p>
          <a:p>
            <a:r>
              <a:rPr lang="en-IN" sz="1200" kern="1200" dirty="0">
                <a:solidFill>
                  <a:schemeClr val="tx1"/>
                </a:solidFill>
                <a:effectLst/>
                <a:latin typeface="+mn-lt"/>
                <a:ea typeface="+mn-ea"/>
                <a:cs typeface="+mn-cs"/>
              </a:rPr>
              <a:t>Do not use inline styles — these styles fix fonts, colours and other style attributes</a:t>
            </a:r>
          </a:p>
          <a:p>
            <a:r>
              <a:rPr lang="en-IN" sz="1200" kern="1200" dirty="0">
                <a:solidFill>
                  <a:schemeClr val="tx1"/>
                </a:solidFill>
                <a:effectLst/>
                <a:latin typeface="+mn-lt"/>
                <a:ea typeface="+mn-ea"/>
                <a:cs typeface="+mn-cs"/>
              </a:rPr>
              <a:t>Do not use the deferred load feature</a:t>
            </a:r>
          </a:p>
          <a:p>
            <a:r>
              <a:rPr lang="en-IN" sz="1200" kern="1200" dirty="0">
                <a:solidFill>
                  <a:schemeClr val="tx1"/>
                </a:solidFill>
                <a:effectLst/>
                <a:latin typeface="+mn-lt"/>
                <a:ea typeface="+mn-ea"/>
                <a:cs typeface="+mn-cs"/>
              </a:rPr>
              <a:t>Avoid the use of AJAX-based displays — these typically require use of the mouse. Features to avoid include: conditional hide and show displays, onscreen calculations, and hover-over displays on </a:t>
            </a:r>
            <a:r>
              <a:rPr lang="en-IN" sz="1200" kern="1200" dirty="0" err="1">
                <a:solidFill>
                  <a:schemeClr val="tx1"/>
                </a:solidFill>
                <a:effectLst/>
                <a:latin typeface="+mn-lt"/>
                <a:ea typeface="+mn-ea"/>
                <a:cs typeface="+mn-cs"/>
              </a:rPr>
              <a:t>worklists</a:t>
            </a:r>
            <a:r>
              <a:rPr lang="en-IN" sz="1200" kern="1200" dirty="0">
                <a:solidFill>
                  <a:schemeClr val="tx1"/>
                </a:solidFill>
                <a:effectLst/>
                <a:latin typeface="+mn-lt"/>
                <a:ea typeface="+mn-ea"/>
                <a:cs typeface="+mn-cs"/>
              </a:rPr>
              <a:t> and harnesses</a:t>
            </a:r>
          </a:p>
          <a:p>
            <a:r>
              <a:rPr lang="en-IN" sz="1200" kern="1200" dirty="0">
                <a:solidFill>
                  <a:schemeClr val="tx1"/>
                </a:solidFill>
                <a:effectLst/>
                <a:latin typeface="+mn-lt"/>
                <a:ea typeface="+mn-ea"/>
                <a:cs typeface="+mn-cs"/>
              </a:rPr>
              <a:t>Avoid using multiple icons — initial focus will be placed on them and not on the first input field</a:t>
            </a:r>
          </a:p>
          <a:p>
            <a:r>
              <a:rPr lang="en-IN" sz="1200" kern="1200" dirty="0">
                <a:solidFill>
                  <a:schemeClr val="tx1"/>
                </a:solidFill>
                <a:effectLst/>
                <a:latin typeface="+mn-lt"/>
                <a:ea typeface="+mn-ea"/>
                <a:cs typeface="+mn-cs"/>
              </a:rPr>
              <a:t>Provide shortcut keys for frequently used buttons, fields, and actions</a:t>
            </a:r>
          </a:p>
          <a:p>
            <a:endParaRPr lang="en-IN" dirty="0"/>
          </a:p>
        </p:txBody>
      </p:sp>
      <p:sp>
        <p:nvSpPr>
          <p:cNvPr id="4" name="Slide Number Placeholder 3"/>
          <p:cNvSpPr>
            <a:spLocks noGrp="1"/>
          </p:cNvSpPr>
          <p:nvPr>
            <p:ph type="sldNum" sz="quarter" idx="10"/>
          </p:nvPr>
        </p:nvSpPr>
        <p:spPr/>
        <p:txBody>
          <a:bodyPr/>
          <a:lstStyle/>
          <a:p>
            <a:fld id="{A765D913-064E-4D80-A1C1-442B295F10B4}" type="slidenum">
              <a:rPr lang="en-US" smtClean="0"/>
              <a:pPr/>
              <a:t>6</a:t>
            </a:fld>
            <a:endParaRPr lang="en-US"/>
          </a:p>
        </p:txBody>
      </p:sp>
    </p:spTree>
    <p:extLst>
      <p:ext uri="{BB962C8B-B14F-4D97-AF65-F5344CB8AC3E}">
        <p14:creationId xmlns:p14="http://schemas.microsoft.com/office/powerpoint/2010/main" val="584116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The </a:t>
            </a:r>
            <a:r>
              <a:rPr lang="en-IN" sz="1200" i="1" kern="1200" dirty="0" err="1">
                <a:solidFill>
                  <a:schemeClr val="tx1"/>
                </a:solidFill>
                <a:effectLst/>
                <a:latin typeface="+mn-lt"/>
                <a:ea typeface="+mn-ea"/>
                <a:cs typeface="+mn-cs"/>
              </a:rPr>
              <a:t>PegaWAI</a:t>
            </a:r>
            <a:r>
              <a:rPr lang="en-IN" dirty="0">
                <a:effectLst/>
              </a:rPr>
              <a:t> </a:t>
            </a:r>
            <a:r>
              <a:rPr lang="en-IN" dirty="0" err="1">
                <a:effectLst/>
              </a:rPr>
              <a:t>RuleSet</a:t>
            </a:r>
            <a:r>
              <a:rPr lang="en-IN" dirty="0">
                <a:effectLst/>
              </a:rPr>
              <a:t> provides accessibility features for access groups that need them, without changing the portal experience for other groups.</a:t>
            </a:r>
          </a:p>
          <a:p>
            <a:r>
              <a:rPr lang="en-IN" sz="1200" b="1" kern="1200" dirty="0">
                <a:solidFill>
                  <a:schemeClr val="tx1"/>
                </a:solidFill>
                <a:effectLst/>
                <a:latin typeface="+mn-lt"/>
                <a:ea typeface="+mn-ea"/>
                <a:cs typeface="+mn-cs"/>
              </a:rPr>
              <a:t>Example</a:t>
            </a:r>
          </a:p>
          <a:p>
            <a:r>
              <a:rPr lang="en-IN" dirty="0">
                <a:effectLst/>
              </a:rPr>
              <a:t>Composite portals, as well as being simpler to maintain, adapt, and deploy than traditional portals, provide many features that simplify the creation of accessible programs. These features include:</a:t>
            </a:r>
          </a:p>
          <a:p>
            <a:r>
              <a:rPr lang="en-IN" sz="1200" b="1" kern="1200" dirty="0">
                <a:solidFill>
                  <a:schemeClr val="tx1"/>
                </a:solidFill>
                <a:effectLst/>
                <a:latin typeface="+mn-lt"/>
                <a:ea typeface="+mn-ea"/>
                <a:cs typeface="+mn-cs"/>
              </a:rPr>
              <a:t>Simplified navigation</a:t>
            </a:r>
            <a:r>
              <a:rPr lang="en-IN" sz="1200" kern="1200" dirty="0">
                <a:solidFill>
                  <a:schemeClr val="tx1"/>
                </a:solidFill>
                <a:effectLst/>
                <a:latin typeface="+mn-lt"/>
                <a:ea typeface="+mn-ea"/>
                <a:cs typeface="+mn-cs"/>
              </a:rPr>
              <a:t>. Users can proceed from field to field and link to link by tabbing, and can move from section to section in the portal using the shortcut keys provided by their assistive device, or by using the keyboard arrow keys.</a:t>
            </a:r>
          </a:p>
          <a:p>
            <a:r>
              <a:rPr lang="en-IN" sz="1200" b="1" kern="1200" dirty="0">
                <a:solidFill>
                  <a:schemeClr val="tx1"/>
                </a:solidFill>
                <a:effectLst/>
                <a:latin typeface="+mn-lt"/>
                <a:ea typeface="+mn-ea"/>
                <a:cs typeface="+mn-cs"/>
              </a:rPr>
              <a:t>Automated </a:t>
            </a:r>
            <a:r>
              <a:rPr lang="en-IN" sz="1200" b="1" kern="1200" dirty="0" err="1">
                <a:solidFill>
                  <a:schemeClr val="tx1"/>
                </a:solidFill>
                <a:effectLst/>
                <a:latin typeface="+mn-lt"/>
                <a:ea typeface="+mn-ea"/>
                <a:cs typeface="+mn-cs"/>
              </a:rPr>
              <a:t>labeling</a:t>
            </a:r>
            <a:r>
              <a:rPr lang="en-IN" sz="1200" kern="1200" dirty="0">
                <a:solidFill>
                  <a:schemeClr val="tx1"/>
                </a:solidFill>
                <a:effectLst/>
                <a:latin typeface="+mn-lt"/>
                <a:ea typeface="+mn-ea"/>
                <a:cs typeface="+mn-cs"/>
              </a:rPr>
              <a:t>. Standard portal components automatically have label fields that can be read by assistive devices.</a:t>
            </a:r>
          </a:p>
          <a:p>
            <a:r>
              <a:rPr lang="en-IN" sz="1200" b="1" kern="1200" dirty="0">
                <a:solidFill>
                  <a:schemeClr val="tx1"/>
                </a:solidFill>
                <a:effectLst/>
                <a:latin typeface="+mn-lt"/>
                <a:ea typeface="+mn-ea"/>
                <a:cs typeface="+mn-cs"/>
              </a:rPr>
              <a:t>Update warnings</a:t>
            </a:r>
            <a:r>
              <a:rPr lang="en-IN" sz="1200" kern="1200" dirty="0">
                <a:solidFill>
                  <a:schemeClr val="tx1"/>
                </a:solidFill>
                <a:effectLst/>
                <a:latin typeface="+mn-lt"/>
                <a:ea typeface="+mn-ea"/>
                <a:cs typeface="+mn-cs"/>
              </a:rPr>
              <a:t>. The portal warns a user for whom accessibility features are activated whenever an action will cause a major change to the current screen, or will require the user to refresh the screen.</a:t>
            </a:r>
          </a:p>
          <a:p>
            <a:r>
              <a:rPr lang="en-IN" sz="1200" b="1" kern="1200" dirty="0">
                <a:solidFill>
                  <a:schemeClr val="tx1"/>
                </a:solidFill>
                <a:effectLst/>
                <a:latin typeface="+mn-lt"/>
                <a:ea typeface="+mn-ea"/>
                <a:cs typeface="+mn-cs"/>
              </a:rPr>
              <a:t>Reports</a:t>
            </a:r>
            <a:r>
              <a:rPr lang="en-IN" sz="1200" kern="1200" dirty="0">
                <a:solidFill>
                  <a:schemeClr val="tx1"/>
                </a:solidFill>
                <a:effectLst/>
                <a:latin typeface="+mn-lt"/>
                <a:ea typeface="+mn-ea"/>
                <a:cs typeface="+mn-cs"/>
              </a:rPr>
              <a:t> in accessible composite portals appear in tabular form, rather than graphically, for those using assistive devices.</a:t>
            </a:r>
          </a:p>
          <a:p>
            <a:r>
              <a:rPr lang="en-IN" sz="1200" b="1" kern="1200" dirty="0">
                <a:solidFill>
                  <a:schemeClr val="tx1"/>
                </a:solidFill>
                <a:effectLst/>
                <a:latin typeface="+mn-lt"/>
                <a:ea typeface="+mn-ea"/>
                <a:cs typeface="+mn-cs"/>
              </a:rPr>
              <a:t>Accessible style sheets</a:t>
            </a:r>
            <a:r>
              <a:rPr lang="en-IN" sz="1200" kern="1200" dirty="0">
                <a:solidFill>
                  <a:schemeClr val="tx1"/>
                </a:solidFill>
                <a:effectLst/>
                <a:latin typeface="+mn-lt"/>
                <a:ea typeface="+mn-ea"/>
                <a:cs typeface="+mn-cs"/>
              </a:rPr>
              <a:t>. Composite portals use a style sheet with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schemes and fonts that enhance reading for </a:t>
            </a:r>
            <a:r>
              <a:rPr lang="en-IN" sz="1200" kern="1200" dirty="0" err="1">
                <a:solidFill>
                  <a:schemeClr val="tx1"/>
                </a:solidFill>
                <a:effectLst/>
                <a:latin typeface="+mn-lt"/>
                <a:ea typeface="+mn-ea"/>
                <a:cs typeface="+mn-cs"/>
              </a:rPr>
              <a:t>color-blind</a:t>
            </a:r>
            <a:r>
              <a:rPr lang="en-IN" sz="1200" kern="1200" dirty="0">
                <a:solidFill>
                  <a:schemeClr val="tx1"/>
                </a:solidFill>
                <a:effectLst/>
                <a:latin typeface="+mn-lt"/>
                <a:ea typeface="+mn-ea"/>
                <a:cs typeface="+mn-cs"/>
              </a:rPr>
              <a:t> users or those needing very large fonts.</a:t>
            </a:r>
          </a:p>
          <a:p>
            <a:r>
              <a:rPr lang="en-IN" sz="1200" b="1" kern="1200" dirty="0">
                <a:solidFill>
                  <a:schemeClr val="tx1"/>
                </a:solidFill>
                <a:effectLst/>
                <a:latin typeface="+mn-lt"/>
                <a:ea typeface="+mn-ea"/>
                <a:cs typeface="+mn-cs"/>
              </a:rPr>
              <a:t>Alternative controls</a:t>
            </a:r>
            <a:r>
              <a:rPr lang="en-IN" sz="1200" kern="1200" dirty="0">
                <a:solidFill>
                  <a:schemeClr val="tx1"/>
                </a:solidFill>
                <a:effectLst/>
                <a:latin typeface="+mn-lt"/>
                <a:ea typeface="+mn-ea"/>
                <a:cs typeface="+mn-cs"/>
              </a:rPr>
              <a:t> enable those using the accessibility features to "drag and drop" from list to list, select items in a drop-down list, or delete items from a list.</a:t>
            </a:r>
          </a:p>
          <a:p>
            <a:endParaRPr lang="en-IN" dirty="0"/>
          </a:p>
        </p:txBody>
      </p:sp>
      <p:sp>
        <p:nvSpPr>
          <p:cNvPr id="4" name="Slide Number Placeholder 3"/>
          <p:cNvSpPr>
            <a:spLocks noGrp="1"/>
          </p:cNvSpPr>
          <p:nvPr>
            <p:ph type="sldNum" sz="quarter" idx="10"/>
          </p:nvPr>
        </p:nvSpPr>
        <p:spPr/>
        <p:txBody>
          <a:bodyPr/>
          <a:lstStyle/>
          <a:p>
            <a:fld id="{A765D913-064E-4D80-A1C1-442B295F10B4}" type="slidenum">
              <a:rPr lang="en-US" smtClean="0"/>
              <a:pPr/>
              <a:t>7</a:t>
            </a:fld>
            <a:endParaRPr lang="en-US"/>
          </a:p>
        </p:txBody>
      </p:sp>
    </p:spTree>
    <p:extLst>
      <p:ext uri="{BB962C8B-B14F-4D97-AF65-F5344CB8AC3E}">
        <p14:creationId xmlns:p14="http://schemas.microsoft.com/office/powerpoint/2010/main" val="271025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65D913-064E-4D80-A1C1-442B295F10B4}" type="slidenum">
              <a:rPr lang="en-US" smtClean="0"/>
              <a:pPr/>
              <a:t>8</a:t>
            </a:fld>
            <a:endParaRPr lang="en-US"/>
          </a:p>
        </p:txBody>
      </p:sp>
    </p:spTree>
    <p:extLst>
      <p:ext uri="{BB962C8B-B14F-4D97-AF65-F5344CB8AC3E}">
        <p14:creationId xmlns:p14="http://schemas.microsoft.com/office/powerpoint/2010/main" val="864061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1" y="285750"/>
            <a:ext cx="6287191" cy="3704952"/>
          </a:xfrm>
          <a:prstGeom prst="rect">
            <a:avLst/>
          </a:prstGeom>
        </p:spPr>
      </p:pic>
      <p:sp>
        <p:nvSpPr>
          <p:cNvPr id="2" name="Title 1"/>
          <p:cNvSpPr>
            <a:spLocks noGrp="1"/>
          </p:cNvSpPr>
          <p:nvPr>
            <p:ph type="ctrTitle" hasCustomPrompt="1"/>
          </p:nvPr>
        </p:nvSpPr>
        <p:spPr>
          <a:xfrm>
            <a:off x="381000" y="1314450"/>
            <a:ext cx="3733800" cy="1443038"/>
          </a:xfrm>
        </p:spPr>
        <p:txBody>
          <a:bodyPr>
            <a:normAutofit/>
          </a:bodyPr>
          <a:lstStyle>
            <a:lvl1pPr algn="l">
              <a:defRPr sz="3600" baseline="0">
                <a:solidFill>
                  <a:srgbClr val="002E5F"/>
                </a:solidFill>
              </a:defRPr>
            </a:lvl1pPr>
          </a:lstStyle>
          <a:p>
            <a:r>
              <a:rPr lang="en-US" dirty="0"/>
              <a:t>Click to edit Master title 36 pt. Arial</a:t>
            </a:r>
          </a:p>
        </p:txBody>
      </p:sp>
      <p:sp>
        <p:nvSpPr>
          <p:cNvPr id="3" name="Subtitle 2"/>
          <p:cNvSpPr>
            <a:spLocks noGrp="1"/>
          </p:cNvSpPr>
          <p:nvPr>
            <p:ph type="subTitle" idx="1" hasCustomPrompt="1"/>
          </p:nvPr>
        </p:nvSpPr>
        <p:spPr>
          <a:xfrm>
            <a:off x="3124200" y="4404896"/>
            <a:ext cx="5524500" cy="338554"/>
          </a:xfrm>
        </p:spPr>
        <p:txBody>
          <a:bodyPr wrap="square" anchor="b">
            <a:spAutoFit/>
          </a:bodyPr>
          <a:lstStyle>
            <a:lvl1pPr marL="0" indent="0" algn="r">
              <a:buNone/>
              <a:defRPr sz="1600" b="1" baseline="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Name, Title</a:t>
            </a:r>
          </a:p>
        </p:txBody>
      </p:sp>
      <p:sp>
        <p:nvSpPr>
          <p:cNvPr id="7" name="Rectangle 6"/>
          <p:cNvSpPr/>
          <p:nvPr userDrawn="1"/>
        </p:nvSpPr>
        <p:spPr>
          <a:xfrm>
            <a:off x="0" y="4800600"/>
            <a:ext cx="9144000" cy="3429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userDrawn="1"/>
        </p:nvSpPr>
        <p:spPr>
          <a:xfrm rot="5400000">
            <a:off x="8572500" y="4572000"/>
            <a:ext cx="685800" cy="457200"/>
          </a:xfrm>
          <a:prstGeom prst="triangle">
            <a:avLst/>
          </a:prstGeom>
          <a:solidFill>
            <a:srgbClr val="D10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37743" y="3314700"/>
            <a:ext cx="1345886" cy="469049"/>
          </a:xfrm>
          <a:prstGeom prst="rect">
            <a:avLst/>
          </a:prstGeom>
        </p:spPr>
      </p:pic>
      <p:sp>
        <p:nvSpPr>
          <p:cNvPr id="19" name="Rectangle 17"/>
          <p:cNvSpPr/>
          <p:nvPr userDrawn="1"/>
        </p:nvSpPr>
        <p:spPr>
          <a:xfrm flipH="1">
            <a:off x="3890963" y="2759668"/>
            <a:ext cx="2347911" cy="590306"/>
          </a:xfrm>
          <a:custGeom>
            <a:avLst/>
            <a:gdLst>
              <a:gd name="connsiteX0" fmla="*/ 0 w 2438400"/>
              <a:gd name="connsiteY0" fmla="*/ 0 h 822960"/>
              <a:gd name="connsiteX1" fmla="*/ 2438400 w 2438400"/>
              <a:gd name="connsiteY1" fmla="*/ 0 h 822960"/>
              <a:gd name="connsiteX2" fmla="*/ 2438400 w 2438400"/>
              <a:gd name="connsiteY2" fmla="*/ 822960 h 822960"/>
              <a:gd name="connsiteX3" fmla="*/ 0 w 2438400"/>
              <a:gd name="connsiteY3" fmla="*/ 822960 h 822960"/>
              <a:gd name="connsiteX4" fmla="*/ 0 w 2438400"/>
              <a:gd name="connsiteY4" fmla="*/ 0 h 822960"/>
              <a:gd name="connsiteX0" fmla="*/ 0 w 2438400"/>
              <a:gd name="connsiteY0" fmla="*/ 0 h 822960"/>
              <a:gd name="connsiteX1" fmla="*/ 2438400 w 2438400"/>
              <a:gd name="connsiteY1" fmla="*/ 0 h 822960"/>
              <a:gd name="connsiteX2" fmla="*/ 2438400 w 2438400"/>
              <a:gd name="connsiteY2" fmla="*/ 822960 h 822960"/>
              <a:gd name="connsiteX3" fmla="*/ 799140 w 2438400"/>
              <a:gd name="connsiteY3" fmla="*/ 822960 h 822960"/>
              <a:gd name="connsiteX4" fmla="*/ 0 w 2438400"/>
              <a:gd name="connsiteY4" fmla="*/ 0 h 822960"/>
              <a:gd name="connsiteX0" fmla="*/ 0 w 2438400"/>
              <a:gd name="connsiteY0" fmla="*/ 0 h 822960"/>
              <a:gd name="connsiteX1" fmla="*/ 1792941 w 2438400"/>
              <a:gd name="connsiteY1" fmla="*/ 7684 h 822960"/>
              <a:gd name="connsiteX2" fmla="*/ 2438400 w 2438400"/>
              <a:gd name="connsiteY2" fmla="*/ 822960 h 822960"/>
              <a:gd name="connsiteX3" fmla="*/ 799140 w 2438400"/>
              <a:gd name="connsiteY3" fmla="*/ 822960 h 822960"/>
              <a:gd name="connsiteX4" fmla="*/ 0 w 2438400"/>
              <a:gd name="connsiteY4" fmla="*/ 0 h 822960"/>
              <a:gd name="connsiteX0" fmla="*/ 0 w 2438400"/>
              <a:gd name="connsiteY0" fmla="*/ 0 h 822960"/>
              <a:gd name="connsiteX1" fmla="*/ 1716101 w 2438400"/>
              <a:gd name="connsiteY1" fmla="*/ 15368 h 822960"/>
              <a:gd name="connsiteX2" fmla="*/ 2438400 w 2438400"/>
              <a:gd name="connsiteY2" fmla="*/ 822960 h 822960"/>
              <a:gd name="connsiteX3" fmla="*/ 799140 w 2438400"/>
              <a:gd name="connsiteY3" fmla="*/ 822960 h 822960"/>
              <a:gd name="connsiteX4" fmla="*/ 0 w 2438400"/>
              <a:gd name="connsiteY4" fmla="*/ 0 h 822960"/>
              <a:gd name="connsiteX0" fmla="*/ 0 w 2438400"/>
              <a:gd name="connsiteY0" fmla="*/ 0 h 822960"/>
              <a:gd name="connsiteX1" fmla="*/ 1562420 w 2438400"/>
              <a:gd name="connsiteY1" fmla="*/ 15368 h 822960"/>
              <a:gd name="connsiteX2" fmla="*/ 2438400 w 2438400"/>
              <a:gd name="connsiteY2" fmla="*/ 822960 h 822960"/>
              <a:gd name="connsiteX3" fmla="*/ 799140 w 2438400"/>
              <a:gd name="connsiteY3" fmla="*/ 822960 h 822960"/>
              <a:gd name="connsiteX4" fmla="*/ 0 w 2438400"/>
              <a:gd name="connsiteY4" fmla="*/ 0 h 822960"/>
              <a:gd name="connsiteX0" fmla="*/ 0 w 2438400"/>
              <a:gd name="connsiteY0" fmla="*/ 0 h 822960"/>
              <a:gd name="connsiteX1" fmla="*/ 1577788 w 2438400"/>
              <a:gd name="connsiteY1" fmla="*/ 15368 h 822960"/>
              <a:gd name="connsiteX2" fmla="*/ 2438400 w 2438400"/>
              <a:gd name="connsiteY2" fmla="*/ 822960 h 822960"/>
              <a:gd name="connsiteX3" fmla="*/ 799140 w 2438400"/>
              <a:gd name="connsiteY3" fmla="*/ 822960 h 822960"/>
              <a:gd name="connsiteX4" fmla="*/ 0 w 2438400"/>
              <a:gd name="connsiteY4" fmla="*/ 0 h 822960"/>
              <a:gd name="connsiteX0" fmla="*/ 0 w 2438400"/>
              <a:gd name="connsiteY0" fmla="*/ 0 h 822960"/>
              <a:gd name="connsiteX1" fmla="*/ 1623892 w 2438400"/>
              <a:gd name="connsiteY1" fmla="*/ 15368 h 822960"/>
              <a:gd name="connsiteX2" fmla="*/ 2438400 w 2438400"/>
              <a:gd name="connsiteY2" fmla="*/ 822960 h 822960"/>
              <a:gd name="connsiteX3" fmla="*/ 799140 w 2438400"/>
              <a:gd name="connsiteY3" fmla="*/ 822960 h 822960"/>
              <a:gd name="connsiteX4" fmla="*/ 0 w 2438400"/>
              <a:gd name="connsiteY4" fmla="*/ 0 h 822960"/>
              <a:gd name="connsiteX0" fmla="*/ 0 w 2469136"/>
              <a:gd name="connsiteY0" fmla="*/ 0 h 830644"/>
              <a:gd name="connsiteX1" fmla="*/ 1654628 w 2469136"/>
              <a:gd name="connsiteY1" fmla="*/ 23052 h 830644"/>
              <a:gd name="connsiteX2" fmla="*/ 2469136 w 2469136"/>
              <a:gd name="connsiteY2" fmla="*/ 830644 h 830644"/>
              <a:gd name="connsiteX3" fmla="*/ 829876 w 2469136"/>
              <a:gd name="connsiteY3" fmla="*/ 830644 h 830644"/>
              <a:gd name="connsiteX4" fmla="*/ 0 w 2469136"/>
              <a:gd name="connsiteY4" fmla="*/ 0 h 830644"/>
              <a:gd name="connsiteX0" fmla="*/ 0 w 2469136"/>
              <a:gd name="connsiteY0" fmla="*/ 0 h 830644"/>
              <a:gd name="connsiteX1" fmla="*/ 1639260 w 2469136"/>
              <a:gd name="connsiteY1" fmla="*/ 7684 h 830644"/>
              <a:gd name="connsiteX2" fmla="*/ 2469136 w 2469136"/>
              <a:gd name="connsiteY2" fmla="*/ 830644 h 830644"/>
              <a:gd name="connsiteX3" fmla="*/ 829876 w 2469136"/>
              <a:gd name="connsiteY3" fmla="*/ 830644 h 830644"/>
              <a:gd name="connsiteX4" fmla="*/ 0 w 2469136"/>
              <a:gd name="connsiteY4" fmla="*/ 0 h 830644"/>
              <a:gd name="connsiteX0" fmla="*/ 0 w 2469136"/>
              <a:gd name="connsiteY0" fmla="*/ 0 h 830644"/>
              <a:gd name="connsiteX1" fmla="*/ 1679741 w 2469136"/>
              <a:gd name="connsiteY1" fmla="*/ 10065 h 830644"/>
              <a:gd name="connsiteX2" fmla="*/ 2469136 w 2469136"/>
              <a:gd name="connsiteY2" fmla="*/ 830644 h 830644"/>
              <a:gd name="connsiteX3" fmla="*/ 829876 w 2469136"/>
              <a:gd name="connsiteY3" fmla="*/ 830644 h 830644"/>
              <a:gd name="connsiteX4" fmla="*/ 0 w 2469136"/>
              <a:gd name="connsiteY4" fmla="*/ 0 h 830644"/>
              <a:gd name="connsiteX0" fmla="*/ 0 w 2476280"/>
              <a:gd name="connsiteY0" fmla="*/ 0 h 830644"/>
              <a:gd name="connsiteX1" fmla="*/ 1679741 w 2476280"/>
              <a:gd name="connsiteY1" fmla="*/ 10065 h 830644"/>
              <a:gd name="connsiteX2" fmla="*/ 2476280 w 2476280"/>
              <a:gd name="connsiteY2" fmla="*/ 828262 h 830644"/>
              <a:gd name="connsiteX3" fmla="*/ 829876 w 2476280"/>
              <a:gd name="connsiteY3" fmla="*/ 830644 h 830644"/>
              <a:gd name="connsiteX4" fmla="*/ 0 w 2476280"/>
              <a:gd name="connsiteY4" fmla="*/ 0 h 830644"/>
              <a:gd name="connsiteX0" fmla="*/ 0 w 2473899"/>
              <a:gd name="connsiteY0" fmla="*/ 0 h 828263"/>
              <a:gd name="connsiteX1" fmla="*/ 1677360 w 2473899"/>
              <a:gd name="connsiteY1" fmla="*/ 7684 h 828263"/>
              <a:gd name="connsiteX2" fmla="*/ 2473899 w 2473899"/>
              <a:gd name="connsiteY2" fmla="*/ 825881 h 828263"/>
              <a:gd name="connsiteX3" fmla="*/ 827495 w 2473899"/>
              <a:gd name="connsiteY3" fmla="*/ 828263 h 828263"/>
              <a:gd name="connsiteX4" fmla="*/ 0 w 2473899"/>
              <a:gd name="connsiteY4" fmla="*/ 0 h 828263"/>
              <a:gd name="connsiteX0" fmla="*/ 0 w 2476280"/>
              <a:gd name="connsiteY0" fmla="*/ 0 h 828263"/>
              <a:gd name="connsiteX1" fmla="*/ 1679741 w 2476280"/>
              <a:gd name="connsiteY1" fmla="*/ 7684 h 828263"/>
              <a:gd name="connsiteX2" fmla="*/ 2476280 w 2476280"/>
              <a:gd name="connsiteY2" fmla="*/ 825881 h 828263"/>
              <a:gd name="connsiteX3" fmla="*/ 829876 w 2476280"/>
              <a:gd name="connsiteY3" fmla="*/ 828263 h 828263"/>
              <a:gd name="connsiteX4" fmla="*/ 0 w 2476280"/>
              <a:gd name="connsiteY4" fmla="*/ 0 h 82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280" h="828263">
                <a:moveTo>
                  <a:pt x="0" y="0"/>
                </a:moveTo>
                <a:lnTo>
                  <a:pt x="1679741" y="7684"/>
                </a:lnTo>
                <a:lnTo>
                  <a:pt x="2476280" y="825881"/>
                </a:lnTo>
                <a:lnTo>
                  <a:pt x="829876" y="828263"/>
                </a:lnTo>
                <a:lnTo>
                  <a:pt x="0" y="0"/>
                </a:lnTo>
                <a:close/>
              </a:path>
            </a:pathLst>
          </a:custGeom>
          <a:solidFill>
            <a:srgbClr val="00B050">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rot="13500000">
            <a:off x="3788482" y="449482"/>
            <a:ext cx="1665448" cy="2231190"/>
          </a:xfrm>
          <a:custGeom>
            <a:avLst/>
            <a:gdLst>
              <a:gd name="connsiteX0" fmla="*/ 0 w 2641600"/>
              <a:gd name="connsiteY0" fmla="*/ 0 h 2632364"/>
              <a:gd name="connsiteX1" fmla="*/ 0 w 2641600"/>
              <a:gd name="connsiteY1" fmla="*/ 2632364 h 2632364"/>
              <a:gd name="connsiteX2" fmla="*/ 2641600 w 2641600"/>
              <a:gd name="connsiteY2" fmla="*/ 2632364 h 2632364"/>
              <a:gd name="connsiteX3" fmla="*/ 0 w 2641600"/>
              <a:gd name="connsiteY3" fmla="*/ 0 h 2632364"/>
              <a:gd name="connsiteX0" fmla="*/ 0 w 2670955"/>
              <a:gd name="connsiteY0" fmla="*/ 0 h 2634968"/>
              <a:gd name="connsiteX1" fmla="*/ 0 w 2670955"/>
              <a:gd name="connsiteY1" fmla="*/ 2632364 h 2634968"/>
              <a:gd name="connsiteX2" fmla="*/ 2670955 w 2670955"/>
              <a:gd name="connsiteY2" fmla="*/ 2634968 h 2634968"/>
              <a:gd name="connsiteX3" fmla="*/ 0 w 2670955"/>
              <a:gd name="connsiteY3" fmla="*/ 0 h 2634968"/>
              <a:gd name="connsiteX0" fmla="*/ -1 w 2676290"/>
              <a:gd name="connsiteY0" fmla="*/ 1 h 2624550"/>
              <a:gd name="connsiteX1" fmla="*/ 5335 w 2676290"/>
              <a:gd name="connsiteY1" fmla="*/ 2621946 h 2624550"/>
              <a:gd name="connsiteX2" fmla="*/ 2676290 w 2676290"/>
              <a:gd name="connsiteY2" fmla="*/ 2624550 h 2624550"/>
              <a:gd name="connsiteX3" fmla="*/ -1 w 2676290"/>
              <a:gd name="connsiteY3" fmla="*/ 1 h 2624550"/>
            </a:gdLst>
            <a:ahLst/>
            <a:cxnLst>
              <a:cxn ang="0">
                <a:pos x="connsiteX0" y="connsiteY0"/>
              </a:cxn>
              <a:cxn ang="0">
                <a:pos x="connsiteX1" y="connsiteY1"/>
              </a:cxn>
              <a:cxn ang="0">
                <a:pos x="connsiteX2" y="connsiteY2"/>
              </a:cxn>
              <a:cxn ang="0">
                <a:pos x="connsiteX3" y="connsiteY3"/>
              </a:cxn>
            </a:cxnLst>
            <a:rect l="l" t="t" r="r" b="b"/>
            <a:pathLst>
              <a:path w="2676290" h="2624550">
                <a:moveTo>
                  <a:pt x="-1" y="1"/>
                </a:moveTo>
                <a:cubicBezTo>
                  <a:pt x="1778" y="873983"/>
                  <a:pt x="3556" y="1747964"/>
                  <a:pt x="5335" y="2621946"/>
                </a:cubicBezTo>
                <a:lnTo>
                  <a:pt x="2676290" y="2624550"/>
                </a:lnTo>
                <a:lnTo>
                  <a:pt x="-1" y="1"/>
                </a:lnTo>
                <a:close/>
              </a:path>
            </a:pathLst>
          </a:custGeom>
          <a:solidFill>
            <a:srgbClr val="002E5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3"/>
          <p:cNvSpPr>
            <a:spLocks/>
          </p:cNvSpPr>
          <p:nvPr userDrawn="1"/>
        </p:nvSpPr>
        <p:spPr>
          <a:xfrm rot="5400000">
            <a:off x="7690124" y="1759748"/>
            <a:ext cx="1180976" cy="793965"/>
          </a:xfrm>
          <a:custGeom>
            <a:avLst/>
            <a:gdLst>
              <a:gd name="connsiteX0" fmla="*/ 0 w 1790700"/>
              <a:gd name="connsiteY0" fmla="*/ 929997 h 929997"/>
              <a:gd name="connsiteX1" fmla="*/ 892019 w 1790700"/>
              <a:gd name="connsiteY1" fmla="*/ 0 h 929997"/>
              <a:gd name="connsiteX2" fmla="*/ 1790700 w 1790700"/>
              <a:gd name="connsiteY2" fmla="*/ 929997 h 929997"/>
              <a:gd name="connsiteX3" fmla="*/ 0 w 1790700"/>
              <a:gd name="connsiteY3" fmla="*/ 929997 h 929997"/>
              <a:gd name="connsiteX0" fmla="*/ 0 w 1790700"/>
              <a:gd name="connsiteY0" fmla="*/ 902381 h 902381"/>
              <a:gd name="connsiteX1" fmla="*/ 888954 w 1790700"/>
              <a:gd name="connsiteY1" fmla="*/ 0 h 902381"/>
              <a:gd name="connsiteX2" fmla="*/ 1790700 w 1790700"/>
              <a:gd name="connsiteY2" fmla="*/ 902381 h 902381"/>
              <a:gd name="connsiteX3" fmla="*/ 0 w 1790700"/>
              <a:gd name="connsiteY3" fmla="*/ 902381 h 902381"/>
              <a:gd name="connsiteX0" fmla="*/ 0 w 1799903"/>
              <a:gd name="connsiteY0" fmla="*/ 899312 h 902381"/>
              <a:gd name="connsiteX1" fmla="*/ 898157 w 1799903"/>
              <a:gd name="connsiteY1" fmla="*/ 0 h 902381"/>
              <a:gd name="connsiteX2" fmla="*/ 1799903 w 1799903"/>
              <a:gd name="connsiteY2" fmla="*/ 902381 h 902381"/>
              <a:gd name="connsiteX3" fmla="*/ 0 w 1799903"/>
              <a:gd name="connsiteY3" fmla="*/ 899312 h 902381"/>
              <a:gd name="connsiteX0" fmla="*/ 0 w 1806040"/>
              <a:gd name="connsiteY0" fmla="*/ 905449 h 905449"/>
              <a:gd name="connsiteX1" fmla="*/ 904294 w 1806040"/>
              <a:gd name="connsiteY1" fmla="*/ 0 h 905449"/>
              <a:gd name="connsiteX2" fmla="*/ 1806040 w 1806040"/>
              <a:gd name="connsiteY2" fmla="*/ 902381 h 905449"/>
              <a:gd name="connsiteX3" fmla="*/ 0 w 1806040"/>
              <a:gd name="connsiteY3" fmla="*/ 905449 h 905449"/>
            </a:gdLst>
            <a:ahLst/>
            <a:cxnLst>
              <a:cxn ang="0">
                <a:pos x="connsiteX0" y="connsiteY0"/>
              </a:cxn>
              <a:cxn ang="0">
                <a:pos x="connsiteX1" y="connsiteY1"/>
              </a:cxn>
              <a:cxn ang="0">
                <a:pos x="connsiteX2" y="connsiteY2"/>
              </a:cxn>
              <a:cxn ang="0">
                <a:pos x="connsiteX3" y="connsiteY3"/>
              </a:cxn>
            </a:cxnLst>
            <a:rect l="l" t="t" r="r" b="b"/>
            <a:pathLst>
              <a:path w="1806040" h="905449">
                <a:moveTo>
                  <a:pt x="0" y="905449"/>
                </a:moveTo>
                <a:lnTo>
                  <a:pt x="904294" y="0"/>
                </a:lnTo>
                <a:lnTo>
                  <a:pt x="1806040" y="902381"/>
                </a:lnTo>
                <a:lnTo>
                  <a:pt x="0" y="905449"/>
                </a:lnTo>
                <a:close/>
              </a:path>
            </a:pathLst>
          </a:custGeom>
          <a:solidFill>
            <a:srgbClr val="D10074">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91401" y="228600"/>
            <a:ext cx="1283369" cy="457200"/>
          </a:xfrm>
          <a:prstGeom prst="rect">
            <a:avLst/>
          </a:prstGeom>
        </p:spPr>
      </p:pic>
      <p:sp>
        <p:nvSpPr>
          <p:cNvPr id="27" name="Content Placeholder 26"/>
          <p:cNvSpPr>
            <a:spLocks noGrp="1"/>
          </p:cNvSpPr>
          <p:nvPr>
            <p:ph sz="quarter" idx="10" hasCustomPrompt="1"/>
          </p:nvPr>
        </p:nvSpPr>
        <p:spPr>
          <a:xfrm>
            <a:off x="7993124" y="4800600"/>
            <a:ext cx="617477" cy="338554"/>
          </a:xfrm>
        </p:spPr>
        <p:txBody>
          <a:bodyPr wrap="none">
            <a:spAutoFit/>
          </a:bodyPr>
          <a:lstStyle>
            <a:lvl1pPr marL="0" indent="0" algn="r">
              <a:buNone/>
              <a:defRPr sz="1600">
                <a:solidFill>
                  <a:schemeClr val="bg1"/>
                </a:solidFill>
                <a:latin typeface="+mn-lt"/>
              </a:defRPr>
            </a:lvl1pPr>
          </a:lstStyle>
          <a:p>
            <a:pPr lvl="0"/>
            <a:r>
              <a:rPr lang="en-US" dirty="0"/>
              <a:t>Date</a:t>
            </a:r>
          </a:p>
        </p:txBody>
      </p:sp>
    </p:spTree>
    <p:extLst>
      <p:ext uri="{BB962C8B-B14F-4D97-AF65-F5344CB8AC3E}">
        <p14:creationId xmlns:p14="http://schemas.microsoft.com/office/powerpoint/2010/main" val="131315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2296"/>
            <a:ext cx="8229600" cy="685800"/>
          </a:xfrm>
        </p:spPr>
        <p:txBody>
          <a:bodyPr anchor="ctr" anchorCtr="0">
            <a:normAutofit/>
          </a:bodyPr>
          <a:lstStyle>
            <a:lvl1pPr algn="l">
              <a:defRPr sz="32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948928"/>
            <a:ext cx="8229600" cy="3737372"/>
          </a:xfrm>
        </p:spPr>
        <p:txBody>
          <a:bodyPr/>
          <a:lstStyle>
            <a:lvl1pPr marL="342900" indent="-342900">
              <a:buFont typeface="Wingdings 3" pitchFamily="18" charset="2"/>
              <a:buChar char=""/>
              <a:defRPr sz="2400">
                <a:latin typeface="Arial" pitchFamily="34" charset="0"/>
                <a:cs typeface="Arial" pitchFamily="34" charset="0"/>
              </a:defRPr>
            </a:lvl1pPr>
            <a:lvl2pPr marL="742950" indent="-285750">
              <a:buClr>
                <a:schemeClr val="accent6"/>
              </a:buClr>
              <a:buFont typeface="Arial" pitchFamily="34" charset="0"/>
              <a:buChar char="̶"/>
              <a:defRPr sz="20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p:txBody>
      </p:sp>
      <p:sp>
        <p:nvSpPr>
          <p:cNvPr id="7" name="Rectangle 6"/>
          <p:cNvSpPr/>
          <p:nvPr userDrawn="1"/>
        </p:nvSpPr>
        <p:spPr>
          <a:xfrm>
            <a:off x="-1" y="0"/>
            <a:ext cx="121920" cy="51435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noChangeAspect="1"/>
          </p:cNvSpPr>
          <p:nvPr userDrawn="1"/>
        </p:nvSpPr>
        <p:spPr>
          <a:xfrm>
            <a:off x="1921" y="4809485"/>
            <a:ext cx="365760" cy="274320"/>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txBox="1">
            <a:spLocks/>
          </p:cNvSpPr>
          <p:nvPr userDrawn="1"/>
        </p:nvSpPr>
        <p:spPr>
          <a:xfrm>
            <a:off x="0" y="4800600"/>
            <a:ext cx="381000" cy="273844"/>
          </a:xfrm>
          <a:prstGeom prst="rect">
            <a:avLst/>
          </a:prstGeom>
        </p:spPr>
        <p:txBody>
          <a:bodyPr vert="horz" lIns="91440" tIns="45720" rIns="91440" bIns="45720" rtlCol="0" anchor="ct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6B3525A-9CD5-4006-8B41-FDDF6D587D63}" type="slidenum">
              <a:rPr kumimoji="0" lang="en-US" sz="12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 name="Isosceles Triangle 9"/>
          <p:cNvSpPr/>
          <p:nvPr userDrawn="1"/>
        </p:nvSpPr>
        <p:spPr>
          <a:xfrm rot="5400000">
            <a:off x="-89187" y="222312"/>
            <a:ext cx="582930" cy="404556"/>
          </a:xfrm>
          <a:prstGeom prst="triangle">
            <a:avLst>
              <a:gd name="adj" fmla="val 50598"/>
            </a:avLst>
          </a:prstGeom>
          <a:solidFill>
            <a:srgbClr val="D10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64414" y="4809486"/>
            <a:ext cx="823000" cy="293194"/>
          </a:xfrm>
          <a:prstGeom prst="rect">
            <a:avLst/>
          </a:prstGeom>
        </p:spPr>
      </p:pic>
      <p:sp>
        <p:nvSpPr>
          <p:cNvPr id="15" name="TextBox 14"/>
          <p:cNvSpPr txBox="1"/>
          <p:nvPr userDrawn="1"/>
        </p:nvSpPr>
        <p:spPr>
          <a:xfrm>
            <a:off x="1922" y="4924767"/>
            <a:ext cx="9142079" cy="215444"/>
          </a:xfrm>
          <a:prstGeom prst="rect">
            <a:avLst/>
          </a:prstGeom>
          <a:noFill/>
        </p:spPr>
        <p:txBody>
          <a:bodyPr wrap="square" rtlCol="0">
            <a:spAutoFit/>
          </a:bodyPr>
          <a:lstStyle/>
          <a:p>
            <a:pPr algn="ctr"/>
            <a:r>
              <a:rPr lang="en-US" sz="800" dirty="0">
                <a:solidFill>
                  <a:schemeClr val="tx2"/>
                </a:solidFill>
              </a:rPr>
              <a:t>© 2012 Pegasystems</a:t>
            </a:r>
            <a:r>
              <a:rPr lang="en-US" sz="800" baseline="0" dirty="0">
                <a:solidFill>
                  <a:schemeClr val="tx2"/>
                </a:solidFill>
              </a:rPr>
              <a:t> </a:t>
            </a:r>
            <a:r>
              <a:rPr lang="en-US" sz="800" dirty="0">
                <a:solidFill>
                  <a:schemeClr val="tx2"/>
                </a:solidFill>
              </a:rPr>
              <a:t>Inc. </a:t>
            </a:r>
          </a:p>
        </p:txBody>
      </p:sp>
    </p:spTree>
    <p:extLst>
      <p:ext uri="{BB962C8B-B14F-4D97-AF65-F5344CB8AC3E}">
        <p14:creationId xmlns:p14="http://schemas.microsoft.com/office/powerpoint/2010/main" val="104893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2296"/>
            <a:ext cx="8229600" cy="685800"/>
          </a:xfrm>
        </p:spPr>
        <p:txBody>
          <a:bodyPr anchor="ctr" anchorCtr="0">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64414" y="4809486"/>
            <a:ext cx="823000" cy="293194"/>
          </a:xfrm>
          <a:prstGeom prst="rect">
            <a:avLst/>
          </a:prstGeom>
        </p:spPr>
      </p:pic>
      <p:sp>
        <p:nvSpPr>
          <p:cNvPr id="11" name="Rectangle 10"/>
          <p:cNvSpPr/>
          <p:nvPr userDrawn="1"/>
        </p:nvSpPr>
        <p:spPr>
          <a:xfrm>
            <a:off x="-1" y="0"/>
            <a:ext cx="121920" cy="51435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ChangeAspect="1"/>
          </p:cNvSpPr>
          <p:nvPr userDrawn="1"/>
        </p:nvSpPr>
        <p:spPr>
          <a:xfrm>
            <a:off x="1921" y="4809485"/>
            <a:ext cx="365760" cy="274320"/>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5"/>
          <p:cNvSpPr txBox="1">
            <a:spLocks/>
          </p:cNvSpPr>
          <p:nvPr userDrawn="1"/>
        </p:nvSpPr>
        <p:spPr>
          <a:xfrm>
            <a:off x="0" y="4800600"/>
            <a:ext cx="381000" cy="273844"/>
          </a:xfrm>
          <a:prstGeom prst="rect">
            <a:avLst/>
          </a:prstGeom>
        </p:spPr>
        <p:txBody>
          <a:bodyPr vert="horz" lIns="91440" tIns="45720" rIns="91440" bIns="45720" rtlCol="0" anchor="ct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6B3525A-9CD5-4006-8B41-FDDF6D587D63}" type="slidenum">
              <a:rPr kumimoji="0" lang="en-US" sz="12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4" name="Isosceles Triangle 13"/>
          <p:cNvSpPr/>
          <p:nvPr userDrawn="1"/>
        </p:nvSpPr>
        <p:spPr>
          <a:xfrm rot="5400000">
            <a:off x="-89187" y="222312"/>
            <a:ext cx="582930" cy="404556"/>
          </a:xfrm>
          <a:prstGeom prst="triangle">
            <a:avLst>
              <a:gd name="adj" fmla="val 50598"/>
            </a:avLst>
          </a:prstGeom>
          <a:solidFill>
            <a:srgbClr val="D10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userDrawn="1"/>
        </p:nvSpPr>
        <p:spPr>
          <a:xfrm>
            <a:off x="1922" y="4924767"/>
            <a:ext cx="9142079" cy="215444"/>
          </a:xfrm>
          <a:prstGeom prst="rect">
            <a:avLst/>
          </a:prstGeom>
          <a:noFill/>
        </p:spPr>
        <p:txBody>
          <a:bodyPr wrap="square" rtlCol="0">
            <a:spAutoFit/>
          </a:bodyPr>
          <a:lstStyle/>
          <a:p>
            <a:pPr algn="ctr"/>
            <a:r>
              <a:rPr lang="en-US" sz="800" dirty="0">
                <a:solidFill>
                  <a:schemeClr val="tx2"/>
                </a:solidFill>
              </a:rPr>
              <a:t>© 2012 Pegasystems Inc. </a:t>
            </a:r>
          </a:p>
        </p:txBody>
      </p:sp>
    </p:spTree>
    <p:extLst>
      <p:ext uri="{BB962C8B-B14F-4D97-AF65-F5344CB8AC3E}">
        <p14:creationId xmlns:p14="http://schemas.microsoft.com/office/powerpoint/2010/main" val="140285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 y="0"/>
            <a:ext cx="121920" cy="51435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a:spLocks noChangeAspect="1"/>
          </p:cNvSpPr>
          <p:nvPr userDrawn="1"/>
        </p:nvSpPr>
        <p:spPr>
          <a:xfrm>
            <a:off x="1921" y="4809485"/>
            <a:ext cx="365760" cy="274320"/>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82296"/>
            <a:ext cx="8229600" cy="685800"/>
          </a:xfrm>
        </p:spPr>
        <p:txBody>
          <a:bodyPr anchor="ctr" anchorCtr="0"/>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solidFill>
            <a:schemeClr val="accent1"/>
          </a:solidFill>
        </p:spPr>
        <p:txBody>
          <a:bodyPr anchor="b">
            <a:noAutofit/>
          </a:bodyPr>
          <a:lstStyle>
            <a:lvl1pPr marL="0" indent="0">
              <a:buNone/>
              <a:defRPr sz="20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p:txBody>
      </p:sp>
      <p:sp>
        <p:nvSpPr>
          <p:cNvPr id="5" name="Text Placeholder 4"/>
          <p:cNvSpPr>
            <a:spLocks noGrp="1"/>
          </p:cNvSpPr>
          <p:nvPr>
            <p:ph type="body" sz="quarter" idx="3"/>
          </p:nvPr>
        </p:nvSpPr>
        <p:spPr>
          <a:xfrm>
            <a:off x="4645026" y="1151335"/>
            <a:ext cx="4041775" cy="479822"/>
          </a:xfrm>
          <a:solidFill>
            <a:schemeClr val="accent1"/>
          </a:solidFill>
        </p:spPr>
        <p:txBody>
          <a:bodyPr vert="horz" lIns="91440" tIns="45720" rIns="91440" bIns="45720" rtlCol="0" anchor="b">
            <a:noAutofit/>
          </a:bodyPr>
          <a:lstStyle>
            <a:lvl1pPr marL="0" indent="0">
              <a:buNone/>
              <a:defRPr lang="en-US" sz="2000" b="1"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Clr>
                <a:srgbClr val="D10074"/>
              </a:buClr>
              <a:buSzPct val="100000"/>
              <a:buFont typeface="Wingdings 3" pitchFamily="18" charset="2"/>
              <a:buNone/>
            </a:pPr>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p:txBody>
      </p:sp>
      <p:sp>
        <p:nvSpPr>
          <p:cNvPr id="11" name="Isosceles Triangle 10"/>
          <p:cNvSpPr/>
          <p:nvPr userDrawn="1"/>
        </p:nvSpPr>
        <p:spPr>
          <a:xfrm rot="5400000">
            <a:off x="-89187" y="216934"/>
            <a:ext cx="582930" cy="404556"/>
          </a:xfrm>
          <a:prstGeom prst="triangle">
            <a:avLst>
              <a:gd name="adj" fmla="val 50598"/>
            </a:avLst>
          </a:prstGeom>
          <a:solidFill>
            <a:srgbClr val="D10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userDrawn="1"/>
        </p:nvSpPr>
        <p:spPr>
          <a:xfrm>
            <a:off x="0" y="4831214"/>
            <a:ext cx="396872" cy="523220"/>
          </a:xfrm>
          <a:prstGeom prst="rect">
            <a:avLst/>
          </a:prstGeom>
          <a:noFill/>
        </p:spPr>
        <p:txBody>
          <a:bodyPr wrap="square" rtlCol="0">
            <a:spAutoFit/>
          </a:bodyPr>
          <a:lstStyle/>
          <a:p>
            <a:fld id="{96B3525A-9CD5-4006-8B41-FDDF6D587D63}" type="slidenum">
              <a:rPr lang="en-US" sz="1400" smtClean="0">
                <a:solidFill>
                  <a:schemeClr val="bg1"/>
                </a:solidFill>
              </a:rPr>
              <a:pPr/>
              <a:t>‹#›</a:t>
            </a:fld>
            <a:endParaRPr lang="en-US" sz="1400" dirty="0">
              <a:solidFill>
                <a:schemeClr val="bg1"/>
              </a:solidFill>
              <a:latin typeface="Arial" pitchFamily="34" charset="0"/>
              <a:cs typeface="Arial" pitchFamily="34" charset="0"/>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64414" y="4809486"/>
            <a:ext cx="823000" cy="293194"/>
          </a:xfrm>
          <a:prstGeom prst="rect">
            <a:avLst/>
          </a:prstGeom>
        </p:spPr>
      </p:pic>
      <p:sp>
        <p:nvSpPr>
          <p:cNvPr id="17" name="TextBox 16"/>
          <p:cNvSpPr txBox="1"/>
          <p:nvPr userDrawn="1"/>
        </p:nvSpPr>
        <p:spPr>
          <a:xfrm>
            <a:off x="1922" y="4924767"/>
            <a:ext cx="9142079" cy="215444"/>
          </a:xfrm>
          <a:prstGeom prst="rect">
            <a:avLst/>
          </a:prstGeom>
          <a:noFill/>
        </p:spPr>
        <p:txBody>
          <a:bodyPr wrap="square" rtlCol="0">
            <a:spAutoFit/>
          </a:bodyPr>
          <a:lstStyle/>
          <a:p>
            <a:pPr algn="ctr"/>
            <a:r>
              <a:rPr lang="en-US" sz="800" dirty="0">
                <a:solidFill>
                  <a:schemeClr val="tx2"/>
                </a:solidFill>
              </a:rPr>
              <a:t>© 2012 Pegasystems Inc. </a:t>
            </a:r>
          </a:p>
        </p:txBody>
      </p:sp>
    </p:spTree>
    <p:extLst>
      <p:ext uri="{BB962C8B-B14F-4D97-AF65-F5344CB8AC3E}">
        <p14:creationId xmlns:p14="http://schemas.microsoft.com/office/powerpoint/2010/main" val="330170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2296"/>
            <a:ext cx="8229600" cy="685800"/>
          </a:xfrm>
        </p:spPr>
        <p:txBody>
          <a:bodyPr anchor="ctr" anchorCtr="0">
            <a:normAutofit/>
          </a:bodyPr>
          <a:lstStyle>
            <a:lvl1pPr>
              <a:defRPr sz="3200"/>
            </a:lvl1pPr>
          </a:lstStyle>
          <a:p>
            <a:r>
              <a:rPr lang="en-US" dirty="0"/>
              <a:t>Click to edit Master title style</a:t>
            </a:r>
          </a:p>
        </p:txBody>
      </p:sp>
      <p:sp>
        <p:nvSpPr>
          <p:cNvPr id="6" name="Rectangle 5"/>
          <p:cNvSpPr/>
          <p:nvPr userDrawn="1"/>
        </p:nvSpPr>
        <p:spPr>
          <a:xfrm>
            <a:off x="-1" y="0"/>
            <a:ext cx="121920" cy="51435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userDrawn="1"/>
        </p:nvSpPr>
        <p:spPr>
          <a:xfrm rot="5400000">
            <a:off x="-89187" y="216934"/>
            <a:ext cx="582930" cy="404556"/>
          </a:xfrm>
          <a:prstGeom prst="triangle">
            <a:avLst>
              <a:gd name="adj" fmla="val 50598"/>
            </a:avLst>
          </a:prstGeom>
          <a:solidFill>
            <a:srgbClr val="D10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noChangeAspect="1"/>
          </p:cNvSpPr>
          <p:nvPr userDrawn="1"/>
        </p:nvSpPr>
        <p:spPr>
          <a:xfrm>
            <a:off x="1921" y="4809485"/>
            <a:ext cx="365760" cy="274320"/>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0" y="4831214"/>
            <a:ext cx="396872" cy="523220"/>
          </a:xfrm>
          <a:prstGeom prst="rect">
            <a:avLst/>
          </a:prstGeom>
          <a:noFill/>
        </p:spPr>
        <p:txBody>
          <a:bodyPr wrap="square" rtlCol="0">
            <a:spAutoFit/>
          </a:bodyPr>
          <a:lstStyle/>
          <a:p>
            <a:fld id="{96B3525A-9CD5-4006-8B41-FDDF6D587D63}" type="slidenum">
              <a:rPr lang="en-US" sz="1400" smtClean="0">
                <a:solidFill>
                  <a:schemeClr val="bg1"/>
                </a:solidFill>
              </a:rPr>
              <a:pPr/>
              <a:t>‹#›</a:t>
            </a:fld>
            <a:endParaRPr lang="en-US" sz="1400" dirty="0">
              <a:solidFill>
                <a:schemeClr val="bg1"/>
              </a:solidFill>
              <a:latin typeface="Arial" pitchFamily="34" charset="0"/>
              <a:cs typeface="Arial" pitchFamily="34"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64414" y="4809486"/>
            <a:ext cx="823000" cy="293194"/>
          </a:xfrm>
          <a:prstGeom prst="rect">
            <a:avLst/>
          </a:prstGeom>
        </p:spPr>
      </p:pic>
      <p:sp>
        <p:nvSpPr>
          <p:cNvPr id="11" name="TextBox 10"/>
          <p:cNvSpPr txBox="1"/>
          <p:nvPr userDrawn="1"/>
        </p:nvSpPr>
        <p:spPr>
          <a:xfrm>
            <a:off x="1922" y="4924767"/>
            <a:ext cx="9142079" cy="215444"/>
          </a:xfrm>
          <a:prstGeom prst="rect">
            <a:avLst/>
          </a:prstGeom>
          <a:noFill/>
        </p:spPr>
        <p:txBody>
          <a:bodyPr wrap="square" rtlCol="0">
            <a:spAutoFit/>
          </a:bodyPr>
          <a:lstStyle/>
          <a:p>
            <a:pPr algn="ctr"/>
            <a:r>
              <a:rPr lang="en-US" sz="800" dirty="0">
                <a:solidFill>
                  <a:schemeClr val="tx2"/>
                </a:solidFill>
              </a:rPr>
              <a:t>© 2012 Pegasystems Inc. </a:t>
            </a:r>
          </a:p>
        </p:txBody>
      </p:sp>
    </p:spTree>
    <p:extLst>
      <p:ext uri="{BB962C8B-B14F-4D97-AF65-F5344CB8AC3E}">
        <p14:creationId xmlns:p14="http://schemas.microsoft.com/office/powerpoint/2010/main" val="370578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1" y="0"/>
            <a:ext cx="121920" cy="51435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noChangeAspect="1"/>
          </p:cNvSpPr>
          <p:nvPr userDrawn="1"/>
        </p:nvSpPr>
        <p:spPr>
          <a:xfrm>
            <a:off x="1921" y="4809485"/>
            <a:ext cx="365760" cy="274320"/>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txBox="1">
            <a:spLocks/>
          </p:cNvSpPr>
          <p:nvPr userDrawn="1"/>
        </p:nvSpPr>
        <p:spPr>
          <a:xfrm>
            <a:off x="0" y="4800600"/>
            <a:ext cx="381000" cy="273844"/>
          </a:xfrm>
          <a:prstGeom prst="rect">
            <a:avLst/>
          </a:prstGeom>
        </p:spPr>
        <p:txBody>
          <a:bodyPr vert="horz" lIns="91440" tIns="45720" rIns="91440" bIns="45720" rtlCol="0" anchor="ct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6B3525A-9CD5-4006-8B41-FDDF6D587D63}" type="slidenum">
              <a:rPr kumimoji="0" lang="en-US" sz="12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 name="Isosceles Triangle 9"/>
          <p:cNvSpPr/>
          <p:nvPr userDrawn="1"/>
        </p:nvSpPr>
        <p:spPr>
          <a:xfrm rot="5400000">
            <a:off x="-89187" y="222312"/>
            <a:ext cx="582930" cy="404556"/>
          </a:xfrm>
          <a:prstGeom prst="triangle">
            <a:avLst>
              <a:gd name="adj" fmla="val 50598"/>
            </a:avLst>
          </a:prstGeom>
          <a:solidFill>
            <a:srgbClr val="D10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64414" y="4809486"/>
            <a:ext cx="823000" cy="293194"/>
          </a:xfrm>
          <a:prstGeom prst="rect">
            <a:avLst/>
          </a:prstGeom>
        </p:spPr>
      </p:pic>
      <p:sp>
        <p:nvSpPr>
          <p:cNvPr id="14" name="TextBox 13"/>
          <p:cNvSpPr txBox="1"/>
          <p:nvPr userDrawn="1"/>
        </p:nvSpPr>
        <p:spPr>
          <a:xfrm>
            <a:off x="1922" y="4924767"/>
            <a:ext cx="9142079" cy="215444"/>
          </a:xfrm>
          <a:prstGeom prst="rect">
            <a:avLst/>
          </a:prstGeom>
          <a:noFill/>
        </p:spPr>
        <p:txBody>
          <a:bodyPr wrap="square" rtlCol="0">
            <a:spAutoFit/>
          </a:bodyPr>
          <a:lstStyle/>
          <a:p>
            <a:pPr algn="ctr"/>
            <a:r>
              <a:rPr lang="en-US" sz="800" dirty="0">
                <a:solidFill>
                  <a:schemeClr val="tx2"/>
                </a:solidFill>
              </a:rPr>
              <a:t>© 2012 Pegasystems Inc. </a:t>
            </a:r>
          </a:p>
        </p:txBody>
      </p:sp>
    </p:spTree>
    <p:extLst>
      <p:ext uri="{BB962C8B-B14F-4D97-AF65-F5344CB8AC3E}">
        <p14:creationId xmlns:p14="http://schemas.microsoft.com/office/powerpoint/2010/main" val="411714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5212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1" r:id="rId6"/>
  </p:sldLayoutIdLst>
  <p:txStyles>
    <p:titleStyle>
      <a:lvl1pPr algn="l" defTabSz="914400" rtl="0" eaLnBrk="1" latinLnBrk="0" hangingPunct="1">
        <a:spcBef>
          <a:spcPct val="0"/>
        </a:spcBef>
        <a:buNone/>
        <a:defRPr sz="3200"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D10074"/>
        </a:buClr>
        <a:buSzPct val="100000"/>
        <a:buFont typeface="Wingdings 3" pitchFamily="18" charset="2"/>
        <a:buChar char=""/>
        <a:defRPr sz="2400" kern="1200">
          <a:solidFill>
            <a:schemeClr val="tx1"/>
          </a:solidFill>
          <a:latin typeface="+mn-lt"/>
          <a:ea typeface="+mn-ea"/>
          <a:cs typeface="+mn-cs"/>
        </a:defRPr>
      </a:lvl1pPr>
      <a:lvl2pPr marL="800100" indent="-342900" algn="l" defTabSz="914400" rtl="0" eaLnBrk="1" latinLnBrk="0" hangingPunct="1">
        <a:spcBef>
          <a:spcPct val="20000"/>
        </a:spcBef>
        <a:buClr>
          <a:schemeClr val="accent6"/>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dn.pega.com/accessibility-framework/accessibility-supported-featur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dn.pega.com/accessibility-framework/building-accessible-applications" TargetMode="External"/><Relationship Id="rId4" Type="http://schemas.openxmlformats.org/officeDocument/2006/relationships/hyperlink" Target="https://pdn.pega.com/accessibility-framework/adding-browser-plug-ins-to-accessible-applicatio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D:\PRPC%20Docs\GuidelinesAccessibility.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D:\PRPC%20Docs\Accessibility%20in%20compositeportals.doc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76200" y="685800"/>
            <a:ext cx="4191000" cy="1443038"/>
          </a:xfrm>
        </p:spPr>
        <p:txBody>
          <a:bodyPr>
            <a:normAutofit fontScale="90000"/>
          </a:bodyPr>
          <a:lstStyle/>
          <a:p>
            <a:pPr algn="ctr"/>
            <a:r>
              <a:rPr lang="en-US" sz="4400" dirty="0"/>
              <a:t>Accessibility Framework</a:t>
            </a:r>
            <a:br>
              <a:rPr lang="en-US" sz="4400" dirty="0"/>
            </a:br>
            <a:r>
              <a:rPr lang="en-US" sz="4400" dirty="0"/>
              <a:t>&amp;</a:t>
            </a:r>
            <a:br>
              <a:rPr lang="en-US" sz="4400" dirty="0"/>
            </a:br>
            <a:r>
              <a:rPr lang="en-US" sz="4400" dirty="0"/>
              <a:t>JAWS</a:t>
            </a:r>
            <a:endParaRPr lang="en-US" dirty="0"/>
          </a:p>
        </p:txBody>
      </p:sp>
      <p:sp>
        <p:nvSpPr>
          <p:cNvPr id="2" name="Content Placeholder 1"/>
          <p:cNvSpPr>
            <a:spLocks noGrp="1"/>
          </p:cNvSpPr>
          <p:nvPr>
            <p:ph sz="quarter" idx="10"/>
          </p:nvPr>
        </p:nvSpPr>
        <p:spPr>
          <a:xfrm>
            <a:off x="7308642" y="4800600"/>
            <a:ext cx="1301958" cy="338554"/>
          </a:xfrm>
        </p:spPr>
        <p:txBody>
          <a:bodyPr/>
          <a:lstStyle/>
          <a:p>
            <a:r>
              <a:rPr lang="en-US" dirty="0"/>
              <a:t>Apr 4</a:t>
            </a:r>
            <a:r>
              <a:rPr lang="en-US" baseline="30000" dirty="0"/>
              <a:t>th</a:t>
            </a:r>
            <a:r>
              <a:rPr lang="en-US" dirty="0"/>
              <a:t> 2014</a:t>
            </a:r>
          </a:p>
        </p:txBody>
      </p:sp>
    </p:spTree>
    <p:extLst>
      <p:ext uri="{BB962C8B-B14F-4D97-AF65-F5344CB8AC3E}">
        <p14:creationId xmlns:p14="http://schemas.microsoft.com/office/powerpoint/2010/main" val="7517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Machine Name- wgcsblrw7-2</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57350"/>
            <a:ext cx="4537075" cy="273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828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a:t>
            </a:r>
          </a:p>
        </p:txBody>
      </p:sp>
      <p:sp>
        <p:nvSpPr>
          <p:cNvPr id="3" name="Content Placeholder 2"/>
          <p:cNvSpPr>
            <a:spLocks noGrp="1"/>
          </p:cNvSpPr>
          <p:nvPr>
            <p:ph idx="1"/>
          </p:nvPr>
        </p:nvSpPr>
        <p:spPr/>
        <p:txBody>
          <a:bodyPr/>
          <a:lstStyle/>
          <a:p>
            <a:r>
              <a:rPr lang="en-US" dirty="0"/>
              <a:t>Questions ?</a:t>
            </a:r>
          </a:p>
          <a:p>
            <a:endParaRPr lang="en-US" dirty="0"/>
          </a:p>
          <a:p>
            <a:endParaRPr lang="en-US" dirty="0"/>
          </a:p>
          <a:p>
            <a:endParaRPr lang="en-US" dirty="0"/>
          </a:p>
          <a:p>
            <a:endParaRPr lang="en-US" dirty="0"/>
          </a:p>
          <a:p>
            <a:pPr marL="0" indent="0">
              <a:buNone/>
            </a:pPr>
            <a:endParaRPr lang="en-US" dirty="0"/>
          </a:p>
          <a:p>
            <a:r>
              <a:rPr lang="en-US" dirty="0"/>
              <a:t>Thanks.</a:t>
            </a:r>
          </a:p>
        </p:txBody>
      </p:sp>
    </p:spTree>
    <p:extLst>
      <p:ext uri="{BB962C8B-B14F-4D97-AF65-F5344CB8AC3E}">
        <p14:creationId xmlns:p14="http://schemas.microsoft.com/office/powerpoint/2010/main" val="271027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0100"/>
            <a:ext cx="8229600" cy="3829050"/>
          </a:xfrm>
        </p:spPr>
        <p:txBody>
          <a:bodyPr>
            <a:normAutofit fontScale="92500" lnSpcReduction="20000"/>
          </a:bodyPr>
          <a:lstStyle/>
          <a:p>
            <a:r>
              <a:rPr lang="en-US" sz="2600" dirty="0"/>
              <a:t>What is Accessibility Framework</a:t>
            </a:r>
          </a:p>
          <a:p>
            <a:pPr lvl="1"/>
            <a:r>
              <a:rPr lang="en-US" sz="2000" dirty="0"/>
              <a:t>Overview</a:t>
            </a:r>
          </a:p>
          <a:p>
            <a:pPr lvl="1"/>
            <a:endParaRPr lang="en-US" sz="2600" dirty="0"/>
          </a:p>
          <a:p>
            <a:r>
              <a:rPr lang="en-US" sz="2600" dirty="0"/>
              <a:t>How to enable Accessibility Framework</a:t>
            </a:r>
          </a:p>
          <a:p>
            <a:endParaRPr lang="en-US" dirty="0"/>
          </a:p>
          <a:p>
            <a:r>
              <a:rPr lang="en-US" sz="2600" dirty="0"/>
              <a:t>Building Accessible Applications</a:t>
            </a:r>
          </a:p>
          <a:p>
            <a:pPr lvl="1"/>
            <a:r>
              <a:rPr lang="en-IN" dirty="0"/>
              <a:t>Guidelines and design tips for accessible applications </a:t>
            </a:r>
          </a:p>
          <a:p>
            <a:pPr lvl="1"/>
            <a:r>
              <a:rPr lang="en-IN" dirty="0"/>
              <a:t>Accessibility requirements in composite portals </a:t>
            </a:r>
          </a:p>
          <a:p>
            <a:pPr lvl="1"/>
            <a:r>
              <a:rPr lang="en-IN" dirty="0"/>
              <a:t>Accessibility Report</a:t>
            </a:r>
          </a:p>
          <a:p>
            <a:pPr marL="457200" lvl="1" indent="0">
              <a:buNone/>
            </a:pPr>
            <a:endParaRPr lang="en-US" dirty="0"/>
          </a:p>
          <a:p>
            <a:r>
              <a:rPr lang="en-US" sz="2600" dirty="0"/>
              <a:t>How to use JAWS for Accessibility Framework</a:t>
            </a:r>
          </a:p>
          <a:p>
            <a:pPr marL="457200" lvl="1" indent="0">
              <a:buNone/>
            </a:pPr>
            <a:endParaRPr lang="en-US" dirty="0"/>
          </a:p>
          <a:p>
            <a:pPr marL="0" indent="0">
              <a:buNone/>
            </a:pPr>
            <a:endParaRPr lang="en-US" dirty="0"/>
          </a:p>
          <a:p>
            <a:pPr lvl="1">
              <a:buNone/>
            </a:pPr>
            <a:endParaRPr lang="en-US" dirty="0"/>
          </a:p>
          <a:p>
            <a:pPr>
              <a:buNone/>
            </a:pPr>
            <a:endParaRPr lang="en-US" dirty="0"/>
          </a:p>
          <a:p>
            <a:endParaRPr lang="en-US" dirty="0"/>
          </a:p>
        </p:txBody>
      </p:sp>
    </p:spTree>
    <p:extLst>
      <p:ext uri="{BB962C8B-B14F-4D97-AF65-F5344CB8AC3E}">
        <p14:creationId xmlns:p14="http://schemas.microsoft.com/office/powerpoint/2010/main" val="45017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Framework Overview</a:t>
            </a:r>
            <a:endParaRPr lang="en-IN" dirty="0"/>
          </a:p>
        </p:txBody>
      </p:sp>
      <p:sp>
        <p:nvSpPr>
          <p:cNvPr id="3" name="Content Placeholder 2"/>
          <p:cNvSpPr>
            <a:spLocks noGrp="1"/>
          </p:cNvSpPr>
          <p:nvPr>
            <p:ph idx="1"/>
          </p:nvPr>
        </p:nvSpPr>
        <p:spPr/>
        <p:txBody>
          <a:bodyPr>
            <a:normAutofit/>
          </a:bodyPr>
          <a:lstStyle/>
          <a:p>
            <a:r>
              <a:rPr lang="en-IN" sz="1800" dirty="0"/>
              <a:t>It supports keyboard navigation and follows a semantic </a:t>
            </a:r>
            <a:r>
              <a:rPr lang="en-IN" sz="1800" dirty="0" err="1"/>
              <a:t>markup</a:t>
            </a:r>
            <a:r>
              <a:rPr lang="en-IN" sz="1800" dirty="0"/>
              <a:t> which is understood by the screen readers like JAWS. </a:t>
            </a:r>
          </a:p>
          <a:p>
            <a:endParaRPr lang="en-IN" sz="1800" dirty="0"/>
          </a:p>
          <a:p>
            <a:r>
              <a:rPr lang="en-IN" sz="1800" dirty="0">
                <a:hlinkClick r:id="rId3"/>
              </a:rPr>
              <a:t>Accessibility - Supported features</a:t>
            </a:r>
            <a:endParaRPr lang="en-IN" sz="1800" dirty="0"/>
          </a:p>
          <a:p>
            <a:pPr lvl="1"/>
            <a:r>
              <a:rPr lang="en-IN" sz="1400" b="1" dirty="0"/>
              <a:t>Work User Portal Only Features</a:t>
            </a:r>
          </a:p>
          <a:p>
            <a:pPr lvl="1"/>
            <a:r>
              <a:rPr lang="en-IN" sz="1400" b="1" dirty="0"/>
              <a:t>Harness Only Features</a:t>
            </a:r>
          </a:p>
          <a:p>
            <a:pPr marL="457200" lvl="1" indent="0">
              <a:buNone/>
            </a:pPr>
            <a:endParaRPr lang="en-IN" sz="1400" b="1" dirty="0"/>
          </a:p>
          <a:p>
            <a:r>
              <a:rPr lang="en-IN" sz="1800" dirty="0">
                <a:hlinkClick r:id="rId4"/>
              </a:rPr>
              <a:t>Adding browser plug-ins to accessible applications </a:t>
            </a:r>
            <a:endParaRPr lang="en-IN" sz="1800" dirty="0"/>
          </a:p>
          <a:p>
            <a:endParaRPr lang="en-IN" sz="1800" dirty="0"/>
          </a:p>
          <a:p>
            <a:r>
              <a:rPr lang="en-IN" sz="1800" dirty="0">
                <a:hlinkClick r:id="rId5"/>
              </a:rPr>
              <a:t>Building Accessible Applications </a:t>
            </a:r>
            <a:endParaRPr lang="en-IN" sz="1800" dirty="0"/>
          </a:p>
          <a:p>
            <a:endParaRPr lang="en-IN" sz="1800" dirty="0"/>
          </a:p>
        </p:txBody>
      </p:sp>
    </p:spTree>
    <p:extLst>
      <p:ext uri="{BB962C8B-B14F-4D97-AF65-F5344CB8AC3E}">
        <p14:creationId xmlns:p14="http://schemas.microsoft.com/office/powerpoint/2010/main" val="264235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enable Accessibility Framework</a:t>
            </a:r>
            <a:endParaRPr lang="en-IN" dirty="0"/>
          </a:p>
        </p:txBody>
      </p:sp>
      <p:sp>
        <p:nvSpPr>
          <p:cNvPr id="3" name="Content Placeholder 2"/>
          <p:cNvSpPr>
            <a:spLocks noGrp="1"/>
          </p:cNvSpPr>
          <p:nvPr>
            <p:ph idx="1"/>
          </p:nvPr>
        </p:nvSpPr>
        <p:spPr/>
        <p:txBody>
          <a:bodyPr/>
          <a:lstStyle/>
          <a:p>
            <a:r>
              <a:rPr lang="en-IN" dirty="0"/>
              <a:t>Accessibility features and controls are enabled through access to the </a:t>
            </a:r>
            <a:r>
              <a:rPr lang="en-IN" i="1" dirty="0" err="1"/>
              <a:t>PegaWAI</a:t>
            </a:r>
            <a:r>
              <a:rPr lang="en-IN" dirty="0"/>
              <a:t> </a:t>
            </a:r>
            <a:r>
              <a:rPr lang="en-IN" dirty="0" err="1"/>
              <a:t>RuleSet</a:t>
            </a:r>
            <a:r>
              <a:rPr lang="en-IN" dirty="0"/>
              <a:t>.</a:t>
            </a:r>
          </a:p>
          <a:p>
            <a:r>
              <a:rPr lang="en-IN" dirty="0"/>
              <a:t>To Enable Access</a:t>
            </a:r>
          </a:p>
          <a:p>
            <a:br>
              <a:rPr lang="en-IN" dirty="0"/>
            </a:br>
            <a:endParaRPr lang="en-IN" dirty="0"/>
          </a:p>
          <a:p>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2253216"/>
            <a:ext cx="5562600" cy="2675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96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914400"/>
            <a:ext cx="418609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928" y="1426964"/>
            <a:ext cx="4071938" cy="183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784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hlinkClick r:id="rId3" action="ppaction://hlinkfile"/>
              </a:rPr>
              <a:t>Guidelines and design tips for accessible applications </a:t>
            </a:r>
            <a:endParaRPr lang="en-IN" dirty="0"/>
          </a:p>
        </p:txBody>
      </p:sp>
      <p:sp>
        <p:nvSpPr>
          <p:cNvPr id="3" name="Content Placeholder 2"/>
          <p:cNvSpPr>
            <a:spLocks noGrp="1"/>
          </p:cNvSpPr>
          <p:nvPr>
            <p:ph idx="1"/>
          </p:nvPr>
        </p:nvSpPr>
        <p:spPr/>
        <p:txBody>
          <a:bodyPr/>
          <a:lstStyle/>
          <a:p>
            <a:endParaRPr lang="en-IN" dirty="0"/>
          </a:p>
          <a:p>
            <a:r>
              <a:rPr lang="en-IN" dirty="0"/>
              <a:t>Do not use </a:t>
            </a:r>
            <a:r>
              <a:rPr lang="en-IN" dirty="0" err="1"/>
              <a:t>px</a:t>
            </a:r>
            <a:r>
              <a:rPr lang="en-IN" dirty="0"/>
              <a:t> or </a:t>
            </a:r>
            <a:r>
              <a:rPr lang="en-IN" dirty="0" err="1"/>
              <a:t>px</a:t>
            </a:r>
            <a:r>
              <a:rPr lang="en-IN" dirty="0"/>
              <a:t>-fixed layouts </a:t>
            </a:r>
          </a:p>
          <a:p>
            <a:r>
              <a:rPr lang="en-IN" dirty="0"/>
              <a:t>Do not use inline styles </a:t>
            </a:r>
          </a:p>
          <a:p>
            <a:r>
              <a:rPr lang="en-IN" dirty="0"/>
              <a:t>Do not use the deferred load feature</a:t>
            </a:r>
          </a:p>
          <a:p>
            <a:r>
              <a:rPr lang="en-IN" dirty="0"/>
              <a:t>Avoid the use of AJAX-based displays</a:t>
            </a:r>
          </a:p>
          <a:p>
            <a:r>
              <a:rPr lang="en-IN" dirty="0"/>
              <a:t>Avoid using multiple icons</a:t>
            </a:r>
          </a:p>
          <a:p>
            <a:r>
              <a:rPr lang="en-IN" dirty="0"/>
              <a:t>Provide shortcut keys for frequently used buttons, fields, and actions</a:t>
            </a:r>
          </a:p>
          <a:p>
            <a:endParaRPr lang="en-IN" dirty="0"/>
          </a:p>
        </p:txBody>
      </p:sp>
    </p:spTree>
    <p:extLst>
      <p:ext uri="{BB962C8B-B14F-4D97-AF65-F5344CB8AC3E}">
        <p14:creationId xmlns:p14="http://schemas.microsoft.com/office/powerpoint/2010/main" val="24773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Accessibility requirements in composite portals </a:t>
            </a:r>
          </a:p>
        </p:txBody>
      </p:sp>
      <p:sp>
        <p:nvSpPr>
          <p:cNvPr id="3" name="Content Placeholder 2"/>
          <p:cNvSpPr>
            <a:spLocks noGrp="1"/>
          </p:cNvSpPr>
          <p:nvPr>
            <p:ph idx="1"/>
          </p:nvPr>
        </p:nvSpPr>
        <p:spPr/>
        <p:txBody>
          <a:bodyPr>
            <a:normAutofit/>
          </a:bodyPr>
          <a:lstStyle/>
          <a:p>
            <a:r>
              <a:rPr lang="en-IN" b="1" dirty="0">
                <a:hlinkClick r:id="rId3" action="ppaction://hlinkfile"/>
              </a:rPr>
              <a:t>Simplified navigation</a:t>
            </a:r>
          </a:p>
          <a:p>
            <a:r>
              <a:rPr lang="en-IN" b="1" dirty="0">
                <a:hlinkClick r:id="rId3" action="ppaction://hlinkfile"/>
              </a:rPr>
              <a:t>Automated labelling</a:t>
            </a:r>
            <a:endParaRPr lang="en-IN" dirty="0">
              <a:hlinkClick r:id="rId3" action="ppaction://hlinkfile"/>
            </a:endParaRPr>
          </a:p>
          <a:p>
            <a:r>
              <a:rPr lang="en-IN" b="1" dirty="0">
                <a:hlinkClick r:id="rId3" action="ppaction://hlinkfile"/>
              </a:rPr>
              <a:t>Update warnings</a:t>
            </a:r>
            <a:endParaRPr lang="en-IN" dirty="0">
              <a:hlinkClick r:id="rId3" action="ppaction://hlinkfile"/>
            </a:endParaRPr>
          </a:p>
          <a:p>
            <a:r>
              <a:rPr lang="en-IN" b="1" dirty="0">
                <a:hlinkClick r:id="rId3" action="ppaction://hlinkfile"/>
              </a:rPr>
              <a:t>Reports</a:t>
            </a:r>
            <a:r>
              <a:rPr lang="en-IN" dirty="0">
                <a:hlinkClick r:id="rId3" action="ppaction://hlinkfile"/>
              </a:rPr>
              <a:t> </a:t>
            </a:r>
          </a:p>
          <a:p>
            <a:r>
              <a:rPr lang="en-IN" b="1" dirty="0">
                <a:hlinkClick r:id="rId3" action="ppaction://hlinkfile"/>
              </a:rPr>
              <a:t>Accessible style sheets</a:t>
            </a:r>
            <a:endParaRPr lang="en-IN" dirty="0">
              <a:hlinkClick r:id="rId3" action="ppaction://hlinkfile"/>
            </a:endParaRPr>
          </a:p>
          <a:p>
            <a:r>
              <a:rPr lang="en-IN" b="1" dirty="0">
                <a:hlinkClick r:id="rId3" action="ppaction://hlinkfile"/>
              </a:rPr>
              <a:t>Alternative controls</a:t>
            </a:r>
            <a:endParaRPr lang="en-IN" dirty="0">
              <a:hlinkClick r:id="rId3" action="ppaction://hlinkfile"/>
            </a:endParaRPr>
          </a:p>
          <a:p>
            <a:endParaRPr lang="en-IN" dirty="0">
              <a:hlinkClick r:id="rId3" action="ppaction://hlinkfile"/>
            </a:endParaRPr>
          </a:p>
        </p:txBody>
      </p:sp>
    </p:spTree>
    <p:extLst>
      <p:ext uri="{BB962C8B-B14F-4D97-AF65-F5344CB8AC3E}">
        <p14:creationId xmlns:p14="http://schemas.microsoft.com/office/powerpoint/2010/main" val="255908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Accessibility Report</a:t>
            </a:r>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047750"/>
            <a:ext cx="3876675" cy="3446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635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JAWS</a:t>
            </a:r>
          </a:p>
        </p:txBody>
      </p:sp>
      <p:sp>
        <p:nvSpPr>
          <p:cNvPr id="3" name="Content Placeholder 2"/>
          <p:cNvSpPr>
            <a:spLocks noGrp="1"/>
          </p:cNvSpPr>
          <p:nvPr>
            <p:ph idx="1"/>
          </p:nvPr>
        </p:nvSpPr>
        <p:spPr/>
        <p:txBody>
          <a:bodyPr/>
          <a:lstStyle/>
          <a:p>
            <a:r>
              <a:rPr lang="en-IN" sz="1600" dirty="0"/>
              <a:t>JAWS (Job Access With Speech) is a computer screen reader program for Microsoft Windows that allows blind and visually impaired users to read the screen either with a text-to-speech output or by a Refreshable Braille display.</a:t>
            </a:r>
          </a:p>
          <a:p>
            <a:endParaRPr lang="en-IN" sz="1600" dirty="0"/>
          </a:p>
          <a:p>
            <a:r>
              <a:rPr lang="en-IN" sz="1600" dirty="0"/>
              <a:t> JAWS is produced by the Blind and Low Vision Group of Freedom Scientific, St. Petersburg, Florida, USA.</a:t>
            </a:r>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3028950"/>
            <a:ext cx="520700" cy="588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3903660"/>
      </p:ext>
    </p:extLst>
  </p:cSld>
  <p:clrMapOvr>
    <a:masterClrMapping/>
  </p:clrMapOvr>
</p:sld>
</file>

<file path=ppt/theme/theme1.xml><?xml version="1.0" encoding="utf-8"?>
<a:theme xmlns:a="http://schemas.openxmlformats.org/drawingml/2006/main" name="PPT Template_09_20_2010">
  <a:themeElements>
    <a:clrScheme name="New Pega Corporate Colors">
      <a:dk1>
        <a:sysClr val="windowText" lastClr="000000"/>
      </a:dk1>
      <a:lt1>
        <a:sysClr val="window" lastClr="FFFFFF"/>
      </a:lt1>
      <a:dk2>
        <a:srgbClr val="00457C"/>
      </a:dk2>
      <a:lt2>
        <a:srgbClr val="FFFFFF"/>
      </a:lt2>
      <a:accent1>
        <a:srgbClr val="00AEEF"/>
      </a:accent1>
      <a:accent2>
        <a:srgbClr val="00BDB2"/>
      </a:accent2>
      <a:accent3>
        <a:srgbClr val="97C0E6"/>
      </a:accent3>
      <a:accent4>
        <a:srgbClr val="8BD2F4"/>
      </a:accent4>
      <a:accent5>
        <a:srgbClr val="B9E0F7"/>
      </a:accent5>
      <a:accent6>
        <a:srgbClr val="EC008C"/>
      </a:accent6>
      <a:hlink>
        <a:srgbClr val="4F81BD"/>
      </a:hlink>
      <a:folHlink>
        <a:srgbClr val="0060C6"/>
      </a:folHlink>
    </a:clrScheme>
    <a:fontScheme name="Pega Corporat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Type_x0020__x002a_ xmlns="504d3b11-1088-4b66-8673-e80f96177f7b">Sales Tool - Other</Content_x0020_Type_x0020__x002a_>
    <Library_x0020__x002a_ xmlns="504d3b11-1088-4b66-8673-e80f96177f7b">
      <Value>General Sales Tools Library</Value>
    </Library_x0020__x002a_>
    <Language xmlns="504d3b11-1088-4b66-8673-e80f96177f7b">English</Language>
    <Competitor_x0020_Product_x0020_Name xmlns="504d3b11-1088-4b66-8673-e80f96177f7b"/>
    <CustomerID xmlns="2c4faa2d-1fd6-45dd-8ee8-632086e70907" xsi:nil="true"/>
    <Document_x0020_Author xmlns="2c4faa2d-1fd6-45dd-8ee8-632086e70907">
      <UserInfo>
        <DisplayName>Kraus, Steve</DisplayName>
        <AccountId>38</AccountId>
        <AccountType/>
      </UserInfo>
    </Document_x0020_Author>
    <Sales_x0020_Stage xmlns="504d3b11-1088-4b66-8673-e80f96177f7b">
      <Value>Pre-Development</Value>
    </Sales_x0020_Stage>
    <Customer_x0020_Name xmlns="504d3b11-1088-4b66-8673-e80f96177f7b" xsi:nil="true"/>
    <Horizontal_x0020_Products_x0020__x002a_ xmlns="504d3b11-1088-4b66-8673-e80f96177f7b">
      <Value>Customer Service and Support</Value>
    </Horizontal_x0020_Products_x0020__x002a_>
    <New_x0020_Doc xmlns="504d3b11-1088-4b66-8673-e80f96177f7b">false</New_x0020_Doc>
    <Intended_x0020_Audience xmlns="504d3b11-1088-4b66-8673-e80f96177f7b">
      <Value>Pega Sales</Value>
    </Intended_x0020_Audience>
    <Web_x0020_Content_x0020_ID xmlns="2c4faa2d-1fd6-45dd-8ee8-632086e70907" xsi:nil="true"/>
    <Partner_x0020_Name xmlns="504d3b11-1088-4b66-8673-e80f96177f7b" xsi:nil="true"/>
    <Publishing_x0020_Options xmlns="394713ae-c62d-4ea8-bb61-a1e1e01c504f">
      <Value>Internal - Confidential</Value>
    </Publishing_x0020_Options>
    <Add_x0020_Link xmlns="504d3b11-1088-4b66-8673-e80f96177f7b">
      <Url xsi:nil="true"/>
      <Description xsi:nil="true"/>
    </Add_x0020_Link>
    <Brightcove_x0020_ID xmlns="504d3b11-1088-4b66-8673-e80f96177f7b" xsi:nil="true"/>
    <Description0 xmlns="2c4faa2d-1fd6-45dd-8ee8-632086e70907">This document gives a description of the organization and challenges within the contact center and some Frequently Asked questions about titles, terms and technology</Description0>
    <Value_x0020_Drivers_x0020__x002a_ xmlns="504d3b11-1088-4b66-8673-e80f96177f7b">
      <Value>Improve Customer Experience</Value>
    </Value_x0020_Drivers_x0020__x002a_>
    <Media_x0020_Type_x0020__x002a_ xmlns="504d3b11-1088-4b66-8673-e80f96177f7b">PowerPoint PPT</Media_x0020_Type_x0020__x002a_>
    <Competitor_x0020_Name xmlns="504d3b11-1088-4b66-8673-e80f96177f7b"/>
    <Document_x0020_Owner xmlns="504d3b11-1088-4b66-8673-e80f96177f7b">
      <UserInfo>
        <DisplayName>Kraus, Steve</DisplayName>
        <AccountId>38</AccountId>
        <AccountType/>
      </UserInfo>
    </Document_x0020_Owner>
    <Top10 xmlns="03D6CD20-8F3B-4bbf-BE38-6CCE0201BDFE">false</Top10>
    <_dlc_DocId xmlns="ca02e263-951e-4c28-907c-07d93b8ea491">SPORT-135-6761</_dlc_DocId>
    <_dlc_DocIdUrl xmlns="ca02e263-951e-4c28-907c-07d93b8ea491">
      <Url>http://ssp2010wfe1prd:21184/_layouts/DocIdRedir.aspx?ID=SPORT-135-6761</Url>
      <Description>SPORT-135-6761</Description>
    </_dlc_DocIdUrl>
    <Information_x0020_Category xmlns="bce7b218-9d39-404d-ae17-8d948ef683ed">5</Information_x0020_Category>
    <Product xmlns="bce7b218-9d39-404d-ae17-8d948ef683ed">3</Product>
    <Sales_x0020_Kit xmlns="bce7b218-9d39-404d-ae17-8d948ef683ed">
      <Value>6</Value>
    </Sales_x0020_Kit>
    <TaxKeywordTaxHTField xmlns="89496ef6-7263-4644-8963-2063b686b597">
      <Terms xmlns="http://schemas.microsoft.com/office/infopath/2007/PartnerControls">
        <TermInfo xmlns="http://schemas.microsoft.com/office/infopath/2007/PartnerControls">
          <TermName xmlns="http://schemas.microsoft.com/office/infopath/2007/PartnerControls">customer service</TermName>
          <TermId xmlns="http://schemas.microsoft.com/office/infopath/2007/PartnerControls">ff9b1ef3-c905-4b7d-ab02-eca9e53205b5</TermId>
        </TermInfo>
        <TermInfo xmlns="http://schemas.microsoft.com/office/infopath/2007/PartnerControls">
          <TermName xmlns="http://schemas.microsoft.com/office/infopath/2007/PartnerControls">topcrm</TermName>
          <TermId xmlns="http://schemas.microsoft.com/office/infopath/2007/PartnerControls">1fee8188-5a9e-4471-accf-9ca848635862</TermId>
        </TermInfo>
        <TermInfo xmlns="http://schemas.microsoft.com/office/infopath/2007/PartnerControls">
          <TermName xmlns="http://schemas.microsoft.com/office/infopath/2007/PartnerControls">CPM</TermName>
          <TermId xmlns="http://schemas.microsoft.com/office/infopath/2007/PartnerControls">3bdd109b-fa36-4796-8444-a3abbaa67fbc</TermId>
        </TermInfo>
      </Terms>
    </TaxKeywordTaxHTField>
    <TaxCatchAll xmlns="89496ef6-7263-4644-8963-2063b686b597">
      <Value>4883</Value>
      <Value>6259</Value>
      <Value>32494</Value>
    </TaxCatchAll>
    <Information_x0020_Type xmlns="bce7b218-9d39-404d-ae17-8d948ef683ed">7</Information_x0020_Type>
    <Industry xmlns="bce7b218-9d39-404d-ae17-8d948ef683ed">
      <Value>26</Value>
    </Industry>
    <_dlc_DocIdPersistId xmlns="ca02e263-951e-4c28-907c-07d93b8ea491" xsi:nil="true"/>
    <RatingCount xmlns="http://schemas.microsoft.com/sharepoint/v3" xsi:nil="true"/>
    <Industrie_x0020_Segments_x0020__x002a_ xmlns="bce7b218-9d39-404d-ae17-8d948ef683ed">
      <Value>91</Value>
    </Industrie_x0020_Segments_x0020__x002a_>
    <Industrie_x0020_Solutions xmlns="bce7b218-9d39-404d-ae17-8d948ef683ed">
      <Value>1</Value>
    </Industrie_x0020_Solutions>
    <Add_x0020_to_x0020_Briefcase xmlns="bce7b218-9d39-404d-ae17-8d948ef683ed">false</Add_x0020_to_x0020_Briefcase>
    <BriefcaseCheck xmlns="bce7b218-9d39-404d-ae17-8d948ef683ed">False</BriefcaseCheck>
    <Doc_x0020_Weight xmlns="bce7b218-9d39-404d-ae17-8d948ef683ed" xsi:nil="true"/>
    <Add_x0020_to_x0020_Industry_x002f_Horizontal_x0020_Top_x0020_10_x0020_List xmlns="bce7b218-9d39-404d-ae17-8d948ef683ed">false</Add_x0020_to_x0020_Industry_x002f_Horizontal_x0020_Top_x0020_10_x0020_Lis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2A7514942482D48901528511C361994" ma:contentTypeVersion="81" ma:contentTypeDescription="Create a new document." ma:contentTypeScope="" ma:versionID="d34d788ea8b8e02fcca164b3af6939f3">
  <xsd:schema xmlns:xsd="http://www.w3.org/2001/XMLSchema" xmlns:xs="http://www.w3.org/2001/XMLSchema" xmlns:p="http://schemas.microsoft.com/office/2006/metadata/properties" xmlns:ns1="2c4faa2d-1fd6-45dd-8ee8-632086e70907" xmlns:ns2="504d3b11-1088-4b66-8673-e80f96177f7b" xmlns:ns3="http://schemas.microsoft.com/sharepoint/v3" xmlns:ns4="bce7b218-9d39-404d-ae17-8d948ef683ed" xmlns:ns5="394713ae-c62d-4ea8-bb61-a1e1e01c504f" xmlns:ns6="89496ef6-7263-4644-8963-2063b686b597" xmlns:ns7="03D6CD20-8F3B-4bbf-BE38-6CCE0201BDFE" xmlns:ns8="ca02e263-951e-4c28-907c-07d93b8ea491" targetNamespace="http://schemas.microsoft.com/office/2006/metadata/properties" ma:root="true" ma:fieldsID="179f87d070c7760b22473bc5d1dc01a4" ns1:_="" ns2:_="" ns3:_="" ns4:_="" ns5:_="" ns6:_="" ns7:_="" ns8:_="">
    <xsd:import namespace="2c4faa2d-1fd6-45dd-8ee8-632086e70907"/>
    <xsd:import namespace="504d3b11-1088-4b66-8673-e80f96177f7b"/>
    <xsd:import namespace="http://schemas.microsoft.com/sharepoint/v3"/>
    <xsd:import namespace="bce7b218-9d39-404d-ae17-8d948ef683ed"/>
    <xsd:import namespace="394713ae-c62d-4ea8-bb61-a1e1e01c504f"/>
    <xsd:import namespace="89496ef6-7263-4644-8963-2063b686b597"/>
    <xsd:import namespace="03D6CD20-8F3B-4bbf-BE38-6CCE0201BDFE"/>
    <xsd:import namespace="ca02e263-951e-4c28-907c-07d93b8ea491"/>
    <xsd:element name="properties">
      <xsd:complexType>
        <xsd:sequence>
          <xsd:element name="documentManagement">
            <xsd:complexType>
              <xsd:all>
                <xsd:element ref="ns1:Document_x0020_Author"/>
                <xsd:element ref="ns2:Document_x0020_Owner" minOccurs="0"/>
                <xsd:element ref="ns2:Media_x0020_Type_x0020__x002a_" minOccurs="0"/>
                <xsd:element ref="ns1:Description0" minOccurs="0"/>
                <xsd:element ref="ns2:Library_x0020__x002a_" minOccurs="0"/>
                <xsd:element ref="ns2:Sales_x0020_Stage" minOccurs="0"/>
                <xsd:element ref="ns2:Value_x0020_Drivers_x0020__x002a_" minOccurs="0"/>
                <xsd:element ref="ns2:Intended_x0020_Audience" minOccurs="0"/>
                <xsd:element ref="ns4:Industry" minOccurs="0"/>
                <xsd:element ref="ns4:Industrie_x0020_Segments_x0020__x002a_" minOccurs="0"/>
                <xsd:element ref="ns4:Industrie_x0020_Solutions" minOccurs="0"/>
                <xsd:element ref="ns2:Horizontal_x0020_Products_x0020__x002a_" minOccurs="0"/>
                <xsd:element ref="ns2:Content_x0020_Type_x0020__x002a_" minOccurs="0"/>
                <xsd:element ref="ns2:Brightcove_x0020_ID" minOccurs="0"/>
                <xsd:element ref="ns5:Publishing_x0020_Options" minOccurs="0"/>
                <xsd:element ref="ns2:Language" minOccurs="0"/>
                <xsd:element ref="ns2:Competitor_x0020_Name" minOccurs="0"/>
                <xsd:element ref="ns2:Competitor_x0020_Product_x0020_Name" minOccurs="0"/>
                <xsd:element ref="ns4:Sales_x0020_Kit" minOccurs="0"/>
                <xsd:element ref="ns4:Add_x0020_to_x0020_Industry_x002f_Horizontal_x0020_Top_x0020_10_x0020_List" minOccurs="0"/>
                <xsd:element ref="ns7:Top10" minOccurs="0"/>
                <xsd:element ref="ns4:Doc_x0020_Weight" minOccurs="0"/>
                <xsd:element ref="ns4:Add_x0020_to_x0020_Briefcase" minOccurs="0"/>
                <xsd:element ref="ns2:Add_x0020_Link" minOccurs="0"/>
                <xsd:element ref="ns2:Partner_x0020_Name" minOccurs="0"/>
                <xsd:element ref="ns2:Customer_x0020_Name" minOccurs="0"/>
                <xsd:element ref="ns2:New_x0020_Doc" minOccurs="0"/>
                <xsd:element ref="ns3:RatingCount" minOccurs="0"/>
                <xsd:element ref="ns4:Product" minOccurs="0"/>
                <xsd:element ref="ns4:Information_x0020_Category" minOccurs="0"/>
                <xsd:element ref="ns4:Information_x0020_Type" minOccurs="0"/>
                <xsd:element ref="ns4:BriefcaseCheck" minOccurs="0"/>
                <xsd:element ref="ns6:TaxKeywordTaxHTField" minOccurs="0"/>
                <xsd:element ref="ns6:TaxCatchAll" minOccurs="0"/>
                <xsd:element ref="ns8:_dlc_DocId" minOccurs="0"/>
                <xsd:element ref="ns8:_dlc_DocIdUrl" minOccurs="0"/>
                <xsd:element ref="ns8:_dlc_DocIdPersistId" minOccurs="0"/>
                <xsd:element ref="ns1:CustomerID" minOccurs="0"/>
                <xsd:element ref="ns1:Web_x0020_Content_x0020_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4faa2d-1fd6-45dd-8ee8-632086e70907" elementFormDefault="qualified">
    <xsd:import namespace="http://schemas.microsoft.com/office/2006/documentManagement/types"/>
    <xsd:import namespace="http://schemas.microsoft.com/office/infopath/2007/PartnerControls"/>
    <xsd:element name="Document_x0020_Author" ma:index="0" ma:displayName="Document Author" ma:indexed="true" ma:list="UserInfo" ma:SearchPeopleOnly="false" ma:SharePointGroup="0" ma:internalName="Document_x0020_Auth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0" ma:index="5" nillable="true" ma:displayName="Description *" ma:internalName="Description0">
      <xsd:simpleType>
        <xsd:restriction base="dms:Note">
          <xsd:maxLength value="255"/>
        </xsd:restriction>
      </xsd:simpleType>
    </xsd:element>
    <xsd:element name="CustomerID" ma:index="43" nillable="true" ma:displayName="Custom ID Number" ma:hidden="true" ma:internalName="CustomerID" ma:readOnly="false">
      <xsd:simpleType>
        <xsd:restriction base="dms:Text"/>
      </xsd:simpleType>
    </xsd:element>
    <xsd:element name="Web_x0020_Content_x0020_ID" ma:index="44" nillable="true" ma:displayName="Web Content ID" ma:hidden="true" ma:internalName="Web_x0020_Content_x0020_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4d3b11-1088-4b66-8673-e80f96177f7b" elementFormDefault="qualified">
    <xsd:import namespace="http://schemas.microsoft.com/office/2006/documentManagement/types"/>
    <xsd:import namespace="http://schemas.microsoft.com/office/infopath/2007/PartnerControls"/>
    <xsd:element name="Document_x0020_Owner" ma:index="1" nillable="true" ma:displayName="Document Owner *" ma:list="UserInfo" ma:SharePointGroup="0" ma:internalName="Docum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Type_x0020__x002a_" ma:index="3" nillable="true" ma:displayName="Media Type *" ma:format="Dropdown" ma:internalName="Media_x0020_Type_x0020__x002a_">
      <xsd:simpleType>
        <xsd:restriction base="dms:Choice">
          <xsd:enumeration value="3rd Party External Link"/>
          <xsd:enumeration value="Audio"/>
          <xsd:enumeration value="Excel XLS"/>
          <xsd:enumeration value="Executable EXE"/>
          <xsd:enumeration value="Flash SWF"/>
          <xsd:enumeration value="HTML"/>
          <xsd:enumeration value="Image"/>
          <xsd:enumeration value="Internal Link"/>
          <xsd:enumeration value="PDF"/>
          <xsd:enumeration value="Podcast"/>
          <xsd:enumeration value="PowerPoint PPT"/>
          <xsd:enumeration value="PowerPoint Show PPS"/>
          <xsd:enumeration value="Project MPP"/>
          <xsd:enumeration value="RAR Archive"/>
          <xsd:enumeration value="Video"/>
          <xsd:enumeration value="Word DOC"/>
          <xsd:enumeration value="ZIP file"/>
        </xsd:restriction>
      </xsd:simpleType>
    </xsd:element>
    <xsd:element name="Library_x0020__x002a_" ma:index="6" nillable="true" ma:displayName="Library *" ma:internalName="Library_x0020__x002a_" ma:readOnly="false">
      <xsd:complexType>
        <xsd:complexContent>
          <xsd:extension base="dms:MultiChoice">
            <xsd:sequence>
              <xsd:element name="Value" maxOccurs="unbounded" minOccurs="0" nillable="true">
                <xsd:simpleType>
                  <xsd:restriction base="dms:Choice">
                    <xsd:enumeration value="General Sales Tools Library"/>
                    <xsd:enumeration value="Case Studies and Customer Success Artifacts"/>
                    <xsd:enumeration value="Competitive intelligence"/>
                    <xsd:enumeration value="Consulting Services"/>
                    <xsd:enumeration value="Corporate Branding and Templates"/>
                    <xsd:enumeration value="Corporate Information"/>
                    <xsd:enumeration value="Partners Alliances"/>
                    <xsd:enumeration value="PegaWORLD – 2010"/>
                    <xsd:enumeration value="PegaWORLD – 2011"/>
                    <xsd:enumeration value="PegaWORLD - 2012"/>
                    <xsd:enumeration value="RFPs/RFIs and Responses"/>
                    <xsd:enumeration value="Sales Operations"/>
                    <xsd:enumeration value="Sales Training"/>
                    <xsd:enumeration value="SEW"/>
                    <xsd:enumeration value="SKO – 2010"/>
                    <xsd:enumeration value="SKO – 2011"/>
                    <xsd:enumeration value="SKO - 2012"/>
                  </xsd:restriction>
                </xsd:simpleType>
              </xsd:element>
            </xsd:sequence>
          </xsd:extension>
        </xsd:complexContent>
      </xsd:complexType>
    </xsd:element>
    <xsd:element name="Sales_x0020_Stage" ma:index="7" nillable="true" ma:displayName="Sales Stage *" ma:internalName="Sales_x0020_Stage">
      <xsd:complexType>
        <xsd:complexContent>
          <xsd:extension base="dms:MultiChoice">
            <xsd:sequence>
              <xsd:element name="Value" maxOccurs="unbounded" minOccurs="0" nillable="true">
                <xsd:simpleType>
                  <xsd:restriction base="dms:Choice">
                    <xsd:enumeration value="Pre-Development"/>
                    <xsd:enumeration value="Solution Development"/>
                    <xsd:enumeration value="Value Analysis"/>
                    <xsd:enumeration value="Decision"/>
                    <xsd:enumeration value="Legal"/>
                    <xsd:enumeration value="N/A"/>
                  </xsd:restriction>
                </xsd:simpleType>
              </xsd:element>
            </xsd:sequence>
          </xsd:extension>
        </xsd:complexContent>
      </xsd:complexType>
    </xsd:element>
    <xsd:element name="Value_x0020_Drivers_x0020__x002a_" ma:index="8" nillable="true" ma:displayName="Value Drivers *" ma:internalName="Value_x0020_Drivers_x0020__x002a_" ma:readOnly="false">
      <xsd:complexType>
        <xsd:complexContent>
          <xsd:extension base="dms:MultiChoice">
            <xsd:sequence>
              <xsd:element name="Value" maxOccurs="unbounded" minOccurs="0" nillable="true">
                <xsd:simpleType>
                  <xsd:restriction base="dms:Choice">
                    <xsd:enumeration value="Enhance Operational Efficiency"/>
                    <xsd:enumeration value="Drive Revenue Growth"/>
                    <xsd:enumeration value="Improve Customer Experience"/>
                    <xsd:enumeration value="N/A"/>
                  </xsd:restriction>
                </xsd:simpleType>
              </xsd:element>
            </xsd:sequence>
          </xsd:extension>
        </xsd:complexContent>
      </xsd:complexType>
    </xsd:element>
    <xsd:element name="Intended_x0020_Audience" ma:index="9" nillable="true" ma:displayName="Intended Audience *" ma:internalName="Intended_x0020_Audience" ma:readOnly="false">
      <xsd:complexType>
        <xsd:complexContent>
          <xsd:extension base="dms:MultiChoice">
            <xsd:sequence>
              <xsd:element name="Value" maxOccurs="unbounded" minOccurs="0" nillable="true">
                <xsd:simpleType>
                  <xsd:restriction base="dms:Choice">
                    <xsd:enumeration value="IT"/>
                    <xsd:enumeration value="Business Management"/>
                    <xsd:enumeration value="Operations Management"/>
                    <xsd:enumeration value="Pega Partners/Alliances"/>
                    <xsd:enumeration value="Pega Sales"/>
                  </xsd:restriction>
                </xsd:simpleType>
              </xsd:element>
            </xsd:sequence>
          </xsd:extension>
        </xsd:complexContent>
      </xsd:complexType>
    </xsd:element>
    <xsd:element name="Horizontal_x0020_Products_x0020__x002a_" ma:index="13" nillable="true" ma:displayName="Horizontal Products *" ma:internalName="Horizontal_x0020_Products_x0020__x002a_" ma:readOnly="false">
      <xsd:complexType>
        <xsd:complexContent>
          <xsd:extension base="dms:MultiChoice">
            <xsd:sequence>
              <xsd:element name="Value" maxOccurs="unbounded" minOccurs="0" nillable="true">
                <xsd:simpleType>
                  <xsd:restriction base="dms:Choice">
                    <xsd:enumeration value="N/A"/>
                    <xsd:enumeration value="BPM"/>
                    <xsd:enumeration value="Case Management"/>
                    <xsd:enumeration value="Cloud"/>
                    <xsd:enumeration value="Customer Service and Support"/>
                    <xsd:enumeration value="Sales Force Automation"/>
                    <xsd:enumeration value="Decision Management"/>
                    <xsd:enumeration value="Pega Mobile"/>
                    <xsd:enumeration value="Marketing Automation"/>
                  </xsd:restriction>
                </xsd:simpleType>
              </xsd:element>
            </xsd:sequence>
          </xsd:extension>
        </xsd:complexContent>
      </xsd:complexType>
    </xsd:element>
    <xsd:element name="Content_x0020_Type_x0020__x002a_" ma:index="14" nillable="true" ma:displayName="Content Type *" ma:format="Dropdown" ma:internalName="Content_x0020_Type_x0020__x002a_">
      <xsd:simpleType>
        <xsd:restriction base="dms:Choice">
          <xsd:enumeration value="Analyst Report"/>
          <xsd:enumeration value="Attack Plan"/>
          <xsd:enumeration value="Battle Card"/>
          <xsd:enumeration value="Brochure"/>
          <xsd:enumeration value="Competitive Brief"/>
          <xsd:enumeration value="Corporate Template"/>
          <xsd:enumeration value="Customer Authored"/>
          <xsd:enumeration value="Customer Success Artifact"/>
          <xsd:enumeration value="Datasheet"/>
          <xsd:enumeration value="Demo"/>
          <xsd:enumeration value="eBook"/>
          <xsd:enumeration value="External Case Study"/>
          <xsd:enumeration value="Go Live Announcement"/>
          <xsd:enumeration value="Implementation Profile"/>
          <xsd:enumeration value="Industry Overview"/>
          <xsd:enumeration value="Industry Trends"/>
          <xsd:enumeration value="Internal Case Study"/>
          <xsd:enumeration value="Press Coverage"/>
          <xsd:enumeration value="Press Release"/>
          <xsd:enumeration value="Pricing Materials"/>
          <xsd:enumeration value="Proposal RFP/RFI"/>
          <xsd:enumeration value="Qualification Checklist"/>
          <xsd:enumeration value="ROI"/>
          <xsd:enumeration value="Sales Play"/>
          <xsd:enumeration value="Sales Tool - Other"/>
          <xsd:enumeration value="Self Study Tools"/>
          <xsd:enumeration value="Standard Corporate Presentation"/>
          <xsd:enumeration value="Standard Solution Presentation"/>
          <xsd:enumeration value="White Paper"/>
          <xsd:enumeration value="Win Announcement"/>
        </xsd:restriction>
      </xsd:simpleType>
    </xsd:element>
    <xsd:element name="Brightcove_x0020_ID" ma:index="15" nillable="true" ma:displayName="Brightcove ID" ma:internalName="Brightcove_x0020_ID" ma:readOnly="false">
      <xsd:simpleType>
        <xsd:restriction base="dms:Text">
          <xsd:maxLength value="255"/>
        </xsd:restriction>
      </xsd:simpleType>
    </xsd:element>
    <xsd:element name="Language" ma:index="17" nillable="true" ma:displayName="Language" ma:default="English" ma:format="Dropdown" ma:internalName="Language">
      <xsd:simpleType>
        <xsd:restriction base="dms:Choice">
          <xsd:enumeration value="English"/>
          <xsd:enumeration value="German"/>
          <xsd:enumeration value="French"/>
          <xsd:enumeration value="Italian"/>
          <xsd:enumeration value="Spanish"/>
          <xsd:enumeration value="Chinese"/>
          <xsd:enumeration value="Japanese"/>
        </xsd:restriction>
      </xsd:simpleType>
    </xsd:element>
    <xsd:element name="Competitor_x0020_Name" ma:index="18" nillable="true" ma:displayName="Competitor Name" ma:internalName="Competitor_x0020_Name" ma:readOnly="false">
      <xsd:complexType>
        <xsd:complexContent>
          <xsd:extension base="dms:MultiChoice">
            <xsd:sequence>
              <xsd:element name="Value" maxOccurs="unbounded" minOccurs="0" nillable="true">
                <xsd:simpleType>
                  <xsd:restriction base="dms:Choice">
                    <xsd:enumeration value="Action Technologies"/>
                    <xsd:enumeration value="Active Endpoints"/>
                    <xsd:enumeration value="Adobe"/>
                    <xsd:enumeration value="Amdocs"/>
                    <xsd:enumeration value="Appian"/>
                    <xsd:enumeration value="Ascentn"/>
                    <xsd:enumeration value="Be Informed"/>
                    <xsd:enumeration value="Benefitfocus"/>
                    <xsd:enumeration value="Cordys"/>
                    <xsd:enumeration value="Curam Software"/>
                    <xsd:enumeration value="DST"/>
                    <xsd:enumeration value="EMC"/>
                    <xsd:enumeration value="FICO"/>
                    <xsd:enumeration value="Fujitsu"/>
                    <xsd:enumeration value="Guidewire"/>
                    <xsd:enumeration value="Handysoft"/>
                    <xsd:enumeration value="IBM"/>
                    <xsd:enumeration value="IkaSystems"/>
                    <xsd:enumeration value="Innovations Software"/>
                    <xsd:enumeration value="InRule Technology"/>
                    <xsd:enumeration value="iRise"/>
                    <xsd:enumeration value="Jacada"/>
                    <xsd:enumeration value="Jboss"/>
                    <xsd:enumeration value="K2"/>
                    <xsd:enumeration value="Microsoft"/>
                    <xsd:enumeration value="Numcom"/>
                    <xsd:enumeration value="OpenConnect"/>
                    <xsd:enumeration value="Oracle"/>
                    <xsd:enumeration value="Portrait Software"/>
                    <xsd:enumeration value="Progress Software"/>
                    <xsd:enumeration value="Salesforce.com"/>
                    <xsd:enumeration value="SAP"/>
                    <xsd:enumeration value="SAS"/>
                    <xsd:enumeration value="Singularity"/>
                    <xsd:enumeration value="SoftwareAG"/>
                    <xsd:enumeration value="Sword Ciboodle"/>
                    <xsd:enumeration value="Teradata-Aprimo"/>
                    <xsd:enumeration value="Tibco"/>
                    <xsd:enumeration value="Other"/>
                  </xsd:restriction>
                </xsd:simpleType>
              </xsd:element>
            </xsd:sequence>
          </xsd:extension>
        </xsd:complexContent>
      </xsd:complexType>
    </xsd:element>
    <xsd:element name="Competitor_x0020_Product_x0020_Name" ma:index="19" nillable="true" ma:displayName="Competitor Product Name" ma:internalName="Competitor_x0020_Product_x0020_Name" ma:readOnly="false">
      <xsd:complexType>
        <xsd:complexContent>
          <xsd:extension base="dms:MultiChoice">
            <xsd:sequence>
              <xsd:element name="Value" maxOccurs="unbounded" minOccurs="0" nillable="true">
                <xsd:simpleType>
                  <xsd:restriction base="dms:Choice">
                    <xsd:enumeration value="Action Technologies - Works"/>
                    <xsd:enumeration value="Active Endpoints - ActiveVOS v7.0"/>
                    <xsd:enumeration value="Adobe - LiveCycle ES"/>
                    <xsd:enumeration value="Appian BPM"/>
                    <xsd:enumeration value="ARIS (IDS Scheer, Software AG)"/>
                    <xsd:enumeration value="Ascentn - AgilePoint BPMS"/>
                    <xsd:enumeration value="Be Informed"/>
                    <xsd:enumeration value="Benefitfocus"/>
                    <xsd:enumeration value="Cordys BOP"/>
                    <xsd:enumeration value="Curam Software - Business Application Suite"/>
                    <xsd:enumeration value="DST - Automated Work Distributor"/>
                    <xsd:enumeration value="EMC – Documentum"/>
                    <xsd:enumeration value="FICO - Blaze"/>
                    <xsd:enumeration value="Fujitsu - Interstage BPM V11"/>
                    <xsd:enumeration value="Fujitsu - Registry"/>
                    <xsd:enumeration value="Guidewire"/>
                    <xsd:enumeration value="Handysoft - BizFlow v11"/>
                    <xsd:enumeration value="IBM - Advanced Case Manager"/>
                    <xsd:enumeration value="IBM - Blueworks Live"/>
                    <xsd:enumeration value="IBM - Business Spaces"/>
                    <xsd:enumeration value="IBM - FileNet"/>
                    <xsd:enumeration value="IBM - ILOG"/>
                    <xsd:enumeration value="IBM - Lombardi (See also IBM BPM)"/>
                    <xsd:enumeration value="IBM - Unica"/>
                    <xsd:enumeration value="IBM - WebSphere Portal Server"/>
                    <xsd:enumeration value="IBM BPM"/>
                    <xsd:enumeration value="IkaSystems"/>
                    <xsd:enumeration value="Innovations Software- Visual Rules"/>
                    <xsd:enumeration value="InRule Technology"/>
                    <xsd:enumeration value="iRise"/>
                    <xsd:enumeration value="Jacada - Workspace"/>
                    <xsd:enumeration value="Jboss Rules Engine"/>
                    <xsd:enumeration value="K2 - Blackpearl/ Blackpoint"/>
                    <xsd:enumeration value="Kofax – Singularity Process Platform"/>
                    <xsd:enumeration value="Metastorm Enterprise"/>
                    <xsd:enumeration value="Microsoft - BizTalk"/>
                    <xsd:enumeration value="Microsoft - Dynamics CRM"/>
                    <xsd:enumeration value="Numcom - Appway"/>
                    <xsd:enumeration value="OpenConnect - Comprehend"/>
                    <xsd:enumeration value="Oracle - CRM OnDemand"/>
                    <xsd:enumeration value="Oracle - PeopleSoft"/>
                    <xsd:enumeration value="Oracle – Siebel"/>
                    <xsd:enumeration value="Oracle – RightNow"/>
                    <xsd:enumeration value="Oracle – RightNow CX Suite"/>
                    <xsd:enumeration value="Oracle BPM"/>
                    <xsd:enumeration value="Oracle Fusion"/>
                    <xsd:enumeration value="Oracle Haley"/>
                    <xsd:enumeration value="Oracle RTD"/>
                    <xsd:enumeration value="Portrait Software"/>
                    <xsd:enumeration value="Process Platform v4.4"/>
                    <xsd:enumeration value="Progress Software - Progress Savvion Business Manager"/>
                    <xsd:enumeration value="Salesforce.com - Sales Cloud 2 / Cloudforce 2"/>
                    <xsd:enumeration value="SAP - NetWeaver BPM"/>
                    <xsd:enumeration value="Serena"/>
                    <xsd:enumeration value="Software AG - webMethods 8 BPM Suite"/>
                    <xsd:enumeration value="Sword Ciboodle - Ciboodle Platform"/>
                    <xsd:enumeration value="Tibco - AMX BPM"/>
                    <xsd:enumeration value="Tibco - iProcess Suite"/>
                    <xsd:enumeration value="Other"/>
                  </xsd:restriction>
                </xsd:simpleType>
              </xsd:element>
            </xsd:sequence>
          </xsd:extension>
        </xsd:complexContent>
      </xsd:complexType>
    </xsd:element>
    <xsd:element name="Add_x0020_Link" ma:index="26" nillable="true" ma:displayName="Add Link" ma:format="Hyperlink" ma:internalName="Add_x0020_Link"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artner_x0020_Name" ma:index="27" nillable="true" ma:displayName="Partner Name" ma:format="Dropdown" ma:internalName="Partner_x0020_Name">
      <xsd:simpleType>
        <xsd:restriction base="dms:Choice">
          <xsd:enumeration value="Accenture"/>
          <xsd:enumeration value="Agora Group"/>
          <xsd:enumeration value="Bizmatica"/>
          <xsd:enumeration value="BPM Specialists"/>
          <xsd:enumeration value="Capgemini"/>
          <xsd:enumeration value="Cirquent"/>
          <xsd:enumeration value="Comet Solutions"/>
          <xsd:enumeration value="GalaxeSolutions"/>
          <xsd:enumeration value="Grand Insight"/>
          <xsd:enumeration value="HCL"/>
          <xsd:enumeration value="HighPoint Solutions"/>
          <xsd:enumeration value="Hitachi"/>
          <xsd:enumeration value="iBridge Group"/>
          <xsd:enumeration value="Incessant Technologies"/>
          <xsd:enumeration value="Infosys"/>
          <xsd:enumeration value="Kforce Global Solutions"/>
          <xsd:enumeration value="Mahindra Satyam"/>
          <xsd:enumeration value="NTT Data"/>
          <xsd:enumeration value="PwC"/>
          <xsd:enumeration value="Rulesware"/>
          <xsd:enumeration value="Tata Consultancy Services"/>
          <xsd:enumeration value="TriTek Solutions"/>
          <xsd:enumeration value="Virtusa"/>
          <xsd:enumeration value="Wipro"/>
          <xsd:enumeration value="Other"/>
        </xsd:restriction>
      </xsd:simpleType>
    </xsd:element>
    <xsd:element name="Customer_x0020_Name" ma:index="28" nillable="true" ma:displayName="Customer Name" ma:description="COMING SOON" ma:format="Dropdown" ma:internalName="Customer_x0020_Name">
      <xsd:simpleType>
        <xsd:restriction base="dms:Choice">
          <xsd:enumeration value="Customer Name 1"/>
        </xsd:restriction>
      </xsd:simpleType>
    </xsd:element>
    <xsd:element name="New_x0020_Doc" ma:index="29" nillable="true" ma:displayName="New Doc" ma:default="0" ma:description="Click Here to have your document show in the What’s New window" ma:internalName="New_x0020_Doc">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atingCount" ma:index="30"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bce7b218-9d39-404d-ae17-8d948ef683ed" elementFormDefault="qualified">
    <xsd:import namespace="http://schemas.microsoft.com/office/2006/documentManagement/types"/>
    <xsd:import namespace="http://schemas.microsoft.com/office/infopath/2007/PartnerControls"/>
    <xsd:element name="Industry" ma:index="10" nillable="true" ma:displayName="Industry" ma:list="{624b95c9-087c-4e37-abe4-cceb7ada41c8}" ma:internalName="Industry" ma:readOnly="false" ma:showField="Title" ma:web="89496ef6-7263-4644-8963-2063b686b597" ma:requiredMultiChoice="true">
      <xsd:complexType>
        <xsd:complexContent>
          <xsd:extension base="dms:MultiChoiceLookup">
            <xsd:sequence>
              <xsd:element name="Value" type="dms:Lookup" maxOccurs="unbounded" minOccurs="0" nillable="true"/>
            </xsd:sequence>
          </xsd:extension>
        </xsd:complexContent>
      </xsd:complexType>
    </xsd:element>
    <xsd:element name="Industrie_x0020_Segments_x0020__x002a_" ma:index="11" nillable="true" ma:displayName="Industry Segments *" ma:list="{facb99a3-5a43-4bae-a64f-128927b8d868}" ma:internalName="Industrie_x0020_Segments_x0020__x002a_" ma:readOnly="false" ma:showField="Title" ma:web="89496ef6-7263-4644-8963-2063b686b597">
      <xsd:complexType>
        <xsd:complexContent>
          <xsd:extension base="dms:MultiChoiceLookup">
            <xsd:sequence>
              <xsd:element name="Value" type="dms:Lookup" maxOccurs="unbounded" minOccurs="0" nillable="true"/>
            </xsd:sequence>
          </xsd:extension>
        </xsd:complexContent>
      </xsd:complexType>
    </xsd:element>
    <xsd:element name="Industrie_x0020_Solutions" ma:index="12" nillable="true" ma:displayName="Industry Solutions *" ma:list="{31f8d4d1-8187-4d2e-ac17-b4eebb6faa21}" ma:internalName="Industrie_x0020_Solutions" ma:readOnly="false" ma:showField="Title" ma:web="89496ef6-7263-4644-8963-2063b686b597">
      <xsd:complexType>
        <xsd:complexContent>
          <xsd:extension base="dms:MultiChoiceLookup">
            <xsd:sequence>
              <xsd:element name="Value" type="dms:Lookup" maxOccurs="unbounded" minOccurs="0" nillable="true"/>
            </xsd:sequence>
          </xsd:extension>
        </xsd:complexContent>
      </xsd:complexType>
    </xsd:element>
    <xsd:element name="Sales_x0020_Kit" ma:index="20" nillable="true" ma:displayName="Sales Kits" ma:list="{7d85120b-8d00-416a-84f1-0621809ecffe}" ma:internalName="Sales_x0020_Kit" ma:readOnly="false" ma:showField="Title" ma:web="89496ef6-7263-4644-8963-2063b686b597">
      <xsd:complexType>
        <xsd:complexContent>
          <xsd:extension base="dms:MultiChoiceLookup">
            <xsd:sequence>
              <xsd:element name="Value" type="dms:Lookup" maxOccurs="unbounded" minOccurs="0" nillable="true"/>
            </xsd:sequence>
          </xsd:extension>
        </xsd:complexContent>
      </xsd:complexType>
    </xsd:element>
    <xsd:element name="Add_x0020_to_x0020_Industry_x002f_Horizontal_x0020_Top_x0020_10_x0020_List" ma:index="22" nillable="true" ma:displayName="Add to Industry/Horizontal Top 10 List" ma:default="0" ma:internalName="Add_x0020_to_x0020_Industry_x002f_Horizontal_x0020_Top_x0020_10_x0020_List">
      <xsd:simpleType>
        <xsd:restriction base="dms:Boolean"/>
      </xsd:simpleType>
    </xsd:element>
    <xsd:element name="Doc_x0020_Weight" ma:index="24" nillable="true" ma:displayName="Doc Weight" ma:description="SalesHub Administrator Only.&#10;50 – Highest Weight on Top Docs (these will show up first)&#10;1– Lowest Weight on the Top Docs&#10;" ma:format="Dropdown" ma:internalName="Doc_x0020_Weight">
      <xsd:simpleType>
        <xsd:restriction base="dms:Choice">
          <xsd:enumeration value="50"/>
          <xsd:enumeration value="49"/>
          <xsd:enumeration value="48"/>
          <xsd:enumeration value="47"/>
          <xsd:enumeration value="46"/>
          <xsd:enumeration value="45"/>
          <xsd:enumeration value="44"/>
          <xsd:enumeration value="43"/>
          <xsd:enumeration value="42"/>
          <xsd:enumeration value="41"/>
          <xsd:enumeration value="40"/>
          <xsd:enumeration value="39"/>
          <xsd:enumeration value="38"/>
          <xsd:enumeration value="37"/>
          <xsd:enumeration value="36"/>
          <xsd:enumeration value="35"/>
          <xsd:enumeration value="34"/>
          <xsd:enumeration value="33"/>
          <xsd:enumeration value="32"/>
          <xsd:enumeration value="31"/>
          <xsd:enumeration value="30"/>
          <xsd:enumeration value="29"/>
          <xsd:enumeration value="28"/>
          <xsd:enumeration value="27"/>
          <xsd:enumeration value="26"/>
          <xsd:enumeration value="25"/>
          <xsd:enumeration value="24"/>
          <xsd:enumeration value="23"/>
          <xsd:enumeration value="22"/>
          <xsd:enumeration value="21"/>
          <xsd:enumeration value="20"/>
          <xsd:enumeration value="19"/>
          <xsd:enumeration value="18"/>
          <xsd:enumeration value="17"/>
          <xsd:enumeration value="16"/>
          <xsd:enumeration value="15"/>
          <xsd:enumeration value="14"/>
          <xsd:enumeration value="13"/>
          <xsd:enumeration value="12"/>
          <xsd:enumeration value="11"/>
          <xsd:enumeration value="10"/>
          <xsd:enumeration value="9"/>
          <xsd:enumeration value="8"/>
          <xsd:enumeration value="7"/>
          <xsd:enumeration value="6"/>
          <xsd:enumeration value="5"/>
          <xsd:enumeration value="4"/>
          <xsd:enumeration value="3"/>
          <xsd:enumeration value="2"/>
          <xsd:enumeration value="1"/>
        </xsd:restriction>
      </xsd:simpleType>
    </xsd:element>
    <xsd:element name="Add_x0020_to_x0020_Briefcase" ma:index="25" nillable="true" ma:displayName="Add to Briefcase (Leon’s Briefcase)" ma:default="0" ma:description="SalesHub Administrator Only.&#10;Checking the box will synchronize this document to the Sales Hub Briefcase Outlook folder." ma:internalName="Add_x0020_to_x0020_Briefcase">
      <xsd:simpleType>
        <xsd:restriction base="dms:Boolean"/>
      </xsd:simpleType>
    </xsd:element>
    <xsd:element name="Product" ma:index="31" nillable="true" ma:displayName="Product/ Solution" ma:hidden="true" ma:list="{83b35a0a-3734-46e0-933f-5981057b1dd9}" ma:internalName="Product" ma:readOnly="false" ma:showField="Title" ma:web="89496ef6-7263-4644-8963-2063b686b597">
      <xsd:simpleType>
        <xsd:restriction base="dms:Lookup"/>
      </xsd:simpleType>
    </xsd:element>
    <xsd:element name="Information_x0020_Category" ma:index="32" nillable="true" ma:displayName="Information Category" ma:hidden="true" ma:list="ba3c8db1-6f3e-44fe-94a5-ec1ea794df64" ma:internalName="Information_x0020_Category" ma:readOnly="false" ma:showField="Title" ma:web="89496ef6-7263-4644-8963-2063b686b597">
      <xsd:simpleType>
        <xsd:restriction base="dms:Lookup"/>
      </xsd:simpleType>
    </xsd:element>
    <xsd:element name="Information_x0020_Type" ma:index="33" nillable="true" ma:displayName="Information Type" ma:hidden="true" ma:list="e4d36918-ed89-430a-a0e4-7c3becdf64fe" ma:internalName="Information_x0020_Type" ma:readOnly="false" ma:showField="Title" ma:web="89496ef6-7263-4644-8963-2063b686b597">
      <xsd:simpleType>
        <xsd:restriction base="dms:Lookup"/>
      </xsd:simpleType>
    </xsd:element>
    <xsd:element name="BriefcaseCheck" ma:index="35" nillable="true" ma:displayName="BriefcaseCheck" ma:description="Hidden field to work with the Library workflows" ma:hidden="true" ma:internalName="BriefcaseCheck" ma:readOnly="false">
      <xsd:simpleType>
        <xsd:restriction base="dms:Text">
          <xsd:maxLength value="10"/>
        </xsd:restriction>
      </xsd:simpleType>
    </xsd:element>
  </xsd:schema>
  <xsd:schema xmlns:xsd="http://www.w3.org/2001/XMLSchema" xmlns:xs="http://www.w3.org/2001/XMLSchema" xmlns:dms="http://schemas.microsoft.com/office/2006/documentManagement/types" xmlns:pc="http://schemas.microsoft.com/office/infopath/2007/PartnerControls" targetNamespace="394713ae-c62d-4ea8-bb61-a1e1e01c504f" elementFormDefault="qualified">
    <xsd:import namespace="http://schemas.microsoft.com/office/2006/documentManagement/types"/>
    <xsd:import namespace="http://schemas.microsoft.com/office/infopath/2007/PartnerControls"/>
    <xsd:element name="Publishing_x0020_Options" ma:index="16" nillable="true" ma:displayName="Confidentiality *" ma:internalName="Publishing_x0020_Options">
      <xsd:complexType>
        <xsd:complexContent>
          <xsd:extension base="dms:MultiChoice">
            <xsd:sequence>
              <xsd:element name="Value" maxOccurs="unbounded" minOccurs="0" nillable="true">
                <xsd:simpleType>
                  <xsd:restriction base="dms:Choice">
                    <xsd:enumeration value="Internal - Confidential"/>
                    <xsd:enumeration value="External - Only under NDA"/>
                    <xsd:enumeration value="External - Distributed Only by Sales"/>
                    <xsd:enumeration value="External - Public"/>
                    <xsd:enumeration value="Partners/Alliance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9496ef6-7263-4644-8963-2063b686b597" elementFormDefault="qualified">
    <xsd:import namespace="http://schemas.microsoft.com/office/2006/documentManagement/types"/>
    <xsd:import namespace="http://schemas.microsoft.com/office/infopath/2007/PartnerControls"/>
    <xsd:element name="TaxKeywordTaxHTField" ma:index="38" nillable="true" ma:taxonomy="true" ma:internalName="TaxKeywordTaxHTField" ma:taxonomyFieldName="TaxKeyword" ma:displayName="Enterprise Keywords" ma:readOnly="false" ma:fieldId="{23f27201-bee3-471e-b2e7-b64fd8b7ca38}" ma:taxonomyMulti="true" ma:sspId="3ee6db2b-96a7-452b-9724-38fe8a9b8847" ma:termSetId="00000000-0000-0000-0000-000000000000" ma:anchorId="00000000-0000-0000-0000-000000000000" ma:open="true" ma:isKeyword="true">
      <xsd:complexType>
        <xsd:sequence>
          <xsd:element ref="pc:Terms" minOccurs="0" maxOccurs="1"/>
        </xsd:sequence>
      </xsd:complexType>
    </xsd:element>
    <xsd:element name="TaxCatchAll" ma:index="39" nillable="true" ma:displayName="Taxonomy Catch All Column" ma:hidden="true" ma:list="{3000e6b9-933d-46a9-b317-8888ac15e5e8}" ma:internalName="TaxCatchAll" ma:readOnly="false" ma:showField="CatchAllData" ma:web="89496ef6-7263-4644-8963-2063b686b59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3D6CD20-8F3B-4bbf-BE38-6CCE0201BDFE" elementFormDefault="qualified">
    <xsd:import namespace="http://schemas.microsoft.com/office/2006/documentManagement/types"/>
    <xsd:import namespace="http://schemas.microsoft.com/office/infopath/2007/PartnerControls"/>
    <xsd:element name="Top10" ma:index="23" nillable="true" ma:displayName="Add to Corp Home Page Top 10 list" ma:default="0" ma:description="SalesHub Administrator Only" ma:internalName="_x0054_op10">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a02e263-951e-4c28-907c-07d93b8ea491" elementFormDefault="qualified">
    <xsd:import namespace="http://schemas.microsoft.com/office/2006/documentManagement/types"/>
    <xsd:import namespace="http://schemas.microsoft.com/office/infopath/2007/PartnerControls"/>
    <xsd:element name="_dlc_DocId" ma:index="40" nillable="true" ma:displayName="Document ID Value" ma:description="The value of the document ID assigned to this item." ma:internalName="_dlc_DocId" ma:readOnly="true">
      <xsd:simpleType>
        <xsd:restriction base="dms:Text"/>
      </xsd:simpleType>
    </xsd:element>
    <xsd:element name="_dlc_DocIdUrl" ma:index="4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42" nillable="true" ma:displayName="Persist ID" ma:description="Keep ID on add." ma:hidden="true" ma:internalName="_dlc_DocIdPersistId" ma:readOnly="fals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6" ma:displayName="Content Type"/>
        <xsd:element ref="dc:title" minOccurs="0" maxOccurs="1" ma:index="4" ma:displayName="Title *"/>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0320C0-670B-4632-83BA-F3DF88987582}">
  <ds:schemaRefs>
    <ds:schemaRef ds:uri="89496ef6-7263-4644-8963-2063b686b597"/>
    <ds:schemaRef ds:uri="03D6CD20-8F3B-4bbf-BE38-6CCE0201BDFE"/>
    <ds:schemaRef ds:uri="http://purl.org/dc/dcmitype/"/>
    <ds:schemaRef ds:uri="ca02e263-951e-4c28-907c-07d93b8ea491"/>
    <ds:schemaRef ds:uri="http://schemas.microsoft.com/office/2006/metadata/properties"/>
    <ds:schemaRef ds:uri="http://purl.org/dc/terms/"/>
    <ds:schemaRef ds:uri="http://schemas.openxmlformats.org/package/2006/metadata/core-properties"/>
    <ds:schemaRef ds:uri="504d3b11-1088-4b66-8673-e80f96177f7b"/>
    <ds:schemaRef ds:uri="http://www.w3.org/XML/1998/namespace"/>
    <ds:schemaRef ds:uri="http://purl.org/dc/elements/1.1/"/>
    <ds:schemaRef ds:uri="http://schemas.microsoft.com/sharepoint/v3"/>
    <ds:schemaRef ds:uri="394713ae-c62d-4ea8-bb61-a1e1e01c504f"/>
    <ds:schemaRef ds:uri="http://schemas.microsoft.com/office/infopath/2007/PartnerControls"/>
    <ds:schemaRef ds:uri="2c4faa2d-1fd6-45dd-8ee8-632086e70907"/>
    <ds:schemaRef ds:uri="bce7b218-9d39-404d-ae17-8d948ef683ed"/>
    <ds:schemaRef ds:uri="http://schemas.microsoft.com/office/2006/documentManagement/types"/>
  </ds:schemaRefs>
</ds:datastoreItem>
</file>

<file path=customXml/itemProps2.xml><?xml version="1.0" encoding="utf-8"?>
<ds:datastoreItem xmlns:ds="http://schemas.openxmlformats.org/officeDocument/2006/customXml" ds:itemID="{331BB917-B93D-460B-B357-3ABA850A1F83}">
  <ds:schemaRefs>
    <ds:schemaRef ds:uri="http://schemas.microsoft.com/sharepoint/v3/contenttype/forms"/>
  </ds:schemaRefs>
</ds:datastoreItem>
</file>

<file path=customXml/itemProps3.xml><?xml version="1.0" encoding="utf-8"?>
<ds:datastoreItem xmlns:ds="http://schemas.openxmlformats.org/officeDocument/2006/customXml" ds:itemID="{648812BC-3705-45BF-95B3-FE43B17F0556}">
  <ds:schemaRefs>
    <ds:schemaRef ds:uri="http://schemas.microsoft.com/sharepoint/events"/>
  </ds:schemaRefs>
</ds:datastoreItem>
</file>

<file path=customXml/itemProps4.xml><?xml version="1.0" encoding="utf-8"?>
<ds:datastoreItem xmlns:ds="http://schemas.openxmlformats.org/officeDocument/2006/customXml" ds:itemID="{2CBFC437-2DC6-4471-B31D-F764706BCF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4faa2d-1fd6-45dd-8ee8-632086e70907"/>
    <ds:schemaRef ds:uri="504d3b11-1088-4b66-8673-e80f96177f7b"/>
    <ds:schemaRef ds:uri="http://schemas.microsoft.com/sharepoint/v3"/>
    <ds:schemaRef ds:uri="bce7b218-9d39-404d-ae17-8d948ef683ed"/>
    <ds:schemaRef ds:uri="394713ae-c62d-4ea8-bb61-a1e1e01c504f"/>
    <ds:schemaRef ds:uri="89496ef6-7263-4644-8963-2063b686b597"/>
    <ds:schemaRef ds:uri="03D6CD20-8F3B-4bbf-BE38-6CCE0201BDFE"/>
    <ds:schemaRef ds:uri="ca02e263-951e-4c28-907c-07d93b8ea4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Template_09_20_2010</Template>
  <TotalTime>25332</TotalTime>
  <Words>1268</Words>
  <Application>Microsoft Office PowerPoint</Application>
  <PresentationFormat>On-screen Show (16:9)</PresentationFormat>
  <Paragraphs>143</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 3</vt:lpstr>
      <vt:lpstr>PPT Template_09_20_2010</vt:lpstr>
      <vt:lpstr>Accessibility Framework &amp; JAWS</vt:lpstr>
      <vt:lpstr>PowerPoint Presentation</vt:lpstr>
      <vt:lpstr>Accessibility Framework Overview</vt:lpstr>
      <vt:lpstr>How to enable Accessibility Framework</vt:lpstr>
      <vt:lpstr>Cont.…</vt:lpstr>
      <vt:lpstr>Guidelines and design tips for accessible applications </vt:lpstr>
      <vt:lpstr>Accessibility requirements in composite portals </vt:lpstr>
      <vt:lpstr>Accessibility Report</vt:lpstr>
      <vt:lpstr>JAWS</vt:lpstr>
      <vt:lpstr>PowerPoint Presentation</vt:lpstr>
      <vt:lpstr>QA</vt:lpstr>
    </vt:vector>
  </TitlesOfParts>
  <Company>Pegasystems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Center 101</dc:title>
  <dc:creator>Pega</dc:creator>
  <cp:keywords>CPM; customer service; topcrm</cp:keywords>
  <cp:lastModifiedBy>Leo I</cp:lastModifiedBy>
  <cp:revision>490</cp:revision>
  <dcterms:created xsi:type="dcterms:W3CDTF">2010-09-21T12:14:05Z</dcterms:created>
  <dcterms:modified xsi:type="dcterms:W3CDTF">2021-04-28T18:08:56Z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0x010100E2A7514942482D48901528511C361994</vt:lpwstr>
  </property>
  <property fmtid="{D5CDD505-2E9C-101B-9397-08002B2CF9AE}" pid="3" name="_dlc_DocIdItemGuid">
    <vt:lpwstr>b6d02c6e-fc45-48d2-afdb-10ea536593a2</vt:lpwstr>
  </property>
  <property fmtid="{D5CDD505-2E9C-101B-9397-08002B2CF9AE}" pid="4" name="TaxKeyword">
    <vt:lpwstr>4883;#customer service|ff9b1ef3-c905-4b7d-ab02-eca9e53205b5;#32494;#topcrm|1fee8188-5a9e-4471-accf-9ca848635862;#6259;#CPM|3bdd109b-fa36-4796-8444-a3abbaa67fbc</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y fmtid="{D5CDD505-2E9C-101B-9397-08002B2CF9AE}" pid="9" name="IndustryNew">
    <vt:lpwstr>;#N/A;#</vt:lpwstr>
  </property>
  <property fmtid="{D5CDD505-2E9C-101B-9397-08002B2CF9AE}" pid="10" name="Industry Solution *">
    <vt:lpwstr>;#N/A;#</vt:lpwstr>
  </property>
  <property fmtid="{D5CDD505-2E9C-101B-9397-08002B2CF9AE}" pid="11" name="Order">
    <vt:r8>676100</vt:r8>
  </property>
  <property fmtid="{D5CDD505-2E9C-101B-9397-08002B2CF9AE}" pid="12" name="WorkflowCreationPath">
    <vt:lpwstr>dbbb2f7f-843a-4c90-bf62-7aaea9546a6d,8;</vt:lpwstr>
  </property>
</Properties>
</file>