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72674-2142-4CCD-8056-5C53C98E9F58}" v="5" dt="2024-07-22T08:01:4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DC67458-C1EC-4D79-9BE4-B50822F2D5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899" y="1417638"/>
            <a:ext cx="10522132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600">
                <a:latin typeface="+mn-lt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 sz="1400">
                <a:latin typeface="+mn-lt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 sz="1200">
                <a:latin typeface="+mn-lt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555B91BF-9AD0-4EF3-A273-6CD2AEE88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0712" y="365126"/>
            <a:ext cx="9713088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noProof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7822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5914-6712-18BF-7FA1-8E9EB39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ABD7-F5B4-8F1C-BF38-ECC9DAE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BFDC-F13E-7C17-FC1D-44093D49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25F-85A3-41F3-B1C4-5F3A710FEBF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3422-393C-2F34-BD41-2F3D49C4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B86-CDFD-FA81-795B-3605ACE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E92F-1CB2-4FB8-9197-09D5E971AE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6009E4-196E-4011-9CE6-2F18F8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1" y="365126"/>
            <a:ext cx="10113323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b="1" i="0" u="none" strike="noStrike" kern="1200" cap="all" spc="0" normalizeH="0" baseline="0" noProof="0" dirty="0">
              <a:ln>
                <a:noFill/>
              </a:ln>
              <a:solidFill>
                <a:srgbClr val="00134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D67EFBB2-158F-440B-BE8E-984221D10F30}"/>
              </a:ext>
            </a:extLst>
          </p:cNvPr>
          <p:cNvCxnSpPr/>
          <p:nvPr/>
        </p:nvCxnSpPr>
        <p:spPr>
          <a:xfrm>
            <a:off x="1640712" y="920651"/>
            <a:ext cx="972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12BF33-A787-4DB8-8C5E-F76CA3806E7D}"/>
              </a:ext>
            </a:extLst>
          </p:cNvPr>
          <p:cNvSpPr/>
          <p:nvPr/>
        </p:nvSpPr>
        <p:spPr>
          <a:xfrm>
            <a:off x="0" y="6421351"/>
            <a:ext cx="12192000" cy="445756"/>
          </a:xfrm>
          <a:prstGeom prst="rect">
            <a:avLst/>
          </a:prstGeom>
          <a:solidFill>
            <a:srgbClr val="00134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noProof="0">
              <a:solidFill>
                <a:prstClr val="white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EA6E073-677B-4322-B318-5382994C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398" y="64638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69E92F-1CB2-4FB8-9197-09D5E971AE52}" type="slidenum">
              <a:rPr lang="en-US" smtClean="0"/>
              <a:t>‹N°›</a:t>
            </a:fld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39FC0AF-3DB3-4E72-9F81-A901FCD29F42}"/>
              </a:ext>
            </a:extLst>
          </p:cNvPr>
          <p:cNvGrpSpPr/>
          <p:nvPr/>
        </p:nvGrpSpPr>
        <p:grpSpPr>
          <a:xfrm>
            <a:off x="-785057" y="753830"/>
            <a:ext cx="485753" cy="4871713"/>
            <a:chOff x="-785057" y="753830"/>
            <a:chExt cx="485753" cy="48717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67F14-DE63-480A-B77A-A1F132FA3D7C}"/>
                </a:ext>
              </a:extLst>
            </p:cNvPr>
            <p:cNvSpPr/>
            <p:nvPr/>
          </p:nvSpPr>
          <p:spPr>
            <a:xfrm rot="5400000">
              <a:off x="-902810" y="1704138"/>
              <a:ext cx="708936" cy="4734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64C4C-53C7-4F0C-8619-6B61E9942E1F}"/>
                </a:ext>
              </a:extLst>
            </p:cNvPr>
            <p:cNvSpPr/>
            <p:nvPr/>
          </p:nvSpPr>
          <p:spPr>
            <a:xfrm rot="5400000">
              <a:off x="-902810" y="2536693"/>
              <a:ext cx="708936" cy="473430"/>
            </a:xfrm>
            <a:prstGeom prst="rect">
              <a:avLst/>
            </a:prstGeom>
            <a:solidFill>
              <a:schemeClr val="tx2">
                <a:alpha val="69804"/>
              </a:schemeClr>
            </a:solidFill>
            <a:ln>
              <a:solidFill>
                <a:srgbClr val="4D5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3B0507-846C-4477-8244-A0CC10C811DA}"/>
                </a:ext>
              </a:extLst>
            </p:cNvPr>
            <p:cNvSpPr/>
            <p:nvPr/>
          </p:nvSpPr>
          <p:spPr>
            <a:xfrm rot="5400000">
              <a:off x="-894913" y="3369248"/>
              <a:ext cx="708936" cy="473430"/>
            </a:xfrm>
            <a:prstGeom prst="rect">
              <a:avLst/>
            </a:prstGeom>
            <a:solidFill>
              <a:srgbClr val="949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949CB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480FF6-DC91-41E3-9A36-2E8BFD7861C9}"/>
                </a:ext>
              </a:extLst>
            </p:cNvPr>
            <p:cNvSpPr/>
            <p:nvPr/>
          </p:nvSpPr>
          <p:spPr>
            <a:xfrm rot="5400000">
              <a:off x="-890487" y="4201803"/>
              <a:ext cx="708936" cy="47343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34FA7-FBE5-499E-868C-519748DCA69A}"/>
                </a:ext>
              </a:extLst>
            </p:cNvPr>
            <p:cNvSpPr/>
            <p:nvPr/>
          </p:nvSpPr>
          <p:spPr>
            <a:xfrm rot="5400000">
              <a:off x="-894913" y="5034360"/>
              <a:ext cx="708936" cy="4734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41A9BF-2518-485E-BB18-20D6A5288601}"/>
                </a:ext>
              </a:extLst>
            </p:cNvPr>
            <p:cNvSpPr/>
            <p:nvPr/>
          </p:nvSpPr>
          <p:spPr>
            <a:xfrm rot="5400000">
              <a:off x="-902810" y="871583"/>
              <a:ext cx="708936" cy="473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CA6246F-4EB5-4F4B-BEEF-E73448BF05EE}"/>
              </a:ext>
            </a:extLst>
          </p:cNvPr>
          <p:cNvGrpSpPr/>
          <p:nvPr/>
        </p:nvGrpSpPr>
        <p:grpSpPr>
          <a:xfrm>
            <a:off x="751455" y="300940"/>
            <a:ext cx="705053" cy="642509"/>
            <a:chOff x="9581947" y="4812842"/>
            <a:chExt cx="1659842" cy="1512600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27D9C90-6460-4C73-85E6-5AAAC8F80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947" y="4812842"/>
              <a:ext cx="1257377" cy="1263253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B97226B-5DD0-49CF-AE7F-527B28529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412" y="5062189"/>
              <a:ext cx="1257377" cy="1263253"/>
            </a:xfrm>
            <a:prstGeom prst="rect">
              <a:avLst/>
            </a:prstGeom>
          </p:spPr>
        </p:pic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A117134-B353-4382-94F6-6B84F0C635F2}"/>
              </a:ext>
            </a:extLst>
          </p:cNvPr>
          <p:cNvCxnSpPr>
            <a:cxnSpLocks/>
          </p:cNvCxnSpPr>
          <p:nvPr/>
        </p:nvCxnSpPr>
        <p:spPr>
          <a:xfrm flipV="1">
            <a:off x="1675015" y="6498071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pied de page 5">
            <a:extLst>
              <a:ext uri="{FF2B5EF4-FFF2-40B4-BE49-F238E27FC236}">
                <a16:creationId xmlns:a16="http://schemas.microsoft.com/office/drawing/2014/main" id="{1DF9D440-5A22-46DB-882C-77CE4E64DDD1}"/>
              </a:ext>
            </a:extLst>
          </p:cNvPr>
          <p:cNvSpPr txBox="1">
            <a:spLocks/>
          </p:cNvSpPr>
          <p:nvPr/>
        </p:nvSpPr>
        <p:spPr>
          <a:xfrm>
            <a:off x="1756364" y="646382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Corporate Presentation</a:t>
            </a:r>
          </a:p>
          <a:p>
            <a:r>
              <a:rPr lang="en-US" sz="800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© Satconsult 2020 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3D5520DE-0FFC-471F-86B6-3CCC1218D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3"/>
          <a:stretch/>
        </p:blipFill>
        <p:spPr>
          <a:xfrm>
            <a:off x="3" y="6356346"/>
            <a:ext cx="1673379" cy="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effectLst/>
          <a:latin typeface="+mj-lt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F1DD-E618-355B-F49E-A042C99EF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ADD/KDSA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64CF13-870E-4F72-896D-EC45B354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 of security challenges when launching a military satellite on board a foreign launcher</a:t>
            </a:r>
          </a:p>
        </p:txBody>
      </p:sp>
    </p:spTree>
    <p:extLst>
      <p:ext uri="{BB962C8B-B14F-4D97-AF65-F5344CB8AC3E}">
        <p14:creationId xmlns:p14="http://schemas.microsoft.com/office/powerpoint/2010/main" val="117615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B0815-ACBA-A872-C778-9C17D3CB4002}"/>
              </a:ext>
            </a:extLst>
          </p:cNvPr>
          <p:cNvSpPr txBox="1"/>
          <p:nvPr/>
        </p:nvSpPr>
        <p:spPr>
          <a:xfrm>
            <a:off x="1216325" y="1345721"/>
            <a:ext cx="2441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4-part study:</a:t>
            </a:r>
          </a:p>
          <a:p>
            <a:r>
              <a:rPr lang="en-GB" dirty="0"/>
              <a:t>	- Technical</a:t>
            </a:r>
          </a:p>
          <a:p>
            <a:r>
              <a:rPr lang="en-GB" dirty="0"/>
              <a:t>	- Operational</a:t>
            </a:r>
          </a:p>
          <a:p>
            <a:r>
              <a:rPr lang="en-GB" dirty="0"/>
              <a:t>	- Strategic</a:t>
            </a:r>
          </a:p>
          <a:p>
            <a:r>
              <a:rPr lang="en-GB" dirty="0"/>
              <a:t>	- Mitigation</a:t>
            </a:r>
          </a:p>
        </p:txBody>
      </p:sp>
    </p:spTree>
    <p:extLst>
      <p:ext uri="{BB962C8B-B14F-4D97-AF65-F5344CB8AC3E}">
        <p14:creationId xmlns:p14="http://schemas.microsoft.com/office/powerpoint/2010/main" val="305173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-Technical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B0815-ACBA-A872-C778-9C17D3CB4002}"/>
              </a:ext>
            </a:extLst>
          </p:cNvPr>
          <p:cNvSpPr txBox="1"/>
          <p:nvPr/>
        </p:nvSpPr>
        <p:spPr>
          <a:xfrm>
            <a:off x="1216325" y="1345721"/>
            <a:ext cx="5314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Ideas:</a:t>
            </a:r>
          </a:p>
          <a:p>
            <a:r>
              <a:rPr lang="en-GB" dirty="0"/>
              <a:t>	1. Data integration &amp; breach:</a:t>
            </a:r>
          </a:p>
          <a:p>
            <a:r>
              <a:rPr lang="en-GB" dirty="0"/>
              <a:t>		- Telemetry and tracking</a:t>
            </a:r>
          </a:p>
          <a:p>
            <a:r>
              <a:rPr lang="en-GB" dirty="0"/>
              <a:t>		- Cybersecurity risks</a:t>
            </a:r>
          </a:p>
          <a:p>
            <a:r>
              <a:rPr lang="en-GB" dirty="0"/>
              <a:t>	2. Compromise of sensitive technologies:</a:t>
            </a:r>
          </a:p>
          <a:p>
            <a:r>
              <a:rPr lang="en-GB" dirty="0"/>
              <a:t>		- Reverse engineering</a:t>
            </a:r>
          </a:p>
          <a:p>
            <a:r>
              <a:rPr lang="en-GB" dirty="0"/>
              <a:t>		- Physical Tampering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72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- Operational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B0815-ACBA-A872-C778-9C17D3CB4002}"/>
              </a:ext>
            </a:extLst>
          </p:cNvPr>
          <p:cNvSpPr txBox="1"/>
          <p:nvPr/>
        </p:nvSpPr>
        <p:spPr>
          <a:xfrm>
            <a:off x="1216325" y="1345721"/>
            <a:ext cx="46346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Ideas:</a:t>
            </a:r>
          </a:p>
          <a:p>
            <a:r>
              <a:rPr lang="en-GB" dirty="0"/>
              <a:t>	1. Launch integrity &amp; reliability:</a:t>
            </a:r>
          </a:p>
          <a:p>
            <a:r>
              <a:rPr lang="en-GB" dirty="0"/>
              <a:t>		- Sabotage</a:t>
            </a:r>
          </a:p>
          <a:p>
            <a:r>
              <a:rPr lang="en-GB" dirty="0"/>
              <a:t>		- Launch delay</a:t>
            </a:r>
          </a:p>
          <a:p>
            <a:r>
              <a:rPr lang="en-GB" dirty="0"/>
              <a:t>	2. Mission assurance &amp; autonomy:</a:t>
            </a:r>
          </a:p>
          <a:p>
            <a:r>
              <a:rPr lang="en-GB" dirty="0"/>
              <a:t>		- Loss of autonomy</a:t>
            </a:r>
          </a:p>
          <a:p>
            <a:r>
              <a:rPr lang="en-GB" dirty="0"/>
              <a:t>		- Operational secrecy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9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- Strategic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B0815-ACBA-A872-C778-9C17D3CB4002}"/>
              </a:ext>
            </a:extLst>
          </p:cNvPr>
          <p:cNvSpPr txBox="1"/>
          <p:nvPr/>
        </p:nvSpPr>
        <p:spPr>
          <a:xfrm>
            <a:off x="1216325" y="1345721"/>
            <a:ext cx="5327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Ideas:</a:t>
            </a:r>
          </a:p>
          <a:p>
            <a:r>
              <a:rPr lang="en-GB" dirty="0"/>
              <a:t>	1. Political &amp; Diplomatic:</a:t>
            </a:r>
          </a:p>
          <a:p>
            <a:r>
              <a:rPr lang="en-GB" dirty="0"/>
              <a:t>		- Dependency to foreign policies</a:t>
            </a:r>
          </a:p>
          <a:p>
            <a:r>
              <a:rPr lang="en-GB" dirty="0"/>
              <a:t>		- Geopolitical risks</a:t>
            </a:r>
          </a:p>
          <a:p>
            <a:r>
              <a:rPr lang="en-GB" dirty="0"/>
              <a:t>	2. Intellectual property:</a:t>
            </a:r>
          </a:p>
          <a:p>
            <a:r>
              <a:rPr lang="en-GB" dirty="0"/>
              <a:t>		- Loss of proprietary information</a:t>
            </a:r>
          </a:p>
          <a:p>
            <a:r>
              <a:rPr lang="en-GB" dirty="0"/>
              <a:t>		- Intellectual property theft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67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- Mitigation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B0815-ACBA-A872-C778-9C17D3CB4002}"/>
              </a:ext>
            </a:extLst>
          </p:cNvPr>
          <p:cNvSpPr txBox="1"/>
          <p:nvPr/>
        </p:nvSpPr>
        <p:spPr>
          <a:xfrm>
            <a:off x="1216325" y="134572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Ideas:</a:t>
            </a:r>
          </a:p>
          <a:p>
            <a:r>
              <a:rPr lang="en-GB" dirty="0"/>
              <a:t>	1. Encryption and security protocols</a:t>
            </a:r>
          </a:p>
          <a:p>
            <a:r>
              <a:rPr lang="en-GB" dirty="0"/>
              <a:t>	2. Legal and contractual safeguards</a:t>
            </a:r>
          </a:p>
          <a:p>
            <a:r>
              <a:rPr lang="en-GB" dirty="0"/>
              <a:t>	3. Independent V&amp;V</a:t>
            </a:r>
          </a:p>
          <a:p>
            <a:r>
              <a:rPr lang="en-GB" dirty="0"/>
              <a:t>	4. Diversification of launch providers</a:t>
            </a:r>
          </a:p>
          <a:p>
            <a:r>
              <a:rPr lang="en-GB" dirty="0"/>
              <a:t>	5. Redundancy planning</a:t>
            </a:r>
          </a:p>
        </p:txBody>
      </p:sp>
    </p:spTree>
    <p:extLst>
      <p:ext uri="{BB962C8B-B14F-4D97-AF65-F5344CB8AC3E}">
        <p14:creationId xmlns:p14="http://schemas.microsoft.com/office/powerpoint/2010/main" val="3808510013"/>
      </p:ext>
    </p:extLst>
  </p:cSld>
  <p:clrMapOvr>
    <a:masterClrMapping/>
  </p:clrMapOvr>
</p:sld>
</file>

<file path=ppt/theme/theme1.xml><?xml version="1.0" encoding="utf-8"?>
<a:theme xmlns:a="http://schemas.openxmlformats.org/drawingml/2006/main" name="EC 2019 Re-branding">
  <a:themeElements>
    <a:clrScheme name="Satconsult">
      <a:dk1>
        <a:srgbClr val="333333"/>
      </a:dk1>
      <a:lt1>
        <a:srgbClr val="FFFFFF"/>
      </a:lt1>
      <a:dk2>
        <a:srgbClr val="00134D"/>
      </a:dk2>
      <a:lt2>
        <a:srgbClr val="CBCBCB"/>
      </a:lt2>
      <a:accent1>
        <a:srgbClr val="00134D"/>
      </a:accent1>
      <a:accent2>
        <a:srgbClr val="00A19C"/>
      </a:accent2>
      <a:accent3>
        <a:srgbClr val="2A7BB0"/>
      </a:accent3>
      <a:accent4>
        <a:srgbClr val="FC5E61"/>
      </a:accent4>
      <a:accent5>
        <a:srgbClr val="000000"/>
      </a:accent5>
      <a:accent6>
        <a:srgbClr val="CBCBCB"/>
      </a:accent6>
      <a:hlink>
        <a:srgbClr val="0563C1"/>
      </a:hlink>
      <a:folHlink>
        <a:srgbClr val="954F72"/>
      </a:folHlink>
    </a:clrScheme>
    <a:fontScheme name="Euroconsult gener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6CBDACC2-6084-4C11-BDCE-372202E81573}" vid="{98EC2A0B-3050-4D7C-AEFB-52F294123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201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Leelawadee</vt:lpstr>
      <vt:lpstr>EC 2019 Re-branding</vt:lpstr>
      <vt:lpstr>ADD/KDSA</vt:lpstr>
      <vt:lpstr>Topics</vt:lpstr>
      <vt:lpstr>Topics -Technical</vt:lpstr>
      <vt:lpstr>Topics - Operational</vt:lpstr>
      <vt:lpstr>Topics - Strategic</vt:lpstr>
      <vt:lpstr>Topics -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CAPITAINE</dc:creator>
  <cp:lastModifiedBy>Leo CAPITAINE</cp:lastModifiedBy>
  <cp:revision>1</cp:revision>
  <dcterms:created xsi:type="dcterms:W3CDTF">2024-07-22T07:44:14Z</dcterms:created>
  <dcterms:modified xsi:type="dcterms:W3CDTF">2024-07-22T15:11:34Z</dcterms:modified>
</cp:coreProperties>
</file>