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0119C-65BC-B054-139E-F5DD4D4B1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951FE-C5CC-387F-5D91-76ED217F3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E5D2D-2F63-3501-0560-80A73B4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CE29A-1572-E726-6048-EE44FFB2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92AD31-A316-F47A-82EB-57B21B68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50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EEB8B-E72C-B7AB-BCCD-51717BFE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9A4CB9-648E-C861-E851-2D096BF9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CE537-DF29-FF43-803F-B5EFA805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76CC8-3BC5-9553-3C2D-41FF8712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20E3D-B9FE-6F32-9CA5-FD7EEC88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81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2CA62D-F4EE-AE82-F2DA-816EA0EF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A7F563-EB19-41EA-BF26-AE68C721A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4E3E4-51E9-9FAA-2E28-88D3137B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35F5A-6890-F5E0-9056-480894CA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F8C03B-7158-9E61-B8F0-7690106E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2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FCC02-E2DD-692A-47FB-2652155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F63BA-488D-691A-4EB4-3921F0AE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69D9B-BD31-7406-90E8-08C30016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A1EFC-92A7-67DC-1197-6CB21D21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74AD-5C96-19C4-C0D4-140D6915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78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B3526-DB29-5075-07BB-2848A4DA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ED087-9843-2FCC-C60D-6C42D9C1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E6053-9E1B-31EE-A8D0-65322A34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C082F-47F8-11CB-2962-1F5993E5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ED64C-BA68-179B-086A-DB262DE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4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3C0ED-A59A-2AD2-C985-4A65AE7A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F45DE-D625-9414-D8B6-7CD8C69A1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C856C5-179E-0340-E630-51D925BAA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6F9AD-7CD1-5032-16F0-2EFBA17E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870FF5-9AE0-99EB-2465-AF7C1EF2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1E982-02FB-6B39-2929-CFEADC38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9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8F1B8-B0C1-A4D7-CE25-65D7B391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5FC827-1612-EFAE-FCD2-91572400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5D7B29-FB3F-032D-B841-E49547B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46C2BA-B067-1D22-8E3C-BA8A66A1B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06582-168C-8171-8CD6-806511D3B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1356D8-8EFE-1059-3F8C-34910235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DB8602-1663-BB93-7A31-D7F28697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90226-AAE9-7530-B210-A7B9658E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06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A358E-3031-5046-032A-CDD2AF35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B006D-0D05-B1C2-B6E6-25C646C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03E887-85AF-BCD1-D0DD-25A8883A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0A330C-2370-241D-03DF-926230E2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2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542A22-662D-8416-A192-21ED17A9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4061B6-040E-DA8F-306A-F6290887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43CC32-C3DF-5CB1-EB80-62F1305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9E22-A8FC-FA9B-03A3-8966BF39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DED2AC-8E87-4EB2-4D56-1928FD39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CE3105-754C-BC31-EA94-B68B6E5B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D33DB5-2E42-4E2E-2858-50DE5AFC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F968C8-F79A-402F-5712-40A7900A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78583-E254-A897-E3C5-DF4546E1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5BBBF-E44B-2BA4-5B20-B042AF8F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44C363-A19A-8B44-D09D-012E1C11D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852EE-033D-C284-1A3F-471DD7F80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40C362-96AF-5A80-2654-F4E4403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1BAC3-CB2D-BE77-3567-E830164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2EBCD5-40A8-4372-F9C3-BB5FC150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EE8268-0C88-6282-9EB7-9E217DF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BA5EE1-18F6-E582-8031-E2B437CD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4D759-0029-62B1-B9C2-4E756E3B9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AC40A-1A12-4946-B5D9-E87F2861D3B3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02557-D30F-0B6A-8CEB-3EF49FEAE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77CBC3-F57B-B46C-ED0A-96FE6730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6A3C8-642F-4E69-9059-393644BFC4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25233-60F8-035F-42E1-1E172CB8F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4CEC81-CEA4-9762-C6B6-70A671E0D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4F9029-9307-D6F9-4A29-5A315A5E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1" y="106326"/>
            <a:ext cx="12199851" cy="6641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F34E22-3292-B584-3496-FBE5305E404C}"/>
              </a:ext>
            </a:extLst>
          </p:cNvPr>
          <p:cNvSpPr/>
          <p:nvPr/>
        </p:nvSpPr>
        <p:spPr>
          <a:xfrm>
            <a:off x="0" y="255181"/>
            <a:ext cx="2557130" cy="267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F68AE-2A6D-9342-F42C-B2CB9F9EC8B1}"/>
              </a:ext>
            </a:extLst>
          </p:cNvPr>
          <p:cNvSpPr/>
          <p:nvPr/>
        </p:nvSpPr>
        <p:spPr>
          <a:xfrm>
            <a:off x="-7852" y="3255962"/>
            <a:ext cx="3013873" cy="1562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CBE87-9130-17BB-0CDD-753563AD1B6B}"/>
              </a:ext>
            </a:extLst>
          </p:cNvPr>
          <p:cNvSpPr/>
          <p:nvPr/>
        </p:nvSpPr>
        <p:spPr>
          <a:xfrm>
            <a:off x="8927169" y="255181"/>
            <a:ext cx="2981933" cy="141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5F75D8-7B5F-2778-1923-EDE99250B270}"/>
              </a:ext>
            </a:extLst>
          </p:cNvPr>
          <p:cNvSpPr/>
          <p:nvPr/>
        </p:nvSpPr>
        <p:spPr>
          <a:xfrm>
            <a:off x="8927169" y="1670012"/>
            <a:ext cx="2981933" cy="1478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6DA4-215C-83A7-65C6-40C94C95AAED}"/>
              </a:ext>
            </a:extLst>
          </p:cNvPr>
          <p:cNvSpPr/>
          <p:nvPr/>
        </p:nvSpPr>
        <p:spPr>
          <a:xfrm>
            <a:off x="8927168" y="4037178"/>
            <a:ext cx="3168099" cy="210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E30199-15B2-5DEC-7BBD-322245C2B4AF}"/>
              </a:ext>
            </a:extLst>
          </p:cNvPr>
          <p:cNvSpPr/>
          <p:nvPr/>
        </p:nvSpPr>
        <p:spPr>
          <a:xfrm>
            <a:off x="4615804" y="6099650"/>
            <a:ext cx="2829894" cy="64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0BCD15-BAD3-00A3-413C-35F8C18A8C15}"/>
              </a:ext>
            </a:extLst>
          </p:cNvPr>
          <p:cNvSpPr/>
          <p:nvPr/>
        </p:nvSpPr>
        <p:spPr>
          <a:xfrm>
            <a:off x="3601933" y="301150"/>
            <a:ext cx="4540060" cy="506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0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Satellite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panneau permet de créer un modèle de satellite.</a:t>
            </a:r>
          </a:p>
          <a:p>
            <a:r>
              <a:rPr lang="fr-FR" sz="1800" dirty="0"/>
              <a:t>Il permet de rentrer plusieurs paramètres propres au satellite:</a:t>
            </a:r>
          </a:p>
          <a:p>
            <a:pPr lvl="1">
              <a:buFontTx/>
              <a:buChar char="-"/>
            </a:pPr>
            <a:r>
              <a:rPr lang="fr-FR" sz="1400" dirty="0"/>
              <a:t>Le nom</a:t>
            </a:r>
          </a:p>
          <a:p>
            <a:pPr lvl="1">
              <a:buFontTx/>
              <a:buChar char="-"/>
            </a:pPr>
            <a:r>
              <a:rPr lang="fr-FR" sz="1400" dirty="0"/>
              <a:t>La fauchée</a:t>
            </a:r>
          </a:p>
          <a:p>
            <a:pPr lvl="1">
              <a:buFontTx/>
              <a:buChar char="-"/>
            </a:pPr>
            <a:r>
              <a:rPr lang="fr-FR" sz="1400" dirty="0"/>
              <a:t>Le dépointage</a:t>
            </a:r>
          </a:p>
          <a:p>
            <a:pPr lvl="1">
              <a:buFontTx/>
              <a:buChar char="-"/>
            </a:pPr>
            <a:r>
              <a:rPr lang="fr-FR" sz="1400" dirty="0"/>
              <a:t>Le type de capteur d’observation</a:t>
            </a:r>
          </a:p>
          <a:p>
            <a:r>
              <a:rPr lang="fr-FR" sz="1800" dirty="0"/>
              <a:t>Il permet aussi de configurer l’orbite du satellite:</a:t>
            </a:r>
            <a:endParaRPr lang="fr-FR" sz="1400" dirty="0"/>
          </a:p>
          <a:p>
            <a:pPr lvl="1">
              <a:buFontTx/>
              <a:buChar char="-"/>
            </a:pPr>
            <a:r>
              <a:rPr lang="fr-FR" sz="1400" dirty="0"/>
              <a:t>L’altitude</a:t>
            </a:r>
          </a:p>
          <a:p>
            <a:pPr lvl="1">
              <a:buFontTx/>
              <a:buChar char="-"/>
            </a:pPr>
            <a:r>
              <a:rPr lang="fr-FR" sz="1400" dirty="0"/>
              <a:t>L’excentricité</a:t>
            </a:r>
          </a:p>
          <a:p>
            <a:pPr lvl="1">
              <a:buFontTx/>
              <a:buChar char="-"/>
            </a:pPr>
            <a:r>
              <a:rPr lang="fr-FR" sz="1400" dirty="0"/>
              <a:t>L’inclinaison</a:t>
            </a:r>
          </a:p>
          <a:p>
            <a:pPr lvl="1">
              <a:buFontTx/>
              <a:buChar char="-"/>
            </a:pPr>
            <a:r>
              <a:rPr lang="fr-FR" sz="1400" dirty="0"/>
              <a:t>L’ascension droite du nœud ascendant</a:t>
            </a:r>
          </a:p>
          <a:p>
            <a:pPr lvl="1">
              <a:buFontTx/>
              <a:buChar char="-"/>
            </a:pPr>
            <a:r>
              <a:rPr lang="fr-FR" sz="1400" dirty="0"/>
              <a:t>L’argument du périgée</a:t>
            </a:r>
          </a:p>
          <a:p>
            <a:pPr lvl="1">
              <a:buFontTx/>
              <a:buChar char="-"/>
            </a:pPr>
            <a:r>
              <a:rPr lang="fr-FR" sz="1400" dirty="0"/>
              <a:t>L’anomalie vraie</a:t>
            </a:r>
          </a:p>
          <a:p>
            <a:r>
              <a:rPr lang="fr-FR" sz="1800" dirty="0"/>
              <a:t>Il est possible d’importer une TLE depuis internet en renseignant</a:t>
            </a:r>
            <a:br>
              <a:rPr lang="fr-FR" sz="1800" dirty="0"/>
            </a:br>
            <a:r>
              <a:rPr lang="fr-FR" sz="1800" dirty="0"/>
              <a:t>le NORAD ID du satellite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D41457-9665-682D-134A-D58CF491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468" y="681037"/>
            <a:ext cx="3686689" cy="38581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0A2B05-D7E9-509E-E5C9-D514A39D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46" y="5198718"/>
            <a:ext cx="3172268" cy="76210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84FAEC6-793B-8C26-F94C-0C4639F45D17}"/>
              </a:ext>
            </a:extLst>
          </p:cNvPr>
          <p:cNvCxnSpPr>
            <a:cxnSpLocks/>
          </p:cNvCxnSpPr>
          <p:nvPr/>
        </p:nvCxnSpPr>
        <p:spPr>
          <a:xfrm>
            <a:off x="9330744" y="4263656"/>
            <a:ext cx="0" cy="971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1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Constellation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0C57E2-53CF-88CD-726F-3A604B71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04" y="2567763"/>
            <a:ext cx="4436161" cy="224713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17E0986-3850-F0B1-763D-35807BA1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1800" dirty="0"/>
              <a:t>Ce panneau permet de créer une constellation à partir d’un modèle de satellite.</a:t>
            </a:r>
          </a:p>
          <a:p>
            <a:r>
              <a:rPr lang="fr-FR" sz="1800" dirty="0"/>
              <a:t>Il permet de rentrer plusieurs paramètres propres à la constellation:</a:t>
            </a:r>
          </a:p>
          <a:p>
            <a:pPr lvl="1">
              <a:buFontTx/>
              <a:buChar char="-"/>
            </a:pPr>
            <a:r>
              <a:rPr lang="fr-FR" sz="1400" dirty="0"/>
              <a:t>Le nom</a:t>
            </a:r>
          </a:p>
          <a:p>
            <a:pPr lvl="1">
              <a:buFontTx/>
              <a:buChar char="-"/>
            </a:pPr>
            <a:r>
              <a:rPr lang="fr-FR" sz="1400" dirty="0"/>
              <a:t>Le satellite</a:t>
            </a:r>
          </a:p>
          <a:p>
            <a:pPr lvl="1">
              <a:buFontTx/>
              <a:buChar char="-"/>
            </a:pPr>
            <a:r>
              <a:rPr lang="fr-FR" sz="1400" dirty="0"/>
              <a:t>La couleur</a:t>
            </a:r>
          </a:p>
          <a:p>
            <a:r>
              <a:rPr lang="fr-FR" sz="1800" dirty="0"/>
              <a:t>La configuration de la constellation suit le </a:t>
            </a:r>
            <a:r>
              <a:rPr lang="fr-FR" sz="1800" i="1" dirty="0"/>
              <a:t>Walker Delta Pattern</a:t>
            </a:r>
            <a:r>
              <a:rPr lang="fr-FR" sz="1800" dirty="0"/>
              <a:t>:</a:t>
            </a:r>
            <a:endParaRPr lang="fr-FR" sz="1400" dirty="0"/>
          </a:p>
          <a:p>
            <a:pPr lvl="1">
              <a:buFontTx/>
              <a:buChar char="-"/>
            </a:pPr>
            <a:r>
              <a:rPr lang="fr-FR" sz="1400" dirty="0"/>
              <a:t>Le nombre total de satellite (paramètre T)</a:t>
            </a:r>
          </a:p>
          <a:p>
            <a:pPr lvl="1">
              <a:buFontTx/>
              <a:buChar char="-"/>
            </a:pPr>
            <a:r>
              <a:rPr lang="fr-FR" sz="1400" dirty="0"/>
              <a:t>Le nombre de plan (paramètre P)</a:t>
            </a:r>
          </a:p>
          <a:p>
            <a:pPr lvl="1">
              <a:buFontTx/>
              <a:buChar char="-"/>
            </a:pPr>
            <a:r>
              <a:rPr lang="fr-FR" sz="1400" dirty="0"/>
              <a:t>Le facteur de phase (paramètre F)</a:t>
            </a:r>
          </a:p>
        </p:txBody>
      </p:sp>
    </p:spTree>
    <p:extLst>
      <p:ext uri="{BB962C8B-B14F-4D97-AF65-F5344CB8AC3E}">
        <p14:creationId xmlns:p14="http://schemas.microsoft.com/office/powerpoint/2010/main" val="363537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Point d’</a:t>
            </a:r>
            <a:r>
              <a:rPr lang="fr-FR" dirty="0" err="1"/>
              <a:t>interet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7BA91C8-B81A-4ECB-7A7A-B534AD82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35" y="2609571"/>
            <a:ext cx="5589196" cy="252266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DDE2D26-68CC-B5B8-B40D-4879F7AD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sz="1800" dirty="0"/>
              <a:t>Ce panneau permet de créer un point d’</a:t>
            </a:r>
            <a:r>
              <a:rPr lang="fr-FR" sz="1800" dirty="0" err="1"/>
              <a:t>interet</a:t>
            </a:r>
            <a:r>
              <a:rPr lang="fr-FR" sz="1800" dirty="0"/>
              <a:t> de plusieurs façons.</a:t>
            </a:r>
          </a:p>
          <a:p>
            <a:r>
              <a:rPr lang="fr-FR" sz="1800" dirty="0"/>
              <a:t>1</a:t>
            </a:r>
            <a:r>
              <a:rPr lang="fr-FR" sz="1800" baseline="30000" dirty="0"/>
              <a:t>ère</a:t>
            </a:r>
            <a:r>
              <a:rPr lang="fr-FR" sz="1800" dirty="0"/>
              <a:t> façon : pour créer un point</a:t>
            </a:r>
          </a:p>
          <a:p>
            <a:r>
              <a:rPr lang="fr-FR" sz="1800" dirty="0"/>
              <a:t>2</a:t>
            </a:r>
            <a:r>
              <a:rPr lang="fr-FR" sz="1800" baseline="30000" dirty="0"/>
              <a:t>ème</a:t>
            </a:r>
            <a:r>
              <a:rPr lang="fr-FR" sz="1800" dirty="0"/>
              <a:t> façon : pour créer un polygone à la main</a:t>
            </a:r>
          </a:p>
          <a:p>
            <a:r>
              <a:rPr lang="fr-FR" sz="1800" dirty="0"/>
              <a:t>3</a:t>
            </a:r>
            <a:r>
              <a:rPr lang="fr-FR" sz="1800" baseline="30000" dirty="0"/>
              <a:t>ème</a:t>
            </a:r>
            <a:r>
              <a:rPr lang="fr-FR" sz="1800" dirty="0"/>
              <a:t> façon : pour créer un polygone en </a:t>
            </a:r>
            <a:br>
              <a:rPr lang="fr-FR" sz="1800" dirty="0"/>
            </a:br>
            <a:r>
              <a:rPr lang="fr-FR" sz="1800" dirty="0"/>
              <a:t>sélectionnant un pays</a:t>
            </a:r>
          </a:p>
          <a:p>
            <a:endParaRPr lang="fr-FR" sz="1800" dirty="0"/>
          </a:p>
          <a:p>
            <a:r>
              <a:rPr lang="fr-FR" sz="1800" dirty="0"/>
              <a:t>Pour la 3</a:t>
            </a:r>
            <a:r>
              <a:rPr lang="fr-FR" sz="1800" baseline="30000" dirty="0"/>
              <a:t>ème</a:t>
            </a:r>
            <a:r>
              <a:rPr lang="fr-FR" sz="1800" dirty="0"/>
              <a:t> façon, on peut également choisir </a:t>
            </a:r>
            <a:br>
              <a:rPr lang="fr-FR" sz="1800" dirty="0"/>
            </a:br>
            <a:r>
              <a:rPr lang="fr-FR" sz="1800" dirty="0"/>
              <a:t>la finesse du contour.</a:t>
            </a:r>
          </a:p>
          <a:p>
            <a:r>
              <a:rPr lang="fr-FR" sz="1800" dirty="0"/>
              <a:t>Pour créer une ZOI en utilisant la 2</a:t>
            </a:r>
            <a:r>
              <a:rPr lang="fr-FR" sz="1800" baseline="30000" dirty="0"/>
              <a:t>ème</a:t>
            </a:r>
            <a:r>
              <a:rPr lang="fr-FR" sz="1800" dirty="0"/>
              <a:t> ou 3</a:t>
            </a:r>
            <a:r>
              <a:rPr lang="fr-FR" sz="1800" baseline="30000" dirty="0"/>
              <a:t>ème</a:t>
            </a:r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/>
              <a:t>façon, il faut au préalable créer les markers sur </a:t>
            </a:r>
            <a:br>
              <a:rPr lang="fr-FR" sz="1800" dirty="0"/>
            </a:br>
            <a:r>
              <a:rPr lang="fr-FR" sz="1800" dirty="0"/>
              <a:t>la carte et ensuite appuyer sur le bouton</a:t>
            </a:r>
            <a:br>
              <a:rPr lang="fr-FR" sz="1800" dirty="0"/>
            </a:br>
            <a:r>
              <a:rPr lang="fr-FR" sz="1800" dirty="0"/>
              <a:t>« </a:t>
            </a:r>
            <a:r>
              <a:rPr lang="fr-FR" sz="1800" dirty="0" err="1"/>
              <a:t>Draw</a:t>
            </a:r>
            <a:r>
              <a:rPr lang="fr-FR" sz="1800" dirty="0"/>
              <a:t> area » ou « Select Countries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006B68A-4EFD-F6FC-ADB7-AB346FEC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616" y="5396992"/>
            <a:ext cx="2981741" cy="103837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6BC5F0C-CE22-8962-16DA-7AF66BD5BBDD}"/>
              </a:ext>
            </a:extLst>
          </p:cNvPr>
          <p:cNvCxnSpPr/>
          <p:nvPr/>
        </p:nvCxnSpPr>
        <p:spPr>
          <a:xfrm flipH="1">
            <a:off x="9427335" y="4546242"/>
            <a:ext cx="458760" cy="84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0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Ground Station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panneau sert à créer une station sol.</a:t>
            </a:r>
          </a:p>
          <a:p>
            <a:r>
              <a:rPr lang="fr-FR" sz="1800" dirty="0"/>
              <a:t>Il permet de rentrer:</a:t>
            </a:r>
          </a:p>
          <a:p>
            <a:pPr lvl="1">
              <a:buFontTx/>
              <a:buChar char="-"/>
            </a:pPr>
            <a:r>
              <a:rPr lang="fr-FR" sz="1400" dirty="0"/>
              <a:t>Le nom</a:t>
            </a:r>
          </a:p>
          <a:p>
            <a:pPr lvl="1">
              <a:buFontTx/>
              <a:buChar char="-"/>
            </a:pPr>
            <a:r>
              <a:rPr lang="fr-FR" sz="1400" dirty="0"/>
              <a:t>Les coordonnées</a:t>
            </a:r>
          </a:p>
          <a:p>
            <a:pPr lvl="1">
              <a:buFontTx/>
              <a:buChar char="-"/>
            </a:pPr>
            <a:r>
              <a:rPr lang="fr-FR" sz="1400" dirty="0"/>
              <a:t>L’altitude</a:t>
            </a:r>
          </a:p>
          <a:p>
            <a:pPr lvl="1">
              <a:buFontTx/>
              <a:buChar char="-"/>
            </a:pPr>
            <a:r>
              <a:rPr lang="fr-FR" sz="1400" dirty="0"/>
              <a:t>L’élévation</a:t>
            </a:r>
          </a:p>
          <a:p>
            <a:pPr lvl="1">
              <a:buFontTx/>
              <a:buChar char="-"/>
            </a:pPr>
            <a:r>
              <a:rPr lang="fr-FR" sz="1400" dirty="0"/>
              <a:t>La bande passante</a:t>
            </a:r>
          </a:p>
          <a:p>
            <a:pPr lvl="1">
              <a:buFontTx/>
              <a:buChar char="-"/>
            </a:pPr>
            <a:r>
              <a:rPr lang="fr-FR" sz="1400" dirty="0"/>
              <a:t>Le débit</a:t>
            </a:r>
          </a:p>
          <a:p>
            <a:r>
              <a:rPr lang="fr-FR" sz="1800" dirty="0"/>
              <a:t>Pour aller plus vite, on peut directement copier</a:t>
            </a:r>
            <a:br>
              <a:rPr lang="fr-FR" sz="1800" dirty="0"/>
            </a:br>
            <a:r>
              <a:rPr lang="fr-FR" sz="1800" dirty="0"/>
              <a:t>des coordonnées sur la carte.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621BA39-CE81-B229-34E9-8F6C1DE9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67" y="2656649"/>
            <a:ext cx="5448733" cy="26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2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panneau sert à créer une mission.</a:t>
            </a:r>
          </a:p>
          <a:p>
            <a:r>
              <a:rPr lang="fr-FR" sz="1800" dirty="0"/>
              <a:t>Il permet de renseigner les éléments suivants:</a:t>
            </a:r>
          </a:p>
          <a:p>
            <a:pPr lvl="1">
              <a:buFontTx/>
              <a:buChar char="-"/>
            </a:pPr>
            <a:r>
              <a:rPr lang="fr-FR" sz="1400" dirty="0"/>
              <a:t>Le nom</a:t>
            </a:r>
          </a:p>
          <a:p>
            <a:pPr lvl="1">
              <a:buFontTx/>
              <a:buChar char="-"/>
            </a:pPr>
            <a:r>
              <a:rPr lang="fr-FR" sz="1400" dirty="0"/>
              <a:t>La durée</a:t>
            </a:r>
          </a:p>
          <a:p>
            <a:pPr lvl="1">
              <a:buFontTx/>
              <a:buChar char="-"/>
            </a:pPr>
            <a:r>
              <a:rPr lang="fr-FR" sz="1400" dirty="0"/>
              <a:t>Un pas de temps pour la simulation</a:t>
            </a:r>
          </a:p>
          <a:p>
            <a:pPr lvl="1">
              <a:buFontTx/>
              <a:buChar char="-"/>
            </a:pPr>
            <a:r>
              <a:rPr lang="fr-FR" sz="1400" dirty="0"/>
              <a:t>Le type de mission</a:t>
            </a:r>
          </a:p>
          <a:p>
            <a:pPr lvl="1">
              <a:buFontTx/>
              <a:buChar char="-"/>
            </a:pPr>
            <a:r>
              <a:rPr lang="fr-FR" sz="1400" dirty="0"/>
              <a:t>Un angle du zénith pour les missions de type EO</a:t>
            </a:r>
          </a:p>
          <a:p>
            <a:pPr lvl="1">
              <a:buFontTx/>
              <a:buChar char="-"/>
            </a:pPr>
            <a:r>
              <a:rPr lang="fr-FR" sz="1400" dirty="0"/>
              <a:t>Un ou plusieurs POI/GS</a:t>
            </a:r>
          </a:p>
          <a:p>
            <a:pPr lvl="1">
              <a:buFontTx/>
              <a:buChar char="-"/>
            </a:pPr>
            <a:r>
              <a:rPr lang="fr-FR" sz="1400" dirty="0"/>
              <a:t>Une constellation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5EF067-034E-70DD-ABB2-A6D61761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344" y="2202637"/>
            <a:ext cx="5550456" cy="35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panneau permet lancer, sauvegarder, charger et de reset la simulation.</a:t>
            </a:r>
          </a:p>
          <a:p>
            <a:r>
              <a:rPr lang="fr-FR" sz="1800" dirty="0"/>
              <a:t>Il permet aussi de sélectionner la mission à simuler.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C39917-4F5A-D867-313C-B2772E7B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92" y="3374873"/>
            <a:ext cx="5695908" cy="12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A54AC-7E08-AAB3-4E12-0517B92E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Panneau Carte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A908D-C7B5-C440-E209-0812C6BA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Ce panneau permet d’afficher une carte interactive.</a:t>
            </a:r>
          </a:p>
          <a:p>
            <a:r>
              <a:rPr lang="fr-FR" sz="1800" dirty="0"/>
              <a:t>Grace a cette carte l’utilisateur peut:</a:t>
            </a:r>
          </a:p>
          <a:p>
            <a:pPr lvl="1">
              <a:buFontTx/>
              <a:buChar char="-"/>
            </a:pPr>
            <a:r>
              <a:rPr lang="fr-FR" sz="1400" dirty="0"/>
              <a:t>Copier des coordonnées vers un POI/GS</a:t>
            </a:r>
          </a:p>
          <a:p>
            <a:pPr lvl="1">
              <a:buFontTx/>
              <a:buChar char="-"/>
            </a:pPr>
            <a:r>
              <a:rPr lang="fr-FR" sz="1400" dirty="0"/>
              <a:t>Dessiner une zone</a:t>
            </a:r>
          </a:p>
          <a:p>
            <a:pPr lvl="1">
              <a:buFontTx/>
              <a:buChar char="-"/>
            </a:pPr>
            <a:r>
              <a:rPr lang="fr-FR" sz="1400" dirty="0"/>
              <a:t>Sélectionner un pays</a:t>
            </a:r>
          </a:p>
          <a:p>
            <a:r>
              <a:rPr lang="fr-FR" sz="1800" dirty="0"/>
              <a:t>Elle permet également le choix entre une vue satellite ou</a:t>
            </a:r>
            <a:br>
              <a:rPr lang="fr-FR" sz="1800" dirty="0"/>
            </a:br>
            <a:r>
              <a:rPr lang="fr-FR" sz="1800" dirty="0"/>
              <a:t>une vue carte et offre plusieurs niveaux de zoom.</a:t>
            </a:r>
          </a:p>
          <a:p>
            <a:r>
              <a:rPr lang="fr-FR" sz="1800" dirty="0"/>
              <a:t>Enfin, les POI, ZOI, GS et les traces au sol des satellites </a:t>
            </a:r>
            <a:br>
              <a:rPr lang="fr-FR" sz="1800" dirty="0"/>
            </a:br>
            <a:r>
              <a:rPr lang="fr-FR" sz="1800" dirty="0"/>
              <a:t>sont affichés sur la carte.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BC24F9-0B5C-0DA8-499A-6076C7DF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59" y="845109"/>
            <a:ext cx="4783782" cy="533185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81FC48-3EEF-2246-0759-5E75629D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5" y="4977660"/>
            <a:ext cx="1684354" cy="11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90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434</Words>
  <Application>Microsoft Office PowerPoint</Application>
  <PresentationFormat>Grand écran</PresentationFormat>
  <Paragraphs>64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Présentation PowerPoint</vt:lpstr>
      <vt:lpstr>Panneau Satellite</vt:lpstr>
      <vt:lpstr>Panneau Constellation</vt:lpstr>
      <vt:lpstr>Panneau Point d’interet</vt:lpstr>
      <vt:lpstr>Panneau Ground Station</vt:lpstr>
      <vt:lpstr>Panneau Mission</vt:lpstr>
      <vt:lpstr>Panneau Simulation</vt:lpstr>
      <vt:lpstr>Panneau Carte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CAPITAINE</dc:creator>
  <cp:lastModifiedBy>Leo CAPITAINE</cp:lastModifiedBy>
  <cp:revision>2</cp:revision>
  <dcterms:created xsi:type="dcterms:W3CDTF">2024-07-18T11:35:52Z</dcterms:created>
  <dcterms:modified xsi:type="dcterms:W3CDTF">2024-07-22T12:21:43Z</dcterms:modified>
</cp:coreProperties>
</file>