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0" r:id="rId2"/>
    <p:sldId id="274" r:id="rId3"/>
    <p:sldId id="278" r:id="rId4"/>
    <p:sldId id="279" r:id="rId5"/>
    <p:sldId id="280" r:id="rId6"/>
    <p:sldId id="275" r:id="rId7"/>
    <p:sldId id="256" r:id="rId8"/>
    <p:sldId id="257" r:id="rId9"/>
    <p:sldId id="258" r:id="rId10"/>
    <p:sldId id="259" r:id="rId11"/>
    <p:sldId id="260" r:id="rId12"/>
    <p:sldId id="261" r:id="rId13"/>
    <p:sldId id="262" r:id="rId14"/>
    <p:sldId id="263" r:id="rId15"/>
    <p:sldId id="276" r:id="rId16"/>
    <p:sldId id="264" r:id="rId17"/>
    <p:sldId id="265" r:id="rId18"/>
    <p:sldId id="277" r:id="rId19"/>
    <p:sldId id="266" r:id="rId20"/>
    <p:sldId id="267" r:id="rId21"/>
    <p:sldId id="268" r:id="rId22"/>
    <p:sldId id="269" r:id="rId23"/>
    <p:sldId id="271" r:id="rId24"/>
    <p:sldId id="272" r:id="rId25"/>
    <p:sldId id="273"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2AC09-1BA5-44D0-952D-9C33D2F09CB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B9588C8-D889-4BDD-9D23-D7760C5269A4}">
      <dgm:prSet/>
      <dgm:spPr/>
      <dgm:t>
        <a:bodyPr/>
        <a:lstStyle/>
        <a:p>
          <a:r>
            <a:rPr lang="fr-FR"/>
            <a:t>1- Processus d’installation</a:t>
          </a:r>
          <a:endParaRPr lang="en-US"/>
        </a:p>
      </dgm:t>
    </dgm:pt>
    <dgm:pt modelId="{A960EC44-A533-4126-90C9-F1860056C019}" type="parTrans" cxnId="{62D70DEE-DD84-47A3-971C-F4FB4157A950}">
      <dgm:prSet/>
      <dgm:spPr/>
      <dgm:t>
        <a:bodyPr/>
        <a:lstStyle/>
        <a:p>
          <a:endParaRPr lang="en-US"/>
        </a:p>
      </dgm:t>
    </dgm:pt>
    <dgm:pt modelId="{D8FA68EA-6511-4E1D-B033-1826BE4B2F0B}" type="sibTrans" cxnId="{62D70DEE-DD84-47A3-971C-F4FB4157A950}">
      <dgm:prSet/>
      <dgm:spPr/>
      <dgm:t>
        <a:bodyPr/>
        <a:lstStyle/>
        <a:p>
          <a:endParaRPr lang="en-US"/>
        </a:p>
      </dgm:t>
    </dgm:pt>
    <dgm:pt modelId="{FF74CAA2-D51B-4E47-9C53-A045B1C4A1B7}">
      <dgm:prSet/>
      <dgm:spPr/>
      <dgm:t>
        <a:bodyPr/>
        <a:lstStyle/>
        <a:p>
          <a:r>
            <a:rPr lang="fr-FR"/>
            <a:t>2 - Explication des panneaux</a:t>
          </a:r>
          <a:endParaRPr lang="en-US"/>
        </a:p>
      </dgm:t>
    </dgm:pt>
    <dgm:pt modelId="{AD96D1D1-BE93-4F4F-9461-1BB0445A2602}" type="parTrans" cxnId="{621ED257-66BE-467C-837D-FBBC33073ACE}">
      <dgm:prSet/>
      <dgm:spPr/>
      <dgm:t>
        <a:bodyPr/>
        <a:lstStyle/>
        <a:p>
          <a:endParaRPr lang="en-US"/>
        </a:p>
      </dgm:t>
    </dgm:pt>
    <dgm:pt modelId="{4684B094-1686-4822-BBD7-ADFE416F9513}" type="sibTrans" cxnId="{621ED257-66BE-467C-837D-FBBC33073ACE}">
      <dgm:prSet/>
      <dgm:spPr/>
      <dgm:t>
        <a:bodyPr/>
        <a:lstStyle/>
        <a:p>
          <a:endParaRPr lang="en-US"/>
        </a:p>
      </dgm:t>
    </dgm:pt>
    <dgm:pt modelId="{DEB6984E-95FE-430B-B5EA-5D2F33964789}">
      <dgm:prSet/>
      <dgm:spPr/>
      <dgm:t>
        <a:bodyPr/>
        <a:lstStyle/>
        <a:p>
          <a:r>
            <a:rPr lang="fr-FR"/>
            <a:t>3 - Explication des résultats</a:t>
          </a:r>
          <a:endParaRPr lang="en-US"/>
        </a:p>
      </dgm:t>
    </dgm:pt>
    <dgm:pt modelId="{9106DE9E-AED7-4B37-A4AC-21740058CDCF}" type="parTrans" cxnId="{5E067CFD-F922-4E71-A8B3-74CD485218C4}">
      <dgm:prSet/>
      <dgm:spPr/>
      <dgm:t>
        <a:bodyPr/>
        <a:lstStyle/>
        <a:p>
          <a:endParaRPr lang="en-US"/>
        </a:p>
      </dgm:t>
    </dgm:pt>
    <dgm:pt modelId="{6EBF508F-C5B8-4648-A38D-D67AA8011B56}" type="sibTrans" cxnId="{5E067CFD-F922-4E71-A8B3-74CD485218C4}">
      <dgm:prSet/>
      <dgm:spPr/>
      <dgm:t>
        <a:bodyPr/>
        <a:lstStyle/>
        <a:p>
          <a:endParaRPr lang="en-US"/>
        </a:p>
      </dgm:t>
    </dgm:pt>
    <dgm:pt modelId="{253CB856-2359-498E-823F-7C22077D3185}">
      <dgm:prSet/>
      <dgm:spPr/>
      <dgm:t>
        <a:bodyPr/>
        <a:lstStyle/>
        <a:p>
          <a:r>
            <a:rPr lang="fr-FR"/>
            <a:t>4 – Informations complémentaires </a:t>
          </a:r>
          <a:endParaRPr lang="en-US"/>
        </a:p>
      </dgm:t>
    </dgm:pt>
    <dgm:pt modelId="{D67B5E8F-4BD5-4F34-B503-71C0AB4D4936}" type="parTrans" cxnId="{EE5050CD-3890-4F19-AE04-F53CD2507C0C}">
      <dgm:prSet/>
      <dgm:spPr/>
      <dgm:t>
        <a:bodyPr/>
        <a:lstStyle/>
        <a:p>
          <a:endParaRPr lang="en-US"/>
        </a:p>
      </dgm:t>
    </dgm:pt>
    <dgm:pt modelId="{F50700C3-D40D-4DB4-A640-A0C0170CD740}" type="sibTrans" cxnId="{EE5050CD-3890-4F19-AE04-F53CD2507C0C}">
      <dgm:prSet/>
      <dgm:spPr/>
      <dgm:t>
        <a:bodyPr/>
        <a:lstStyle/>
        <a:p>
          <a:endParaRPr lang="en-US"/>
        </a:p>
      </dgm:t>
    </dgm:pt>
    <dgm:pt modelId="{A96C5471-B09A-49DD-8308-17E52EC93207}" type="pres">
      <dgm:prSet presAssocID="{B2C2AC09-1BA5-44D0-952D-9C33D2F09CBB}" presName="root" presStyleCnt="0">
        <dgm:presLayoutVars>
          <dgm:dir/>
          <dgm:resizeHandles val="exact"/>
        </dgm:presLayoutVars>
      </dgm:prSet>
      <dgm:spPr/>
    </dgm:pt>
    <dgm:pt modelId="{2B6C0878-2601-472B-8AAF-39ABB2155918}" type="pres">
      <dgm:prSet presAssocID="{DB9588C8-D889-4BDD-9D23-D7760C5269A4}" presName="compNode" presStyleCnt="0"/>
      <dgm:spPr/>
    </dgm:pt>
    <dgm:pt modelId="{9BCFDA46-FFB4-4012-AD55-5ED5EE668DEC}" type="pres">
      <dgm:prSet presAssocID="{DB9588C8-D889-4BDD-9D23-D7760C5269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enages"/>
        </a:ext>
      </dgm:extLst>
    </dgm:pt>
    <dgm:pt modelId="{ECA22E4F-E889-44E9-B85E-CC7163472063}" type="pres">
      <dgm:prSet presAssocID="{DB9588C8-D889-4BDD-9D23-D7760C5269A4}" presName="spaceRect" presStyleCnt="0"/>
      <dgm:spPr/>
    </dgm:pt>
    <dgm:pt modelId="{EB10DF4C-B3DE-4037-AC91-247015B6D344}" type="pres">
      <dgm:prSet presAssocID="{DB9588C8-D889-4BDD-9D23-D7760C5269A4}" presName="textRect" presStyleLbl="revTx" presStyleIdx="0" presStyleCnt="4">
        <dgm:presLayoutVars>
          <dgm:chMax val="1"/>
          <dgm:chPref val="1"/>
        </dgm:presLayoutVars>
      </dgm:prSet>
      <dgm:spPr/>
    </dgm:pt>
    <dgm:pt modelId="{55526956-1FCF-44FD-A9A3-90E6AF7CCABF}" type="pres">
      <dgm:prSet presAssocID="{D8FA68EA-6511-4E1D-B033-1826BE4B2F0B}" presName="sibTrans" presStyleCnt="0"/>
      <dgm:spPr/>
    </dgm:pt>
    <dgm:pt modelId="{90030395-7616-461C-B722-758C0CDDE19A}" type="pres">
      <dgm:prSet presAssocID="{FF74CAA2-D51B-4E47-9C53-A045B1C4A1B7}" presName="compNode" presStyleCnt="0"/>
      <dgm:spPr/>
    </dgm:pt>
    <dgm:pt modelId="{945B67EF-BCDD-468E-B19C-DFA610E707D7}" type="pres">
      <dgm:prSet presAssocID="{FF74CAA2-D51B-4E47-9C53-A045B1C4A1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blicité"/>
        </a:ext>
      </dgm:extLst>
    </dgm:pt>
    <dgm:pt modelId="{AD8CEEEB-8A62-4C2B-9113-A65468DC27E9}" type="pres">
      <dgm:prSet presAssocID="{FF74CAA2-D51B-4E47-9C53-A045B1C4A1B7}" presName="spaceRect" presStyleCnt="0"/>
      <dgm:spPr/>
    </dgm:pt>
    <dgm:pt modelId="{5C3854ED-B7E4-4932-91BF-1E6C6986B685}" type="pres">
      <dgm:prSet presAssocID="{FF74CAA2-D51B-4E47-9C53-A045B1C4A1B7}" presName="textRect" presStyleLbl="revTx" presStyleIdx="1" presStyleCnt="4">
        <dgm:presLayoutVars>
          <dgm:chMax val="1"/>
          <dgm:chPref val="1"/>
        </dgm:presLayoutVars>
      </dgm:prSet>
      <dgm:spPr/>
    </dgm:pt>
    <dgm:pt modelId="{293F6708-68AA-41D1-B4D2-05B54904FAEF}" type="pres">
      <dgm:prSet presAssocID="{4684B094-1686-4822-BBD7-ADFE416F9513}" presName="sibTrans" presStyleCnt="0"/>
      <dgm:spPr/>
    </dgm:pt>
    <dgm:pt modelId="{E3A59DCF-EC34-47B4-BC6C-D72C41AC6989}" type="pres">
      <dgm:prSet presAssocID="{DEB6984E-95FE-430B-B5EA-5D2F33964789}" presName="compNode" presStyleCnt="0"/>
      <dgm:spPr/>
    </dgm:pt>
    <dgm:pt modelId="{797B3BA4-F632-46C0-BA3D-D8CB30154F13}" type="pres">
      <dgm:prSet presAssocID="{DEB6984E-95FE-430B-B5EA-5D2F339647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9FD71F2A-37AF-4C5B-B230-57056902074E}" type="pres">
      <dgm:prSet presAssocID="{DEB6984E-95FE-430B-B5EA-5D2F33964789}" presName="spaceRect" presStyleCnt="0"/>
      <dgm:spPr/>
    </dgm:pt>
    <dgm:pt modelId="{63846C88-47FE-4825-A88A-BEED29FF219B}" type="pres">
      <dgm:prSet presAssocID="{DEB6984E-95FE-430B-B5EA-5D2F33964789}" presName="textRect" presStyleLbl="revTx" presStyleIdx="2" presStyleCnt="4">
        <dgm:presLayoutVars>
          <dgm:chMax val="1"/>
          <dgm:chPref val="1"/>
        </dgm:presLayoutVars>
      </dgm:prSet>
      <dgm:spPr/>
    </dgm:pt>
    <dgm:pt modelId="{1012FDBA-302A-4A6D-92DF-DD34D0B6580F}" type="pres">
      <dgm:prSet presAssocID="{6EBF508F-C5B8-4648-A38D-D67AA8011B56}" presName="sibTrans" presStyleCnt="0"/>
      <dgm:spPr/>
    </dgm:pt>
    <dgm:pt modelId="{8F0538E5-322A-4D04-919F-43BACA838ADA}" type="pres">
      <dgm:prSet presAssocID="{253CB856-2359-498E-823F-7C22077D3185}" presName="compNode" presStyleCnt="0"/>
      <dgm:spPr/>
    </dgm:pt>
    <dgm:pt modelId="{653A24C8-61C7-4F75-A8EE-16B80A8451E7}" type="pres">
      <dgm:prSet presAssocID="{253CB856-2359-498E-823F-7C22077D31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C6193F57-CEBB-43C6-9EF1-897678F21936}" type="pres">
      <dgm:prSet presAssocID="{253CB856-2359-498E-823F-7C22077D3185}" presName="spaceRect" presStyleCnt="0"/>
      <dgm:spPr/>
    </dgm:pt>
    <dgm:pt modelId="{9E1A3FEF-74B2-4FC3-A808-4D3EF1100256}" type="pres">
      <dgm:prSet presAssocID="{253CB856-2359-498E-823F-7C22077D3185}" presName="textRect" presStyleLbl="revTx" presStyleIdx="3" presStyleCnt="4">
        <dgm:presLayoutVars>
          <dgm:chMax val="1"/>
          <dgm:chPref val="1"/>
        </dgm:presLayoutVars>
      </dgm:prSet>
      <dgm:spPr/>
    </dgm:pt>
  </dgm:ptLst>
  <dgm:cxnLst>
    <dgm:cxn modelId="{CC920638-4797-42BC-9748-178B740B6167}" type="presOf" srcId="{DB9588C8-D889-4BDD-9D23-D7760C5269A4}" destId="{EB10DF4C-B3DE-4037-AC91-247015B6D344}" srcOrd="0" destOrd="0" presId="urn:microsoft.com/office/officeart/2018/2/layout/IconLabelList"/>
    <dgm:cxn modelId="{CE7B6849-872E-492E-9487-624BD1319A9B}" type="presOf" srcId="{253CB856-2359-498E-823F-7C22077D3185}" destId="{9E1A3FEF-74B2-4FC3-A808-4D3EF1100256}" srcOrd="0" destOrd="0" presId="urn:microsoft.com/office/officeart/2018/2/layout/IconLabelList"/>
    <dgm:cxn modelId="{621ED257-66BE-467C-837D-FBBC33073ACE}" srcId="{B2C2AC09-1BA5-44D0-952D-9C33D2F09CBB}" destId="{FF74CAA2-D51B-4E47-9C53-A045B1C4A1B7}" srcOrd="1" destOrd="0" parTransId="{AD96D1D1-BE93-4F4F-9461-1BB0445A2602}" sibTransId="{4684B094-1686-4822-BBD7-ADFE416F9513}"/>
    <dgm:cxn modelId="{64444D84-F459-4133-9FF2-8BED38592E50}" type="presOf" srcId="{B2C2AC09-1BA5-44D0-952D-9C33D2F09CBB}" destId="{A96C5471-B09A-49DD-8308-17E52EC93207}" srcOrd="0" destOrd="0" presId="urn:microsoft.com/office/officeart/2018/2/layout/IconLabelList"/>
    <dgm:cxn modelId="{EE5050CD-3890-4F19-AE04-F53CD2507C0C}" srcId="{B2C2AC09-1BA5-44D0-952D-9C33D2F09CBB}" destId="{253CB856-2359-498E-823F-7C22077D3185}" srcOrd="3" destOrd="0" parTransId="{D67B5E8F-4BD5-4F34-B503-71C0AB4D4936}" sibTransId="{F50700C3-D40D-4DB4-A640-A0C0170CD740}"/>
    <dgm:cxn modelId="{C96663D8-2B20-494C-923E-AFAB40752F09}" type="presOf" srcId="{DEB6984E-95FE-430B-B5EA-5D2F33964789}" destId="{63846C88-47FE-4825-A88A-BEED29FF219B}" srcOrd="0" destOrd="0" presId="urn:microsoft.com/office/officeart/2018/2/layout/IconLabelList"/>
    <dgm:cxn modelId="{62D70DEE-DD84-47A3-971C-F4FB4157A950}" srcId="{B2C2AC09-1BA5-44D0-952D-9C33D2F09CBB}" destId="{DB9588C8-D889-4BDD-9D23-D7760C5269A4}" srcOrd="0" destOrd="0" parTransId="{A960EC44-A533-4126-90C9-F1860056C019}" sibTransId="{D8FA68EA-6511-4E1D-B033-1826BE4B2F0B}"/>
    <dgm:cxn modelId="{5E067CFD-F922-4E71-A8B3-74CD485218C4}" srcId="{B2C2AC09-1BA5-44D0-952D-9C33D2F09CBB}" destId="{DEB6984E-95FE-430B-B5EA-5D2F33964789}" srcOrd="2" destOrd="0" parTransId="{9106DE9E-AED7-4B37-A4AC-21740058CDCF}" sibTransId="{6EBF508F-C5B8-4648-A38D-D67AA8011B56}"/>
    <dgm:cxn modelId="{07F9C0FD-C4BE-4EEE-883F-F1594BCB06FD}" type="presOf" srcId="{FF74CAA2-D51B-4E47-9C53-A045B1C4A1B7}" destId="{5C3854ED-B7E4-4932-91BF-1E6C6986B685}" srcOrd="0" destOrd="0" presId="urn:microsoft.com/office/officeart/2018/2/layout/IconLabelList"/>
    <dgm:cxn modelId="{E5C7068D-F27B-4112-BAD1-538C7DCBE7C8}" type="presParOf" srcId="{A96C5471-B09A-49DD-8308-17E52EC93207}" destId="{2B6C0878-2601-472B-8AAF-39ABB2155918}" srcOrd="0" destOrd="0" presId="urn:microsoft.com/office/officeart/2018/2/layout/IconLabelList"/>
    <dgm:cxn modelId="{86A3F207-CD37-4961-B48E-9230EF4C018E}" type="presParOf" srcId="{2B6C0878-2601-472B-8AAF-39ABB2155918}" destId="{9BCFDA46-FFB4-4012-AD55-5ED5EE668DEC}" srcOrd="0" destOrd="0" presId="urn:microsoft.com/office/officeart/2018/2/layout/IconLabelList"/>
    <dgm:cxn modelId="{A153EA0F-04C4-4A28-AB0A-9EBE2EA39B9E}" type="presParOf" srcId="{2B6C0878-2601-472B-8AAF-39ABB2155918}" destId="{ECA22E4F-E889-44E9-B85E-CC7163472063}" srcOrd="1" destOrd="0" presId="urn:microsoft.com/office/officeart/2018/2/layout/IconLabelList"/>
    <dgm:cxn modelId="{70502D5C-FEEC-477A-A439-52036CA715D2}" type="presParOf" srcId="{2B6C0878-2601-472B-8AAF-39ABB2155918}" destId="{EB10DF4C-B3DE-4037-AC91-247015B6D344}" srcOrd="2" destOrd="0" presId="urn:microsoft.com/office/officeart/2018/2/layout/IconLabelList"/>
    <dgm:cxn modelId="{59E293DC-5628-4A6E-B83A-925A8A8053A0}" type="presParOf" srcId="{A96C5471-B09A-49DD-8308-17E52EC93207}" destId="{55526956-1FCF-44FD-A9A3-90E6AF7CCABF}" srcOrd="1" destOrd="0" presId="urn:microsoft.com/office/officeart/2018/2/layout/IconLabelList"/>
    <dgm:cxn modelId="{C71A9829-B671-4DF2-BB71-A4EBC59E32A5}" type="presParOf" srcId="{A96C5471-B09A-49DD-8308-17E52EC93207}" destId="{90030395-7616-461C-B722-758C0CDDE19A}" srcOrd="2" destOrd="0" presId="urn:microsoft.com/office/officeart/2018/2/layout/IconLabelList"/>
    <dgm:cxn modelId="{C673243D-3C8F-44A9-BEAA-A5330CF62C86}" type="presParOf" srcId="{90030395-7616-461C-B722-758C0CDDE19A}" destId="{945B67EF-BCDD-468E-B19C-DFA610E707D7}" srcOrd="0" destOrd="0" presId="urn:microsoft.com/office/officeart/2018/2/layout/IconLabelList"/>
    <dgm:cxn modelId="{ECB1607E-A868-4207-947C-A1F8A30CD327}" type="presParOf" srcId="{90030395-7616-461C-B722-758C0CDDE19A}" destId="{AD8CEEEB-8A62-4C2B-9113-A65468DC27E9}" srcOrd="1" destOrd="0" presId="urn:microsoft.com/office/officeart/2018/2/layout/IconLabelList"/>
    <dgm:cxn modelId="{CFA55E82-2BD9-43C3-AF06-C2600A7541F2}" type="presParOf" srcId="{90030395-7616-461C-B722-758C0CDDE19A}" destId="{5C3854ED-B7E4-4932-91BF-1E6C6986B685}" srcOrd="2" destOrd="0" presId="urn:microsoft.com/office/officeart/2018/2/layout/IconLabelList"/>
    <dgm:cxn modelId="{DE7DC7C4-ACBE-4D8A-ADFD-23F0E5B8D659}" type="presParOf" srcId="{A96C5471-B09A-49DD-8308-17E52EC93207}" destId="{293F6708-68AA-41D1-B4D2-05B54904FAEF}" srcOrd="3" destOrd="0" presId="urn:microsoft.com/office/officeart/2018/2/layout/IconLabelList"/>
    <dgm:cxn modelId="{6C2EE722-D2EC-42A5-901B-3449E9C2A257}" type="presParOf" srcId="{A96C5471-B09A-49DD-8308-17E52EC93207}" destId="{E3A59DCF-EC34-47B4-BC6C-D72C41AC6989}" srcOrd="4" destOrd="0" presId="urn:microsoft.com/office/officeart/2018/2/layout/IconLabelList"/>
    <dgm:cxn modelId="{4992CAE8-8DD4-4A88-9167-10C851A0BC94}" type="presParOf" srcId="{E3A59DCF-EC34-47B4-BC6C-D72C41AC6989}" destId="{797B3BA4-F632-46C0-BA3D-D8CB30154F13}" srcOrd="0" destOrd="0" presId="urn:microsoft.com/office/officeart/2018/2/layout/IconLabelList"/>
    <dgm:cxn modelId="{0AEFC6DE-D188-4E8D-91F1-5D7C98DBFC66}" type="presParOf" srcId="{E3A59DCF-EC34-47B4-BC6C-D72C41AC6989}" destId="{9FD71F2A-37AF-4C5B-B230-57056902074E}" srcOrd="1" destOrd="0" presId="urn:microsoft.com/office/officeart/2018/2/layout/IconLabelList"/>
    <dgm:cxn modelId="{2C463B7E-9CC1-4CFA-B16E-4C11B5498297}" type="presParOf" srcId="{E3A59DCF-EC34-47B4-BC6C-D72C41AC6989}" destId="{63846C88-47FE-4825-A88A-BEED29FF219B}" srcOrd="2" destOrd="0" presId="urn:microsoft.com/office/officeart/2018/2/layout/IconLabelList"/>
    <dgm:cxn modelId="{BC6C0146-F05B-4F38-AB95-031CAF9C7B8E}" type="presParOf" srcId="{A96C5471-B09A-49DD-8308-17E52EC93207}" destId="{1012FDBA-302A-4A6D-92DF-DD34D0B6580F}" srcOrd="5" destOrd="0" presId="urn:microsoft.com/office/officeart/2018/2/layout/IconLabelList"/>
    <dgm:cxn modelId="{BF9064F4-98CB-4D95-9376-93F0B95F0211}" type="presParOf" srcId="{A96C5471-B09A-49DD-8308-17E52EC93207}" destId="{8F0538E5-322A-4D04-919F-43BACA838ADA}" srcOrd="6" destOrd="0" presId="urn:microsoft.com/office/officeart/2018/2/layout/IconLabelList"/>
    <dgm:cxn modelId="{5681B1D3-330E-4790-B4AE-29077B2790CE}" type="presParOf" srcId="{8F0538E5-322A-4D04-919F-43BACA838ADA}" destId="{653A24C8-61C7-4F75-A8EE-16B80A8451E7}" srcOrd="0" destOrd="0" presId="urn:microsoft.com/office/officeart/2018/2/layout/IconLabelList"/>
    <dgm:cxn modelId="{908805B7-6B03-44D0-8D0B-19EEADEC829C}" type="presParOf" srcId="{8F0538E5-322A-4D04-919F-43BACA838ADA}" destId="{C6193F57-CEBB-43C6-9EF1-897678F21936}" srcOrd="1" destOrd="0" presId="urn:microsoft.com/office/officeart/2018/2/layout/IconLabelList"/>
    <dgm:cxn modelId="{A1516415-B35C-47B6-B9D6-2C2C516C0B84}" type="presParOf" srcId="{8F0538E5-322A-4D04-919F-43BACA838ADA}" destId="{9E1A3FEF-74B2-4FC3-A808-4D3EF11002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91FEB9-B3AE-4067-B244-CA6DA4A3E9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BCCE00-F9CB-4445-A5C1-0F5AEC84804B}">
      <dgm:prSet/>
      <dgm:spPr/>
      <dgm:t>
        <a:bodyPr/>
        <a:lstStyle/>
        <a:p>
          <a:r>
            <a:rPr lang="fr-FR"/>
            <a:t>Le fichier config.py permet de configurer certains paramètres qui ne sont pas disponible sur l’IHM. C’est le seul fichier qui peut être modifier sans avoir à toucher au code (sauf quelques exceptions). Ces paramètres servent au bon fonctionnement du logiciel.</a:t>
          </a:r>
          <a:endParaRPr lang="en-US"/>
        </a:p>
      </dgm:t>
    </dgm:pt>
    <dgm:pt modelId="{E9314AE1-63B6-42D1-9009-41AD040B9246}" type="parTrans" cxnId="{DA0C0658-5F8A-4AD9-BE29-176C2D223D3F}">
      <dgm:prSet/>
      <dgm:spPr/>
      <dgm:t>
        <a:bodyPr/>
        <a:lstStyle/>
        <a:p>
          <a:endParaRPr lang="en-US"/>
        </a:p>
      </dgm:t>
    </dgm:pt>
    <dgm:pt modelId="{DE2865F6-A82D-4559-A4FC-8B8A8FEEC51B}" type="sibTrans" cxnId="{DA0C0658-5F8A-4AD9-BE29-176C2D223D3F}">
      <dgm:prSet/>
      <dgm:spPr/>
      <dgm:t>
        <a:bodyPr/>
        <a:lstStyle/>
        <a:p>
          <a:endParaRPr lang="en-US"/>
        </a:p>
      </dgm:t>
    </dgm:pt>
    <dgm:pt modelId="{F2FD38C3-2A7E-4136-A574-A8AA6D53BFD4}">
      <dgm:prSet/>
      <dgm:spPr/>
      <dgm:t>
        <a:bodyPr/>
        <a:lstStyle/>
        <a:p>
          <a:r>
            <a:rPr lang="fr-FR"/>
            <a:t>On y retrouve les constantes, les sources de données, les définitions des colonnes pour les exportations ainsi que certaines listes utilisées par l’IHM.</a:t>
          </a:r>
          <a:endParaRPr lang="en-US"/>
        </a:p>
      </dgm:t>
    </dgm:pt>
    <dgm:pt modelId="{5692EF35-B660-41FC-824C-BCDE8F9401DD}" type="parTrans" cxnId="{0F876FEC-A8E9-48C0-B94F-21D96720A39C}">
      <dgm:prSet/>
      <dgm:spPr/>
      <dgm:t>
        <a:bodyPr/>
        <a:lstStyle/>
        <a:p>
          <a:endParaRPr lang="en-US"/>
        </a:p>
      </dgm:t>
    </dgm:pt>
    <dgm:pt modelId="{76656FF1-8EEE-48A1-8B4A-C266EF8348F3}" type="sibTrans" cxnId="{0F876FEC-A8E9-48C0-B94F-21D96720A39C}">
      <dgm:prSet/>
      <dgm:spPr/>
      <dgm:t>
        <a:bodyPr/>
        <a:lstStyle/>
        <a:p>
          <a:endParaRPr lang="en-US"/>
        </a:p>
      </dgm:t>
    </dgm:pt>
    <dgm:pt modelId="{2D1A0C84-45AA-4E41-ABED-34846DA53C7E}">
      <dgm:prSet/>
      <dgm:spPr/>
      <dgm:t>
        <a:bodyPr/>
        <a:lstStyle/>
        <a:p>
          <a:r>
            <a:rPr lang="fr-FR" dirty="0"/>
            <a:t>Une modification de ces paramètres </a:t>
          </a:r>
          <a:r>
            <a:rPr lang="fr-FR" dirty="0">
              <a:solidFill>
                <a:srgbClr val="FF0000"/>
              </a:solidFill>
            </a:rPr>
            <a:t>VA</a:t>
          </a:r>
          <a:r>
            <a:rPr lang="fr-FR" dirty="0"/>
            <a:t> entrainer un changement de comportement du logiciel, et donc l’apparition de bugs.</a:t>
          </a:r>
          <a:endParaRPr lang="en-US" dirty="0"/>
        </a:p>
      </dgm:t>
    </dgm:pt>
    <dgm:pt modelId="{32E0DF13-D0C9-4432-8575-154610D42C3B}" type="parTrans" cxnId="{AE44E500-29E4-42B7-9095-84750D20048F}">
      <dgm:prSet/>
      <dgm:spPr/>
      <dgm:t>
        <a:bodyPr/>
        <a:lstStyle/>
        <a:p>
          <a:endParaRPr lang="en-US"/>
        </a:p>
      </dgm:t>
    </dgm:pt>
    <dgm:pt modelId="{E64A04C1-3379-41FF-91E7-527F69D568EC}" type="sibTrans" cxnId="{AE44E500-29E4-42B7-9095-84750D20048F}">
      <dgm:prSet/>
      <dgm:spPr/>
      <dgm:t>
        <a:bodyPr/>
        <a:lstStyle/>
        <a:p>
          <a:endParaRPr lang="en-US"/>
        </a:p>
      </dgm:t>
    </dgm:pt>
    <dgm:pt modelId="{BA56F777-3130-4457-9974-77D9A4923118}" type="pres">
      <dgm:prSet presAssocID="{2D91FEB9-B3AE-4067-B244-CA6DA4A3E99C}" presName="root" presStyleCnt="0">
        <dgm:presLayoutVars>
          <dgm:dir/>
          <dgm:resizeHandles val="exact"/>
        </dgm:presLayoutVars>
      </dgm:prSet>
      <dgm:spPr/>
    </dgm:pt>
    <dgm:pt modelId="{5D8D7E6C-2B8A-47BC-AC40-C7E54AFE9513}" type="pres">
      <dgm:prSet presAssocID="{8DBCCE00-F9CB-4445-A5C1-0F5AEC84804B}" presName="compNode" presStyleCnt="0"/>
      <dgm:spPr/>
    </dgm:pt>
    <dgm:pt modelId="{B41D14BE-1FA8-4DE3-9EEB-65D73CDE6626}" type="pres">
      <dgm:prSet presAssocID="{8DBCCE00-F9CB-4445-A5C1-0F5AEC84804B}" presName="bgRect" presStyleLbl="bgShp" presStyleIdx="0" presStyleCnt="3"/>
      <dgm:spPr/>
    </dgm:pt>
    <dgm:pt modelId="{7538D444-4C87-4EFC-8735-FCD91969D91B}" type="pres">
      <dgm:prSet presAssocID="{8DBCCE00-F9CB-4445-A5C1-0F5AEC8480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enages"/>
        </a:ext>
      </dgm:extLst>
    </dgm:pt>
    <dgm:pt modelId="{69BCC1BC-3763-402C-BC73-F9A117278B35}" type="pres">
      <dgm:prSet presAssocID="{8DBCCE00-F9CB-4445-A5C1-0F5AEC84804B}" presName="spaceRect" presStyleCnt="0"/>
      <dgm:spPr/>
    </dgm:pt>
    <dgm:pt modelId="{E8C3D1A8-FBB7-408C-98FF-4F97E88123A5}" type="pres">
      <dgm:prSet presAssocID="{8DBCCE00-F9CB-4445-A5C1-0F5AEC84804B}" presName="parTx" presStyleLbl="revTx" presStyleIdx="0" presStyleCnt="3">
        <dgm:presLayoutVars>
          <dgm:chMax val="0"/>
          <dgm:chPref val="0"/>
        </dgm:presLayoutVars>
      </dgm:prSet>
      <dgm:spPr/>
    </dgm:pt>
    <dgm:pt modelId="{A74AFB60-5402-42FC-83E3-33A7A5574BA6}" type="pres">
      <dgm:prSet presAssocID="{DE2865F6-A82D-4559-A4FC-8B8A8FEEC51B}" presName="sibTrans" presStyleCnt="0"/>
      <dgm:spPr/>
    </dgm:pt>
    <dgm:pt modelId="{C4B16F07-7D22-4C43-B9D2-B8D2C94DFA07}" type="pres">
      <dgm:prSet presAssocID="{F2FD38C3-2A7E-4136-A574-A8AA6D53BFD4}" presName="compNode" presStyleCnt="0"/>
      <dgm:spPr/>
    </dgm:pt>
    <dgm:pt modelId="{11803C42-894A-400B-8061-2E13E44A4639}" type="pres">
      <dgm:prSet presAssocID="{F2FD38C3-2A7E-4136-A574-A8AA6D53BFD4}" presName="bgRect" presStyleLbl="bgShp" presStyleIdx="1" presStyleCnt="3"/>
      <dgm:spPr/>
    </dgm:pt>
    <dgm:pt modelId="{8BC96ED9-FC0F-479B-8322-26BC487FDE3E}" type="pres">
      <dgm:prSet presAssocID="{F2FD38C3-2A7E-4136-A574-A8AA6D53BF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78CDB4F-A6E7-40C2-9852-8C7D75A3AE47}" type="pres">
      <dgm:prSet presAssocID="{F2FD38C3-2A7E-4136-A574-A8AA6D53BFD4}" presName="spaceRect" presStyleCnt="0"/>
      <dgm:spPr/>
    </dgm:pt>
    <dgm:pt modelId="{7F8C52B1-33BA-48C3-8753-E945B7A66FD2}" type="pres">
      <dgm:prSet presAssocID="{F2FD38C3-2A7E-4136-A574-A8AA6D53BFD4}" presName="parTx" presStyleLbl="revTx" presStyleIdx="1" presStyleCnt="3">
        <dgm:presLayoutVars>
          <dgm:chMax val="0"/>
          <dgm:chPref val="0"/>
        </dgm:presLayoutVars>
      </dgm:prSet>
      <dgm:spPr/>
    </dgm:pt>
    <dgm:pt modelId="{F56F5CC4-9AF4-417D-B32A-ED406EA37072}" type="pres">
      <dgm:prSet presAssocID="{76656FF1-8EEE-48A1-8B4A-C266EF8348F3}" presName="sibTrans" presStyleCnt="0"/>
      <dgm:spPr/>
    </dgm:pt>
    <dgm:pt modelId="{08884553-CB4F-4AF3-A9D1-28C39D6D205B}" type="pres">
      <dgm:prSet presAssocID="{2D1A0C84-45AA-4E41-ABED-34846DA53C7E}" presName="compNode" presStyleCnt="0"/>
      <dgm:spPr/>
    </dgm:pt>
    <dgm:pt modelId="{CE86DF28-BBAA-4413-975A-163ABC0575D1}" type="pres">
      <dgm:prSet presAssocID="{2D1A0C84-45AA-4E41-ABED-34846DA53C7E}" presName="bgRect" presStyleLbl="bgShp" presStyleIdx="2" presStyleCnt="3"/>
      <dgm:spPr/>
    </dgm:pt>
    <dgm:pt modelId="{181280D3-B943-4DDD-B1CD-1F46CE2DBF41}" type="pres">
      <dgm:prSet presAssocID="{2D1A0C84-45AA-4E41-ABED-34846DA53C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eur"/>
        </a:ext>
      </dgm:extLst>
    </dgm:pt>
    <dgm:pt modelId="{BA0849A5-5FBC-43FA-97E5-63A2880AE9BF}" type="pres">
      <dgm:prSet presAssocID="{2D1A0C84-45AA-4E41-ABED-34846DA53C7E}" presName="spaceRect" presStyleCnt="0"/>
      <dgm:spPr/>
    </dgm:pt>
    <dgm:pt modelId="{F7E862B5-D327-4C00-B129-58CDFECAE37C}" type="pres">
      <dgm:prSet presAssocID="{2D1A0C84-45AA-4E41-ABED-34846DA53C7E}" presName="parTx" presStyleLbl="revTx" presStyleIdx="2" presStyleCnt="3">
        <dgm:presLayoutVars>
          <dgm:chMax val="0"/>
          <dgm:chPref val="0"/>
        </dgm:presLayoutVars>
      </dgm:prSet>
      <dgm:spPr/>
    </dgm:pt>
  </dgm:ptLst>
  <dgm:cxnLst>
    <dgm:cxn modelId="{AE44E500-29E4-42B7-9095-84750D20048F}" srcId="{2D91FEB9-B3AE-4067-B244-CA6DA4A3E99C}" destId="{2D1A0C84-45AA-4E41-ABED-34846DA53C7E}" srcOrd="2" destOrd="0" parTransId="{32E0DF13-D0C9-4432-8575-154610D42C3B}" sibTransId="{E64A04C1-3379-41FF-91E7-527F69D568EC}"/>
    <dgm:cxn modelId="{A6EB3963-17DB-4482-B83F-B01746CB8789}" type="presOf" srcId="{F2FD38C3-2A7E-4136-A574-A8AA6D53BFD4}" destId="{7F8C52B1-33BA-48C3-8753-E945B7A66FD2}" srcOrd="0" destOrd="0" presId="urn:microsoft.com/office/officeart/2018/2/layout/IconVerticalSolidList"/>
    <dgm:cxn modelId="{397CF951-917B-45BD-8979-7DD28C83416D}" type="presOf" srcId="{8DBCCE00-F9CB-4445-A5C1-0F5AEC84804B}" destId="{E8C3D1A8-FBB7-408C-98FF-4F97E88123A5}" srcOrd="0" destOrd="0" presId="urn:microsoft.com/office/officeart/2018/2/layout/IconVerticalSolidList"/>
    <dgm:cxn modelId="{DA0C0658-5F8A-4AD9-BE29-176C2D223D3F}" srcId="{2D91FEB9-B3AE-4067-B244-CA6DA4A3E99C}" destId="{8DBCCE00-F9CB-4445-A5C1-0F5AEC84804B}" srcOrd="0" destOrd="0" parTransId="{E9314AE1-63B6-42D1-9009-41AD040B9246}" sibTransId="{DE2865F6-A82D-4559-A4FC-8B8A8FEEC51B}"/>
    <dgm:cxn modelId="{95A90481-52D5-4D96-B61D-BB2D578E813F}" type="presOf" srcId="{2D91FEB9-B3AE-4067-B244-CA6DA4A3E99C}" destId="{BA56F777-3130-4457-9974-77D9A4923118}" srcOrd="0" destOrd="0" presId="urn:microsoft.com/office/officeart/2018/2/layout/IconVerticalSolidList"/>
    <dgm:cxn modelId="{0F876FEC-A8E9-48C0-B94F-21D96720A39C}" srcId="{2D91FEB9-B3AE-4067-B244-CA6DA4A3E99C}" destId="{F2FD38C3-2A7E-4136-A574-A8AA6D53BFD4}" srcOrd="1" destOrd="0" parTransId="{5692EF35-B660-41FC-824C-BCDE8F9401DD}" sibTransId="{76656FF1-8EEE-48A1-8B4A-C266EF8348F3}"/>
    <dgm:cxn modelId="{249007EE-347E-4CCD-8BAA-6120BDAA9EA6}" type="presOf" srcId="{2D1A0C84-45AA-4E41-ABED-34846DA53C7E}" destId="{F7E862B5-D327-4C00-B129-58CDFECAE37C}" srcOrd="0" destOrd="0" presId="urn:microsoft.com/office/officeart/2018/2/layout/IconVerticalSolidList"/>
    <dgm:cxn modelId="{113F1C10-8064-4E02-9111-05B11BD4626F}" type="presParOf" srcId="{BA56F777-3130-4457-9974-77D9A4923118}" destId="{5D8D7E6C-2B8A-47BC-AC40-C7E54AFE9513}" srcOrd="0" destOrd="0" presId="urn:microsoft.com/office/officeart/2018/2/layout/IconVerticalSolidList"/>
    <dgm:cxn modelId="{831E4890-A063-4DB0-BD5D-30755796D6AB}" type="presParOf" srcId="{5D8D7E6C-2B8A-47BC-AC40-C7E54AFE9513}" destId="{B41D14BE-1FA8-4DE3-9EEB-65D73CDE6626}" srcOrd="0" destOrd="0" presId="urn:microsoft.com/office/officeart/2018/2/layout/IconVerticalSolidList"/>
    <dgm:cxn modelId="{2466D805-0FEF-41C1-A0AB-38A098DE73C5}" type="presParOf" srcId="{5D8D7E6C-2B8A-47BC-AC40-C7E54AFE9513}" destId="{7538D444-4C87-4EFC-8735-FCD91969D91B}" srcOrd="1" destOrd="0" presId="urn:microsoft.com/office/officeart/2018/2/layout/IconVerticalSolidList"/>
    <dgm:cxn modelId="{404221B7-40FE-41F5-BA24-2986E9301C38}" type="presParOf" srcId="{5D8D7E6C-2B8A-47BC-AC40-C7E54AFE9513}" destId="{69BCC1BC-3763-402C-BC73-F9A117278B35}" srcOrd="2" destOrd="0" presId="urn:microsoft.com/office/officeart/2018/2/layout/IconVerticalSolidList"/>
    <dgm:cxn modelId="{DDDB0498-4A83-4657-B3FF-03142916F565}" type="presParOf" srcId="{5D8D7E6C-2B8A-47BC-AC40-C7E54AFE9513}" destId="{E8C3D1A8-FBB7-408C-98FF-4F97E88123A5}" srcOrd="3" destOrd="0" presId="urn:microsoft.com/office/officeart/2018/2/layout/IconVerticalSolidList"/>
    <dgm:cxn modelId="{C75AD36B-0E2C-4681-812E-459B920D0BB1}" type="presParOf" srcId="{BA56F777-3130-4457-9974-77D9A4923118}" destId="{A74AFB60-5402-42FC-83E3-33A7A5574BA6}" srcOrd="1" destOrd="0" presId="urn:microsoft.com/office/officeart/2018/2/layout/IconVerticalSolidList"/>
    <dgm:cxn modelId="{32A78F38-34EC-4DB6-A295-32E1B993DC9C}" type="presParOf" srcId="{BA56F777-3130-4457-9974-77D9A4923118}" destId="{C4B16F07-7D22-4C43-B9D2-B8D2C94DFA07}" srcOrd="2" destOrd="0" presId="urn:microsoft.com/office/officeart/2018/2/layout/IconVerticalSolidList"/>
    <dgm:cxn modelId="{B354B3DD-87F3-4BA6-9944-B3D98CFCD562}" type="presParOf" srcId="{C4B16F07-7D22-4C43-B9D2-B8D2C94DFA07}" destId="{11803C42-894A-400B-8061-2E13E44A4639}" srcOrd="0" destOrd="0" presId="urn:microsoft.com/office/officeart/2018/2/layout/IconVerticalSolidList"/>
    <dgm:cxn modelId="{27BBB1D6-8DAA-41DE-9A73-7FDA51FBE112}" type="presParOf" srcId="{C4B16F07-7D22-4C43-B9D2-B8D2C94DFA07}" destId="{8BC96ED9-FC0F-479B-8322-26BC487FDE3E}" srcOrd="1" destOrd="0" presId="urn:microsoft.com/office/officeart/2018/2/layout/IconVerticalSolidList"/>
    <dgm:cxn modelId="{CB11F97C-B5E1-41D3-A26D-55EB67D7CD2A}" type="presParOf" srcId="{C4B16F07-7D22-4C43-B9D2-B8D2C94DFA07}" destId="{578CDB4F-A6E7-40C2-9852-8C7D75A3AE47}" srcOrd="2" destOrd="0" presId="urn:microsoft.com/office/officeart/2018/2/layout/IconVerticalSolidList"/>
    <dgm:cxn modelId="{6FB00DC3-6707-42F2-9609-5C24156E1390}" type="presParOf" srcId="{C4B16F07-7D22-4C43-B9D2-B8D2C94DFA07}" destId="{7F8C52B1-33BA-48C3-8753-E945B7A66FD2}" srcOrd="3" destOrd="0" presId="urn:microsoft.com/office/officeart/2018/2/layout/IconVerticalSolidList"/>
    <dgm:cxn modelId="{FEF0126C-9378-49B3-AD2E-432BD29A7E19}" type="presParOf" srcId="{BA56F777-3130-4457-9974-77D9A4923118}" destId="{F56F5CC4-9AF4-417D-B32A-ED406EA37072}" srcOrd="3" destOrd="0" presId="urn:microsoft.com/office/officeart/2018/2/layout/IconVerticalSolidList"/>
    <dgm:cxn modelId="{7334ABFA-7991-4107-B650-550C764854D4}" type="presParOf" srcId="{BA56F777-3130-4457-9974-77D9A4923118}" destId="{08884553-CB4F-4AF3-A9D1-28C39D6D205B}" srcOrd="4" destOrd="0" presId="urn:microsoft.com/office/officeart/2018/2/layout/IconVerticalSolidList"/>
    <dgm:cxn modelId="{51643729-975F-4201-A99A-C3D91BFC7018}" type="presParOf" srcId="{08884553-CB4F-4AF3-A9D1-28C39D6D205B}" destId="{CE86DF28-BBAA-4413-975A-163ABC0575D1}" srcOrd="0" destOrd="0" presId="urn:microsoft.com/office/officeart/2018/2/layout/IconVerticalSolidList"/>
    <dgm:cxn modelId="{BCC7D61C-BEC3-4CA6-9B59-F4A994E6D3D1}" type="presParOf" srcId="{08884553-CB4F-4AF3-A9D1-28C39D6D205B}" destId="{181280D3-B943-4DDD-B1CD-1F46CE2DBF41}" srcOrd="1" destOrd="0" presId="urn:microsoft.com/office/officeart/2018/2/layout/IconVerticalSolidList"/>
    <dgm:cxn modelId="{65D2503E-F499-4623-812D-003FB4A6E3D2}" type="presParOf" srcId="{08884553-CB4F-4AF3-A9D1-28C39D6D205B}" destId="{BA0849A5-5FBC-43FA-97E5-63A2880AE9BF}" srcOrd="2" destOrd="0" presId="urn:microsoft.com/office/officeart/2018/2/layout/IconVerticalSolidList"/>
    <dgm:cxn modelId="{A433FC88-35AE-4850-A6EB-AEB37F11B471}" type="presParOf" srcId="{08884553-CB4F-4AF3-A9D1-28C39D6D205B}" destId="{F7E862B5-D327-4C00-B129-58CDFECAE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041D05-0AE3-4299-B9AF-378B5958BE9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73221E7-0943-4CB3-B5E7-A0121EE2255E}">
      <dgm:prSet/>
      <dgm:spPr/>
      <dgm:t>
        <a:bodyPr/>
        <a:lstStyle/>
        <a:p>
          <a:r>
            <a:rPr lang="fr-FR"/>
            <a:t>Le panneau mission permet de configurer le pas de temps de la simulation. Il est important de rentrer un pas de temps cohérent par rapport à la durée de la mission (attention dans le code, la durée de la mission est en seconde !). Il va impacter le temps de calcul ainsi que la finesse des trajectoires des satellites.</a:t>
          </a:r>
          <a:endParaRPr lang="en-US"/>
        </a:p>
      </dgm:t>
    </dgm:pt>
    <dgm:pt modelId="{31AB0338-4A58-4171-A4E4-882FCA2FD361}" type="parTrans" cxnId="{01A64004-0DE2-40F3-8C52-0DAB1C12F1EF}">
      <dgm:prSet/>
      <dgm:spPr/>
      <dgm:t>
        <a:bodyPr/>
        <a:lstStyle/>
        <a:p>
          <a:endParaRPr lang="en-US"/>
        </a:p>
      </dgm:t>
    </dgm:pt>
    <dgm:pt modelId="{27F70F1C-559C-4230-A257-3C2601332F2C}" type="sibTrans" cxnId="{01A64004-0DE2-40F3-8C52-0DAB1C12F1EF}">
      <dgm:prSet/>
      <dgm:spPr/>
      <dgm:t>
        <a:bodyPr/>
        <a:lstStyle/>
        <a:p>
          <a:endParaRPr lang="en-US"/>
        </a:p>
      </dgm:t>
    </dgm:pt>
    <dgm:pt modelId="{B1FEADBF-CC61-40F3-A477-455856EF131A}">
      <dgm:prSet/>
      <dgm:spPr/>
      <dgm:t>
        <a:bodyPr/>
        <a:lstStyle/>
        <a:p>
          <a:r>
            <a:rPr lang="fr-FR"/>
            <a:t>Pour une mission de 1 jour (86400s), un pas de temps de 100 est amplement suffisant. Il est donc recommandé que le pas de temps soit égal au (nombre de jour * 100).</a:t>
          </a:r>
          <a:endParaRPr lang="en-US"/>
        </a:p>
      </dgm:t>
    </dgm:pt>
    <dgm:pt modelId="{B25BB033-C03D-43AD-89F4-C82FB1C3D547}" type="parTrans" cxnId="{F63282F8-694A-428D-8053-E97DB4FA6777}">
      <dgm:prSet/>
      <dgm:spPr/>
      <dgm:t>
        <a:bodyPr/>
        <a:lstStyle/>
        <a:p>
          <a:endParaRPr lang="en-US"/>
        </a:p>
      </dgm:t>
    </dgm:pt>
    <dgm:pt modelId="{A77FD4AC-E85B-4F18-9A22-9A4E75885B1F}" type="sibTrans" cxnId="{F63282F8-694A-428D-8053-E97DB4FA6777}">
      <dgm:prSet/>
      <dgm:spPr/>
      <dgm:t>
        <a:bodyPr/>
        <a:lstStyle/>
        <a:p>
          <a:endParaRPr lang="en-US"/>
        </a:p>
      </dgm:t>
    </dgm:pt>
    <dgm:pt modelId="{C5ED86D9-1A76-49B1-A27B-A4D8AC21CB32}" type="pres">
      <dgm:prSet presAssocID="{F8041D05-0AE3-4299-B9AF-378B5958BE91}" presName="hierChild1" presStyleCnt="0">
        <dgm:presLayoutVars>
          <dgm:chPref val="1"/>
          <dgm:dir/>
          <dgm:animOne val="branch"/>
          <dgm:animLvl val="lvl"/>
          <dgm:resizeHandles/>
        </dgm:presLayoutVars>
      </dgm:prSet>
      <dgm:spPr/>
    </dgm:pt>
    <dgm:pt modelId="{DE5498A5-E015-48C6-AA23-61135BB83460}" type="pres">
      <dgm:prSet presAssocID="{B73221E7-0943-4CB3-B5E7-A0121EE2255E}" presName="hierRoot1" presStyleCnt="0"/>
      <dgm:spPr/>
    </dgm:pt>
    <dgm:pt modelId="{B9545F4D-1CA4-4560-B157-033875739B46}" type="pres">
      <dgm:prSet presAssocID="{B73221E7-0943-4CB3-B5E7-A0121EE2255E}" presName="composite" presStyleCnt="0"/>
      <dgm:spPr/>
    </dgm:pt>
    <dgm:pt modelId="{DF3C1C58-71C3-4247-A315-C3FF03FE32CB}" type="pres">
      <dgm:prSet presAssocID="{B73221E7-0943-4CB3-B5E7-A0121EE2255E}" presName="background" presStyleLbl="node0" presStyleIdx="0" presStyleCnt="2"/>
      <dgm:spPr/>
    </dgm:pt>
    <dgm:pt modelId="{60E251C9-A343-4277-BE74-0A1EA9B84C61}" type="pres">
      <dgm:prSet presAssocID="{B73221E7-0943-4CB3-B5E7-A0121EE2255E}" presName="text" presStyleLbl="fgAcc0" presStyleIdx="0" presStyleCnt="2">
        <dgm:presLayoutVars>
          <dgm:chPref val="3"/>
        </dgm:presLayoutVars>
      </dgm:prSet>
      <dgm:spPr/>
    </dgm:pt>
    <dgm:pt modelId="{E06DC179-2FB2-4001-AD99-F46E0E962F21}" type="pres">
      <dgm:prSet presAssocID="{B73221E7-0943-4CB3-B5E7-A0121EE2255E}" presName="hierChild2" presStyleCnt="0"/>
      <dgm:spPr/>
    </dgm:pt>
    <dgm:pt modelId="{4D108E98-73B4-4CC9-90F6-84A0999B9A36}" type="pres">
      <dgm:prSet presAssocID="{B1FEADBF-CC61-40F3-A477-455856EF131A}" presName="hierRoot1" presStyleCnt="0"/>
      <dgm:spPr/>
    </dgm:pt>
    <dgm:pt modelId="{F59CF101-1837-41C4-A652-F578FA9094A5}" type="pres">
      <dgm:prSet presAssocID="{B1FEADBF-CC61-40F3-A477-455856EF131A}" presName="composite" presStyleCnt="0"/>
      <dgm:spPr/>
    </dgm:pt>
    <dgm:pt modelId="{D50EC9CC-43A8-4F83-874E-D857B42F8154}" type="pres">
      <dgm:prSet presAssocID="{B1FEADBF-CC61-40F3-A477-455856EF131A}" presName="background" presStyleLbl="node0" presStyleIdx="1" presStyleCnt="2"/>
      <dgm:spPr/>
    </dgm:pt>
    <dgm:pt modelId="{7190C3CE-77E7-4D50-846D-CB3EF03588C5}" type="pres">
      <dgm:prSet presAssocID="{B1FEADBF-CC61-40F3-A477-455856EF131A}" presName="text" presStyleLbl="fgAcc0" presStyleIdx="1" presStyleCnt="2">
        <dgm:presLayoutVars>
          <dgm:chPref val="3"/>
        </dgm:presLayoutVars>
      </dgm:prSet>
      <dgm:spPr/>
    </dgm:pt>
    <dgm:pt modelId="{E2729609-C5EE-41CA-9869-B321E0105167}" type="pres">
      <dgm:prSet presAssocID="{B1FEADBF-CC61-40F3-A477-455856EF131A}" presName="hierChild2" presStyleCnt="0"/>
      <dgm:spPr/>
    </dgm:pt>
  </dgm:ptLst>
  <dgm:cxnLst>
    <dgm:cxn modelId="{01A64004-0DE2-40F3-8C52-0DAB1C12F1EF}" srcId="{F8041D05-0AE3-4299-B9AF-378B5958BE91}" destId="{B73221E7-0943-4CB3-B5E7-A0121EE2255E}" srcOrd="0" destOrd="0" parTransId="{31AB0338-4A58-4171-A4E4-882FCA2FD361}" sibTransId="{27F70F1C-559C-4230-A257-3C2601332F2C}"/>
    <dgm:cxn modelId="{46669534-DFFD-4FB6-9012-AD46B5571AC1}" type="presOf" srcId="{F8041D05-0AE3-4299-B9AF-378B5958BE91}" destId="{C5ED86D9-1A76-49B1-A27B-A4D8AC21CB32}" srcOrd="0" destOrd="0" presId="urn:microsoft.com/office/officeart/2005/8/layout/hierarchy1"/>
    <dgm:cxn modelId="{F4FC0A8A-8AF5-4703-BD39-8B5CDBFD1FF4}" type="presOf" srcId="{B1FEADBF-CC61-40F3-A477-455856EF131A}" destId="{7190C3CE-77E7-4D50-846D-CB3EF03588C5}" srcOrd="0" destOrd="0" presId="urn:microsoft.com/office/officeart/2005/8/layout/hierarchy1"/>
    <dgm:cxn modelId="{EFB455A2-CD8A-42E4-83A7-0DBBA1AFB62D}" type="presOf" srcId="{B73221E7-0943-4CB3-B5E7-A0121EE2255E}" destId="{60E251C9-A343-4277-BE74-0A1EA9B84C61}" srcOrd="0" destOrd="0" presId="urn:microsoft.com/office/officeart/2005/8/layout/hierarchy1"/>
    <dgm:cxn modelId="{F63282F8-694A-428D-8053-E97DB4FA6777}" srcId="{F8041D05-0AE3-4299-B9AF-378B5958BE91}" destId="{B1FEADBF-CC61-40F3-A477-455856EF131A}" srcOrd="1" destOrd="0" parTransId="{B25BB033-C03D-43AD-89F4-C82FB1C3D547}" sibTransId="{A77FD4AC-E85B-4F18-9A22-9A4E75885B1F}"/>
    <dgm:cxn modelId="{851EDD58-BC26-4FE3-A4A8-6747E81FEDEB}" type="presParOf" srcId="{C5ED86D9-1A76-49B1-A27B-A4D8AC21CB32}" destId="{DE5498A5-E015-48C6-AA23-61135BB83460}" srcOrd="0" destOrd="0" presId="urn:microsoft.com/office/officeart/2005/8/layout/hierarchy1"/>
    <dgm:cxn modelId="{1E4A09A3-BCBC-475A-97C3-7F9777D8926E}" type="presParOf" srcId="{DE5498A5-E015-48C6-AA23-61135BB83460}" destId="{B9545F4D-1CA4-4560-B157-033875739B46}" srcOrd="0" destOrd="0" presId="urn:microsoft.com/office/officeart/2005/8/layout/hierarchy1"/>
    <dgm:cxn modelId="{354F0704-73E3-4EF4-AC6C-D831D65A82FC}" type="presParOf" srcId="{B9545F4D-1CA4-4560-B157-033875739B46}" destId="{DF3C1C58-71C3-4247-A315-C3FF03FE32CB}" srcOrd="0" destOrd="0" presId="urn:microsoft.com/office/officeart/2005/8/layout/hierarchy1"/>
    <dgm:cxn modelId="{D3246F01-5759-48AB-BCE6-C4631F60DC74}" type="presParOf" srcId="{B9545F4D-1CA4-4560-B157-033875739B46}" destId="{60E251C9-A343-4277-BE74-0A1EA9B84C61}" srcOrd="1" destOrd="0" presId="urn:microsoft.com/office/officeart/2005/8/layout/hierarchy1"/>
    <dgm:cxn modelId="{A667CDBB-B60F-4A42-8614-9C2787B583EF}" type="presParOf" srcId="{DE5498A5-E015-48C6-AA23-61135BB83460}" destId="{E06DC179-2FB2-4001-AD99-F46E0E962F21}" srcOrd="1" destOrd="0" presId="urn:microsoft.com/office/officeart/2005/8/layout/hierarchy1"/>
    <dgm:cxn modelId="{D7F105CC-9451-426D-A8CF-E45041D69DFE}" type="presParOf" srcId="{C5ED86D9-1A76-49B1-A27B-A4D8AC21CB32}" destId="{4D108E98-73B4-4CC9-90F6-84A0999B9A36}" srcOrd="1" destOrd="0" presId="urn:microsoft.com/office/officeart/2005/8/layout/hierarchy1"/>
    <dgm:cxn modelId="{C2AB44A4-6314-4E7B-ABC1-8969A6B60F5E}" type="presParOf" srcId="{4D108E98-73B4-4CC9-90F6-84A0999B9A36}" destId="{F59CF101-1837-41C4-A652-F578FA9094A5}" srcOrd="0" destOrd="0" presId="urn:microsoft.com/office/officeart/2005/8/layout/hierarchy1"/>
    <dgm:cxn modelId="{8EA60265-730F-4426-90D9-75FB77760C70}" type="presParOf" srcId="{F59CF101-1837-41C4-A652-F578FA9094A5}" destId="{D50EC9CC-43A8-4F83-874E-D857B42F8154}" srcOrd="0" destOrd="0" presId="urn:microsoft.com/office/officeart/2005/8/layout/hierarchy1"/>
    <dgm:cxn modelId="{03713E12-9232-4FE7-8FB6-2C948F87EAD0}" type="presParOf" srcId="{F59CF101-1837-41C4-A652-F578FA9094A5}" destId="{7190C3CE-77E7-4D50-846D-CB3EF03588C5}" srcOrd="1" destOrd="0" presId="urn:microsoft.com/office/officeart/2005/8/layout/hierarchy1"/>
    <dgm:cxn modelId="{27A01EC0-75C6-4EF9-ACD5-37769CDD819C}" type="presParOf" srcId="{4D108E98-73B4-4CC9-90F6-84A0999B9A36}" destId="{E2729609-C5EE-41CA-9869-B321E01051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11C063-8721-4542-A146-449B96E7FF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00EB56-ACC8-41DF-ABA9-C58576D039B6}">
      <dgm:prSet/>
      <dgm:spPr/>
      <dgm:t>
        <a:bodyPr/>
        <a:lstStyle/>
        <a:p>
          <a:pPr>
            <a:lnSpc>
              <a:spcPct val="100000"/>
            </a:lnSpc>
          </a:pPr>
          <a:r>
            <a:rPr lang="fr-FR"/>
            <a:t>Le logiciel est doté d’un nommage des satellites automatique. Lors de la création du satellite, l’utilisateur ne rentre que la base du nom, le logiciel s’occupe de la différentiation des satellites de la constellation.</a:t>
          </a:r>
          <a:endParaRPr lang="en-US"/>
        </a:p>
      </dgm:t>
    </dgm:pt>
    <dgm:pt modelId="{1A442048-553F-4B78-822C-9158514A8978}" type="parTrans" cxnId="{8AC36B7F-07AF-4930-8451-704891DA8111}">
      <dgm:prSet/>
      <dgm:spPr/>
      <dgm:t>
        <a:bodyPr/>
        <a:lstStyle/>
        <a:p>
          <a:endParaRPr lang="en-US"/>
        </a:p>
      </dgm:t>
    </dgm:pt>
    <dgm:pt modelId="{BC634C61-CEBF-4917-B915-7DB6BE472E23}" type="sibTrans" cxnId="{8AC36B7F-07AF-4930-8451-704891DA8111}">
      <dgm:prSet/>
      <dgm:spPr/>
      <dgm:t>
        <a:bodyPr/>
        <a:lstStyle/>
        <a:p>
          <a:endParaRPr lang="en-US"/>
        </a:p>
      </dgm:t>
    </dgm:pt>
    <dgm:pt modelId="{B1E69073-F724-4200-B032-2F957A185B71}">
      <dgm:prSet/>
      <dgm:spPr/>
      <dgm:t>
        <a:bodyPr/>
        <a:lstStyle/>
        <a:p>
          <a:pPr>
            <a:lnSpc>
              <a:spcPct val="100000"/>
            </a:lnSpc>
          </a:pPr>
          <a:r>
            <a:rPr lang="fr-FR"/>
            <a:t>Le nommage est le suivant: </a:t>
          </a:r>
          <a:br>
            <a:rPr lang="fr-FR"/>
          </a:br>
          <a:r>
            <a:rPr lang="fr-FR"/>
            <a:t>Nom du satellite – Numéro du satellite dans le plan – Numéro du plan</a:t>
          </a:r>
          <a:endParaRPr lang="en-US"/>
        </a:p>
      </dgm:t>
    </dgm:pt>
    <dgm:pt modelId="{B196E493-7CC3-49C8-A4EF-4ABEA7A4DFDF}" type="parTrans" cxnId="{270D7073-65CA-48D2-9EBF-CA4DAF0AE4DE}">
      <dgm:prSet/>
      <dgm:spPr/>
      <dgm:t>
        <a:bodyPr/>
        <a:lstStyle/>
        <a:p>
          <a:endParaRPr lang="en-US"/>
        </a:p>
      </dgm:t>
    </dgm:pt>
    <dgm:pt modelId="{571B0D87-4B83-4802-839F-A8D439F7C872}" type="sibTrans" cxnId="{270D7073-65CA-48D2-9EBF-CA4DAF0AE4DE}">
      <dgm:prSet/>
      <dgm:spPr/>
      <dgm:t>
        <a:bodyPr/>
        <a:lstStyle/>
        <a:p>
          <a:endParaRPr lang="en-US"/>
        </a:p>
      </dgm:t>
    </dgm:pt>
    <dgm:pt modelId="{E65B9886-8917-4053-B1C2-58C8C0CB3614}" type="pres">
      <dgm:prSet presAssocID="{5611C063-8721-4542-A146-449B96E7FF0C}" presName="root" presStyleCnt="0">
        <dgm:presLayoutVars>
          <dgm:dir/>
          <dgm:resizeHandles val="exact"/>
        </dgm:presLayoutVars>
      </dgm:prSet>
      <dgm:spPr/>
    </dgm:pt>
    <dgm:pt modelId="{3D6496A2-25E5-41DC-82D0-0E022FCE8C40}" type="pres">
      <dgm:prSet presAssocID="{C600EB56-ACC8-41DF-ABA9-C58576D039B6}" presName="compNode" presStyleCnt="0"/>
      <dgm:spPr/>
    </dgm:pt>
    <dgm:pt modelId="{18A3013F-8AEC-4775-B262-17BD7E3E1412}" type="pres">
      <dgm:prSet presAssocID="{C600EB56-ACC8-41DF-ABA9-C58576D039B6}" presName="bgRect" presStyleLbl="bgShp" presStyleIdx="0" presStyleCnt="2"/>
      <dgm:spPr/>
    </dgm:pt>
    <dgm:pt modelId="{E330BD73-0305-4E8D-BCB9-584A18C481E6}" type="pres">
      <dgm:prSet presAssocID="{C600EB56-ACC8-41DF-ABA9-C58576D039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tellite"/>
        </a:ext>
      </dgm:extLst>
    </dgm:pt>
    <dgm:pt modelId="{3BE61ED3-CEA8-438F-993D-51C1CAB306E6}" type="pres">
      <dgm:prSet presAssocID="{C600EB56-ACC8-41DF-ABA9-C58576D039B6}" presName="spaceRect" presStyleCnt="0"/>
      <dgm:spPr/>
    </dgm:pt>
    <dgm:pt modelId="{C3074A0B-4222-4004-B8AC-FE87F70C9020}" type="pres">
      <dgm:prSet presAssocID="{C600EB56-ACC8-41DF-ABA9-C58576D039B6}" presName="parTx" presStyleLbl="revTx" presStyleIdx="0" presStyleCnt="2">
        <dgm:presLayoutVars>
          <dgm:chMax val="0"/>
          <dgm:chPref val="0"/>
        </dgm:presLayoutVars>
      </dgm:prSet>
      <dgm:spPr/>
    </dgm:pt>
    <dgm:pt modelId="{7739BC93-F094-4EC4-A79F-6CF34D662B50}" type="pres">
      <dgm:prSet presAssocID="{BC634C61-CEBF-4917-B915-7DB6BE472E23}" presName="sibTrans" presStyleCnt="0"/>
      <dgm:spPr/>
    </dgm:pt>
    <dgm:pt modelId="{90D1E0A6-0BB7-4E25-A235-67E99BB4D88F}" type="pres">
      <dgm:prSet presAssocID="{B1E69073-F724-4200-B032-2F957A185B71}" presName="compNode" presStyleCnt="0"/>
      <dgm:spPr/>
    </dgm:pt>
    <dgm:pt modelId="{EA295815-157C-451F-9A05-B98C39B4D76F}" type="pres">
      <dgm:prSet presAssocID="{B1E69073-F724-4200-B032-2F957A185B71}" presName="bgRect" presStyleLbl="bgShp" presStyleIdx="1" presStyleCnt="2"/>
      <dgm:spPr/>
    </dgm:pt>
    <dgm:pt modelId="{CAF79B9B-7C73-49A8-BC4B-5E0101F7FB2F}" type="pres">
      <dgm:prSet presAssocID="{B1E69073-F724-4200-B032-2F957A185B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dish"/>
        </a:ext>
      </dgm:extLst>
    </dgm:pt>
    <dgm:pt modelId="{DE2AE626-736B-4970-B269-E04626D29582}" type="pres">
      <dgm:prSet presAssocID="{B1E69073-F724-4200-B032-2F957A185B71}" presName="spaceRect" presStyleCnt="0"/>
      <dgm:spPr/>
    </dgm:pt>
    <dgm:pt modelId="{98EC6214-7B1B-4CB1-9326-EDD27BB07294}" type="pres">
      <dgm:prSet presAssocID="{B1E69073-F724-4200-B032-2F957A185B71}" presName="parTx" presStyleLbl="revTx" presStyleIdx="1" presStyleCnt="2">
        <dgm:presLayoutVars>
          <dgm:chMax val="0"/>
          <dgm:chPref val="0"/>
        </dgm:presLayoutVars>
      </dgm:prSet>
      <dgm:spPr/>
    </dgm:pt>
  </dgm:ptLst>
  <dgm:cxnLst>
    <dgm:cxn modelId="{D1849203-4357-42A7-8BD4-A3FF128722E0}" type="presOf" srcId="{5611C063-8721-4542-A146-449B96E7FF0C}" destId="{E65B9886-8917-4053-B1C2-58C8C0CB3614}" srcOrd="0" destOrd="0" presId="urn:microsoft.com/office/officeart/2018/2/layout/IconVerticalSolidList"/>
    <dgm:cxn modelId="{270D7073-65CA-48D2-9EBF-CA4DAF0AE4DE}" srcId="{5611C063-8721-4542-A146-449B96E7FF0C}" destId="{B1E69073-F724-4200-B032-2F957A185B71}" srcOrd="1" destOrd="0" parTransId="{B196E493-7CC3-49C8-A4EF-4ABEA7A4DFDF}" sibTransId="{571B0D87-4B83-4802-839F-A8D439F7C872}"/>
    <dgm:cxn modelId="{8AC36B7F-07AF-4930-8451-704891DA8111}" srcId="{5611C063-8721-4542-A146-449B96E7FF0C}" destId="{C600EB56-ACC8-41DF-ABA9-C58576D039B6}" srcOrd="0" destOrd="0" parTransId="{1A442048-553F-4B78-822C-9158514A8978}" sibTransId="{BC634C61-CEBF-4917-B915-7DB6BE472E23}"/>
    <dgm:cxn modelId="{1ECD4DD8-FCB8-49D5-953B-6A7A237F899D}" type="presOf" srcId="{C600EB56-ACC8-41DF-ABA9-C58576D039B6}" destId="{C3074A0B-4222-4004-B8AC-FE87F70C9020}" srcOrd="0" destOrd="0" presId="urn:microsoft.com/office/officeart/2018/2/layout/IconVerticalSolidList"/>
    <dgm:cxn modelId="{55163AF3-07F7-4DC0-8295-59BF5742C59B}" type="presOf" srcId="{B1E69073-F724-4200-B032-2F957A185B71}" destId="{98EC6214-7B1B-4CB1-9326-EDD27BB07294}" srcOrd="0" destOrd="0" presId="urn:microsoft.com/office/officeart/2018/2/layout/IconVerticalSolidList"/>
    <dgm:cxn modelId="{A823EC8D-8262-41AD-9CB2-CD52DA5EE88D}" type="presParOf" srcId="{E65B9886-8917-4053-B1C2-58C8C0CB3614}" destId="{3D6496A2-25E5-41DC-82D0-0E022FCE8C40}" srcOrd="0" destOrd="0" presId="urn:microsoft.com/office/officeart/2018/2/layout/IconVerticalSolidList"/>
    <dgm:cxn modelId="{59774DEB-4B0C-4ED2-B99A-3300700124D7}" type="presParOf" srcId="{3D6496A2-25E5-41DC-82D0-0E022FCE8C40}" destId="{18A3013F-8AEC-4775-B262-17BD7E3E1412}" srcOrd="0" destOrd="0" presId="urn:microsoft.com/office/officeart/2018/2/layout/IconVerticalSolidList"/>
    <dgm:cxn modelId="{DFA46DFC-C658-49F3-AB23-5E1F46730B2F}" type="presParOf" srcId="{3D6496A2-25E5-41DC-82D0-0E022FCE8C40}" destId="{E330BD73-0305-4E8D-BCB9-584A18C481E6}" srcOrd="1" destOrd="0" presId="urn:microsoft.com/office/officeart/2018/2/layout/IconVerticalSolidList"/>
    <dgm:cxn modelId="{49DAAEF5-32B7-41B7-8EEF-BD196CD79D05}" type="presParOf" srcId="{3D6496A2-25E5-41DC-82D0-0E022FCE8C40}" destId="{3BE61ED3-CEA8-438F-993D-51C1CAB306E6}" srcOrd="2" destOrd="0" presId="urn:microsoft.com/office/officeart/2018/2/layout/IconVerticalSolidList"/>
    <dgm:cxn modelId="{C21532BF-1E05-4CDF-8744-1171F73391D6}" type="presParOf" srcId="{3D6496A2-25E5-41DC-82D0-0E022FCE8C40}" destId="{C3074A0B-4222-4004-B8AC-FE87F70C9020}" srcOrd="3" destOrd="0" presId="urn:microsoft.com/office/officeart/2018/2/layout/IconVerticalSolidList"/>
    <dgm:cxn modelId="{5BD85855-1DD1-49EA-B471-66441A1A8DB2}" type="presParOf" srcId="{E65B9886-8917-4053-B1C2-58C8C0CB3614}" destId="{7739BC93-F094-4EC4-A79F-6CF34D662B50}" srcOrd="1" destOrd="0" presId="urn:microsoft.com/office/officeart/2018/2/layout/IconVerticalSolidList"/>
    <dgm:cxn modelId="{00CEDE85-DBA1-4702-8EB0-8CC621FB2A8D}" type="presParOf" srcId="{E65B9886-8917-4053-B1C2-58C8C0CB3614}" destId="{90D1E0A6-0BB7-4E25-A235-67E99BB4D88F}" srcOrd="2" destOrd="0" presId="urn:microsoft.com/office/officeart/2018/2/layout/IconVerticalSolidList"/>
    <dgm:cxn modelId="{83718FC0-BA84-40E0-ADEB-2F5A615FEF1C}" type="presParOf" srcId="{90D1E0A6-0BB7-4E25-A235-67E99BB4D88F}" destId="{EA295815-157C-451F-9A05-B98C39B4D76F}" srcOrd="0" destOrd="0" presId="urn:microsoft.com/office/officeart/2018/2/layout/IconVerticalSolidList"/>
    <dgm:cxn modelId="{A62B22CA-179D-46FE-A569-A12A6771F06D}" type="presParOf" srcId="{90D1E0A6-0BB7-4E25-A235-67E99BB4D88F}" destId="{CAF79B9B-7C73-49A8-BC4B-5E0101F7FB2F}" srcOrd="1" destOrd="0" presId="urn:microsoft.com/office/officeart/2018/2/layout/IconVerticalSolidList"/>
    <dgm:cxn modelId="{D8882942-C520-4EF5-B62A-40B15A3FD4B0}" type="presParOf" srcId="{90D1E0A6-0BB7-4E25-A235-67E99BB4D88F}" destId="{DE2AE626-736B-4970-B269-E04626D29582}" srcOrd="2" destOrd="0" presId="urn:microsoft.com/office/officeart/2018/2/layout/IconVerticalSolidList"/>
    <dgm:cxn modelId="{4270E55A-9C79-4250-9EDB-2A29461F54EE}" type="presParOf" srcId="{90D1E0A6-0BB7-4E25-A235-67E99BB4D88F}" destId="{98EC6214-7B1B-4CB1-9326-EDD27BB072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FDA46-FFB4-4012-AD55-5ED5EE668DEC}">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0DF4C-B3DE-4037-AC91-247015B6D344}">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1- Processus d’installation</a:t>
          </a:r>
          <a:endParaRPr lang="en-US" sz="2400" kern="1200"/>
        </a:p>
      </dsp:txBody>
      <dsp:txXfrm>
        <a:off x="100682" y="2427484"/>
        <a:ext cx="2370489" cy="720000"/>
      </dsp:txXfrm>
    </dsp:sp>
    <dsp:sp modelId="{945B67EF-BCDD-468E-B19C-DFA610E707D7}">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854ED-B7E4-4932-91BF-1E6C6986B685}">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2 - Explication des panneaux</a:t>
          </a:r>
          <a:endParaRPr lang="en-US" sz="2400" kern="1200"/>
        </a:p>
      </dsp:txBody>
      <dsp:txXfrm>
        <a:off x="2886007" y="2427484"/>
        <a:ext cx="2370489" cy="720000"/>
      </dsp:txXfrm>
    </dsp:sp>
    <dsp:sp modelId="{797B3BA4-F632-46C0-BA3D-D8CB30154F13}">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46C88-47FE-4825-A88A-BEED29FF219B}">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3 - Explication des résultats</a:t>
          </a:r>
          <a:endParaRPr lang="en-US" sz="2400" kern="1200"/>
        </a:p>
      </dsp:txBody>
      <dsp:txXfrm>
        <a:off x="5671332" y="2427484"/>
        <a:ext cx="2370489" cy="720000"/>
      </dsp:txXfrm>
    </dsp:sp>
    <dsp:sp modelId="{653A24C8-61C7-4F75-A8EE-16B80A8451E7}">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A3FEF-74B2-4FC3-A808-4D3EF1100256}">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4 – Informations complémentaires </a:t>
          </a:r>
          <a:endParaRPr lang="en-US" sz="2400" kern="1200"/>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D14BE-1FA8-4DE3-9EEB-65D73CDE662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8D444-4C87-4EFC-8735-FCD91969D91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C3D1A8-FBB7-408C-98FF-4F97E88123A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a:t>Le fichier config.py permet de configurer certains paramètres qui ne sont pas disponible sur l’IHM. C’est le seul fichier qui peut être modifier sans avoir à toucher au code (sauf quelques exceptions). Ces paramètres servent au bon fonctionnement du logiciel.</a:t>
          </a:r>
          <a:endParaRPr lang="en-US" sz="1800" kern="1200"/>
        </a:p>
      </dsp:txBody>
      <dsp:txXfrm>
        <a:off x="1437631" y="531"/>
        <a:ext cx="9077968" cy="1244702"/>
      </dsp:txXfrm>
    </dsp:sp>
    <dsp:sp modelId="{11803C42-894A-400B-8061-2E13E44A463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96ED9-FC0F-479B-8322-26BC487FDE3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C52B1-33BA-48C3-8753-E945B7A66FD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a:t>On y retrouve les constantes, les sources de données, les définitions des colonnes pour les exportations ainsi que certaines listes utilisées par l’IHM.</a:t>
          </a:r>
          <a:endParaRPr lang="en-US" sz="1800" kern="1200"/>
        </a:p>
      </dsp:txBody>
      <dsp:txXfrm>
        <a:off x="1437631" y="1556410"/>
        <a:ext cx="9077968" cy="1244702"/>
      </dsp:txXfrm>
    </dsp:sp>
    <dsp:sp modelId="{CE86DF28-BBAA-4413-975A-163ABC0575D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280D3-B943-4DDD-B1CD-1F46CE2DBF4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E862B5-D327-4C00-B129-58CDFECAE37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fr-FR" sz="1800" kern="1200" dirty="0"/>
            <a:t>Une modification de ces paramètres </a:t>
          </a:r>
          <a:r>
            <a:rPr lang="fr-FR" sz="1800" kern="1200" dirty="0">
              <a:solidFill>
                <a:srgbClr val="FF0000"/>
              </a:solidFill>
            </a:rPr>
            <a:t>VA</a:t>
          </a:r>
          <a:r>
            <a:rPr lang="fr-FR" sz="1800" kern="1200" dirty="0"/>
            <a:t> entrainer un changement de comportement du logiciel, et donc l’apparition de bugs.</a:t>
          </a:r>
          <a:endParaRPr lang="en-US" sz="1800" kern="1200" dirty="0"/>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C1C58-71C3-4247-A315-C3FF03FE32C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E251C9-A343-4277-BE74-0A1EA9B84C6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Le panneau mission permet de configurer le pas de temps de la simulation. Il est important de rentrer un pas de temps cohérent par rapport à la durée de la mission (attention dans le code, la durée de la mission est en seconde !). Il va impacter le temps de calcul ainsi que la finesse des trajectoires des satellites.</a:t>
          </a:r>
          <a:endParaRPr lang="en-US" sz="1900" kern="1200"/>
        </a:p>
      </dsp:txBody>
      <dsp:txXfrm>
        <a:off x="696297" y="538547"/>
        <a:ext cx="4171627" cy="2590157"/>
      </dsp:txXfrm>
    </dsp:sp>
    <dsp:sp modelId="{D50EC9CC-43A8-4F83-874E-D857B42F815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0C3CE-77E7-4D50-846D-CB3EF03588C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Pour une mission de 1 jour (86400s), un pas de temps de 100 est amplement suffisant. Il est donc recommandé que le pas de temps soit égal au (nombre de jour * 100).</a:t>
          </a:r>
          <a:endParaRPr lang="en-US" sz="1900" kern="1200"/>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3013F-8AEC-4775-B262-17BD7E3E1412}">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0BD73-0305-4E8D-BCB9-584A18C481E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74A0B-4222-4004-B8AC-FE87F70C902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kern="1200"/>
            <a:t>Le logiciel est doté d’un nommage des satellites automatique. Lors de la création du satellite, l’utilisateur ne rentre que la base du nom, le logiciel s’occupe de la différentiation des satellites de la constellation.</a:t>
          </a:r>
          <a:endParaRPr lang="en-US" sz="2200" kern="1200"/>
        </a:p>
      </dsp:txBody>
      <dsp:txXfrm>
        <a:off x="1507738" y="707092"/>
        <a:ext cx="9007861" cy="1305401"/>
      </dsp:txXfrm>
    </dsp:sp>
    <dsp:sp modelId="{EA295815-157C-451F-9A05-B98C39B4D76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79B9B-7C73-49A8-BC4B-5E0101F7FB2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C6214-7B1B-4CB1-9326-EDD27BB07294}">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kern="1200"/>
            <a:t>Le nommage est le suivant: </a:t>
          </a:r>
          <a:br>
            <a:rPr lang="fr-FR" sz="2200" kern="1200"/>
          </a:br>
          <a:r>
            <a:rPr lang="fr-FR" sz="2200" kern="1200"/>
            <a:t>Nom du satellite – Numéro du satellite dans le plan – Numéro du plan</a:t>
          </a:r>
          <a:endParaRPr lang="en-US" sz="22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6D230-C405-47D8-9652-84D5ABF9ACA4}" type="datetimeFigureOut">
              <a:rPr lang="fr-FR" smtClean="0"/>
              <a:t>15/10/2024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D0F01-C681-473B-93F6-18643979F093}" type="slidenum">
              <a:rPr lang="fr-FR" smtClean="0"/>
              <a:t>‹N°›</a:t>
            </a:fld>
            <a:endParaRPr lang="fr-FR"/>
          </a:p>
        </p:txBody>
      </p:sp>
    </p:spTree>
    <p:extLst>
      <p:ext uri="{BB962C8B-B14F-4D97-AF65-F5344CB8AC3E}">
        <p14:creationId xmlns:p14="http://schemas.microsoft.com/office/powerpoint/2010/main" val="237060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7D0F01-C681-473B-93F6-18643979F093}" type="slidenum">
              <a:rPr lang="fr-FR" smtClean="0"/>
              <a:t>7</a:t>
            </a:fld>
            <a:endParaRPr lang="fr-FR"/>
          </a:p>
        </p:txBody>
      </p:sp>
    </p:spTree>
    <p:extLst>
      <p:ext uri="{BB962C8B-B14F-4D97-AF65-F5344CB8AC3E}">
        <p14:creationId xmlns:p14="http://schemas.microsoft.com/office/powerpoint/2010/main" val="245764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0119C-65BC-B054-139E-F5DD4D4B1B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9E951FE-C5CC-387F-5D91-76ED217F3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1E5D2D-2F63-3501-0560-80A73B425B32}"/>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877CE29A-1572-E726-6048-EE44FFB2D6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92AD31-A316-F47A-82EB-57B21B68696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10150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EEB8B-E72C-B7AB-BCCD-51717BFE99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9A4CB9-648E-C861-E851-2D096BF9532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4CE537-DF29-FF43-803F-B5EFA805156C}"/>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73876CC8-3BC5-9553-3C2D-41FF87120F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C20E3D-B9FE-6F32-9CA5-FD7EEC889E94}"/>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95581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2CA62D-F4EE-AE82-F2DA-816EA0EF0DC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6A7F563-EB19-41EA-BF26-AE68C721A01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94E3E4-51E9-9FAA-2E28-88D3137B4425}"/>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9DB35F5A-6890-F5E0-9056-480894CA83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F8C03B-7158-9E61-B8F0-7690106ED024}"/>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18102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FCC02-E2DD-692A-47FB-26521550F9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7F63BA-488D-691A-4EB4-3921F0AEAC5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069D9B-BD31-7406-90E8-08C30016631F}"/>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16CA1EFC-92A7-67DC-1197-6CB21D2182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0F74AD-5C96-19C4-C0D4-140D6915239A}"/>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42378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B3526-DB29-5075-07BB-2848A4DA16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AED087-9843-2FCC-C60D-6C42D9C146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6E6053-9E1B-31EE-A8D0-65322A34A62F}"/>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624C082F-47F8-11CB-2962-1F5993E593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ED64C-BA68-179B-086A-DB262DED9FD8}"/>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61764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3C0ED-A59A-2AD2-C985-4A65AE7A79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AF45DE-D625-9414-D8B6-7CD8C69A167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C856C5-179E-0340-E630-51D925BAA7C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E6F9AD-7CD1-5032-16F0-2EFBA17E4F89}"/>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57870FF5-9AE0-99EB-2465-AF7C1EF2DF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81E982-02FB-6B39-2929-CFEADC3840DC}"/>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286290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8F1B8-B0C1-A4D7-CE25-65D7B39176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55FC827-1612-EFAE-FCD2-915724004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5D7B29-FB3F-032D-B841-E49547BF41B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46C2BA-B067-1D22-8E3C-BA8A66A1B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E06582-168C-8171-8CD6-806511D3BEA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31356D8-8EFE-1059-3F8C-349102356251}"/>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8" name="Espace réservé du pied de page 7">
            <a:extLst>
              <a:ext uri="{FF2B5EF4-FFF2-40B4-BE49-F238E27FC236}">
                <a16:creationId xmlns:a16="http://schemas.microsoft.com/office/drawing/2014/main" id="{1DDB8602-1663-BB93-7A31-D7F28697AE9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A90226-AAE9-7530-B210-A7B9658E8317}"/>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69206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A358E-3031-5046-032A-CDD2AF3559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D5B006D-0D05-B1C2-B6E6-25C646CFED98}"/>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4" name="Espace réservé du pied de page 3">
            <a:extLst>
              <a:ext uri="{FF2B5EF4-FFF2-40B4-BE49-F238E27FC236}">
                <a16:creationId xmlns:a16="http://schemas.microsoft.com/office/drawing/2014/main" id="{9703E887-85AF-BCD1-D0DD-25A8883AD61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A0A330C-2370-241D-03DF-926230E2F72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7511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542A22-662D-8416-A192-21ED17A9CE2E}"/>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3" name="Espace réservé du pied de page 2">
            <a:extLst>
              <a:ext uri="{FF2B5EF4-FFF2-40B4-BE49-F238E27FC236}">
                <a16:creationId xmlns:a16="http://schemas.microsoft.com/office/drawing/2014/main" id="{B74061B6-040E-DA8F-306A-F6290887A4B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43CC32-C3DF-5CB1-EB80-62F1305D7D8E}"/>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43546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D9E22-A8FC-FA9B-03A3-8966BF3954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2DED2AC-8E87-4EB2-4D56-1928FD398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CE3105-754C-BC31-EA94-B68B6E5B9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D33DB5-2E42-4E2E-2858-50DE5AFC1CEE}"/>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FEF968C8-F79A-402F-5712-40A7900A51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F78583-E254-A897-E3C5-DF4546E1CD67}"/>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17668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5BBBF-E44B-2BA4-5B20-B042AF8F0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44C363-A19A-8B44-D09D-012E1C11D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DB852EE-033D-C284-1A3F-471DD7F80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40C362-96AF-5A80-2654-F4E44039DFB4}"/>
              </a:ext>
            </a:extLst>
          </p:cNvPr>
          <p:cNvSpPr>
            <a:spLocks noGrp="1"/>
          </p:cNvSpPr>
          <p:nvPr>
            <p:ph type="dt" sz="half" idx="10"/>
          </p:nvPr>
        </p:nvSpPr>
        <p:spPr/>
        <p:txBody>
          <a:bodyPr/>
          <a:lstStyle/>
          <a:p>
            <a:fld id="{07DAC40A-1A12-4946-B5D9-E87F2861D3B3}"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A0C1BAC3-CB2D-BE77-3567-E8301642EE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2EBCD5-40A8-4372-F9C3-BB5FC150184B}"/>
              </a:ext>
            </a:extLst>
          </p:cNvPr>
          <p:cNvSpPr>
            <a:spLocks noGrp="1"/>
          </p:cNvSpPr>
          <p:nvPr>
            <p:ph type="sldNum" sz="quarter" idx="12"/>
          </p:nvPr>
        </p:nvSpPr>
        <p:spPr/>
        <p:txBody>
          <a:bodyPr/>
          <a:lstStyle/>
          <a:p>
            <a:fld id="{9E96A3C8-642F-4E69-9059-393644BFC41D}" type="slidenum">
              <a:rPr lang="fr-FR" smtClean="0"/>
              <a:t>‹N°›</a:t>
            </a:fld>
            <a:endParaRPr lang="fr-FR"/>
          </a:p>
        </p:txBody>
      </p:sp>
    </p:spTree>
    <p:extLst>
      <p:ext uri="{BB962C8B-B14F-4D97-AF65-F5344CB8AC3E}">
        <p14:creationId xmlns:p14="http://schemas.microsoft.com/office/powerpoint/2010/main" val="391717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3EE8268-0C88-6282-9EB7-9E217DFCB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4BA5EE1-18F6-E582-8031-E2B437CD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D4D759-0029-62B1-B9C2-4E756E3B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DAC40A-1A12-4946-B5D9-E87F2861D3B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B1202557-D30F-0B6A-8CEB-3EF49FEAE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677CBC3-F57B-B46C-ED0A-96FE67301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96A3C8-642F-4E69-9059-393644BFC41D}" type="slidenum">
              <a:rPr lang="fr-FR" smtClean="0"/>
              <a:t>‹N°›</a:t>
            </a:fld>
            <a:endParaRPr lang="fr-FR"/>
          </a:p>
        </p:txBody>
      </p:sp>
    </p:spTree>
    <p:extLst>
      <p:ext uri="{BB962C8B-B14F-4D97-AF65-F5344CB8AC3E}">
        <p14:creationId xmlns:p14="http://schemas.microsoft.com/office/powerpoint/2010/main" val="3342223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leoid3/EO_Tools/rele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github.com/leoid3/EO_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04A249-D3A6-1863-0DDC-FDD37A381AC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Guide d’utilisation du logiciel</a:t>
            </a:r>
          </a:p>
        </p:txBody>
      </p:sp>
      <p:pic>
        <p:nvPicPr>
          <p:cNvPr id="7" name="Graphic 6" descr="Ordinateur portable">
            <a:extLst>
              <a:ext uri="{FF2B5EF4-FFF2-40B4-BE49-F238E27FC236}">
                <a16:creationId xmlns:a16="http://schemas.microsoft.com/office/drawing/2014/main" id="{B8B1EC10-45CD-7846-C2B7-868E8A29E5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Ordinateur portable">
            <a:extLst>
              <a:ext uri="{FF2B5EF4-FFF2-40B4-BE49-F238E27FC236}">
                <a16:creationId xmlns:a16="http://schemas.microsoft.com/office/drawing/2014/main" id="{3A1CBD5E-74A6-4F85-8910-28CE9CFE94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45834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p:txBody>
          <a:bodyPr/>
          <a:lstStyle/>
          <a:p>
            <a:r>
              <a:rPr lang="fr-FR" dirty="0"/>
              <a:t>Panneau Point d’intérêt</a:t>
            </a:r>
          </a:p>
        </p:txBody>
      </p:sp>
      <p:pic>
        <p:nvPicPr>
          <p:cNvPr id="6" name="Image 5">
            <a:extLst>
              <a:ext uri="{FF2B5EF4-FFF2-40B4-BE49-F238E27FC236}">
                <a16:creationId xmlns:a16="http://schemas.microsoft.com/office/drawing/2014/main" id="{87BA91C8-B81A-4ECB-7A7A-B534AD8229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73216" y="2609571"/>
            <a:ext cx="4464633" cy="2522660"/>
          </a:xfrm>
          <a:prstGeom prst="rect">
            <a:avLst/>
          </a:prstGeom>
        </p:spPr>
      </p:pic>
      <p:sp>
        <p:nvSpPr>
          <p:cNvPr id="7" name="Espace réservé du contenu 2">
            <a:extLst>
              <a:ext uri="{FF2B5EF4-FFF2-40B4-BE49-F238E27FC236}">
                <a16:creationId xmlns:a16="http://schemas.microsoft.com/office/drawing/2014/main" id="{3DDE2D26-68CC-B5B8-B40D-4879F7AD5FB5}"/>
              </a:ext>
            </a:extLst>
          </p:cNvPr>
          <p:cNvSpPr>
            <a:spLocks noGrp="1"/>
          </p:cNvSpPr>
          <p:nvPr>
            <p:ph idx="1"/>
          </p:nvPr>
        </p:nvSpPr>
        <p:spPr>
          <a:xfrm>
            <a:off x="838200" y="1825625"/>
            <a:ext cx="10515600" cy="4351338"/>
          </a:xfrm>
        </p:spPr>
        <p:txBody>
          <a:bodyPr>
            <a:normAutofit/>
          </a:bodyPr>
          <a:lstStyle/>
          <a:p>
            <a:r>
              <a:rPr lang="fr-FR" sz="1800" dirty="0"/>
              <a:t>Ce panneau permet de créer un point d’intérêt de plusieurs façons.</a:t>
            </a:r>
          </a:p>
          <a:p>
            <a:r>
              <a:rPr lang="fr-FR" sz="1800" dirty="0"/>
              <a:t>1</a:t>
            </a:r>
            <a:r>
              <a:rPr lang="fr-FR" sz="1800" baseline="30000" dirty="0"/>
              <a:t>ère</a:t>
            </a:r>
            <a:r>
              <a:rPr lang="fr-FR" sz="1800" dirty="0"/>
              <a:t> façon : pour créer un point</a:t>
            </a:r>
          </a:p>
          <a:p>
            <a:r>
              <a:rPr lang="fr-FR" sz="1800" dirty="0"/>
              <a:t>2</a:t>
            </a:r>
            <a:r>
              <a:rPr lang="fr-FR" sz="1800" baseline="30000" dirty="0"/>
              <a:t>ème</a:t>
            </a:r>
            <a:r>
              <a:rPr lang="fr-FR" sz="1800" dirty="0"/>
              <a:t> façon : pour créer un polygone à la main</a:t>
            </a:r>
          </a:p>
          <a:p>
            <a:r>
              <a:rPr lang="fr-FR" sz="1800" dirty="0"/>
              <a:t>3</a:t>
            </a:r>
            <a:r>
              <a:rPr lang="fr-FR" sz="1800" baseline="30000" dirty="0"/>
              <a:t>ème</a:t>
            </a:r>
            <a:r>
              <a:rPr lang="fr-FR" sz="1800" dirty="0"/>
              <a:t> façon : pour créer un polygone en </a:t>
            </a:r>
            <a:br>
              <a:rPr lang="fr-FR" sz="1800" dirty="0"/>
            </a:br>
            <a:r>
              <a:rPr lang="fr-FR" sz="1800" dirty="0"/>
              <a:t>sélectionnant un pays</a:t>
            </a:r>
          </a:p>
          <a:p>
            <a:r>
              <a:rPr lang="fr-FR" sz="1800" dirty="0"/>
              <a:t>4</a:t>
            </a:r>
            <a:r>
              <a:rPr lang="fr-FR" sz="1800" baseline="30000" dirty="0"/>
              <a:t>ème</a:t>
            </a:r>
            <a:r>
              <a:rPr lang="fr-FR" sz="1800" dirty="0"/>
              <a:t> façon : importer une liste de POI</a:t>
            </a:r>
          </a:p>
          <a:p>
            <a:endParaRPr lang="fr-FR" sz="1800" dirty="0"/>
          </a:p>
          <a:p>
            <a:r>
              <a:rPr lang="fr-FR" sz="1800" dirty="0"/>
              <a:t>Pour la 3</a:t>
            </a:r>
            <a:r>
              <a:rPr lang="fr-FR" sz="1800" baseline="30000" dirty="0"/>
              <a:t>ème</a:t>
            </a:r>
            <a:r>
              <a:rPr lang="fr-FR" sz="1800" dirty="0"/>
              <a:t> façon, on peut également choisir </a:t>
            </a:r>
            <a:br>
              <a:rPr lang="fr-FR" sz="1800" dirty="0"/>
            </a:br>
            <a:r>
              <a:rPr lang="fr-FR" sz="1800" dirty="0"/>
              <a:t>la finesse du contour.</a:t>
            </a:r>
          </a:p>
          <a:p>
            <a:r>
              <a:rPr lang="fr-FR" sz="1800" dirty="0"/>
              <a:t>Pour créer une ZOI en utilisant la 2</a:t>
            </a:r>
            <a:r>
              <a:rPr lang="fr-FR" sz="1800" baseline="30000" dirty="0"/>
              <a:t>ème</a:t>
            </a:r>
            <a:r>
              <a:rPr lang="fr-FR" sz="1800" dirty="0"/>
              <a:t> ou 3</a:t>
            </a:r>
            <a:r>
              <a:rPr lang="fr-FR" sz="1800" baseline="30000" dirty="0"/>
              <a:t>ème</a:t>
            </a:r>
            <a:r>
              <a:rPr lang="fr-FR" sz="1800" dirty="0"/>
              <a:t> </a:t>
            </a:r>
            <a:br>
              <a:rPr lang="fr-FR" sz="1800" dirty="0"/>
            </a:br>
            <a:r>
              <a:rPr lang="fr-FR" sz="1800" dirty="0"/>
              <a:t>façon, il faut au préalable créer les markers sur </a:t>
            </a:r>
            <a:br>
              <a:rPr lang="fr-FR" sz="1800" dirty="0"/>
            </a:br>
            <a:r>
              <a:rPr lang="fr-FR" sz="1800" dirty="0"/>
              <a:t>la carte et ensuite appuyer sur le bouton</a:t>
            </a:r>
            <a:br>
              <a:rPr lang="fr-FR" sz="1800" dirty="0"/>
            </a:br>
            <a:r>
              <a:rPr lang="fr-FR" sz="1800" dirty="0"/>
              <a:t>« </a:t>
            </a:r>
            <a:r>
              <a:rPr lang="fr-FR" sz="1800" dirty="0" err="1"/>
              <a:t>Draw</a:t>
            </a:r>
            <a:r>
              <a:rPr lang="fr-FR" sz="1800" dirty="0"/>
              <a:t> area » ou « Select Countries »</a:t>
            </a:r>
          </a:p>
        </p:txBody>
      </p:sp>
      <p:pic>
        <p:nvPicPr>
          <p:cNvPr id="9" name="Image 8">
            <a:extLst>
              <a:ext uri="{FF2B5EF4-FFF2-40B4-BE49-F238E27FC236}">
                <a16:creationId xmlns:a16="http://schemas.microsoft.com/office/drawing/2014/main" id="{0006B68A-4EFD-F6FC-ADB7-AB346FEC085B}"/>
              </a:ext>
            </a:extLst>
          </p:cNvPr>
          <p:cNvPicPr>
            <a:picLocks noChangeAspect="1"/>
          </p:cNvPicPr>
          <p:nvPr/>
        </p:nvPicPr>
        <p:blipFill>
          <a:blip r:embed="rId3"/>
          <a:stretch>
            <a:fillRect/>
          </a:stretch>
        </p:blipFill>
        <p:spPr>
          <a:xfrm>
            <a:off x="7264616" y="5396992"/>
            <a:ext cx="2981741" cy="1038370"/>
          </a:xfrm>
          <a:prstGeom prst="rect">
            <a:avLst/>
          </a:prstGeom>
        </p:spPr>
      </p:pic>
      <p:cxnSp>
        <p:nvCxnSpPr>
          <p:cNvPr id="11" name="Connecteur droit avec flèche 10">
            <a:extLst>
              <a:ext uri="{FF2B5EF4-FFF2-40B4-BE49-F238E27FC236}">
                <a16:creationId xmlns:a16="http://schemas.microsoft.com/office/drawing/2014/main" id="{36BC5F0C-CE22-8962-16DA-7AF66BD5BBDD}"/>
              </a:ext>
            </a:extLst>
          </p:cNvPr>
          <p:cNvCxnSpPr>
            <a:cxnSpLocks/>
          </p:cNvCxnSpPr>
          <p:nvPr/>
        </p:nvCxnSpPr>
        <p:spPr>
          <a:xfrm flipH="1">
            <a:off x="9427335" y="4199860"/>
            <a:ext cx="492842" cy="11899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340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Ground Station</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fontScale="92500"/>
          </a:bodyPr>
          <a:lstStyle/>
          <a:p>
            <a:r>
              <a:rPr lang="fr-FR" sz="1700" dirty="0"/>
              <a:t>Ce panneau sert à créer une station sol.</a:t>
            </a:r>
          </a:p>
          <a:p>
            <a:r>
              <a:rPr lang="fr-FR" sz="1700" dirty="0"/>
              <a:t>Il permet de rentrer:</a:t>
            </a:r>
          </a:p>
          <a:p>
            <a:pPr lvl="1">
              <a:buFontTx/>
              <a:buChar char="-"/>
            </a:pPr>
            <a:r>
              <a:rPr lang="fr-FR" sz="1700" dirty="0"/>
              <a:t>Le nom</a:t>
            </a:r>
          </a:p>
          <a:p>
            <a:pPr lvl="1">
              <a:buFontTx/>
              <a:buChar char="-"/>
            </a:pPr>
            <a:r>
              <a:rPr lang="fr-FR" sz="1700" dirty="0"/>
              <a:t>Les coordonnées</a:t>
            </a:r>
          </a:p>
          <a:p>
            <a:pPr lvl="1">
              <a:buFontTx/>
              <a:buChar char="-"/>
            </a:pPr>
            <a:r>
              <a:rPr lang="fr-FR" sz="1700" dirty="0"/>
              <a:t>L’altitude</a:t>
            </a:r>
          </a:p>
          <a:p>
            <a:pPr lvl="1">
              <a:buFontTx/>
              <a:buChar char="-"/>
            </a:pPr>
            <a:r>
              <a:rPr lang="fr-FR" sz="1700" dirty="0"/>
              <a:t>Le diamètre de l’antenne</a:t>
            </a:r>
          </a:p>
          <a:p>
            <a:pPr lvl="1">
              <a:buFontTx/>
              <a:buChar char="-"/>
            </a:pPr>
            <a:r>
              <a:rPr lang="fr-FR" sz="1700" dirty="0"/>
              <a:t>L’élévation</a:t>
            </a:r>
          </a:p>
          <a:p>
            <a:pPr lvl="1">
              <a:buFontTx/>
              <a:buChar char="-"/>
            </a:pPr>
            <a:r>
              <a:rPr lang="fr-FR" sz="1700" dirty="0"/>
              <a:t>La bande (VHF, UHF, L, S, C, X, Ku, K, Ka, V)</a:t>
            </a:r>
          </a:p>
          <a:p>
            <a:pPr lvl="1">
              <a:buFontTx/>
              <a:buChar char="-"/>
            </a:pPr>
            <a:r>
              <a:rPr lang="fr-FR" sz="1700" dirty="0"/>
              <a:t>Le débit</a:t>
            </a:r>
          </a:p>
          <a:p>
            <a:r>
              <a:rPr lang="fr-FR" sz="1700" dirty="0"/>
              <a:t>Pour aller plus vite, on peut directement copier</a:t>
            </a:r>
            <a:br>
              <a:rPr lang="fr-FR" sz="1700" dirty="0"/>
            </a:br>
            <a:r>
              <a:rPr lang="fr-FR" sz="1700" dirty="0"/>
              <a:t>des coordonnées sur la carte ou importer une liste</a:t>
            </a:r>
            <a:br>
              <a:rPr lang="fr-FR" sz="1700" dirty="0"/>
            </a:br>
            <a:r>
              <a:rPr lang="fr-FR" sz="1700" dirty="0"/>
              <a:t>de Ground Station</a:t>
            </a:r>
          </a:p>
        </p:txBody>
      </p:sp>
      <p:pic>
        <p:nvPicPr>
          <p:cNvPr id="8" name="Image 7">
            <a:extLst>
              <a:ext uri="{FF2B5EF4-FFF2-40B4-BE49-F238E27FC236}">
                <a16:creationId xmlns:a16="http://schemas.microsoft.com/office/drawing/2014/main" id="{C7DCABD0-45C6-C32B-D02C-73CF60814AA6}"/>
              </a:ext>
            </a:extLst>
          </p:cNvPr>
          <p:cNvPicPr>
            <a:picLocks noChangeAspect="1"/>
          </p:cNvPicPr>
          <p:nvPr/>
        </p:nvPicPr>
        <p:blipFill>
          <a:blip r:embed="rId2"/>
          <a:stretch>
            <a:fillRect/>
          </a:stretch>
        </p:blipFill>
        <p:spPr>
          <a:xfrm>
            <a:off x="6099048" y="1719451"/>
            <a:ext cx="5458968" cy="3419098"/>
          </a:xfrm>
          <a:prstGeom prst="rect">
            <a:avLst/>
          </a:prstGeom>
        </p:spPr>
      </p:pic>
    </p:spTree>
    <p:extLst>
      <p:ext uri="{BB962C8B-B14F-4D97-AF65-F5344CB8AC3E}">
        <p14:creationId xmlns:p14="http://schemas.microsoft.com/office/powerpoint/2010/main" val="206072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Mission</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lnSpcReduction="10000"/>
          </a:bodyPr>
          <a:lstStyle/>
          <a:p>
            <a:r>
              <a:rPr lang="fr-FR" sz="1900" dirty="0"/>
              <a:t>Ce panneau sert à créer une mission.</a:t>
            </a:r>
          </a:p>
          <a:p>
            <a:r>
              <a:rPr lang="fr-FR" sz="1900" dirty="0"/>
              <a:t>Il permet de renseigner les éléments suivants:</a:t>
            </a:r>
          </a:p>
          <a:p>
            <a:pPr lvl="1">
              <a:buFontTx/>
              <a:buChar char="-"/>
            </a:pPr>
            <a:r>
              <a:rPr lang="fr-FR" sz="1900" dirty="0"/>
              <a:t>Le nom</a:t>
            </a:r>
          </a:p>
          <a:p>
            <a:pPr lvl="1">
              <a:buFontTx/>
              <a:buChar char="-"/>
            </a:pPr>
            <a:r>
              <a:rPr lang="fr-FR" sz="1900" dirty="0"/>
              <a:t>La durée</a:t>
            </a:r>
          </a:p>
          <a:p>
            <a:pPr lvl="1">
              <a:buFontTx/>
              <a:buChar char="-"/>
            </a:pPr>
            <a:r>
              <a:rPr lang="fr-FR" sz="1900" dirty="0"/>
              <a:t>Un pas de temps pour la simulation (converti en seconde dans le code !)</a:t>
            </a:r>
          </a:p>
          <a:p>
            <a:pPr lvl="1">
              <a:buFontTx/>
              <a:buChar char="-"/>
            </a:pPr>
            <a:r>
              <a:rPr lang="fr-FR" sz="1900" dirty="0"/>
              <a:t>Le type de mission</a:t>
            </a:r>
          </a:p>
          <a:p>
            <a:pPr lvl="1">
              <a:buFontTx/>
              <a:buChar char="-"/>
            </a:pPr>
            <a:r>
              <a:rPr lang="fr-FR" sz="1900" dirty="0"/>
              <a:t>Un angle du zénith pour les missions de type EO</a:t>
            </a:r>
          </a:p>
          <a:p>
            <a:pPr lvl="1">
              <a:buFontTx/>
              <a:buChar char="-"/>
            </a:pPr>
            <a:r>
              <a:rPr lang="fr-FR" sz="1900" dirty="0"/>
              <a:t>Un ou plusieurs POI/GS</a:t>
            </a:r>
          </a:p>
          <a:p>
            <a:pPr lvl="1">
              <a:buFontTx/>
              <a:buChar char="-"/>
            </a:pPr>
            <a:r>
              <a:rPr lang="fr-FR" sz="1900" dirty="0"/>
              <a:t>Une constellation</a:t>
            </a:r>
          </a:p>
        </p:txBody>
      </p:sp>
      <p:pic>
        <p:nvPicPr>
          <p:cNvPr id="6" name="Image 5">
            <a:extLst>
              <a:ext uri="{FF2B5EF4-FFF2-40B4-BE49-F238E27FC236}">
                <a16:creationId xmlns:a16="http://schemas.microsoft.com/office/drawing/2014/main" id="{C05EF067-034E-70DD-ABB2-A6D617614B24}"/>
              </a:ext>
            </a:extLst>
          </p:cNvPr>
          <p:cNvPicPr>
            <a:picLocks noChangeAspect="1"/>
          </p:cNvPicPr>
          <p:nvPr/>
        </p:nvPicPr>
        <p:blipFill>
          <a:blip r:embed="rId2"/>
          <a:stretch>
            <a:fillRect/>
          </a:stretch>
        </p:blipFill>
        <p:spPr>
          <a:xfrm>
            <a:off x="6099048" y="1659991"/>
            <a:ext cx="5458968" cy="3538018"/>
          </a:xfrm>
          <a:prstGeom prst="rect">
            <a:avLst/>
          </a:prstGeom>
        </p:spPr>
      </p:pic>
    </p:spTree>
    <p:extLst>
      <p:ext uri="{BB962C8B-B14F-4D97-AF65-F5344CB8AC3E}">
        <p14:creationId xmlns:p14="http://schemas.microsoft.com/office/powerpoint/2010/main" val="376916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838200" y="3905833"/>
            <a:ext cx="4215063" cy="2398713"/>
          </a:xfrm>
        </p:spPr>
        <p:txBody>
          <a:bodyPr>
            <a:normAutofit/>
          </a:bodyPr>
          <a:lstStyle/>
          <a:p>
            <a:r>
              <a:rPr lang="fr-FR"/>
              <a:t>Panneau Simulation</a:t>
            </a:r>
          </a:p>
        </p:txBody>
      </p:sp>
      <p:pic>
        <p:nvPicPr>
          <p:cNvPr id="6" name="Image 5" descr="Une image contenant texte, capture d’écran, Police, ligne&#10;&#10;Description générée automatiquement">
            <a:extLst>
              <a:ext uri="{FF2B5EF4-FFF2-40B4-BE49-F238E27FC236}">
                <a16:creationId xmlns:a16="http://schemas.microsoft.com/office/drawing/2014/main" id="{F2C39917-4F5A-D867-313C-B2772E7B6D4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2184998" y="840016"/>
            <a:ext cx="7086594" cy="1581972"/>
          </a:xfrm>
          <a:prstGeom prst="rect">
            <a:avLst/>
          </a:prstGeom>
        </p:spPr>
      </p:pic>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5630779" y="3884452"/>
            <a:ext cx="5723021" cy="2398713"/>
          </a:xfrm>
        </p:spPr>
        <p:txBody>
          <a:bodyPr anchor="ctr">
            <a:normAutofit/>
          </a:bodyPr>
          <a:lstStyle/>
          <a:p>
            <a:r>
              <a:rPr lang="fr-FR" sz="2000"/>
              <a:t>Ce panneau permet lancer, sauvegarder, charger et de reset la simulation.</a:t>
            </a:r>
          </a:p>
          <a:p>
            <a:r>
              <a:rPr lang="fr-FR" sz="2000"/>
              <a:t>Il permet aussi de sélectionner la mission à simuler.</a:t>
            </a:r>
          </a:p>
        </p:txBody>
      </p:sp>
    </p:spTree>
    <p:extLst>
      <p:ext uri="{BB962C8B-B14F-4D97-AF65-F5344CB8AC3E}">
        <p14:creationId xmlns:p14="http://schemas.microsoft.com/office/powerpoint/2010/main" val="423455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400"/>
              <a:t>Panneau Carte</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a:xfrm>
            <a:off x="630936" y="2660904"/>
            <a:ext cx="4818888" cy="3547872"/>
          </a:xfrm>
        </p:spPr>
        <p:txBody>
          <a:bodyPr anchor="t">
            <a:normAutofit/>
          </a:bodyPr>
          <a:lstStyle/>
          <a:p>
            <a:r>
              <a:rPr lang="fr-FR" sz="1400"/>
              <a:t>Ce panneau permet d’afficher une carte interactive.</a:t>
            </a:r>
          </a:p>
          <a:p>
            <a:r>
              <a:rPr lang="fr-FR" sz="1400"/>
              <a:t>Grace a cette carte l’utilisateur peut:</a:t>
            </a:r>
          </a:p>
          <a:p>
            <a:pPr lvl="1">
              <a:buFontTx/>
              <a:buChar char="-"/>
            </a:pPr>
            <a:r>
              <a:rPr lang="fr-FR" sz="1400"/>
              <a:t>Copier des coordonnées vers un POI/GS</a:t>
            </a:r>
          </a:p>
          <a:p>
            <a:pPr lvl="1">
              <a:buFontTx/>
              <a:buChar char="-"/>
            </a:pPr>
            <a:r>
              <a:rPr lang="fr-FR" sz="1400"/>
              <a:t>Dessiner une zone</a:t>
            </a:r>
          </a:p>
          <a:p>
            <a:pPr lvl="1">
              <a:buFontTx/>
              <a:buChar char="-"/>
            </a:pPr>
            <a:r>
              <a:rPr lang="fr-FR" sz="1400"/>
              <a:t>Sélectionner un pays</a:t>
            </a:r>
          </a:p>
          <a:p>
            <a:r>
              <a:rPr lang="fr-FR" sz="1400"/>
              <a:t>Elle permet également le choix entre une vue satellite ou</a:t>
            </a:r>
            <a:br>
              <a:rPr lang="fr-FR" sz="1400"/>
            </a:br>
            <a:r>
              <a:rPr lang="fr-FR" sz="1400"/>
              <a:t>une vue carte et offre plusieurs niveaux de zoom.</a:t>
            </a:r>
          </a:p>
          <a:p>
            <a:r>
              <a:rPr lang="fr-FR" sz="1400"/>
              <a:t>Les POI, ZOI, GS et les traces au sol des satellites </a:t>
            </a:r>
            <a:br>
              <a:rPr lang="fr-FR" sz="1400"/>
            </a:br>
            <a:r>
              <a:rPr lang="fr-FR" sz="1400"/>
              <a:t>sont affichés sur la carte.</a:t>
            </a:r>
          </a:p>
          <a:p>
            <a:r>
              <a:rPr lang="fr-FR" sz="1400"/>
              <a:t>Le panneau permet de sélectionner un satellite afin d’avoir des informations sur sa simulation</a:t>
            </a:r>
          </a:p>
          <a:p>
            <a:r>
              <a:rPr lang="fr-FR" sz="1400"/>
              <a:t>Enfin, Il permet la génération d’un rapport de mission</a:t>
            </a:r>
          </a:p>
        </p:txBody>
      </p:sp>
      <p:pic>
        <p:nvPicPr>
          <p:cNvPr id="6" name="Image 5">
            <a:extLst>
              <a:ext uri="{FF2B5EF4-FFF2-40B4-BE49-F238E27FC236}">
                <a16:creationId xmlns:a16="http://schemas.microsoft.com/office/drawing/2014/main" id="{97BC24F9-0B5C-0DA8-499A-6076C7DFF02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417180" y="436596"/>
            <a:ext cx="5047944" cy="5577840"/>
          </a:xfrm>
          <a:prstGeom prst="rect">
            <a:avLst/>
          </a:prstGeom>
        </p:spPr>
      </p:pic>
      <p:pic>
        <p:nvPicPr>
          <p:cNvPr id="8" name="Image 7">
            <a:extLst>
              <a:ext uri="{FF2B5EF4-FFF2-40B4-BE49-F238E27FC236}">
                <a16:creationId xmlns:a16="http://schemas.microsoft.com/office/drawing/2014/main" id="{5981FC48-3EEF-2246-0759-5E75629D0236}"/>
              </a:ext>
            </a:extLst>
          </p:cNvPr>
          <p:cNvPicPr>
            <a:picLocks noChangeAspect="1"/>
          </p:cNvPicPr>
          <p:nvPr/>
        </p:nvPicPr>
        <p:blipFill>
          <a:blip r:embed="rId3"/>
          <a:stretch>
            <a:fillRect/>
          </a:stretch>
        </p:blipFill>
        <p:spPr>
          <a:xfrm>
            <a:off x="8348783" y="5893666"/>
            <a:ext cx="1184738" cy="843564"/>
          </a:xfrm>
          <a:prstGeom prst="rect">
            <a:avLst/>
          </a:prstGeom>
        </p:spPr>
      </p:pic>
    </p:spTree>
    <p:extLst>
      <p:ext uri="{BB962C8B-B14F-4D97-AF65-F5344CB8AC3E}">
        <p14:creationId xmlns:p14="http://schemas.microsoft.com/office/powerpoint/2010/main" val="328269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AFFF4028-008F-1193-D4C5-902771ECC84F}"/>
              </a:ext>
            </a:extLst>
          </p:cNvPr>
          <p:cNvSpPr>
            <a:spLocks noGrp="1"/>
          </p:cNvSpPr>
          <p:nvPr>
            <p:ph type="title"/>
          </p:nvPr>
        </p:nvSpPr>
        <p:spPr>
          <a:xfrm>
            <a:off x="640080" y="1243013"/>
            <a:ext cx="3855720" cy="4371974"/>
          </a:xfrm>
        </p:spPr>
        <p:txBody>
          <a:bodyPr>
            <a:normAutofit/>
          </a:bodyPr>
          <a:lstStyle/>
          <a:p>
            <a:r>
              <a:rPr lang="fr-FR" sz="3600">
                <a:solidFill>
                  <a:schemeClr val="tx2"/>
                </a:solidFill>
              </a:rPr>
              <a:t>3- Explication des resultats</a:t>
            </a:r>
          </a:p>
        </p:txBody>
      </p:sp>
      <p:sp>
        <p:nvSpPr>
          <p:cNvPr id="3" name="Espace réservé du contenu 2">
            <a:extLst>
              <a:ext uri="{FF2B5EF4-FFF2-40B4-BE49-F238E27FC236}">
                <a16:creationId xmlns:a16="http://schemas.microsoft.com/office/drawing/2014/main" id="{72782C83-C998-2516-B631-2E8C37A1DDA3}"/>
              </a:ext>
            </a:extLst>
          </p:cNvPr>
          <p:cNvSpPr>
            <a:spLocks noGrp="1"/>
          </p:cNvSpPr>
          <p:nvPr>
            <p:ph idx="1"/>
          </p:nvPr>
        </p:nvSpPr>
        <p:spPr>
          <a:xfrm>
            <a:off x="6172200" y="804672"/>
            <a:ext cx="5221224" cy="5230368"/>
          </a:xfrm>
        </p:spPr>
        <p:txBody>
          <a:bodyPr anchor="ctr">
            <a:normAutofit/>
          </a:bodyPr>
          <a:lstStyle/>
          <a:p>
            <a:endParaRPr lang="fr-FR" sz="1800">
              <a:solidFill>
                <a:schemeClr val="tx2"/>
              </a:solidFill>
            </a:endParaRPr>
          </a:p>
        </p:txBody>
      </p:sp>
    </p:spTree>
    <p:extLst>
      <p:ext uri="{BB962C8B-B14F-4D97-AF65-F5344CB8AC3E}">
        <p14:creationId xmlns:p14="http://schemas.microsoft.com/office/powerpoint/2010/main" val="28390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838200" y="609600"/>
            <a:ext cx="3739341" cy="1330839"/>
          </a:xfrm>
        </p:spPr>
        <p:txBody>
          <a:bodyPr>
            <a:normAutofit/>
          </a:bodyPr>
          <a:lstStyle/>
          <a:p>
            <a:r>
              <a:rPr lang="fr-FR" dirty="0"/>
              <a:t>Carte principale</a:t>
            </a:r>
          </a:p>
        </p:txBody>
      </p:sp>
      <p:sp>
        <p:nvSpPr>
          <p:cNvPr id="3" name="Espace réservé du contenu 2">
            <a:extLst>
              <a:ext uri="{FF2B5EF4-FFF2-40B4-BE49-F238E27FC236}">
                <a16:creationId xmlns:a16="http://schemas.microsoft.com/office/drawing/2014/main" id="{C0CEAAC1-FC65-5712-171B-E82DF0FAF38C}"/>
              </a:ext>
            </a:extLst>
          </p:cNvPr>
          <p:cNvSpPr>
            <a:spLocks noGrp="1"/>
          </p:cNvSpPr>
          <p:nvPr>
            <p:ph idx="1"/>
          </p:nvPr>
        </p:nvSpPr>
        <p:spPr>
          <a:xfrm>
            <a:off x="862366" y="2194102"/>
            <a:ext cx="3427001" cy="3908586"/>
          </a:xfrm>
        </p:spPr>
        <p:txBody>
          <a:bodyPr>
            <a:normAutofit lnSpcReduction="10000"/>
          </a:bodyPr>
          <a:lstStyle/>
          <a:p>
            <a:r>
              <a:rPr lang="fr-FR" sz="2000" dirty="0"/>
              <a:t>Traces au sol des satellites</a:t>
            </a:r>
          </a:p>
          <a:p>
            <a:endParaRPr lang="fr-FR" sz="2000" dirty="0"/>
          </a:p>
          <a:p>
            <a:r>
              <a:rPr lang="fr-FR" sz="2000" dirty="0"/>
              <a:t>Zones d’intérêt</a:t>
            </a:r>
          </a:p>
          <a:p>
            <a:endParaRPr lang="fr-FR" sz="2000" dirty="0"/>
          </a:p>
          <a:p>
            <a:r>
              <a:rPr lang="fr-FR" sz="2000" dirty="0"/>
              <a:t>Points d’intérêt</a:t>
            </a:r>
          </a:p>
          <a:p>
            <a:endParaRPr lang="fr-FR" sz="2000" dirty="0"/>
          </a:p>
          <a:p>
            <a:r>
              <a:rPr lang="fr-FR" sz="2000" dirty="0"/>
              <a:t>Station sol</a:t>
            </a:r>
          </a:p>
          <a:p>
            <a:r>
              <a:rPr lang="fr-FR" sz="2000" dirty="0"/>
              <a:t>Les stations sol possèdent la couleur bleue et les POI la couleur jaune (cercle intérieur)</a:t>
            </a:r>
          </a:p>
        </p:txBody>
      </p:sp>
      <p:pic>
        <p:nvPicPr>
          <p:cNvPr id="5" name="Image 4">
            <a:extLst>
              <a:ext uri="{FF2B5EF4-FFF2-40B4-BE49-F238E27FC236}">
                <a16:creationId xmlns:a16="http://schemas.microsoft.com/office/drawing/2014/main" id="{95D0DA51-975D-E9DE-CA6C-73E477A3CA2B}"/>
              </a:ext>
            </a:extLst>
          </p:cNvPr>
          <p:cNvPicPr>
            <a:picLocks noChangeAspect="1"/>
          </p:cNvPicPr>
          <p:nvPr/>
        </p:nvPicPr>
        <p:blipFill>
          <a:blip r:embed="rId2"/>
          <a:srcRect l="25885" r="5194" b="1"/>
          <a:stretch/>
        </p:blipFill>
        <p:spPr>
          <a:xfrm>
            <a:off x="5293401" y="500930"/>
            <a:ext cx="6306623" cy="5970650"/>
          </a:xfrm>
          <a:prstGeom prst="rect">
            <a:avLst/>
          </a:prstGeom>
        </p:spPr>
      </p:pic>
      <p:cxnSp>
        <p:nvCxnSpPr>
          <p:cNvPr id="7" name="Connecteur droit avec flèche 6">
            <a:extLst>
              <a:ext uri="{FF2B5EF4-FFF2-40B4-BE49-F238E27FC236}">
                <a16:creationId xmlns:a16="http://schemas.microsoft.com/office/drawing/2014/main" id="{052CDB26-37CB-E239-11AA-59F9BBBC8898}"/>
              </a:ext>
            </a:extLst>
          </p:cNvPr>
          <p:cNvCxnSpPr>
            <a:cxnSpLocks/>
          </p:cNvCxnSpPr>
          <p:nvPr/>
        </p:nvCxnSpPr>
        <p:spPr>
          <a:xfrm>
            <a:off x="4114800" y="2360645"/>
            <a:ext cx="2636828" cy="7020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cteur droit avec flèche 8">
            <a:extLst>
              <a:ext uri="{FF2B5EF4-FFF2-40B4-BE49-F238E27FC236}">
                <a16:creationId xmlns:a16="http://schemas.microsoft.com/office/drawing/2014/main" id="{27EEBAE9-62E3-D900-50D0-FC17F2FF16D6}"/>
              </a:ext>
            </a:extLst>
          </p:cNvPr>
          <p:cNvCxnSpPr>
            <a:cxnSpLocks/>
          </p:cNvCxnSpPr>
          <p:nvPr/>
        </p:nvCxnSpPr>
        <p:spPr>
          <a:xfrm flipV="1">
            <a:off x="2835006" y="1458445"/>
            <a:ext cx="4437062" cy="1693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a:extLst>
              <a:ext uri="{FF2B5EF4-FFF2-40B4-BE49-F238E27FC236}">
                <a16:creationId xmlns:a16="http://schemas.microsoft.com/office/drawing/2014/main" id="{719CB329-2D62-A00F-B426-F937BFADAE07}"/>
              </a:ext>
            </a:extLst>
          </p:cNvPr>
          <p:cNvCxnSpPr>
            <a:cxnSpLocks/>
          </p:cNvCxnSpPr>
          <p:nvPr/>
        </p:nvCxnSpPr>
        <p:spPr>
          <a:xfrm flipV="1">
            <a:off x="2856856" y="1690777"/>
            <a:ext cx="6235386" cy="14615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eur droit avec flèche 14">
            <a:extLst>
              <a:ext uri="{FF2B5EF4-FFF2-40B4-BE49-F238E27FC236}">
                <a16:creationId xmlns:a16="http://schemas.microsoft.com/office/drawing/2014/main" id="{39A9B669-3BA2-E64A-7C23-79068F9FA5E7}"/>
              </a:ext>
            </a:extLst>
          </p:cNvPr>
          <p:cNvCxnSpPr>
            <a:cxnSpLocks/>
          </p:cNvCxnSpPr>
          <p:nvPr/>
        </p:nvCxnSpPr>
        <p:spPr>
          <a:xfrm flipV="1">
            <a:off x="2856856" y="2026293"/>
            <a:ext cx="6235386" cy="1122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A00E910E-1B75-2E7F-B2B0-A5B7AE1AE969}"/>
              </a:ext>
            </a:extLst>
          </p:cNvPr>
          <p:cNvCxnSpPr>
            <a:cxnSpLocks/>
          </p:cNvCxnSpPr>
          <p:nvPr/>
        </p:nvCxnSpPr>
        <p:spPr>
          <a:xfrm>
            <a:off x="2890636" y="3148533"/>
            <a:ext cx="5321711" cy="3784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droit avec flèche 25">
            <a:extLst>
              <a:ext uri="{FF2B5EF4-FFF2-40B4-BE49-F238E27FC236}">
                <a16:creationId xmlns:a16="http://schemas.microsoft.com/office/drawing/2014/main" id="{E7C9DFBC-EED9-962F-33A5-693982576B37}"/>
              </a:ext>
            </a:extLst>
          </p:cNvPr>
          <p:cNvCxnSpPr/>
          <p:nvPr/>
        </p:nvCxnSpPr>
        <p:spPr>
          <a:xfrm flipV="1">
            <a:off x="2890636" y="2984740"/>
            <a:ext cx="4862102" cy="862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eur droit avec flèche 27">
            <a:extLst>
              <a:ext uri="{FF2B5EF4-FFF2-40B4-BE49-F238E27FC236}">
                <a16:creationId xmlns:a16="http://schemas.microsoft.com/office/drawing/2014/main" id="{AC58975D-136F-052A-681B-61D9A1738867}"/>
              </a:ext>
            </a:extLst>
          </p:cNvPr>
          <p:cNvCxnSpPr/>
          <p:nvPr/>
        </p:nvCxnSpPr>
        <p:spPr>
          <a:xfrm flipV="1">
            <a:off x="2890636" y="2711662"/>
            <a:ext cx="5321711" cy="1135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FE331DF8-7093-DC92-9572-30E8051765AD}"/>
              </a:ext>
            </a:extLst>
          </p:cNvPr>
          <p:cNvCxnSpPr>
            <a:cxnSpLocks/>
          </p:cNvCxnSpPr>
          <p:nvPr/>
        </p:nvCxnSpPr>
        <p:spPr>
          <a:xfrm flipV="1">
            <a:off x="2424023" y="3526972"/>
            <a:ext cx="8678960" cy="1083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310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630936" y="640080"/>
            <a:ext cx="4818888" cy="1481328"/>
          </a:xfrm>
        </p:spPr>
        <p:txBody>
          <a:bodyPr anchor="b">
            <a:normAutofit/>
          </a:bodyPr>
          <a:lstStyle/>
          <a:p>
            <a:r>
              <a:rPr lang="fr-FR" sz="5000" dirty="0"/>
              <a:t>Résultats Station sol</a:t>
            </a:r>
          </a:p>
        </p:txBody>
      </p:sp>
      <p:sp>
        <p:nvSpPr>
          <p:cNvPr id="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65212F66-88CD-265B-684F-41A655413448}"/>
              </a:ext>
            </a:extLst>
          </p:cNvPr>
          <p:cNvSpPr>
            <a:spLocks noGrp="1"/>
          </p:cNvSpPr>
          <p:nvPr>
            <p:ph idx="1"/>
          </p:nvPr>
        </p:nvSpPr>
        <p:spPr>
          <a:xfrm>
            <a:off x="630936" y="2660904"/>
            <a:ext cx="4818888" cy="3547872"/>
          </a:xfrm>
        </p:spPr>
        <p:txBody>
          <a:bodyPr anchor="t">
            <a:normAutofit/>
          </a:bodyPr>
          <a:lstStyle/>
          <a:p>
            <a:r>
              <a:rPr lang="fr-FR" sz="2200"/>
              <a:t>Le premier graphique montre comment l'élévation du satellite change au fil du temps, avec des moments où le satellite est visible (lorsque l'élévation est au-dessus de 8°).</a:t>
            </a:r>
          </a:p>
          <a:p>
            <a:r>
              <a:rPr lang="fr-FR" sz="2200"/>
              <a:t>Le deuxième graphique montre les moments spécifiques où le satellite est visible et combien de temps il le reste.</a:t>
            </a:r>
            <a:endParaRPr lang="en-US" sz="2200"/>
          </a:p>
        </p:txBody>
      </p:sp>
      <p:pic>
        <p:nvPicPr>
          <p:cNvPr id="12" name="Espace réservé du contenu 11" descr="Une image contenant texte, diagramme, capture d’écran, ligne&#10;&#10;Description générée automatiquement">
            <a:extLst>
              <a:ext uri="{FF2B5EF4-FFF2-40B4-BE49-F238E27FC236}">
                <a16:creationId xmlns:a16="http://schemas.microsoft.com/office/drawing/2014/main" id="{15A66FBF-0552-16B4-13B3-34029A444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91310"/>
            <a:ext cx="5458968" cy="3275380"/>
          </a:xfrm>
          <a:prstGeom prst="rect">
            <a:avLst/>
          </a:prstGeom>
        </p:spPr>
      </p:pic>
    </p:spTree>
    <p:extLst>
      <p:ext uri="{BB962C8B-B14F-4D97-AF65-F5344CB8AC3E}">
        <p14:creationId xmlns:p14="http://schemas.microsoft.com/office/powerpoint/2010/main" val="132693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51D2A9-4BA0-89A4-DD48-F910EB2D14E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4 - </a:t>
            </a:r>
            <a:r>
              <a:rPr lang="en-US" sz="4000" kern="1200" dirty="0" err="1">
                <a:solidFill>
                  <a:schemeClr val="tx2"/>
                </a:solidFill>
                <a:latin typeface="+mj-lt"/>
                <a:ea typeface="+mj-ea"/>
                <a:cs typeface="+mj-cs"/>
              </a:rPr>
              <a:t>Informations</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complémentaires</a:t>
            </a:r>
            <a:endParaRPr lang="en-US" sz="4000" kern="1200" dirty="0">
              <a:solidFill>
                <a:schemeClr val="tx2"/>
              </a:solidFill>
              <a:latin typeface="+mj-lt"/>
              <a:ea typeface="+mj-ea"/>
              <a:cs typeface="+mj-cs"/>
            </a:endParaRPr>
          </a:p>
        </p:txBody>
      </p:sp>
      <p:pic>
        <p:nvPicPr>
          <p:cNvPr id="7" name="Graphic 6" descr="Coche">
            <a:extLst>
              <a:ext uri="{FF2B5EF4-FFF2-40B4-BE49-F238E27FC236}">
                <a16:creationId xmlns:a16="http://schemas.microsoft.com/office/drawing/2014/main" id="{87395121-FB47-5473-2AD2-BA58A7E18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733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1923F-FA00-BCA9-CA62-21469D632D92}"/>
              </a:ext>
            </a:extLst>
          </p:cNvPr>
          <p:cNvSpPr>
            <a:spLocks noGrp="1"/>
          </p:cNvSpPr>
          <p:nvPr>
            <p:ph type="title"/>
          </p:nvPr>
        </p:nvSpPr>
        <p:spPr>
          <a:xfrm>
            <a:off x="630936" y="640080"/>
            <a:ext cx="4818888" cy="1481328"/>
          </a:xfrm>
        </p:spPr>
        <p:txBody>
          <a:bodyPr anchor="b">
            <a:normAutofit/>
          </a:bodyPr>
          <a:lstStyle/>
          <a:p>
            <a:r>
              <a:rPr lang="fr-FR" sz="5000" dirty="0"/>
              <a:t>Résultats POI</a:t>
            </a:r>
          </a:p>
        </p:txBody>
      </p:sp>
      <p:sp>
        <p:nvSpPr>
          <p:cNvPr id="3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65212F66-88CD-265B-684F-41A655413448}"/>
              </a:ext>
            </a:extLst>
          </p:cNvPr>
          <p:cNvSpPr>
            <a:spLocks noGrp="1"/>
          </p:cNvSpPr>
          <p:nvPr>
            <p:ph idx="1"/>
          </p:nvPr>
        </p:nvSpPr>
        <p:spPr>
          <a:xfrm>
            <a:off x="630936" y="2660904"/>
            <a:ext cx="4818888" cy="3547872"/>
          </a:xfrm>
        </p:spPr>
        <p:txBody>
          <a:bodyPr anchor="t">
            <a:normAutofit/>
          </a:bodyPr>
          <a:lstStyle/>
          <a:p>
            <a:r>
              <a:rPr lang="fr-FR" sz="1700" dirty="0"/>
              <a:t>Le premier graphique montre la trajectoire d'élévation du satellite Sentinel-1-1 par rapport à l'horizon de Lisbonne, illustrant les moments où il est visible.</a:t>
            </a:r>
          </a:p>
          <a:p>
            <a:r>
              <a:rPr lang="fr-FR" sz="1700" dirty="0"/>
              <a:t>Le deuxième graphique montre comment l'angle d'élévation du Soleil change au cours de la même période, ce qui est crucial pour des missions dépendantes de l’illumination du soleil.</a:t>
            </a:r>
          </a:p>
          <a:p>
            <a:r>
              <a:rPr lang="fr-FR" sz="1700" dirty="0"/>
              <a:t>Le troisième graphique indique les fenêtres spécifiques et leur durée pendant lesquelles le satellite est visible depuis Lisbonne, en tenant compte de la fauché du satellite.</a:t>
            </a:r>
            <a:endParaRPr lang="en-US" sz="1700" dirty="0"/>
          </a:p>
        </p:txBody>
      </p:sp>
      <p:pic>
        <p:nvPicPr>
          <p:cNvPr id="12" name="Espace réservé du contenu 11">
            <a:extLst>
              <a:ext uri="{FF2B5EF4-FFF2-40B4-BE49-F238E27FC236}">
                <a16:creationId xmlns:a16="http://schemas.microsoft.com/office/drawing/2014/main" id="{15A66FBF-0552-16B4-13B3-34029A44490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597396" y="640080"/>
            <a:ext cx="4462272" cy="5577840"/>
          </a:xfrm>
          <a:prstGeom prst="rect">
            <a:avLst/>
          </a:prstGeom>
        </p:spPr>
      </p:pic>
    </p:spTree>
    <p:extLst>
      <p:ext uri="{BB962C8B-B14F-4D97-AF65-F5344CB8AC3E}">
        <p14:creationId xmlns:p14="http://schemas.microsoft.com/office/powerpoint/2010/main" val="27587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86CB194-39DC-CB83-4C3B-429A18026BDE}"/>
              </a:ext>
            </a:extLst>
          </p:cNvPr>
          <p:cNvSpPr>
            <a:spLocks noGrp="1"/>
          </p:cNvSpPr>
          <p:nvPr>
            <p:ph type="title"/>
          </p:nvPr>
        </p:nvSpPr>
        <p:spPr>
          <a:xfrm>
            <a:off x="1371597" y="348865"/>
            <a:ext cx="10044023" cy="877729"/>
          </a:xfrm>
        </p:spPr>
        <p:txBody>
          <a:bodyPr anchor="ctr">
            <a:normAutofit/>
          </a:bodyPr>
          <a:lstStyle/>
          <a:p>
            <a:r>
              <a:rPr lang="fr-FR" sz="4000">
                <a:solidFill>
                  <a:srgbClr val="FFFFFF"/>
                </a:solidFill>
              </a:rPr>
              <a:t>Table of content</a:t>
            </a:r>
          </a:p>
        </p:txBody>
      </p:sp>
      <p:graphicFrame>
        <p:nvGraphicFramePr>
          <p:cNvPr id="5" name="Espace réservé du contenu 2">
            <a:extLst>
              <a:ext uri="{FF2B5EF4-FFF2-40B4-BE49-F238E27FC236}">
                <a16:creationId xmlns:a16="http://schemas.microsoft.com/office/drawing/2014/main" id="{A8EFE8E9-295D-288E-364A-747AB814424A}"/>
              </a:ext>
            </a:extLst>
          </p:cNvPr>
          <p:cNvGraphicFramePr>
            <a:graphicFrameLocks noGrp="1"/>
          </p:cNvGraphicFramePr>
          <p:nvPr>
            <p:ph idx="1"/>
            <p:extLst>
              <p:ext uri="{D42A27DB-BD31-4B8C-83A1-F6EECF244321}">
                <p14:modId xmlns:p14="http://schemas.microsoft.com/office/powerpoint/2010/main" val="40672368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00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CFC767-E5A1-68FC-C619-59E58B5DF2A5}"/>
              </a:ext>
            </a:extLst>
          </p:cNvPr>
          <p:cNvSpPr>
            <a:spLocks noGrp="1"/>
          </p:cNvSpPr>
          <p:nvPr>
            <p:ph type="title"/>
          </p:nvPr>
        </p:nvSpPr>
        <p:spPr>
          <a:xfrm>
            <a:off x="841248" y="256032"/>
            <a:ext cx="10506456" cy="1014984"/>
          </a:xfrm>
        </p:spPr>
        <p:txBody>
          <a:bodyPr anchor="b">
            <a:normAutofit/>
          </a:bodyPr>
          <a:lstStyle/>
          <a:p>
            <a:r>
              <a:rPr lang="fr-FR" dirty="0"/>
              <a:t>Fichier config.py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F8E8F451-D29D-AABA-C2AF-E3CE57115D10}"/>
              </a:ext>
            </a:extLst>
          </p:cNvPr>
          <p:cNvGraphicFramePr>
            <a:graphicFrameLocks noGrp="1"/>
          </p:cNvGraphicFramePr>
          <p:nvPr>
            <p:ph idx="1"/>
            <p:extLst>
              <p:ext uri="{D42A27DB-BD31-4B8C-83A1-F6EECF244321}">
                <p14:modId xmlns:p14="http://schemas.microsoft.com/office/powerpoint/2010/main" val="78020658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26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8C3AD2-2226-6EEC-5863-AC74A71711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fr-FR" sz="4800" kern="1200" dirty="0">
                <a:solidFill>
                  <a:schemeClr val="tx1"/>
                </a:solidFill>
                <a:latin typeface="+mj-lt"/>
                <a:ea typeface="+mj-ea"/>
                <a:cs typeface="+mj-cs"/>
              </a:rPr>
              <a:t>Les fichiers « .</a:t>
            </a:r>
            <a:r>
              <a:rPr lang="fr-FR" sz="4800" kern="1200" dirty="0" err="1">
                <a:solidFill>
                  <a:schemeClr val="tx1"/>
                </a:solidFill>
                <a:latin typeface="+mj-lt"/>
                <a:ea typeface="+mj-ea"/>
                <a:cs typeface="+mj-cs"/>
              </a:rPr>
              <a:t>py</a:t>
            </a:r>
            <a:r>
              <a:rPr lang="fr-FR" sz="4800" kern="1200" dirty="0">
                <a:solidFill>
                  <a:schemeClr val="tx1"/>
                </a:solidFill>
                <a:latin typeface="+mj-lt"/>
                <a:ea typeface="+mj-ea"/>
                <a:cs typeface="+mj-cs"/>
              </a:rPr>
              <a:t> » dans le code</a:t>
            </a:r>
          </a:p>
        </p:txBody>
      </p:sp>
      <p:sp>
        <p:nvSpPr>
          <p:cNvPr id="2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30141566-2945-E8D2-74C2-D6F1D54B8C17}"/>
              </a:ext>
            </a:extLst>
          </p:cNvPr>
          <p:cNvPicPr>
            <a:picLocks noChangeAspect="1"/>
          </p:cNvPicPr>
          <p:nvPr/>
        </p:nvPicPr>
        <p:blipFill>
          <a:blip r:embed="rId2"/>
          <a:stretch>
            <a:fillRect/>
          </a:stretch>
        </p:blipFill>
        <p:spPr>
          <a:xfrm>
            <a:off x="560959" y="2253186"/>
            <a:ext cx="11402396" cy="3933825"/>
          </a:xfrm>
          <a:prstGeom prst="rect">
            <a:avLst/>
          </a:prstGeom>
        </p:spPr>
      </p:pic>
    </p:spTree>
    <p:extLst>
      <p:ext uri="{BB962C8B-B14F-4D97-AF65-F5344CB8AC3E}">
        <p14:creationId xmlns:p14="http://schemas.microsoft.com/office/powerpoint/2010/main" val="425484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8C3AD2-2226-6EEC-5863-AC74A71711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Les classes « .</a:t>
            </a:r>
            <a:r>
              <a:rPr lang="en-US" sz="4800" kern="1200" dirty="0" err="1">
                <a:solidFill>
                  <a:schemeClr val="tx1"/>
                </a:solidFill>
                <a:latin typeface="+mj-lt"/>
                <a:ea typeface="+mj-ea"/>
                <a:cs typeface="+mj-cs"/>
              </a:rPr>
              <a:t>py</a:t>
            </a:r>
            <a:r>
              <a:rPr lang="en-US" sz="4800" kern="1200" dirty="0">
                <a:solidFill>
                  <a:schemeClr val="tx1"/>
                </a:solidFill>
                <a:latin typeface="+mj-lt"/>
                <a:ea typeface="+mj-ea"/>
                <a:cs typeface="+mj-cs"/>
              </a:rPr>
              <a:t> » dans le code</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6B3508AF-7F61-873C-6091-E6F24D4AE800}"/>
              </a:ext>
            </a:extLst>
          </p:cNvPr>
          <p:cNvPicPr>
            <a:picLocks noChangeAspect="1"/>
          </p:cNvPicPr>
          <p:nvPr/>
        </p:nvPicPr>
        <p:blipFill>
          <a:blip r:embed="rId2"/>
          <a:stretch>
            <a:fillRect/>
          </a:stretch>
        </p:blipFill>
        <p:spPr>
          <a:xfrm>
            <a:off x="1190445" y="2567740"/>
            <a:ext cx="10110945" cy="3286058"/>
          </a:xfrm>
          <a:prstGeom prst="rect">
            <a:avLst/>
          </a:prstGeom>
        </p:spPr>
      </p:pic>
    </p:spTree>
    <p:extLst>
      <p:ext uri="{BB962C8B-B14F-4D97-AF65-F5344CB8AC3E}">
        <p14:creationId xmlns:p14="http://schemas.microsoft.com/office/powerpoint/2010/main" val="4009327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9BF721-904D-2083-7614-3D225DED186C}"/>
              </a:ext>
            </a:extLst>
          </p:cNvPr>
          <p:cNvSpPr>
            <a:spLocks noGrp="1"/>
          </p:cNvSpPr>
          <p:nvPr>
            <p:ph type="title"/>
          </p:nvPr>
        </p:nvSpPr>
        <p:spPr>
          <a:xfrm>
            <a:off x="838200" y="365125"/>
            <a:ext cx="10515600" cy="1325563"/>
          </a:xfrm>
        </p:spPr>
        <p:txBody>
          <a:bodyPr>
            <a:normAutofit/>
          </a:bodyPr>
          <a:lstStyle/>
          <a:p>
            <a:r>
              <a:rPr lang="fr-FR" sz="5400" dirty="0"/>
              <a:t>Finesse de résolution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B56521E-9469-DB0F-23B8-A93F59D3E96A}"/>
              </a:ext>
            </a:extLst>
          </p:cNvPr>
          <p:cNvSpPr>
            <a:spLocks noGrp="1"/>
          </p:cNvSpPr>
          <p:nvPr>
            <p:ph idx="1"/>
          </p:nvPr>
        </p:nvSpPr>
        <p:spPr>
          <a:xfrm>
            <a:off x="838200" y="1929384"/>
            <a:ext cx="10515600" cy="4251960"/>
          </a:xfrm>
        </p:spPr>
        <p:txBody>
          <a:bodyPr>
            <a:normAutofit/>
          </a:bodyPr>
          <a:lstStyle/>
          <a:p>
            <a:r>
              <a:rPr lang="fr-FR" sz="2200" dirty="0"/>
              <a:t>Le panneau Point d’intérêt permet de modifier la finesse du traçage des contours d’un pays. Il existe 3 niveaux différents, rangés dans le dossier « </a:t>
            </a:r>
            <a:r>
              <a:rPr lang="fr-FR" sz="2200" dirty="0" err="1"/>
              <a:t>dataset</a:t>
            </a:r>
            <a:r>
              <a:rPr lang="fr-FR" sz="2200" dirty="0"/>
              <a:t> » :</a:t>
            </a:r>
          </a:p>
          <a:p>
            <a:pPr lvl="1">
              <a:buFontTx/>
              <a:buChar char="-"/>
            </a:pPr>
            <a:r>
              <a:rPr lang="fr-FR" sz="2200" dirty="0"/>
              <a:t>10: niveau le plus fin, prend en compte les iles de toutes tailles ainsi que l’embouchure des fleuves, contour précis;</a:t>
            </a:r>
          </a:p>
          <a:p>
            <a:pPr lvl="1">
              <a:buFontTx/>
              <a:buChar char="-"/>
            </a:pPr>
            <a:r>
              <a:rPr lang="fr-FR" sz="2200" dirty="0"/>
              <a:t>50: niveau intermédiaire, suffisant dans la plus part des applications, ne prend en compte que les iles de grandes tailles;</a:t>
            </a:r>
          </a:p>
          <a:p>
            <a:pPr lvl="1">
              <a:buFontTx/>
              <a:buChar char="-"/>
            </a:pPr>
            <a:r>
              <a:rPr lang="fr-FR" sz="2200" dirty="0"/>
              <a:t>110: niveau le plus gros, ne prend pas en compte les iles, contours assez grossiers, adapté pour les longues simulations avec de nombreux ZOI.</a:t>
            </a:r>
          </a:p>
        </p:txBody>
      </p:sp>
    </p:spTree>
    <p:extLst>
      <p:ext uri="{BB962C8B-B14F-4D97-AF65-F5344CB8AC3E}">
        <p14:creationId xmlns:p14="http://schemas.microsoft.com/office/powerpoint/2010/main" val="2352253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D5A541-C5F6-A54F-2AD2-D937806F772F}"/>
              </a:ext>
            </a:extLst>
          </p:cNvPr>
          <p:cNvSpPr>
            <a:spLocks noGrp="1"/>
          </p:cNvSpPr>
          <p:nvPr>
            <p:ph type="title"/>
          </p:nvPr>
        </p:nvSpPr>
        <p:spPr>
          <a:xfrm>
            <a:off x="1043631" y="809898"/>
            <a:ext cx="10173010" cy="1554480"/>
          </a:xfrm>
        </p:spPr>
        <p:txBody>
          <a:bodyPr anchor="ctr">
            <a:normAutofit/>
          </a:bodyPr>
          <a:lstStyle/>
          <a:p>
            <a:r>
              <a:rPr lang="fr-FR" sz="4800"/>
              <a:t>Pas de temps de la simulation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AEF879F6-594A-F370-5759-B1BD4D002154}"/>
              </a:ext>
            </a:extLst>
          </p:cNvPr>
          <p:cNvGraphicFramePr>
            <a:graphicFrameLocks noGrp="1"/>
          </p:cNvGraphicFramePr>
          <p:nvPr>
            <p:ph idx="1"/>
            <p:extLst>
              <p:ext uri="{D42A27DB-BD31-4B8C-83A1-F6EECF244321}">
                <p14:modId xmlns:p14="http://schemas.microsoft.com/office/powerpoint/2010/main" val="7725558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83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580BE-72C4-DF42-E3E9-33D377AAA8CE}"/>
              </a:ext>
            </a:extLst>
          </p:cNvPr>
          <p:cNvSpPr>
            <a:spLocks noGrp="1"/>
          </p:cNvSpPr>
          <p:nvPr>
            <p:ph type="title"/>
          </p:nvPr>
        </p:nvSpPr>
        <p:spPr/>
        <p:txBody>
          <a:bodyPr/>
          <a:lstStyle/>
          <a:p>
            <a:r>
              <a:rPr lang="fr-FR"/>
              <a:t>Nomenclature des satellites</a:t>
            </a:r>
            <a:endParaRPr lang="fr-FR" dirty="0"/>
          </a:p>
        </p:txBody>
      </p:sp>
      <p:graphicFrame>
        <p:nvGraphicFramePr>
          <p:cNvPr id="20" name="Espace réservé du contenu 2">
            <a:extLst>
              <a:ext uri="{FF2B5EF4-FFF2-40B4-BE49-F238E27FC236}">
                <a16:creationId xmlns:a16="http://schemas.microsoft.com/office/drawing/2014/main" id="{9D1ED479-8ABF-220F-87C0-7FF8CA1F9F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4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7CE962-62C0-B3AD-D73A-FCBE3249EAE3}"/>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fr-FR" sz="4000" kern="1200" dirty="0">
                <a:solidFill>
                  <a:schemeClr val="tx2"/>
                </a:solidFill>
                <a:latin typeface="+mj-lt"/>
                <a:ea typeface="+mj-ea"/>
                <a:cs typeface="+mj-cs"/>
              </a:rPr>
              <a:t>1 - Processus d’installation</a:t>
            </a:r>
          </a:p>
        </p:txBody>
      </p:sp>
      <p:pic>
        <p:nvPicPr>
          <p:cNvPr id="7" name="Graphic 6" descr="Répéter">
            <a:extLst>
              <a:ext uri="{FF2B5EF4-FFF2-40B4-BE49-F238E27FC236}">
                <a16:creationId xmlns:a16="http://schemas.microsoft.com/office/drawing/2014/main" id="{45B65285-383E-787E-BEF2-50F525201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14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0F4AC2-859B-8C01-956B-844A71D404B8}"/>
              </a:ext>
            </a:extLst>
          </p:cNvPr>
          <p:cNvSpPr>
            <a:spLocks noGrp="1"/>
          </p:cNvSpPr>
          <p:nvPr>
            <p:ph type="title"/>
          </p:nvPr>
        </p:nvSpPr>
        <p:spPr>
          <a:xfrm>
            <a:off x="761803" y="350196"/>
            <a:ext cx="4646904" cy="1624520"/>
          </a:xfrm>
        </p:spPr>
        <p:txBody>
          <a:bodyPr anchor="ctr">
            <a:normAutofit/>
          </a:bodyPr>
          <a:lstStyle/>
          <a:p>
            <a:r>
              <a:rPr lang="fr-FR" sz="4000" dirty="0"/>
              <a:t>Pour utilisation simple</a:t>
            </a:r>
          </a:p>
        </p:txBody>
      </p:sp>
      <p:sp>
        <p:nvSpPr>
          <p:cNvPr id="3" name="Espace réservé du contenu 2">
            <a:extLst>
              <a:ext uri="{FF2B5EF4-FFF2-40B4-BE49-F238E27FC236}">
                <a16:creationId xmlns:a16="http://schemas.microsoft.com/office/drawing/2014/main" id="{E63594DA-9EE3-9287-6DE6-D8E3A104490F}"/>
              </a:ext>
            </a:extLst>
          </p:cNvPr>
          <p:cNvSpPr>
            <a:spLocks noGrp="1"/>
          </p:cNvSpPr>
          <p:nvPr>
            <p:ph idx="1"/>
          </p:nvPr>
        </p:nvSpPr>
        <p:spPr>
          <a:xfrm>
            <a:off x="761802" y="2743200"/>
            <a:ext cx="4646905" cy="3613149"/>
          </a:xfrm>
        </p:spPr>
        <p:txBody>
          <a:bodyPr anchor="ctr">
            <a:normAutofit lnSpcReduction="10000"/>
          </a:bodyPr>
          <a:lstStyle/>
          <a:p>
            <a:r>
              <a:rPr lang="fr-FR" sz="2000" dirty="0"/>
              <a:t>1. Se rendre sur </a:t>
            </a:r>
            <a:r>
              <a:rPr lang="en-US" sz="2000" dirty="0">
                <a:hlinkClick r:id="rId2"/>
              </a:rPr>
              <a:t>Releases · leoid3/</a:t>
            </a:r>
            <a:r>
              <a:rPr lang="en-US" sz="2000" dirty="0" err="1">
                <a:hlinkClick r:id="rId2"/>
              </a:rPr>
              <a:t>EO_Tools</a:t>
            </a:r>
            <a:r>
              <a:rPr lang="en-US" sz="2000" dirty="0">
                <a:hlinkClick r:id="rId2"/>
              </a:rPr>
              <a:t> (github.com)</a:t>
            </a:r>
            <a:r>
              <a:rPr lang="en-US" sz="2000" dirty="0"/>
              <a:t> et </a:t>
            </a:r>
            <a:r>
              <a:rPr lang="fr-FR" sz="2000" dirty="0"/>
              <a:t>télécharger le .7z et le User Guide.pptx (optionnel) </a:t>
            </a:r>
          </a:p>
          <a:p>
            <a:r>
              <a:rPr lang="fr-FR" sz="2000" dirty="0"/>
              <a:t>2. Extraire le contenu de EO Tools.7z dans un répertoire (sur le bureau par exemple)</a:t>
            </a:r>
          </a:p>
          <a:p>
            <a:r>
              <a:rPr lang="fr-FR" sz="2000" dirty="0"/>
              <a:t>3. Vérifier que le répertoire “</a:t>
            </a:r>
            <a:r>
              <a:rPr lang="fr-FR" sz="2000" dirty="0" err="1"/>
              <a:t>dataset</a:t>
            </a:r>
            <a:r>
              <a:rPr lang="fr-FR" sz="2000" dirty="0"/>
              <a:t>” ne soit pas vide</a:t>
            </a:r>
          </a:p>
          <a:p>
            <a:r>
              <a:rPr lang="fr-FR" sz="2000" dirty="0"/>
              <a:t>4. Lancer le logiciel en veillant à ce que le .exe soit dans le même répertoire que « </a:t>
            </a:r>
            <a:r>
              <a:rPr lang="fr-FR" sz="2000" dirty="0" err="1"/>
              <a:t>dataset</a:t>
            </a:r>
            <a:r>
              <a:rPr lang="fr-FR" sz="2000" dirty="0"/>
              <a:t> » et « </a:t>
            </a:r>
            <a:r>
              <a:rPr lang="fr-FR" sz="2000" dirty="0" err="1"/>
              <a:t>results</a:t>
            </a:r>
            <a:r>
              <a:rPr lang="fr-FR" sz="2000" dirty="0"/>
              <a:t> » </a:t>
            </a:r>
          </a:p>
        </p:txBody>
      </p:sp>
      <p:pic>
        <p:nvPicPr>
          <p:cNvPr id="5" name="Picture 4">
            <a:extLst>
              <a:ext uri="{FF2B5EF4-FFF2-40B4-BE49-F238E27FC236}">
                <a16:creationId xmlns:a16="http://schemas.microsoft.com/office/drawing/2014/main" id="{0101CF76-0793-2F7F-9482-082EE58D747C}"/>
              </a:ext>
            </a:extLst>
          </p:cNvPr>
          <p:cNvPicPr>
            <a:picLocks noChangeAspect="1"/>
          </p:cNvPicPr>
          <p:nvPr/>
        </p:nvPicPr>
        <p:blipFill>
          <a:blip r:embed="rId3"/>
          <a:srcRect l="23933" r="26011"/>
          <a:stretch/>
        </p:blipFill>
        <p:spPr>
          <a:xfrm>
            <a:off x="6096000" y="1"/>
            <a:ext cx="6102825" cy="6858000"/>
          </a:xfrm>
          <a:prstGeom prst="rect">
            <a:avLst/>
          </a:prstGeom>
        </p:spPr>
      </p:pic>
    </p:spTree>
    <p:extLst>
      <p:ext uri="{BB962C8B-B14F-4D97-AF65-F5344CB8AC3E}">
        <p14:creationId xmlns:p14="http://schemas.microsoft.com/office/powerpoint/2010/main" val="11833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080A290-BD25-30DF-81E8-5EE1EBD86E6F}"/>
              </a:ext>
            </a:extLst>
          </p:cNvPr>
          <p:cNvSpPr>
            <a:spLocks noGrp="1"/>
          </p:cNvSpPr>
          <p:nvPr>
            <p:ph type="title"/>
          </p:nvPr>
        </p:nvSpPr>
        <p:spPr>
          <a:xfrm>
            <a:off x="761800" y="762001"/>
            <a:ext cx="5334197" cy="1708242"/>
          </a:xfrm>
        </p:spPr>
        <p:txBody>
          <a:bodyPr anchor="ctr">
            <a:normAutofit/>
          </a:bodyPr>
          <a:lstStyle/>
          <a:p>
            <a:r>
              <a:rPr lang="fr-FR" sz="4000"/>
              <a:t>Pour développement</a:t>
            </a:r>
          </a:p>
        </p:txBody>
      </p:sp>
      <p:sp>
        <p:nvSpPr>
          <p:cNvPr id="21" name="Espace réservé du contenu 2">
            <a:extLst>
              <a:ext uri="{FF2B5EF4-FFF2-40B4-BE49-F238E27FC236}">
                <a16:creationId xmlns:a16="http://schemas.microsoft.com/office/drawing/2014/main" id="{45437BA2-8814-6DBF-E890-4DF92B6A9B6D}"/>
              </a:ext>
            </a:extLst>
          </p:cNvPr>
          <p:cNvSpPr>
            <a:spLocks noGrp="1"/>
          </p:cNvSpPr>
          <p:nvPr>
            <p:ph idx="1"/>
          </p:nvPr>
        </p:nvSpPr>
        <p:spPr>
          <a:xfrm>
            <a:off x="761800" y="2470244"/>
            <a:ext cx="5334197" cy="3769835"/>
          </a:xfrm>
        </p:spPr>
        <p:txBody>
          <a:bodyPr anchor="ctr">
            <a:normAutofit/>
          </a:bodyPr>
          <a:lstStyle/>
          <a:p>
            <a:r>
              <a:rPr lang="fr-FR" sz="1900"/>
              <a:t>1. Avant de télécharger, vérifier si Python est installé et que un IDE est installé également</a:t>
            </a:r>
          </a:p>
          <a:p>
            <a:r>
              <a:rPr lang="fr-FR" sz="1900"/>
              <a:t>2. Se rendre sur </a:t>
            </a:r>
            <a:r>
              <a:rPr lang="fr-FR" sz="1900">
                <a:hlinkClick r:id="rId2"/>
              </a:rPr>
              <a:t>leoid3/EO_Tools (github.com)</a:t>
            </a:r>
            <a:r>
              <a:rPr lang="fr-FR" sz="1900"/>
              <a:t> et télécharger le code OU cloner le répertoire</a:t>
            </a:r>
          </a:p>
          <a:p>
            <a:r>
              <a:rPr lang="fr-FR" sz="1900"/>
              <a:t>3. Extraire le code dans un répertoire sur le bureau</a:t>
            </a:r>
          </a:p>
          <a:p>
            <a:r>
              <a:rPr lang="fr-FR" sz="1900"/>
              <a:t>4. Dans ce répertoire, ouvrir la console de commande Windows et rentrer la commande « pip install –r requirements.txt »  </a:t>
            </a:r>
          </a:p>
          <a:p>
            <a:r>
              <a:rPr lang="fr-FR" sz="1900"/>
              <a:t>5. ouvrir le code avec l’IDE et vérifier si toutes les librairies sont correctement installées </a:t>
            </a:r>
          </a:p>
        </p:txBody>
      </p:sp>
      <p:pic>
        <p:nvPicPr>
          <p:cNvPr id="22" name="Picture 4">
            <a:extLst>
              <a:ext uri="{FF2B5EF4-FFF2-40B4-BE49-F238E27FC236}">
                <a16:creationId xmlns:a16="http://schemas.microsoft.com/office/drawing/2014/main" id="{0F141640-139C-FCD4-930D-9291BEA04A51}"/>
              </a:ext>
            </a:extLst>
          </p:cNvPr>
          <p:cNvPicPr>
            <a:picLocks noChangeAspect="1"/>
          </p:cNvPicPr>
          <p:nvPr/>
        </p:nvPicPr>
        <p:blipFill>
          <a:blip r:embed="rId3"/>
          <a:srcRect l="33810" r="2250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1517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164460-1F3F-F5A0-FD6E-DA09CA2A035C}"/>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2- Explication des </a:t>
            </a:r>
            <a:r>
              <a:rPr lang="en-US" sz="4000" kern="1200" dirty="0" err="1">
                <a:solidFill>
                  <a:schemeClr val="tx2"/>
                </a:solidFill>
                <a:latin typeface="+mj-lt"/>
                <a:ea typeface="+mj-ea"/>
                <a:cs typeface="+mj-cs"/>
              </a:rPr>
              <a:t>panneaux</a:t>
            </a:r>
            <a:endParaRPr lang="en-US" sz="4000" kern="1200" dirty="0">
              <a:solidFill>
                <a:schemeClr val="tx2"/>
              </a:solidFill>
              <a:latin typeface="+mj-lt"/>
              <a:ea typeface="+mj-ea"/>
              <a:cs typeface="+mj-cs"/>
            </a:endParaRPr>
          </a:p>
        </p:txBody>
      </p:sp>
      <p:pic>
        <p:nvPicPr>
          <p:cNvPr id="7" name="Graphic 6" descr="Publicité">
            <a:extLst>
              <a:ext uri="{FF2B5EF4-FFF2-40B4-BE49-F238E27FC236}">
                <a16:creationId xmlns:a16="http://schemas.microsoft.com/office/drawing/2014/main" id="{F4B4F4CA-31DA-1E4D-142E-67680978F1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89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25233-60F8-035F-42E1-1E172CB8F25F}"/>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F4CEC81-CEA4-9762-C6B6-70A671E0D8C9}"/>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314F9029-9307-D6F9-4A29-5A315A5EC5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961" y="106326"/>
            <a:ext cx="11960227" cy="6641074"/>
          </a:xfrm>
          <a:prstGeom prst="rect">
            <a:avLst/>
          </a:prstGeom>
        </p:spPr>
      </p:pic>
      <p:sp>
        <p:nvSpPr>
          <p:cNvPr id="6" name="Rectangle 5">
            <a:extLst>
              <a:ext uri="{FF2B5EF4-FFF2-40B4-BE49-F238E27FC236}">
                <a16:creationId xmlns:a16="http://schemas.microsoft.com/office/drawing/2014/main" id="{A0F34E22-3292-B584-3496-FBE5305E404C}"/>
              </a:ext>
            </a:extLst>
          </p:cNvPr>
          <p:cNvSpPr/>
          <p:nvPr/>
        </p:nvSpPr>
        <p:spPr>
          <a:xfrm>
            <a:off x="5837" y="106326"/>
            <a:ext cx="2557130" cy="26794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D8F68AE-2A6D-9342-F42C-B2CB9F9EC8B1}"/>
              </a:ext>
            </a:extLst>
          </p:cNvPr>
          <p:cNvSpPr/>
          <p:nvPr/>
        </p:nvSpPr>
        <p:spPr>
          <a:xfrm>
            <a:off x="-12784" y="3093177"/>
            <a:ext cx="3013873" cy="15624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E2CBE87-9130-17BB-0CDD-753563AD1B6B}"/>
              </a:ext>
            </a:extLst>
          </p:cNvPr>
          <p:cNvSpPr/>
          <p:nvPr/>
        </p:nvSpPr>
        <p:spPr>
          <a:xfrm>
            <a:off x="8927169" y="192378"/>
            <a:ext cx="2917501" cy="16968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B5F75D8-7B5F-2778-1923-EDE99250B270}"/>
              </a:ext>
            </a:extLst>
          </p:cNvPr>
          <p:cNvSpPr/>
          <p:nvPr/>
        </p:nvSpPr>
        <p:spPr>
          <a:xfrm>
            <a:off x="8927169" y="1889209"/>
            <a:ext cx="2917501" cy="1655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44D6DA4-215C-83A7-65C6-40C94C95AAED}"/>
              </a:ext>
            </a:extLst>
          </p:cNvPr>
          <p:cNvSpPr/>
          <p:nvPr/>
        </p:nvSpPr>
        <p:spPr>
          <a:xfrm>
            <a:off x="8904089" y="3874394"/>
            <a:ext cx="3168099" cy="2100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8E30199-15B2-5DEC-7BBD-322245C2B4AF}"/>
              </a:ext>
            </a:extLst>
          </p:cNvPr>
          <p:cNvSpPr/>
          <p:nvPr/>
        </p:nvSpPr>
        <p:spPr>
          <a:xfrm>
            <a:off x="4677127" y="5908695"/>
            <a:ext cx="2829894" cy="647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20BCD15-BAD3-00A3-413C-35F8C18A8C15}"/>
              </a:ext>
            </a:extLst>
          </p:cNvPr>
          <p:cNvSpPr/>
          <p:nvPr/>
        </p:nvSpPr>
        <p:spPr>
          <a:xfrm>
            <a:off x="3585984" y="193562"/>
            <a:ext cx="4540060" cy="50642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230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p:txBody>
          <a:bodyPr/>
          <a:lstStyle/>
          <a:p>
            <a:r>
              <a:rPr lang="fr-FR" dirty="0"/>
              <a:t>Panneau Satellite</a:t>
            </a:r>
          </a:p>
        </p:txBody>
      </p:sp>
      <p:sp>
        <p:nvSpPr>
          <p:cNvPr id="3" name="Espace réservé du contenu 2">
            <a:extLst>
              <a:ext uri="{FF2B5EF4-FFF2-40B4-BE49-F238E27FC236}">
                <a16:creationId xmlns:a16="http://schemas.microsoft.com/office/drawing/2014/main" id="{4D1A908D-C7B5-C440-E209-0812C6BAC845}"/>
              </a:ext>
            </a:extLst>
          </p:cNvPr>
          <p:cNvSpPr>
            <a:spLocks noGrp="1"/>
          </p:cNvSpPr>
          <p:nvPr>
            <p:ph idx="1"/>
          </p:nvPr>
        </p:nvSpPr>
        <p:spPr/>
        <p:txBody>
          <a:bodyPr>
            <a:normAutofit/>
          </a:bodyPr>
          <a:lstStyle/>
          <a:p>
            <a:r>
              <a:rPr lang="fr-FR" sz="1800" dirty="0"/>
              <a:t>Ce panneau permet de créer un modèle de satellite.</a:t>
            </a:r>
          </a:p>
          <a:p>
            <a:r>
              <a:rPr lang="fr-FR" sz="1800" dirty="0"/>
              <a:t>Il permet de rentrer plusieurs paramètres propres au satellite:</a:t>
            </a:r>
          </a:p>
          <a:p>
            <a:pPr lvl="1">
              <a:buFontTx/>
              <a:buChar char="-"/>
            </a:pPr>
            <a:r>
              <a:rPr lang="fr-FR" sz="1400" dirty="0"/>
              <a:t>Le nom</a:t>
            </a:r>
          </a:p>
          <a:p>
            <a:pPr lvl="1">
              <a:buFontTx/>
              <a:buChar char="-"/>
            </a:pPr>
            <a:r>
              <a:rPr lang="fr-FR" sz="1400" dirty="0"/>
              <a:t>La fauchée</a:t>
            </a:r>
          </a:p>
          <a:p>
            <a:pPr lvl="1">
              <a:buFontTx/>
              <a:buChar char="-"/>
            </a:pPr>
            <a:r>
              <a:rPr lang="fr-FR" sz="1400" dirty="0"/>
              <a:t>Le dépointage</a:t>
            </a:r>
          </a:p>
          <a:p>
            <a:pPr lvl="1">
              <a:buFontTx/>
              <a:buChar char="-"/>
            </a:pPr>
            <a:r>
              <a:rPr lang="fr-FR" sz="1400" dirty="0"/>
              <a:t>Le type de capteur d’observation</a:t>
            </a:r>
          </a:p>
          <a:p>
            <a:r>
              <a:rPr lang="fr-FR" sz="1800" dirty="0"/>
              <a:t>Il permet aussi de configurer l’orbite du satellite:</a:t>
            </a:r>
            <a:endParaRPr lang="fr-FR" sz="1400" dirty="0"/>
          </a:p>
          <a:p>
            <a:pPr lvl="1">
              <a:buFontTx/>
              <a:buChar char="-"/>
            </a:pPr>
            <a:r>
              <a:rPr lang="fr-FR" sz="1400" dirty="0"/>
              <a:t>L’altitude</a:t>
            </a:r>
          </a:p>
          <a:p>
            <a:pPr lvl="1">
              <a:buFontTx/>
              <a:buChar char="-"/>
            </a:pPr>
            <a:r>
              <a:rPr lang="fr-FR" sz="1400" dirty="0"/>
              <a:t>L’excentricité</a:t>
            </a:r>
          </a:p>
          <a:p>
            <a:pPr lvl="1">
              <a:buFontTx/>
              <a:buChar char="-"/>
            </a:pPr>
            <a:r>
              <a:rPr lang="fr-FR" sz="1400" dirty="0"/>
              <a:t>L’inclinaison</a:t>
            </a:r>
          </a:p>
          <a:p>
            <a:pPr lvl="1">
              <a:buFontTx/>
              <a:buChar char="-"/>
            </a:pPr>
            <a:r>
              <a:rPr lang="fr-FR" sz="1400" dirty="0"/>
              <a:t>L’ascension droite du nœud ascendant</a:t>
            </a:r>
          </a:p>
          <a:p>
            <a:pPr lvl="1">
              <a:buFontTx/>
              <a:buChar char="-"/>
            </a:pPr>
            <a:r>
              <a:rPr lang="fr-FR" sz="1400" dirty="0"/>
              <a:t>L’argument du périgée</a:t>
            </a:r>
          </a:p>
          <a:p>
            <a:pPr lvl="1">
              <a:buFontTx/>
              <a:buChar char="-"/>
            </a:pPr>
            <a:r>
              <a:rPr lang="fr-FR" sz="1400" dirty="0"/>
              <a:t>L’anomalie vraie</a:t>
            </a:r>
          </a:p>
          <a:p>
            <a:r>
              <a:rPr lang="fr-FR" sz="1800" dirty="0"/>
              <a:t>Il est possible d’importer une TLE depuis internet en renseignant</a:t>
            </a:r>
            <a:br>
              <a:rPr lang="fr-FR" sz="1800" dirty="0"/>
            </a:br>
            <a:r>
              <a:rPr lang="fr-FR" sz="1800" dirty="0"/>
              <a:t>le NORAD ID du satellite</a:t>
            </a:r>
          </a:p>
        </p:txBody>
      </p:sp>
      <p:pic>
        <p:nvPicPr>
          <p:cNvPr id="5" name="Image 4">
            <a:extLst>
              <a:ext uri="{FF2B5EF4-FFF2-40B4-BE49-F238E27FC236}">
                <a16:creationId xmlns:a16="http://schemas.microsoft.com/office/drawing/2014/main" id="{E5D41457-9665-682D-134A-D58CF491AC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67468" y="700262"/>
            <a:ext cx="3686689" cy="3819713"/>
          </a:xfrm>
          <a:prstGeom prst="rect">
            <a:avLst/>
          </a:prstGeom>
        </p:spPr>
      </p:pic>
      <p:pic>
        <p:nvPicPr>
          <p:cNvPr id="7" name="Image 6">
            <a:extLst>
              <a:ext uri="{FF2B5EF4-FFF2-40B4-BE49-F238E27FC236}">
                <a16:creationId xmlns:a16="http://schemas.microsoft.com/office/drawing/2014/main" id="{A10A2B05-D7E9-509E-E5C9-D514A39D9148}"/>
              </a:ext>
            </a:extLst>
          </p:cNvPr>
          <p:cNvPicPr>
            <a:picLocks noChangeAspect="1"/>
          </p:cNvPicPr>
          <p:nvPr/>
        </p:nvPicPr>
        <p:blipFill>
          <a:blip r:embed="rId3"/>
          <a:stretch>
            <a:fillRect/>
          </a:stretch>
        </p:blipFill>
        <p:spPr>
          <a:xfrm>
            <a:off x="7478446" y="5198718"/>
            <a:ext cx="3172268" cy="762106"/>
          </a:xfrm>
          <a:prstGeom prst="rect">
            <a:avLst/>
          </a:prstGeom>
        </p:spPr>
      </p:pic>
      <p:cxnSp>
        <p:nvCxnSpPr>
          <p:cNvPr id="9" name="Connecteur droit avec flèche 8">
            <a:extLst>
              <a:ext uri="{FF2B5EF4-FFF2-40B4-BE49-F238E27FC236}">
                <a16:creationId xmlns:a16="http://schemas.microsoft.com/office/drawing/2014/main" id="{A84FAEC6-793B-8C26-F94C-0C4639F45D17}"/>
              </a:ext>
            </a:extLst>
          </p:cNvPr>
          <p:cNvCxnSpPr>
            <a:cxnSpLocks/>
          </p:cNvCxnSpPr>
          <p:nvPr/>
        </p:nvCxnSpPr>
        <p:spPr>
          <a:xfrm>
            <a:off x="9330744" y="4263656"/>
            <a:ext cx="0" cy="9716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0321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A54AC-7E08-AAB3-4E12-0517B92E861F}"/>
              </a:ext>
            </a:extLst>
          </p:cNvPr>
          <p:cNvSpPr>
            <a:spLocks noGrp="1"/>
          </p:cNvSpPr>
          <p:nvPr>
            <p:ph type="title"/>
          </p:nvPr>
        </p:nvSpPr>
        <p:spPr>
          <a:xfrm>
            <a:off x="630936" y="640080"/>
            <a:ext cx="4818888" cy="1481328"/>
          </a:xfrm>
        </p:spPr>
        <p:txBody>
          <a:bodyPr anchor="b">
            <a:normAutofit/>
          </a:bodyPr>
          <a:lstStyle/>
          <a:p>
            <a:r>
              <a:rPr lang="fr-FR" sz="5000"/>
              <a:t>Panneau Constellation</a:t>
            </a:r>
          </a:p>
        </p:txBody>
      </p:sp>
      <p:sp>
        <p:nvSpPr>
          <p:cNvPr id="3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817E0986-3850-F0B1-763D-35807BA1AB2D}"/>
              </a:ext>
            </a:extLst>
          </p:cNvPr>
          <p:cNvSpPr>
            <a:spLocks noGrp="1"/>
          </p:cNvSpPr>
          <p:nvPr>
            <p:ph idx="1"/>
          </p:nvPr>
        </p:nvSpPr>
        <p:spPr>
          <a:xfrm>
            <a:off x="630936" y="2660904"/>
            <a:ext cx="4818888" cy="3547872"/>
          </a:xfrm>
        </p:spPr>
        <p:txBody>
          <a:bodyPr anchor="t">
            <a:normAutofit/>
          </a:bodyPr>
          <a:lstStyle/>
          <a:p>
            <a:r>
              <a:rPr lang="fr-FR" sz="1700"/>
              <a:t>Ce panneau permet de créer une constellation à partir d’un modèle de satellite.</a:t>
            </a:r>
          </a:p>
          <a:p>
            <a:r>
              <a:rPr lang="fr-FR" sz="1700"/>
              <a:t>Il permet de rentrer plusieurs paramètres propres à la constellation:</a:t>
            </a:r>
          </a:p>
          <a:p>
            <a:pPr lvl="1">
              <a:buFontTx/>
              <a:buChar char="-"/>
            </a:pPr>
            <a:r>
              <a:rPr lang="fr-FR" sz="1700"/>
              <a:t>Le nom</a:t>
            </a:r>
          </a:p>
          <a:p>
            <a:pPr lvl="1">
              <a:buFontTx/>
              <a:buChar char="-"/>
            </a:pPr>
            <a:r>
              <a:rPr lang="fr-FR" sz="1700"/>
              <a:t>Le satellite</a:t>
            </a:r>
          </a:p>
          <a:p>
            <a:pPr lvl="1">
              <a:buFontTx/>
              <a:buChar char="-"/>
            </a:pPr>
            <a:r>
              <a:rPr lang="fr-FR" sz="1700"/>
              <a:t>La couleur</a:t>
            </a:r>
          </a:p>
          <a:p>
            <a:r>
              <a:rPr lang="fr-FR" sz="1700"/>
              <a:t>La configuration de la constellation suit le </a:t>
            </a:r>
            <a:r>
              <a:rPr lang="fr-FR" sz="1700" i="1"/>
              <a:t>Walker Delta Pattern</a:t>
            </a:r>
            <a:r>
              <a:rPr lang="fr-FR" sz="1700"/>
              <a:t>:</a:t>
            </a:r>
          </a:p>
          <a:p>
            <a:pPr lvl="1">
              <a:buFontTx/>
              <a:buChar char="-"/>
            </a:pPr>
            <a:r>
              <a:rPr lang="fr-FR" sz="1700"/>
              <a:t>Le nombre total de satellite (paramètre T)</a:t>
            </a:r>
          </a:p>
          <a:p>
            <a:pPr lvl="1">
              <a:buFontTx/>
              <a:buChar char="-"/>
            </a:pPr>
            <a:r>
              <a:rPr lang="fr-FR" sz="1700"/>
              <a:t>Le nombre de plan (paramètre P)</a:t>
            </a:r>
          </a:p>
          <a:p>
            <a:pPr lvl="1">
              <a:buFontTx/>
              <a:buChar char="-"/>
            </a:pPr>
            <a:r>
              <a:rPr lang="fr-FR" sz="1700"/>
              <a:t>Le facteur de phase (paramètre F)</a:t>
            </a:r>
          </a:p>
        </p:txBody>
      </p:sp>
      <p:pic>
        <p:nvPicPr>
          <p:cNvPr id="6" name="Image 5">
            <a:extLst>
              <a:ext uri="{FF2B5EF4-FFF2-40B4-BE49-F238E27FC236}">
                <a16:creationId xmlns:a16="http://schemas.microsoft.com/office/drawing/2014/main" id="{1A0C57E2-53CF-88CD-726F-3A604B717D17}"/>
              </a:ext>
            </a:extLst>
          </p:cNvPr>
          <p:cNvPicPr>
            <a:picLocks noChangeAspect="1"/>
          </p:cNvPicPr>
          <p:nvPr/>
        </p:nvPicPr>
        <p:blipFill>
          <a:blip r:embed="rId2"/>
          <a:stretch>
            <a:fillRect/>
          </a:stretch>
        </p:blipFill>
        <p:spPr>
          <a:xfrm>
            <a:off x="6099048" y="2046380"/>
            <a:ext cx="5458968" cy="2765240"/>
          </a:xfrm>
          <a:prstGeom prst="rect">
            <a:avLst/>
          </a:prstGeom>
        </p:spPr>
      </p:pic>
    </p:spTree>
    <p:extLst>
      <p:ext uri="{BB962C8B-B14F-4D97-AF65-F5344CB8AC3E}">
        <p14:creationId xmlns:p14="http://schemas.microsoft.com/office/powerpoint/2010/main" val="3635378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1572</TotalTime>
  <Words>1293</Words>
  <Application>Microsoft Office PowerPoint</Application>
  <PresentationFormat>Grand écran</PresentationFormat>
  <Paragraphs>123</Paragraphs>
  <Slides>25</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Aptos</vt:lpstr>
      <vt:lpstr>Aptos Display</vt:lpstr>
      <vt:lpstr>Arial</vt:lpstr>
      <vt:lpstr>Calibri</vt:lpstr>
      <vt:lpstr>Thème Office</vt:lpstr>
      <vt:lpstr>Guide d’utilisation du logiciel</vt:lpstr>
      <vt:lpstr>Table of content</vt:lpstr>
      <vt:lpstr>1 - Processus d’installation</vt:lpstr>
      <vt:lpstr>Pour utilisation simple</vt:lpstr>
      <vt:lpstr>Pour développement</vt:lpstr>
      <vt:lpstr>2- Explication des panneaux</vt:lpstr>
      <vt:lpstr>Présentation PowerPoint</vt:lpstr>
      <vt:lpstr>Panneau Satellite</vt:lpstr>
      <vt:lpstr>Panneau Constellation</vt:lpstr>
      <vt:lpstr>Panneau Point d’intérêt</vt:lpstr>
      <vt:lpstr>Panneau Ground Station</vt:lpstr>
      <vt:lpstr>Panneau Mission</vt:lpstr>
      <vt:lpstr>Panneau Simulation</vt:lpstr>
      <vt:lpstr>Panneau Carte</vt:lpstr>
      <vt:lpstr>3- Explication des resultats</vt:lpstr>
      <vt:lpstr>Carte principale</vt:lpstr>
      <vt:lpstr>Résultats Station sol</vt:lpstr>
      <vt:lpstr>4 - Informations complémentaires</vt:lpstr>
      <vt:lpstr>Résultats POI</vt:lpstr>
      <vt:lpstr>Fichier config.py</vt:lpstr>
      <vt:lpstr>Les fichiers « .py » dans le code</vt:lpstr>
      <vt:lpstr>Les classes « .py » dans le code</vt:lpstr>
      <vt:lpstr>Finesse de résolution</vt:lpstr>
      <vt:lpstr>Pas de temps de la simulation</vt:lpstr>
      <vt:lpstr>Nomenclature des satellites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CAPITAINE</dc:creator>
  <cp:lastModifiedBy>Leo CAPITAINE</cp:lastModifiedBy>
  <cp:revision>15</cp:revision>
  <dcterms:created xsi:type="dcterms:W3CDTF">2024-07-18T11:35:52Z</dcterms:created>
  <dcterms:modified xsi:type="dcterms:W3CDTF">2024-10-15T11:59:01Z</dcterms:modified>
</cp:coreProperties>
</file>