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1FEB9-B3AE-4067-B244-CA6DA4A3E9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BCCE00-F9CB-4445-A5C1-0F5AEC84804B}">
      <dgm:prSet/>
      <dgm:spPr/>
      <dgm:t>
        <a:bodyPr/>
        <a:lstStyle/>
        <a:p>
          <a:r>
            <a:rPr lang="fr-FR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/>
        </a:p>
      </dgm:t>
    </dgm:pt>
    <dgm:pt modelId="{E9314AE1-63B6-42D1-9009-41AD040B9246}" type="parTrans" cxnId="{DA0C0658-5F8A-4AD9-BE29-176C2D223D3F}">
      <dgm:prSet/>
      <dgm:spPr/>
      <dgm:t>
        <a:bodyPr/>
        <a:lstStyle/>
        <a:p>
          <a:endParaRPr lang="en-US"/>
        </a:p>
      </dgm:t>
    </dgm:pt>
    <dgm:pt modelId="{DE2865F6-A82D-4559-A4FC-8B8A8FEEC51B}" type="sibTrans" cxnId="{DA0C0658-5F8A-4AD9-BE29-176C2D223D3F}">
      <dgm:prSet/>
      <dgm:spPr/>
      <dgm:t>
        <a:bodyPr/>
        <a:lstStyle/>
        <a:p>
          <a:endParaRPr lang="en-US"/>
        </a:p>
      </dgm:t>
    </dgm:pt>
    <dgm:pt modelId="{F2FD38C3-2A7E-4136-A574-A8AA6D53BFD4}">
      <dgm:prSet/>
      <dgm:spPr/>
      <dgm:t>
        <a:bodyPr/>
        <a:lstStyle/>
        <a:p>
          <a:r>
            <a:rPr lang="fr-FR"/>
            <a:t>On y retrouve les constantes, les sources de données, les définitions des colonnes pour les exportations ainsi que certaines listes utilisées par l’IHM.</a:t>
          </a:r>
          <a:endParaRPr lang="en-US"/>
        </a:p>
      </dgm:t>
    </dgm:pt>
    <dgm:pt modelId="{5692EF35-B660-41FC-824C-BCDE8F9401DD}" type="parTrans" cxnId="{0F876FEC-A8E9-48C0-B94F-21D96720A39C}">
      <dgm:prSet/>
      <dgm:spPr/>
      <dgm:t>
        <a:bodyPr/>
        <a:lstStyle/>
        <a:p>
          <a:endParaRPr lang="en-US"/>
        </a:p>
      </dgm:t>
    </dgm:pt>
    <dgm:pt modelId="{76656FF1-8EEE-48A1-8B4A-C266EF8348F3}" type="sibTrans" cxnId="{0F876FEC-A8E9-48C0-B94F-21D96720A39C}">
      <dgm:prSet/>
      <dgm:spPr/>
      <dgm:t>
        <a:bodyPr/>
        <a:lstStyle/>
        <a:p>
          <a:endParaRPr lang="en-US"/>
        </a:p>
      </dgm:t>
    </dgm:pt>
    <dgm:pt modelId="{2D1A0C84-45AA-4E41-ABED-34846DA53C7E}">
      <dgm:prSet/>
      <dgm:spPr/>
      <dgm:t>
        <a:bodyPr/>
        <a:lstStyle/>
        <a:p>
          <a:r>
            <a:rPr lang="fr-FR"/>
            <a:t>Une modification de ces paramètres VA entrainer un changement de comportement du logiciel, et donc l’apparition de bugs.</a:t>
          </a:r>
          <a:endParaRPr lang="en-US"/>
        </a:p>
      </dgm:t>
    </dgm:pt>
    <dgm:pt modelId="{32E0DF13-D0C9-4432-8575-154610D42C3B}" type="parTrans" cxnId="{AE44E500-29E4-42B7-9095-84750D20048F}">
      <dgm:prSet/>
      <dgm:spPr/>
      <dgm:t>
        <a:bodyPr/>
        <a:lstStyle/>
        <a:p>
          <a:endParaRPr lang="en-US"/>
        </a:p>
      </dgm:t>
    </dgm:pt>
    <dgm:pt modelId="{E64A04C1-3379-41FF-91E7-527F69D568EC}" type="sibTrans" cxnId="{AE44E500-29E4-42B7-9095-84750D20048F}">
      <dgm:prSet/>
      <dgm:spPr/>
      <dgm:t>
        <a:bodyPr/>
        <a:lstStyle/>
        <a:p>
          <a:endParaRPr lang="en-US"/>
        </a:p>
      </dgm:t>
    </dgm:pt>
    <dgm:pt modelId="{BA56F777-3130-4457-9974-77D9A4923118}" type="pres">
      <dgm:prSet presAssocID="{2D91FEB9-B3AE-4067-B244-CA6DA4A3E99C}" presName="root" presStyleCnt="0">
        <dgm:presLayoutVars>
          <dgm:dir/>
          <dgm:resizeHandles val="exact"/>
        </dgm:presLayoutVars>
      </dgm:prSet>
      <dgm:spPr/>
    </dgm:pt>
    <dgm:pt modelId="{5D8D7E6C-2B8A-47BC-AC40-C7E54AFE9513}" type="pres">
      <dgm:prSet presAssocID="{8DBCCE00-F9CB-4445-A5C1-0F5AEC84804B}" presName="compNode" presStyleCnt="0"/>
      <dgm:spPr/>
    </dgm:pt>
    <dgm:pt modelId="{B41D14BE-1FA8-4DE3-9EEB-65D73CDE6626}" type="pres">
      <dgm:prSet presAssocID="{8DBCCE00-F9CB-4445-A5C1-0F5AEC84804B}" presName="bgRect" presStyleLbl="bgShp" presStyleIdx="0" presStyleCnt="3"/>
      <dgm:spPr/>
    </dgm:pt>
    <dgm:pt modelId="{7538D444-4C87-4EFC-8735-FCD91969D91B}" type="pres">
      <dgm:prSet presAssocID="{8DBCCE00-F9CB-4445-A5C1-0F5AEC8480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9BCC1BC-3763-402C-BC73-F9A117278B35}" type="pres">
      <dgm:prSet presAssocID="{8DBCCE00-F9CB-4445-A5C1-0F5AEC84804B}" presName="spaceRect" presStyleCnt="0"/>
      <dgm:spPr/>
    </dgm:pt>
    <dgm:pt modelId="{E8C3D1A8-FBB7-408C-98FF-4F97E88123A5}" type="pres">
      <dgm:prSet presAssocID="{8DBCCE00-F9CB-4445-A5C1-0F5AEC84804B}" presName="parTx" presStyleLbl="revTx" presStyleIdx="0" presStyleCnt="3">
        <dgm:presLayoutVars>
          <dgm:chMax val="0"/>
          <dgm:chPref val="0"/>
        </dgm:presLayoutVars>
      </dgm:prSet>
      <dgm:spPr/>
    </dgm:pt>
    <dgm:pt modelId="{A74AFB60-5402-42FC-83E3-33A7A5574BA6}" type="pres">
      <dgm:prSet presAssocID="{DE2865F6-A82D-4559-A4FC-8B8A8FEEC51B}" presName="sibTrans" presStyleCnt="0"/>
      <dgm:spPr/>
    </dgm:pt>
    <dgm:pt modelId="{C4B16F07-7D22-4C43-B9D2-B8D2C94DFA07}" type="pres">
      <dgm:prSet presAssocID="{F2FD38C3-2A7E-4136-A574-A8AA6D53BFD4}" presName="compNode" presStyleCnt="0"/>
      <dgm:spPr/>
    </dgm:pt>
    <dgm:pt modelId="{11803C42-894A-400B-8061-2E13E44A4639}" type="pres">
      <dgm:prSet presAssocID="{F2FD38C3-2A7E-4136-A574-A8AA6D53BFD4}" presName="bgRect" presStyleLbl="bgShp" presStyleIdx="1" presStyleCnt="3"/>
      <dgm:spPr/>
    </dgm:pt>
    <dgm:pt modelId="{8BC96ED9-FC0F-479B-8322-26BC487FDE3E}" type="pres">
      <dgm:prSet presAssocID="{F2FD38C3-2A7E-4136-A574-A8AA6D53BF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8CDB4F-A6E7-40C2-9852-8C7D75A3AE47}" type="pres">
      <dgm:prSet presAssocID="{F2FD38C3-2A7E-4136-A574-A8AA6D53BFD4}" presName="spaceRect" presStyleCnt="0"/>
      <dgm:spPr/>
    </dgm:pt>
    <dgm:pt modelId="{7F8C52B1-33BA-48C3-8753-E945B7A66FD2}" type="pres">
      <dgm:prSet presAssocID="{F2FD38C3-2A7E-4136-A574-A8AA6D53BFD4}" presName="parTx" presStyleLbl="revTx" presStyleIdx="1" presStyleCnt="3">
        <dgm:presLayoutVars>
          <dgm:chMax val="0"/>
          <dgm:chPref val="0"/>
        </dgm:presLayoutVars>
      </dgm:prSet>
      <dgm:spPr/>
    </dgm:pt>
    <dgm:pt modelId="{F56F5CC4-9AF4-417D-B32A-ED406EA37072}" type="pres">
      <dgm:prSet presAssocID="{76656FF1-8EEE-48A1-8B4A-C266EF8348F3}" presName="sibTrans" presStyleCnt="0"/>
      <dgm:spPr/>
    </dgm:pt>
    <dgm:pt modelId="{08884553-CB4F-4AF3-A9D1-28C39D6D205B}" type="pres">
      <dgm:prSet presAssocID="{2D1A0C84-45AA-4E41-ABED-34846DA53C7E}" presName="compNode" presStyleCnt="0"/>
      <dgm:spPr/>
    </dgm:pt>
    <dgm:pt modelId="{CE86DF28-BBAA-4413-975A-163ABC0575D1}" type="pres">
      <dgm:prSet presAssocID="{2D1A0C84-45AA-4E41-ABED-34846DA53C7E}" presName="bgRect" presStyleLbl="bgShp" presStyleIdx="2" presStyleCnt="3"/>
      <dgm:spPr/>
    </dgm:pt>
    <dgm:pt modelId="{181280D3-B943-4DDD-B1CD-1F46CE2DBF41}" type="pres">
      <dgm:prSet presAssocID="{2D1A0C84-45AA-4E41-ABED-34846DA53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BA0849A5-5FBC-43FA-97E5-63A2880AE9BF}" type="pres">
      <dgm:prSet presAssocID="{2D1A0C84-45AA-4E41-ABED-34846DA53C7E}" presName="spaceRect" presStyleCnt="0"/>
      <dgm:spPr/>
    </dgm:pt>
    <dgm:pt modelId="{F7E862B5-D327-4C00-B129-58CDFECAE37C}" type="pres">
      <dgm:prSet presAssocID="{2D1A0C84-45AA-4E41-ABED-34846DA53C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4E500-29E4-42B7-9095-84750D20048F}" srcId="{2D91FEB9-B3AE-4067-B244-CA6DA4A3E99C}" destId="{2D1A0C84-45AA-4E41-ABED-34846DA53C7E}" srcOrd="2" destOrd="0" parTransId="{32E0DF13-D0C9-4432-8575-154610D42C3B}" sibTransId="{E64A04C1-3379-41FF-91E7-527F69D568EC}"/>
    <dgm:cxn modelId="{A6EB3963-17DB-4482-B83F-B01746CB8789}" type="presOf" srcId="{F2FD38C3-2A7E-4136-A574-A8AA6D53BFD4}" destId="{7F8C52B1-33BA-48C3-8753-E945B7A66FD2}" srcOrd="0" destOrd="0" presId="urn:microsoft.com/office/officeart/2018/2/layout/IconVerticalSolidList"/>
    <dgm:cxn modelId="{397CF951-917B-45BD-8979-7DD28C83416D}" type="presOf" srcId="{8DBCCE00-F9CB-4445-A5C1-0F5AEC84804B}" destId="{E8C3D1A8-FBB7-408C-98FF-4F97E88123A5}" srcOrd="0" destOrd="0" presId="urn:microsoft.com/office/officeart/2018/2/layout/IconVerticalSolidList"/>
    <dgm:cxn modelId="{DA0C0658-5F8A-4AD9-BE29-176C2D223D3F}" srcId="{2D91FEB9-B3AE-4067-B244-CA6DA4A3E99C}" destId="{8DBCCE00-F9CB-4445-A5C1-0F5AEC84804B}" srcOrd="0" destOrd="0" parTransId="{E9314AE1-63B6-42D1-9009-41AD040B9246}" sibTransId="{DE2865F6-A82D-4559-A4FC-8B8A8FEEC51B}"/>
    <dgm:cxn modelId="{95A90481-52D5-4D96-B61D-BB2D578E813F}" type="presOf" srcId="{2D91FEB9-B3AE-4067-B244-CA6DA4A3E99C}" destId="{BA56F777-3130-4457-9974-77D9A4923118}" srcOrd="0" destOrd="0" presId="urn:microsoft.com/office/officeart/2018/2/layout/IconVerticalSolidList"/>
    <dgm:cxn modelId="{0F876FEC-A8E9-48C0-B94F-21D96720A39C}" srcId="{2D91FEB9-B3AE-4067-B244-CA6DA4A3E99C}" destId="{F2FD38C3-2A7E-4136-A574-A8AA6D53BFD4}" srcOrd="1" destOrd="0" parTransId="{5692EF35-B660-41FC-824C-BCDE8F9401DD}" sibTransId="{76656FF1-8EEE-48A1-8B4A-C266EF8348F3}"/>
    <dgm:cxn modelId="{249007EE-347E-4CCD-8BAA-6120BDAA9EA6}" type="presOf" srcId="{2D1A0C84-45AA-4E41-ABED-34846DA53C7E}" destId="{F7E862B5-D327-4C00-B129-58CDFECAE37C}" srcOrd="0" destOrd="0" presId="urn:microsoft.com/office/officeart/2018/2/layout/IconVerticalSolidList"/>
    <dgm:cxn modelId="{113F1C10-8064-4E02-9111-05B11BD4626F}" type="presParOf" srcId="{BA56F777-3130-4457-9974-77D9A4923118}" destId="{5D8D7E6C-2B8A-47BC-AC40-C7E54AFE9513}" srcOrd="0" destOrd="0" presId="urn:microsoft.com/office/officeart/2018/2/layout/IconVerticalSolidList"/>
    <dgm:cxn modelId="{831E4890-A063-4DB0-BD5D-30755796D6AB}" type="presParOf" srcId="{5D8D7E6C-2B8A-47BC-AC40-C7E54AFE9513}" destId="{B41D14BE-1FA8-4DE3-9EEB-65D73CDE6626}" srcOrd="0" destOrd="0" presId="urn:microsoft.com/office/officeart/2018/2/layout/IconVerticalSolidList"/>
    <dgm:cxn modelId="{2466D805-0FEF-41C1-A0AB-38A098DE73C5}" type="presParOf" srcId="{5D8D7E6C-2B8A-47BC-AC40-C7E54AFE9513}" destId="{7538D444-4C87-4EFC-8735-FCD91969D91B}" srcOrd="1" destOrd="0" presId="urn:microsoft.com/office/officeart/2018/2/layout/IconVerticalSolidList"/>
    <dgm:cxn modelId="{404221B7-40FE-41F5-BA24-2986E9301C38}" type="presParOf" srcId="{5D8D7E6C-2B8A-47BC-AC40-C7E54AFE9513}" destId="{69BCC1BC-3763-402C-BC73-F9A117278B35}" srcOrd="2" destOrd="0" presId="urn:microsoft.com/office/officeart/2018/2/layout/IconVerticalSolidList"/>
    <dgm:cxn modelId="{DDDB0498-4A83-4657-B3FF-03142916F565}" type="presParOf" srcId="{5D8D7E6C-2B8A-47BC-AC40-C7E54AFE9513}" destId="{E8C3D1A8-FBB7-408C-98FF-4F97E88123A5}" srcOrd="3" destOrd="0" presId="urn:microsoft.com/office/officeart/2018/2/layout/IconVerticalSolidList"/>
    <dgm:cxn modelId="{C75AD36B-0E2C-4681-812E-459B920D0BB1}" type="presParOf" srcId="{BA56F777-3130-4457-9974-77D9A4923118}" destId="{A74AFB60-5402-42FC-83E3-33A7A5574BA6}" srcOrd="1" destOrd="0" presId="urn:microsoft.com/office/officeart/2018/2/layout/IconVerticalSolidList"/>
    <dgm:cxn modelId="{32A78F38-34EC-4DB6-A295-32E1B993DC9C}" type="presParOf" srcId="{BA56F777-3130-4457-9974-77D9A4923118}" destId="{C4B16F07-7D22-4C43-B9D2-B8D2C94DFA07}" srcOrd="2" destOrd="0" presId="urn:microsoft.com/office/officeart/2018/2/layout/IconVerticalSolidList"/>
    <dgm:cxn modelId="{B354B3DD-87F3-4BA6-9944-B3D98CFCD562}" type="presParOf" srcId="{C4B16F07-7D22-4C43-B9D2-B8D2C94DFA07}" destId="{11803C42-894A-400B-8061-2E13E44A4639}" srcOrd="0" destOrd="0" presId="urn:microsoft.com/office/officeart/2018/2/layout/IconVerticalSolidList"/>
    <dgm:cxn modelId="{27BBB1D6-8DAA-41DE-9A73-7FDA51FBE112}" type="presParOf" srcId="{C4B16F07-7D22-4C43-B9D2-B8D2C94DFA07}" destId="{8BC96ED9-FC0F-479B-8322-26BC487FDE3E}" srcOrd="1" destOrd="0" presId="urn:microsoft.com/office/officeart/2018/2/layout/IconVerticalSolidList"/>
    <dgm:cxn modelId="{CB11F97C-B5E1-41D3-A26D-55EB67D7CD2A}" type="presParOf" srcId="{C4B16F07-7D22-4C43-B9D2-B8D2C94DFA07}" destId="{578CDB4F-A6E7-40C2-9852-8C7D75A3AE47}" srcOrd="2" destOrd="0" presId="urn:microsoft.com/office/officeart/2018/2/layout/IconVerticalSolidList"/>
    <dgm:cxn modelId="{6FB00DC3-6707-42F2-9609-5C24156E1390}" type="presParOf" srcId="{C4B16F07-7D22-4C43-B9D2-B8D2C94DFA07}" destId="{7F8C52B1-33BA-48C3-8753-E945B7A66FD2}" srcOrd="3" destOrd="0" presId="urn:microsoft.com/office/officeart/2018/2/layout/IconVerticalSolidList"/>
    <dgm:cxn modelId="{FEF0126C-9378-49B3-AD2E-432BD29A7E19}" type="presParOf" srcId="{BA56F777-3130-4457-9974-77D9A4923118}" destId="{F56F5CC4-9AF4-417D-B32A-ED406EA37072}" srcOrd="3" destOrd="0" presId="urn:microsoft.com/office/officeart/2018/2/layout/IconVerticalSolidList"/>
    <dgm:cxn modelId="{7334ABFA-7991-4107-B650-550C764854D4}" type="presParOf" srcId="{BA56F777-3130-4457-9974-77D9A4923118}" destId="{08884553-CB4F-4AF3-A9D1-28C39D6D205B}" srcOrd="4" destOrd="0" presId="urn:microsoft.com/office/officeart/2018/2/layout/IconVerticalSolidList"/>
    <dgm:cxn modelId="{51643729-975F-4201-A99A-C3D91BFC7018}" type="presParOf" srcId="{08884553-CB4F-4AF3-A9D1-28C39D6D205B}" destId="{CE86DF28-BBAA-4413-975A-163ABC0575D1}" srcOrd="0" destOrd="0" presId="urn:microsoft.com/office/officeart/2018/2/layout/IconVerticalSolidList"/>
    <dgm:cxn modelId="{BCC7D61C-BEC3-4CA6-9B59-F4A994E6D3D1}" type="presParOf" srcId="{08884553-CB4F-4AF3-A9D1-28C39D6D205B}" destId="{181280D3-B943-4DDD-B1CD-1F46CE2DBF41}" srcOrd="1" destOrd="0" presId="urn:microsoft.com/office/officeart/2018/2/layout/IconVerticalSolidList"/>
    <dgm:cxn modelId="{65D2503E-F499-4623-812D-003FB4A6E3D2}" type="presParOf" srcId="{08884553-CB4F-4AF3-A9D1-28C39D6D205B}" destId="{BA0849A5-5FBC-43FA-97E5-63A2880AE9BF}" srcOrd="2" destOrd="0" presId="urn:microsoft.com/office/officeart/2018/2/layout/IconVerticalSolidList"/>
    <dgm:cxn modelId="{A433FC88-35AE-4850-A6EB-AEB37F11B471}" type="presParOf" srcId="{08884553-CB4F-4AF3-A9D1-28C39D6D205B}" destId="{F7E862B5-D327-4C00-B129-58CDFECAE3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14BE-1FA8-4DE3-9EEB-65D73CDE662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8D444-4C87-4EFC-8735-FCD91969D91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D1A8-FBB7-408C-98FF-4F97E88123A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 sz="1800" kern="1200"/>
        </a:p>
      </dsp:txBody>
      <dsp:txXfrm>
        <a:off x="1437631" y="531"/>
        <a:ext cx="9077968" cy="1244702"/>
      </dsp:txXfrm>
    </dsp:sp>
    <dsp:sp modelId="{11803C42-894A-400B-8061-2E13E44A463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ED9-FC0F-479B-8322-26BC487FDE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C52B1-33BA-48C3-8753-E945B7A66FD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On y retrouve les constantes, les sources de données, les définitions des colonnes pour les exportations ainsi que certaines listes utilisées par l’IHM.</a:t>
          </a:r>
          <a:endParaRPr lang="en-US" sz="1800" kern="1200"/>
        </a:p>
      </dsp:txBody>
      <dsp:txXfrm>
        <a:off x="1437631" y="1556410"/>
        <a:ext cx="9077968" cy="1244702"/>
      </dsp:txXfrm>
    </dsp:sp>
    <dsp:sp modelId="{CE86DF28-BBAA-4413-975A-163ABC0575D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80D3-B943-4DDD-B1CD-1F46CE2DBF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62B5-D327-4C00-B129-58CDFECAE37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Une modification de ces paramètres VA entrainer un changement de comportement du logiciel, et donc l’apparition de bugs.</a:t>
          </a:r>
          <a:endParaRPr lang="en-US" sz="18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D230-C405-47D8-9652-84D5ABF9ACA4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0F01-C681-473B-93F6-18643979F0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0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D0F01-C681-473B-93F6-18643979F0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4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119C-65BC-B054-139E-F5DD4D4B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951FE-C5CC-387F-5D91-76ED217F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E5D2D-2F63-3501-0560-80A73B4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CE29A-1572-E726-6048-EE44FFB2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2AD31-A316-F47A-82EB-57B21B68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EEB8B-E72C-B7AB-BCCD-51717BF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9A4CB9-648E-C861-E851-2D096BF9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CE537-DF29-FF43-803F-B5EFA805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76CC8-3BC5-9553-3C2D-41FF871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20E3D-B9FE-6F32-9CA5-FD7EEC8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CA62D-F4EE-AE82-F2DA-816EA0EF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7F563-EB19-41EA-BF26-AE68C721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4E3E4-51E9-9FAA-2E28-88D3137B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35F5A-6890-F5E0-9056-480894C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8C03B-7158-9E61-B8F0-7690106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FCC02-E2DD-692A-47FB-2652155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F63BA-488D-691A-4EB4-3921F0A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69D9B-BD31-7406-90E8-08C3001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A1EFC-92A7-67DC-1197-6CB21D2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74AD-5C96-19C4-C0D4-140D6915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3526-DB29-5075-07BB-2848A4D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ED087-9843-2FCC-C60D-6C42D9C1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6053-9E1B-31EE-A8D0-65322A34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C082F-47F8-11CB-2962-1F5993E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ED64C-BA68-179B-086A-DB262DE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C0ED-A59A-2AD2-C985-4A65AE7A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F45DE-D625-9414-D8B6-7CD8C69A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C856C5-179E-0340-E630-51D925BA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6F9AD-7CD1-5032-16F0-2EFBA17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70FF5-9AE0-99EB-2465-AF7C1EF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1E982-02FB-6B39-2929-CFEADC3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8F1B8-B0C1-A4D7-CE25-65D7B391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FC827-1612-EFAE-FCD2-9157240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5D7B29-FB3F-032D-B841-E49547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46C2BA-B067-1D22-8E3C-BA8A66A1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06582-168C-8171-8CD6-806511D3B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1356D8-8EFE-1059-3F8C-34910235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DB8602-1663-BB93-7A31-D7F2869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0226-AAE9-7530-B210-A7B9658E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A358E-3031-5046-032A-CDD2AF3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B006D-0D05-B1C2-B6E6-25C646C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3E887-85AF-BCD1-D0DD-25A8883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A330C-2370-241D-03DF-926230E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542A22-662D-8416-A192-21ED17A9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061B6-040E-DA8F-306A-F629088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3CC32-C3DF-5CB1-EB80-62F1305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9E22-A8FC-FA9B-03A3-8966BF39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D2AC-8E87-4EB2-4D56-1928FD39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CE3105-754C-BC31-EA94-B68B6E5B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33DB5-2E42-4E2E-2858-50DE5AF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968C8-F79A-402F-5712-40A7900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78583-E254-A897-E3C5-DF4546E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BBBF-E44B-2BA4-5B20-B042AF8F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4C363-A19A-8B44-D09D-012E1C11D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52EE-033D-C284-1A3F-471DD7F8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0C362-96AF-5A80-2654-F4E4403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1BAC3-CB2D-BE77-3567-E830164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EBCD5-40A8-4372-F9C3-BB5FC15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E8268-0C88-6282-9EB7-9E217DF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A5EE1-18F6-E582-8031-E2B437CD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4D759-0029-62B1-B9C2-4E756E3B9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02557-D30F-0B6A-8CEB-3EF49FEA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CBC3-F57B-B46C-ED0A-96FE6730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4A249-D3A6-1863-0DDC-FDD37A38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 d’utilisation du logiciel</a:t>
            </a:r>
          </a:p>
        </p:txBody>
      </p:sp>
      <p:pic>
        <p:nvPicPr>
          <p:cNvPr id="7" name="Graphic 6" descr="Ordinateur portable">
            <a:extLst>
              <a:ext uri="{FF2B5EF4-FFF2-40B4-BE49-F238E27FC236}">
                <a16:creationId xmlns:a16="http://schemas.microsoft.com/office/drawing/2014/main" id="{B8B1EC10-45CD-7846-C2B7-868E8A29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Ordinateur portable">
            <a:extLst>
              <a:ext uri="{FF2B5EF4-FFF2-40B4-BE49-F238E27FC236}">
                <a16:creationId xmlns:a16="http://schemas.microsoft.com/office/drawing/2014/main" id="{3A1CBD5E-74A6-4F85-8910-28CE9CFE9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/>
              <a:t>Explication des résultats - 1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EAAC1-FC65-5712-171B-E82DF0F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Traces au sol des satellites</a:t>
            </a:r>
          </a:p>
          <a:p>
            <a:endParaRPr lang="fr-FR" sz="2000" dirty="0"/>
          </a:p>
          <a:p>
            <a:r>
              <a:rPr lang="fr-FR" sz="2000" dirty="0"/>
              <a:t>Zones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Points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Station sol</a:t>
            </a:r>
          </a:p>
          <a:p>
            <a:endParaRPr lang="fr-FR" sz="2000" dirty="0"/>
          </a:p>
          <a:p>
            <a:r>
              <a:rPr lang="fr-FR" sz="2000" dirty="0"/>
              <a:t>Problème : pour le moment pas de moyen visuel pour distinguer POI et 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D0DA51-975D-E9DE-CA6C-73E477A3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5" r="5194" b="1"/>
          <a:stretch/>
        </p:blipFill>
        <p:spPr>
          <a:xfrm>
            <a:off x="5293401" y="500930"/>
            <a:ext cx="6306623" cy="59706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2CDB26-37CB-E239-11AA-59F9BBBC8898}"/>
              </a:ext>
            </a:extLst>
          </p:cNvPr>
          <p:cNvCxnSpPr>
            <a:cxnSpLocks/>
          </p:cNvCxnSpPr>
          <p:nvPr/>
        </p:nvCxnSpPr>
        <p:spPr>
          <a:xfrm>
            <a:off x="4114800" y="2360645"/>
            <a:ext cx="2636828" cy="702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EEBAE9-62E3-D900-50D0-FC17F2FF16D6}"/>
              </a:ext>
            </a:extLst>
          </p:cNvPr>
          <p:cNvCxnSpPr>
            <a:cxnSpLocks/>
          </p:cNvCxnSpPr>
          <p:nvPr/>
        </p:nvCxnSpPr>
        <p:spPr>
          <a:xfrm flipV="1">
            <a:off x="2835006" y="1458445"/>
            <a:ext cx="4437062" cy="169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9CB329-2D62-A00F-B426-F937BFADAE07}"/>
              </a:ext>
            </a:extLst>
          </p:cNvPr>
          <p:cNvCxnSpPr>
            <a:cxnSpLocks/>
          </p:cNvCxnSpPr>
          <p:nvPr/>
        </p:nvCxnSpPr>
        <p:spPr>
          <a:xfrm flipV="1">
            <a:off x="2856856" y="1690777"/>
            <a:ext cx="6235386" cy="146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9A9B669-3BA2-E64A-7C23-79068F9FA5E7}"/>
              </a:ext>
            </a:extLst>
          </p:cNvPr>
          <p:cNvCxnSpPr>
            <a:cxnSpLocks/>
          </p:cNvCxnSpPr>
          <p:nvPr/>
        </p:nvCxnSpPr>
        <p:spPr>
          <a:xfrm flipV="1">
            <a:off x="2856856" y="2026293"/>
            <a:ext cx="6235386" cy="1122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0E910E-1B75-2E7F-B2B0-A5B7AE1AE969}"/>
              </a:ext>
            </a:extLst>
          </p:cNvPr>
          <p:cNvCxnSpPr>
            <a:cxnSpLocks/>
          </p:cNvCxnSpPr>
          <p:nvPr/>
        </p:nvCxnSpPr>
        <p:spPr>
          <a:xfrm>
            <a:off x="2890636" y="3148533"/>
            <a:ext cx="5321711" cy="37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C9DFBC-EED9-962F-33A5-693982576B37}"/>
              </a:ext>
            </a:extLst>
          </p:cNvPr>
          <p:cNvCxnSpPr/>
          <p:nvPr/>
        </p:nvCxnSpPr>
        <p:spPr>
          <a:xfrm flipV="1">
            <a:off x="2890636" y="2984740"/>
            <a:ext cx="4862102" cy="86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C58975D-136F-052A-681B-61D9A1738867}"/>
              </a:ext>
            </a:extLst>
          </p:cNvPr>
          <p:cNvCxnSpPr/>
          <p:nvPr/>
        </p:nvCxnSpPr>
        <p:spPr>
          <a:xfrm flipV="1">
            <a:off x="2890636" y="2711662"/>
            <a:ext cx="5321711" cy="113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331DF8-7093-DC92-9572-30E8051765AD}"/>
              </a:ext>
            </a:extLst>
          </p:cNvPr>
          <p:cNvCxnSpPr>
            <a:cxnSpLocks/>
          </p:cNvCxnSpPr>
          <p:nvPr/>
        </p:nvCxnSpPr>
        <p:spPr>
          <a:xfrm flipV="1">
            <a:off x="2424023" y="3526972"/>
            <a:ext cx="8678960" cy="10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Explication des résultats - 2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/>
              <a:t>Le premier graphique montre comment l'élévation du satellite change au fil du temps, avec des moments où le satellite est visible (lorsque l'élévation est au-dessus de 8°).</a:t>
            </a:r>
          </a:p>
          <a:p>
            <a:r>
              <a:rPr lang="fr-FR" sz="2200"/>
              <a:t>Le deuxième graphique montre les moments spécifiques où le satellite est visible et combien de temps il le reste.</a:t>
            </a:r>
            <a:endParaRPr lang="en-US" sz="2200"/>
          </a:p>
        </p:txBody>
      </p:sp>
      <p:pic>
        <p:nvPicPr>
          <p:cNvPr id="12" name="Espace réservé du contenu 1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91310"/>
            <a:ext cx="5458968" cy="32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 dirty="0"/>
              <a:t>Explication des résultats - 3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 dirty="0"/>
              <a:t>Le premier graphique montre la trajectoire d'élévation du satellite Sentinel-1-1 par rapport à l'horizon de Lisbonne, illustrant les moments où il est visible.</a:t>
            </a:r>
          </a:p>
          <a:p>
            <a:r>
              <a:rPr lang="fr-FR" sz="1700" dirty="0"/>
              <a:t>Le deuxième graphique montre comment l'angle d'élévation du Soleil change au cours de la même période, ce qui est crucial pour des missions dépendantes de l’illumination du soleil.</a:t>
            </a:r>
          </a:p>
          <a:p>
            <a:r>
              <a:rPr lang="fr-FR" sz="1700" dirty="0"/>
              <a:t>Le troisième graphique indique les fenêtres spécifiques et leur durée pendant lesquelles le satellite est visible depuis Lisbonne, en tenant compte de la fauché du satellite.</a:t>
            </a:r>
            <a:endParaRPr lang="en-US" sz="17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97396" y="640080"/>
            <a:ext cx="44622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CFC767-E5A1-68FC-C619-59E58B5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Fichier config.py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E8F451-D29D-AABA-C2AF-E3CE57115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667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26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fichiers « .</a:t>
            </a:r>
            <a:r>
              <a:rPr lang="fr-FR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141566-2945-E8D2-74C2-D6F1D54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9" y="2253186"/>
            <a:ext cx="1140239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4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classes « .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3508AF-7F61-873C-6091-E6F24D4A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2567740"/>
            <a:ext cx="10110945" cy="3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25233-60F8-035F-42E1-1E172CB8F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4CEC81-CEA4-9762-C6B6-70A671E0D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F9029-9307-D6F9-4A29-5A315A5E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61" y="106326"/>
            <a:ext cx="11960227" cy="6641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34E22-3292-B584-3496-FBE5305E404C}"/>
              </a:ext>
            </a:extLst>
          </p:cNvPr>
          <p:cNvSpPr/>
          <p:nvPr/>
        </p:nvSpPr>
        <p:spPr>
          <a:xfrm>
            <a:off x="5837" y="106326"/>
            <a:ext cx="255713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F68AE-2A6D-9342-F42C-B2CB9F9EC8B1}"/>
              </a:ext>
            </a:extLst>
          </p:cNvPr>
          <p:cNvSpPr/>
          <p:nvPr/>
        </p:nvSpPr>
        <p:spPr>
          <a:xfrm>
            <a:off x="-12784" y="3093177"/>
            <a:ext cx="3013873" cy="15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CBE87-9130-17BB-0CDD-753563AD1B6B}"/>
              </a:ext>
            </a:extLst>
          </p:cNvPr>
          <p:cNvSpPr/>
          <p:nvPr/>
        </p:nvSpPr>
        <p:spPr>
          <a:xfrm>
            <a:off x="8927169" y="192378"/>
            <a:ext cx="2917501" cy="169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F75D8-7B5F-2778-1923-EDE99250B270}"/>
              </a:ext>
            </a:extLst>
          </p:cNvPr>
          <p:cNvSpPr/>
          <p:nvPr/>
        </p:nvSpPr>
        <p:spPr>
          <a:xfrm>
            <a:off x="8927169" y="1889209"/>
            <a:ext cx="2917501" cy="165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6DA4-215C-83A7-65C6-40C94C95AAED}"/>
              </a:ext>
            </a:extLst>
          </p:cNvPr>
          <p:cNvSpPr/>
          <p:nvPr/>
        </p:nvSpPr>
        <p:spPr>
          <a:xfrm>
            <a:off x="8904089" y="3874394"/>
            <a:ext cx="3168099" cy="210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E30199-15B2-5DEC-7BBD-322245C2B4AF}"/>
              </a:ext>
            </a:extLst>
          </p:cNvPr>
          <p:cNvSpPr/>
          <p:nvPr/>
        </p:nvSpPr>
        <p:spPr>
          <a:xfrm>
            <a:off x="4677127" y="5908695"/>
            <a:ext cx="2829894" cy="6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CD15-BAD3-00A3-413C-35F8C18A8C15}"/>
              </a:ext>
            </a:extLst>
          </p:cNvPr>
          <p:cNvSpPr/>
          <p:nvPr/>
        </p:nvSpPr>
        <p:spPr>
          <a:xfrm>
            <a:off x="3585984" y="193562"/>
            <a:ext cx="4540060" cy="506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Satellite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de créer un modèle de satellite.</a:t>
            </a:r>
          </a:p>
          <a:p>
            <a:r>
              <a:rPr lang="fr-FR" sz="1800" dirty="0"/>
              <a:t>Il permet de rentrer plusieurs paramètres propres au satellite: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La fauchée</a:t>
            </a:r>
          </a:p>
          <a:p>
            <a:pPr lvl="1">
              <a:buFontTx/>
              <a:buChar char="-"/>
            </a:pPr>
            <a:r>
              <a:rPr lang="fr-FR" sz="1400" dirty="0"/>
              <a:t>Le dépointage</a:t>
            </a:r>
          </a:p>
          <a:p>
            <a:pPr lvl="1">
              <a:buFontTx/>
              <a:buChar char="-"/>
            </a:pPr>
            <a:r>
              <a:rPr lang="fr-FR" sz="1400" dirty="0"/>
              <a:t>Le type de capteur d’observation</a:t>
            </a:r>
          </a:p>
          <a:p>
            <a:r>
              <a:rPr lang="fr-FR" sz="1800" dirty="0"/>
              <a:t>Il permet aussi de configurer l’orbite du satellite:</a:t>
            </a:r>
            <a:endParaRPr lang="fr-FR" sz="1400" dirty="0"/>
          </a:p>
          <a:p>
            <a:pPr lvl="1">
              <a:buFontTx/>
              <a:buChar char="-"/>
            </a:pPr>
            <a:r>
              <a:rPr lang="fr-FR" sz="1400" dirty="0"/>
              <a:t>L’altitude</a:t>
            </a:r>
          </a:p>
          <a:p>
            <a:pPr lvl="1">
              <a:buFontTx/>
              <a:buChar char="-"/>
            </a:pPr>
            <a:r>
              <a:rPr lang="fr-FR" sz="1400" dirty="0"/>
              <a:t>L’excentricité</a:t>
            </a:r>
          </a:p>
          <a:p>
            <a:pPr lvl="1">
              <a:buFontTx/>
              <a:buChar char="-"/>
            </a:pPr>
            <a:r>
              <a:rPr lang="fr-FR" sz="1400" dirty="0"/>
              <a:t>L’inclinaison</a:t>
            </a:r>
          </a:p>
          <a:p>
            <a:pPr lvl="1">
              <a:buFontTx/>
              <a:buChar char="-"/>
            </a:pPr>
            <a:r>
              <a:rPr lang="fr-FR" sz="1400" dirty="0"/>
              <a:t>L’ascension droite du nœud ascendant</a:t>
            </a:r>
          </a:p>
          <a:p>
            <a:pPr lvl="1">
              <a:buFontTx/>
              <a:buChar char="-"/>
            </a:pPr>
            <a:r>
              <a:rPr lang="fr-FR" sz="1400" dirty="0"/>
              <a:t>L’argument du périgée</a:t>
            </a:r>
          </a:p>
          <a:p>
            <a:pPr lvl="1">
              <a:buFontTx/>
              <a:buChar char="-"/>
            </a:pPr>
            <a:r>
              <a:rPr lang="fr-FR" sz="1400" dirty="0"/>
              <a:t>L’anomalie vraie</a:t>
            </a:r>
          </a:p>
          <a:p>
            <a:r>
              <a:rPr lang="fr-FR" sz="1800" dirty="0"/>
              <a:t>Il est possible d’importer une TLE depuis internet en renseignant</a:t>
            </a:r>
            <a:br>
              <a:rPr lang="fr-FR" sz="1800" dirty="0"/>
            </a:br>
            <a:r>
              <a:rPr lang="fr-FR" sz="1800" dirty="0"/>
              <a:t>le NORAD ID du satellite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D41457-9665-682D-134A-D58CF491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468" y="700262"/>
            <a:ext cx="3686689" cy="3819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0A2B05-D7E9-509E-E5C9-D514A39D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46" y="5198718"/>
            <a:ext cx="3172268" cy="7621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4FAEC6-793B-8C26-F94C-0C4639F45D17}"/>
              </a:ext>
            </a:extLst>
          </p:cNvPr>
          <p:cNvCxnSpPr>
            <a:cxnSpLocks/>
          </p:cNvCxnSpPr>
          <p:nvPr/>
        </p:nvCxnSpPr>
        <p:spPr>
          <a:xfrm>
            <a:off x="9330744" y="4263656"/>
            <a:ext cx="0" cy="97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Constellation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7E0986-3850-F0B1-763D-35807BA1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/>
              <a:t>Ce panneau permet de créer une constellation à partir d’un modèle de satellite.</a:t>
            </a:r>
          </a:p>
          <a:p>
            <a:r>
              <a:rPr lang="fr-FR" sz="1700"/>
              <a:t>Il permet de rentrer plusieurs paramètres propres à la constellation:</a:t>
            </a:r>
          </a:p>
          <a:p>
            <a:pPr lvl="1">
              <a:buFontTx/>
              <a:buChar char="-"/>
            </a:pPr>
            <a:r>
              <a:rPr lang="fr-FR" sz="1700"/>
              <a:t>Le nom</a:t>
            </a:r>
          </a:p>
          <a:p>
            <a:pPr lvl="1">
              <a:buFontTx/>
              <a:buChar char="-"/>
            </a:pPr>
            <a:r>
              <a:rPr lang="fr-FR" sz="1700"/>
              <a:t>Le satellite</a:t>
            </a:r>
          </a:p>
          <a:p>
            <a:pPr lvl="1">
              <a:buFontTx/>
              <a:buChar char="-"/>
            </a:pPr>
            <a:r>
              <a:rPr lang="fr-FR" sz="1700"/>
              <a:t>La couleur</a:t>
            </a:r>
          </a:p>
          <a:p>
            <a:r>
              <a:rPr lang="fr-FR" sz="1700"/>
              <a:t>La configuration de la constellation suit le </a:t>
            </a:r>
            <a:r>
              <a:rPr lang="fr-FR" sz="1700" i="1"/>
              <a:t>Walker Delta Pattern</a:t>
            </a:r>
            <a:r>
              <a:rPr lang="fr-FR" sz="1700"/>
              <a:t>:</a:t>
            </a:r>
          </a:p>
          <a:p>
            <a:pPr lvl="1">
              <a:buFontTx/>
              <a:buChar char="-"/>
            </a:pPr>
            <a:r>
              <a:rPr lang="fr-FR" sz="1700"/>
              <a:t>Le nombre total de satellite (paramètre T)</a:t>
            </a:r>
          </a:p>
          <a:p>
            <a:pPr lvl="1">
              <a:buFontTx/>
              <a:buChar char="-"/>
            </a:pPr>
            <a:r>
              <a:rPr lang="fr-FR" sz="1700"/>
              <a:t>Le nombre de plan (paramètre P)</a:t>
            </a:r>
          </a:p>
          <a:p>
            <a:pPr lvl="1">
              <a:buFontTx/>
              <a:buChar char="-"/>
            </a:pPr>
            <a:r>
              <a:rPr lang="fr-FR" sz="1700"/>
              <a:t>Le facteur de phase (paramètre F)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C57E2-53CF-88CD-726F-3A604B7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46380"/>
            <a:ext cx="5458968" cy="2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Point d’</a:t>
            </a:r>
            <a:r>
              <a:rPr lang="fr-FR" dirty="0" err="1"/>
              <a:t>interet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BA91C8-B81A-4ECB-7A7A-B534AD82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216" y="2609571"/>
            <a:ext cx="4464633" cy="252266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DDE2D26-68CC-B5B8-B40D-4879F7AD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Ce panneau permet de créer un point d’</a:t>
            </a:r>
            <a:r>
              <a:rPr lang="fr-FR" sz="1800" dirty="0" err="1"/>
              <a:t>interet</a:t>
            </a:r>
            <a:r>
              <a:rPr lang="fr-FR" sz="1800" dirty="0"/>
              <a:t> de plusieurs façons.</a:t>
            </a:r>
          </a:p>
          <a:p>
            <a:r>
              <a:rPr lang="fr-FR" sz="1800" dirty="0"/>
              <a:t>1</a:t>
            </a:r>
            <a:r>
              <a:rPr lang="fr-FR" sz="1800" baseline="30000" dirty="0"/>
              <a:t>ère</a:t>
            </a:r>
            <a:r>
              <a:rPr lang="fr-FR" sz="1800" dirty="0"/>
              <a:t> façon : pour créer un point</a:t>
            </a:r>
          </a:p>
          <a:p>
            <a:r>
              <a:rPr lang="fr-FR" sz="1800" dirty="0"/>
              <a:t>2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à la main</a:t>
            </a:r>
          </a:p>
          <a:p>
            <a:r>
              <a:rPr lang="fr-FR" sz="1800" dirty="0"/>
              <a:t>3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en </a:t>
            </a:r>
            <a:br>
              <a:rPr lang="fr-FR" sz="1800" dirty="0"/>
            </a:br>
            <a:r>
              <a:rPr lang="fr-FR" sz="1800" dirty="0"/>
              <a:t>sélectionnant un pays</a:t>
            </a:r>
          </a:p>
          <a:p>
            <a:r>
              <a:rPr lang="fr-FR" sz="1800" dirty="0"/>
              <a:t>4</a:t>
            </a:r>
            <a:r>
              <a:rPr lang="fr-FR" sz="1800" baseline="30000" dirty="0"/>
              <a:t>ème</a:t>
            </a:r>
            <a:r>
              <a:rPr lang="fr-FR" sz="1800" dirty="0"/>
              <a:t> façon : importer une liste de POI</a:t>
            </a:r>
          </a:p>
          <a:p>
            <a:endParaRPr lang="fr-FR" sz="1800" dirty="0"/>
          </a:p>
          <a:p>
            <a:r>
              <a:rPr lang="fr-FR" sz="1800" dirty="0"/>
              <a:t>Pour la 3</a:t>
            </a:r>
            <a:r>
              <a:rPr lang="fr-FR" sz="1800" baseline="30000" dirty="0"/>
              <a:t>ème</a:t>
            </a:r>
            <a:r>
              <a:rPr lang="fr-FR" sz="1800" dirty="0"/>
              <a:t> façon, on peut également choisir </a:t>
            </a:r>
            <a:br>
              <a:rPr lang="fr-FR" sz="1800" dirty="0"/>
            </a:br>
            <a:r>
              <a:rPr lang="fr-FR" sz="1800" dirty="0"/>
              <a:t>la finesse du contour.</a:t>
            </a:r>
          </a:p>
          <a:p>
            <a:r>
              <a:rPr lang="fr-FR" sz="1800" dirty="0"/>
              <a:t>Pour créer une ZOI en utilisant la 2</a:t>
            </a:r>
            <a:r>
              <a:rPr lang="fr-FR" sz="1800" baseline="30000" dirty="0"/>
              <a:t>ème</a:t>
            </a:r>
            <a:r>
              <a:rPr lang="fr-FR" sz="1800" dirty="0"/>
              <a:t> ou 3</a:t>
            </a:r>
            <a:r>
              <a:rPr lang="fr-FR" sz="1800" baseline="30000" dirty="0"/>
              <a:t>ème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façon, il faut au préalable créer les markers sur </a:t>
            </a:r>
            <a:br>
              <a:rPr lang="fr-FR" sz="1800" dirty="0"/>
            </a:br>
            <a:r>
              <a:rPr lang="fr-FR" sz="1800" dirty="0"/>
              <a:t>la carte et ensuite appuyer sur le bouton</a:t>
            </a:r>
            <a:br>
              <a:rPr lang="fr-FR" sz="1800" dirty="0"/>
            </a:br>
            <a:r>
              <a:rPr lang="fr-FR" sz="1800" dirty="0"/>
              <a:t>« </a:t>
            </a:r>
            <a:r>
              <a:rPr lang="fr-FR" sz="1800" dirty="0" err="1"/>
              <a:t>Draw</a:t>
            </a:r>
            <a:r>
              <a:rPr lang="fr-FR" sz="1800" dirty="0"/>
              <a:t> area » ou « Select Countries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06B68A-4EFD-F6FC-ADB7-AB346FEC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16" y="5396992"/>
            <a:ext cx="2981741" cy="103837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BC5F0C-CE22-8962-16DA-7AF66BD5BBDD}"/>
              </a:ext>
            </a:extLst>
          </p:cNvPr>
          <p:cNvCxnSpPr>
            <a:cxnSpLocks/>
          </p:cNvCxnSpPr>
          <p:nvPr/>
        </p:nvCxnSpPr>
        <p:spPr>
          <a:xfrm flipH="1">
            <a:off x="9427335" y="4199860"/>
            <a:ext cx="492842" cy="118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0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Ground Station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/>
              <a:t>Ce panneau sert à créer une station sol.</a:t>
            </a:r>
          </a:p>
          <a:p>
            <a:r>
              <a:rPr lang="fr-FR" sz="1700"/>
              <a:t>Il permet de rentrer:</a:t>
            </a:r>
          </a:p>
          <a:p>
            <a:pPr lvl="1">
              <a:buFontTx/>
              <a:buChar char="-"/>
            </a:pPr>
            <a:r>
              <a:rPr lang="fr-FR" sz="1700"/>
              <a:t>Le nom</a:t>
            </a:r>
          </a:p>
          <a:p>
            <a:pPr lvl="1">
              <a:buFontTx/>
              <a:buChar char="-"/>
            </a:pPr>
            <a:r>
              <a:rPr lang="fr-FR" sz="1700"/>
              <a:t>Les coordonnées</a:t>
            </a:r>
          </a:p>
          <a:p>
            <a:pPr lvl="1">
              <a:buFontTx/>
              <a:buChar char="-"/>
            </a:pPr>
            <a:r>
              <a:rPr lang="fr-FR" sz="1700"/>
              <a:t>L’altitude</a:t>
            </a:r>
          </a:p>
          <a:p>
            <a:pPr lvl="1">
              <a:buFontTx/>
              <a:buChar char="-"/>
            </a:pPr>
            <a:r>
              <a:rPr lang="fr-FR" sz="1700"/>
              <a:t>L’élévation</a:t>
            </a:r>
          </a:p>
          <a:p>
            <a:pPr lvl="1">
              <a:buFontTx/>
              <a:buChar char="-"/>
            </a:pPr>
            <a:r>
              <a:rPr lang="fr-FR" sz="1700"/>
              <a:t>La bande </a:t>
            </a:r>
          </a:p>
          <a:p>
            <a:pPr lvl="1">
              <a:buFontTx/>
              <a:buChar char="-"/>
            </a:pPr>
            <a:r>
              <a:rPr lang="fr-FR" sz="1700"/>
              <a:t>Le débit</a:t>
            </a:r>
          </a:p>
          <a:p>
            <a:r>
              <a:rPr lang="fr-FR" sz="1700"/>
              <a:t>Pour aller plus vite, on peut directement copier</a:t>
            </a:r>
            <a:br>
              <a:rPr lang="fr-FR" sz="1700"/>
            </a:br>
            <a:r>
              <a:rPr lang="fr-FR" sz="1700"/>
              <a:t>des coordonnées sur la carte ou importer une liste</a:t>
            </a:r>
            <a:br>
              <a:rPr lang="fr-FR" sz="1700"/>
            </a:br>
            <a:r>
              <a:rPr lang="fr-FR" sz="1700"/>
              <a:t>de Ground Station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BA39-CE81-B229-34E9-8F6C1DE9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9048" y="1851571"/>
            <a:ext cx="5458968" cy="3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Mission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900"/>
              <a:t>Ce panneau sert à créer une mission.</a:t>
            </a:r>
          </a:p>
          <a:p>
            <a:r>
              <a:rPr lang="fr-FR" sz="1900"/>
              <a:t>Il permet de renseigner les éléments suivants:</a:t>
            </a:r>
          </a:p>
          <a:p>
            <a:pPr lvl="1">
              <a:buFontTx/>
              <a:buChar char="-"/>
            </a:pPr>
            <a:r>
              <a:rPr lang="fr-FR" sz="1900"/>
              <a:t>Le nom</a:t>
            </a:r>
          </a:p>
          <a:p>
            <a:pPr lvl="1">
              <a:buFontTx/>
              <a:buChar char="-"/>
            </a:pPr>
            <a:r>
              <a:rPr lang="fr-FR" sz="1900"/>
              <a:t>La durée</a:t>
            </a:r>
          </a:p>
          <a:p>
            <a:pPr lvl="1">
              <a:buFontTx/>
              <a:buChar char="-"/>
            </a:pPr>
            <a:r>
              <a:rPr lang="fr-FR" sz="1900"/>
              <a:t>Un pas de temps pour la simulation</a:t>
            </a:r>
          </a:p>
          <a:p>
            <a:pPr lvl="1">
              <a:buFontTx/>
              <a:buChar char="-"/>
            </a:pPr>
            <a:r>
              <a:rPr lang="fr-FR" sz="1900"/>
              <a:t>Le type de mission</a:t>
            </a:r>
          </a:p>
          <a:p>
            <a:pPr lvl="1">
              <a:buFontTx/>
              <a:buChar char="-"/>
            </a:pPr>
            <a:r>
              <a:rPr lang="fr-FR" sz="1900"/>
              <a:t>Un angle du zénith pour les missions de type EO</a:t>
            </a:r>
          </a:p>
          <a:p>
            <a:pPr lvl="1">
              <a:buFontTx/>
              <a:buChar char="-"/>
            </a:pPr>
            <a:r>
              <a:rPr lang="fr-FR" sz="1900"/>
              <a:t>Un ou plusieurs POI/GS</a:t>
            </a:r>
          </a:p>
          <a:p>
            <a:pPr lvl="1">
              <a:buFontTx/>
              <a:buChar char="-"/>
            </a:pPr>
            <a:r>
              <a:rPr lang="fr-FR" sz="1900"/>
              <a:t>Une constellation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5EF067-034E-70DD-ABB2-A6D61761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59991"/>
            <a:ext cx="5458968" cy="3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/>
              <a:t>Panneau Simulation</a:t>
            </a: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2C39917-4F5A-D867-313C-B2772E7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84998" y="840016"/>
            <a:ext cx="7086594" cy="158197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fr-FR" sz="2000"/>
              <a:t>Ce panneau permet lancer, sauvegarder, charger et de reset la simulation.</a:t>
            </a:r>
          </a:p>
          <a:p>
            <a:r>
              <a:rPr lang="fr-FR" sz="2000"/>
              <a:t>Il permet aussi de sélectionner la mission à simuler.</a:t>
            </a:r>
          </a:p>
        </p:txBody>
      </p:sp>
    </p:spTree>
    <p:extLst>
      <p:ext uri="{BB962C8B-B14F-4D97-AF65-F5344CB8AC3E}">
        <p14:creationId xmlns:p14="http://schemas.microsoft.com/office/powerpoint/2010/main" val="42345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/>
              <a:t>Panneau Carte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400"/>
              <a:t>Ce panneau permet d’afficher une carte interactive.</a:t>
            </a:r>
          </a:p>
          <a:p>
            <a:r>
              <a:rPr lang="fr-FR" sz="1400"/>
              <a:t>Grace a cette carte l’utilisateur peut:</a:t>
            </a:r>
          </a:p>
          <a:p>
            <a:pPr lvl="1">
              <a:buFontTx/>
              <a:buChar char="-"/>
            </a:pPr>
            <a:r>
              <a:rPr lang="fr-FR" sz="1400"/>
              <a:t>Copier des coordonnées vers un POI/GS</a:t>
            </a:r>
          </a:p>
          <a:p>
            <a:pPr lvl="1">
              <a:buFontTx/>
              <a:buChar char="-"/>
            </a:pPr>
            <a:r>
              <a:rPr lang="fr-FR" sz="1400"/>
              <a:t>Dessiner une zone</a:t>
            </a:r>
          </a:p>
          <a:p>
            <a:pPr lvl="1">
              <a:buFontTx/>
              <a:buChar char="-"/>
            </a:pPr>
            <a:r>
              <a:rPr lang="fr-FR" sz="1400"/>
              <a:t>Sélectionner un pays</a:t>
            </a:r>
          </a:p>
          <a:p>
            <a:r>
              <a:rPr lang="fr-FR" sz="1400"/>
              <a:t>Elle permet également le choix entre une vue satellite ou</a:t>
            </a:r>
            <a:br>
              <a:rPr lang="fr-FR" sz="1400"/>
            </a:br>
            <a:r>
              <a:rPr lang="fr-FR" sz="1400"/>
              <a:t>une vue carte et offre plusieurs niveaux de zoom.</a:t>
            </a:r>
          </a:p>
          <a:p>
            <a:r>
              <a:rPr lang="fr-FR" sz="1400"/>
              <a:t>Les POI, ZOI, GS et les traces au sol des satellites </a:t>
            </a:r>
            <a:br>
              <a:rPr lang="fr-FR" sz="1400"/>
            </a:br>
            <a:r>
              <a:rPr lang="fr-FR" sz="1400"/>
              <a:t>sont affichés sur la carte.</a:t>
            </a:r>
          </a:p>
          <a:p>
            <a:r>
              <a:rPr lang="fr-FR" sz="1400"/>
              <a:t>Le panneau permet de sélectionner un satellite afin d’avoir des informations sur sa simulation</a:t>
            </a:r>
          </a:p>
          <a:p>
            <a:r>
              <a:rPr lang="fr-FR" sz="1400"/>
              <a:t>Enfin, Il permet la génération d’un rapport de mission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BC24F9-0B5C-0DA8-499A-6076C7DF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7180" y="436596"/>
            <a:ext cx="5047944" cy="55778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81FC48-3EEF-2246-0759-5E75629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83" y="5893666"/>
            <a:ext cx="1184738" cy="8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90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762</Words>
  <Application>Microsoft Office PowerPoint</Application>
  <PresentationFormat>Grand écran</PresentationFormat>
  <Paragraphs>92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Thème Office</vt:lpstr>
      <vt:lpstr>Guide d’utilisation du logiciel</vt:lpstr>
      <vt:lpstr>Présentation PowerPoint</vt:lpstr>
      <vt:lpstr>Panneau Satellite</vt:lpstr>
      <vt:lpstr>Panneau Constellation</vt:lpstr>
      <vt:lpstr>Panneau Point d’interet</vt:lpstr>
      <vt:lpstr>Panneau Ground Station</vt:lpstr>
      <vt:lpstr>Panneau Mission</vt:lpstr>
      <vt:lpstr>Panneau Simulation</vt:lpstr>
      <vt:lpstr>Panneau Carte</vt:lpstr>
      <vt:lpstr>Explication des résultats - 1</vt:lpstr>
      <vt:lpstr>Explication des résultats - 2</vt:lpstr>
      <vt:lpstr>Explication des résultats - 3</vt:lpstr>
      <vt:lpstr>Fichier config.py</vt:lpstr>
      <vt:lpstr>Les fichiers « .py » dans le code</vt:lpstr>
      <vt:lpstr>Les classes « .py » dans 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CAPITAINE</dc:creator>
  <cp:lastModifiedBy>Leo CAPITAINE</cp:lastModifiedBy>
  <cp:revision>6</cp:revision>
  <dcterms:created xsi:type="dcterms:W3CDTF">2024-07-18T11:35:52Z</dcterms:created>
  <dcterms:modified xsi:type="dcterms:W3CDTF">2024-08-26T11:49:34Z</dcterms:modified>
</cp:coreProperties>
</file>