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6" r:id="rId6"/>
    <p:sldId id="271" r:id="rId7"/>
    <p:sldId id="267" r:id="rId8"/>
    <p:sldId id="268" r:id="rId9"/>
    <p:sldId id="269" r:id="rId10"/>
    <p:sldId id="270" r:id="rId11"/>
    <p:sldId id="259" r:id="rId12"/>
    <p:sldId id="265" r:id="rId13"/>
    <p:sldId id="264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CB64-11F9-ECBB-6615-E90500219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183DC-B1C8-A458-5593-D8B2C8A90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1F77-98CD-7D9B-A7E3-E3E1915F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9E67-EC75-4CA3-A85F-E205B21F2A6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A15C-9D41-F92E-A5A2-8178E47B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589A-762D-3A57-8FF3-5039EDA8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807F-912D-4A50-BA2E-2B1125CB6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5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85D7-A525-3CFC-2563-0CF4CE20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65F41-9DD6-9423-F84C-91C3FE70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3AC8-9D52-E22E-6DCC-15815474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9E67-EC75-4CA3-A85F-E205B21F2A6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C06E-35A0-CCA7-FBB1-DFFA327A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4FFA3-4C13-A7ED-46E5-FC607245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807F-912D-4A50-BA2E-2B1125CB6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7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9C2AF-6DA5-B97F-FC22-89AB9ACF0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651A4-BD54-93BD-9F36-B0504581D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FD29B-F358-9615-CA55-E97F282F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9E67-EC75-4CA3-A85F-E205B21F2A6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DEB1-5B32-2D85-B2B3-4AB2BC3D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5D24D-EEE6-D48A-8F06-06321458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807F-912D-4A50-BA2E-2B1125CB6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1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5912-E050-70B3-470B-C8A9E73A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2C35-F107-C28C-C841-BB96599B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7D06-B797-D033-97CD-59EAC847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9E67-EC75-4CA3-A85F-E205B21F2A6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C26B0-B28E-A06A-4C53-D11BEDF8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2177-F9DA-2B85-0B5B-F9E0257E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807F-912D-4A50-BA2E-2B1125CB6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D36D-9BCB-285B-0371-AA675BCF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A31D5-5CC2-22C6-EA2F-33FE571A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960F-D456-AB87-3466-BA830E87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9E67-EC75-4CA3-A85F-E205B21F2A6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3FC6-CDD5-2D92-22BA-B6CB7702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CDDB8-883C-01FA-80AD-0B5CE15C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807F-912D-4A50-BA2E-2B1125CB6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5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B2F3-3FF9-2415-DAC4-27D3FA1A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1BFB-ADFF-28E4-4230-97515F3E9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E61A9-FF01-BF54-5396-46357E42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76C4F-D3E5-89FA-C3AC-2895EA8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9E67-EC75-4CA3-A85F-E205B21F2A6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28291-F6A7-EC73-7824-45606B14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5874C-4924-A271-F4AD-91C83E91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807F-912D-4A50-BA2E-2B1125CB6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2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166D-4D72-4CAE-7CD9-3DD933C7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3EFFA-57E1-6C6E-5456-FD9228D6E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4035A-4E83-C742-D32E-EDDA94BA5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7230F-A82F-3EE5-8D16-C4BA1F9F8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3052A-B7F6-04AF-7BA3-3D5564F2E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3C294-663C-192C-E187-325F1180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9E67-EC75-4CA3-A85F-E205B21F2A6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569AB-D8FE-6712-0E0C-1A9A0853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5CEFA-BCDA-A7A1-EFF9-5D931615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807F-912D-4A50-BA2E-2B1125CB6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13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0D67-3969-7AF0-4FA8-B1A4EE83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AD341-0EF2-F962-AE3C-86735236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9E67-EC75-4CA3-A85F-E205B21F2A6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B430A-0544-259D-02EE-31B1C894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2F107-1EE9-23EB-CE64-579A6194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807F-912D-4A50-BA2E-2B1125CB6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5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2305B-8682-38D5-E442-2F883A5E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9E67-EC75-4CA3-A85F-E205B21F2A6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AC5E0-41AF-F0E3-5902-310AB989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53141-C4CC-61E0-8372-F85EBD1D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807F-912D-4A50-BA2E-2B1125CB6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5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0C15-7526-EE73-B799-4344351B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8CF9-283B-BB44-96E3-7C5378E4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89DDC-91AB-2D4E-52D4-39506E2CB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E10F8-B65F-6127-6568-622B70EF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9E67-EC75-4CA3-A85F-E205B21F2A6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7A0EB-8676-3BF9-96D5-AF2350A4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00DF-7AF9-6953-17DA-5AE13B02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807F-912D-4A50-BA2E-2B1125CB6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3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F6AF-6B05-0D8C-CA5A-BDA696C9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2D50A-0435-9DE0-F897-6D0ECFF8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CBE07-1530-43A2-EF1C-BDF76CD5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67FCA-8B57-AC22-E6A9-64FFA5F7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9E67-EC75-4CA3-A85F-E205B21F2A6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EAD98-CFD9-2ACC-87A0-BA824571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F8DE6-3689-CE53-09DF-77D3705F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807F-912D-4A50-BA2E-2B1125CB6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2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A6AE2-5F9B-DB25-5194-E4E89924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9D688-F06E-4462-1E2E-C32984A7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2DBB-EFD2-FEE9-C9F9-1A0B3C21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A9E67-EC75-4CA3-A85F-E205B21F2A6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C2F37-A69F-54CA-9F3E-A017CA238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A568-ABAD-5D47-BCB2-FD39B80B2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807F-912D-4A50-BA2E-2B1125CB6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B830-36B3-9D8A-794B-C310480BF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MCHP E5x/D5x  CCL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A8EEB-25E6-3467-AA93-F36265733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Leo Li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2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0423-D974-C49D-D88F-0A8E96FB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Sequential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049C4-3AC6-5526-78D4-EE08B9ED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940" y="1809274"/>
            <a:ext cx="3886200" cy="210502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0F4A553-1C9D-DA82-CDAD-97E8B59D5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09249"/>
            <a:ext cx="4067175" cy="230505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D7C25A-128A-8DE0-AFF6-D40EFAA3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890" y="4365942"/>
            <a:ext cx="3905250" cy="1800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DF8923-82F4-56DA-15DA-9808DD016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13592"/>
            <a:ext cx="41052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3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AD97-0C11-B449-CFF8-2D411271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Q1:  CCL IO configurate</a:t>
            </a:r>
            <a:r>
              <a:rPr lang="zh-CN" altLang="en-US" dirty="0"/>
              <a:t>（</a:t>
            </a:r>
            <a:r>
              <a:rPr lang="en-US" altLang="zh-CN" dirty="0"/>
              <a:t>IN</a:t>
            </a:r>
            <a:r>
              <a:rPr lang="zh-CN" altLang="en-US" dirty="0"/>
              <a:t>）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C10B75-9654-806A-C802-151E317E9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338" y="3467203"/>
            <a:ext cx="10329662" cy="30256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4FB2D-13EB-FB49-E7FB-FCEE5EFA3889}"/>
              </a:ext>
            </a:extLst>
          </p:cNvPr>
          <p:cNvSpPr txBox="1"/>
          <p:nvPr/>
        </p:nvSpPr>
        <p:spPr>
          <a:xfrm>
            <a:off x="852256" y="1429305"/>
            <a:ext cx="10493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Which IO will be introduced to LUT? There are 12 </a:t>
            </a:r>
            <a:r>
              <a:rPr lang="en-US" altLang="zh-CN" dirty="0" err="1"/>
              <a:t>INx</a:t>
            </a:r>
            <a:r>
              <a:rPr lang="en-US" altLang="zh-CN" dirty="0"/>
              <a:t>, but only 3 SEL. </a:t>
            </a:r>
          </a:p>
          <a:p>
            <a:endParaRPr lang="en-US" altLang="zh-CN" dirty="0"/>
          </a:p>
          <a:p>
            <a:r>
              <a:rPr lang="en-US" altLang="zh-CN" dirty="0"/>
              <a:t>??????</a:t>
            </a:r>
          </a:p>
          <a:p>
            <a:r>
              <a:rPr lang="en-US" altLang="zh-CN" dirty="0"/>
              <a:t>2:0   -&gt; LUT</a:t>
            </a:r>
            <a:r>
              <a:rPr lang="en-US" altLang="zh-CN" dirty="0">
                <a:solidFill>
                  <a:srgbClr val="00B050"/>
                </a:solidFill>
                <a:highlight>
                  <a:srgbClr val="FF00FF"/>
                </a:highlight>
              </a:rPr>
              <a:t>0</a:t>
            </a:r>
            <a:r>
              <a:rPr lang="en-US" altLang="zh-CN" dirty="0">
                <a:highlight>
                  <a:srgbClr val="FF00FF"/>
                </a:highlight>
              </a:rPr>
              <a:t> </a:t>
            </a:r>
            <a:r>
              <a:rPr lang="en-US" altLang="zh-CN" dirty="0"/>
              <a:t> SELIN[2:0]</a:t>
            </a:r>
          </a:p>
          <a:p>
            <a:r>
              <a:rPr lang="en-US" altLang="zh-CN" dirty="0"/>
              <a:t>5:3   -&gt; LUT</a:t>
            </a:r>
            <a:r>
              <a:rPr lang="en-US" altLang="zh-CN" dirty="0">
                <a:highlight>
                  <a:srgbClr val="FF00FF"/>
                </a:highlight>
              </a:rPr>
              <a:t>1 </a:t>
            </a:r>
            <a:r>
              <a:rPr lang="en-US" altLang="zh-CN" dirty="0"/>
              <a:t> SELIN[2:0]</a:t>
            </a:r>
          </a:p>
          <a:p>
            <a:r>
              <a:rPr lang="en-US" altLang="zh-CN" dirty="0"/>
              <a:t>8:6   -&gt; LUT</a:t>
            </a:r>
            <a:r>
              <a:rPr lang="en-US" altLang="zh-CN" dirty="0">
                <a:highlight>
                  <a:srgbClr val="FF00FF"/>
                </a:highlight>
              </a:rPr>
              <a:t>2</a:t>
            </a:r>
            <a:r>
              <a:rPr lang="en-US" altLang="zh-CN" dirty="0"/>
              <a:t>  SELIN[2:0]</a:t>
            </a:r>
          </a:p>
          <a:p>
            <a:r>
              <a:rPr lang="en-US" altLang="zh-CN" dirty="0"/>
              <a:t>11:9 -&gt; LUT</a:t>
            </a:r>
            <a:r>
              <a:rPr lang="en-US" altLang="zh-CN" dirty="0">
                <a:highlight>
                  <a:srgbClr val="FF00FF"/>
                </a:highlight>
              </a:rPr>
              <a:t>3 </a:t>
            </a:r>
            <a:r>
              <a:rPr lang="en-US" altLang="zh-CN" dirty="0"/>
              <a:t> SELIN[2:0]</a:t>
            </a:r>
          </a:p>
          <a:p>
            <a:r>
              <a:rPr lang="en-US" altLang="zh-CN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B3F32-430F-934A-F10D-BF553769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67" y="2035977"/>
            <a:ext cx="6667677" cy="13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5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1788-AD19-B545-FB86-1E5FDB92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 1:  CCL IO configurate</a:t>
            </a:r>
            <a:r>
              <a:rPr lang="zh-CN" altLang="en-US" dirty="0"/>
              <a:t>（</a:t>
            </a:r>
            <a:r>
              <a:rPr lang="en-US" altLang="zh-CN" dirty="0"/>
              <a:t>IN</a:t>
            </a:r>
            <a:r>
              <a:rPr lang="zh-CN" altLang="en-US" dirty="0"/>
              <a:t>）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1C73F-AE71-2D7E-7E77-131AB015E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354" y="3525519"/>
            <a:ext cx="8127292" cy="26514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05D73-86C6-8412-FB35-D74F7F887B8A}"/>
              </a:ext>
            </a:extLst>
          </p:cNvPr>
          <p:cNvSpPr txBox="1"/>
          <p:nvPr/>
        </p:nvSpPr>
        <p:spPr>
          <a:xfrm>
            <a:off x="1483360" y="1899920"/>
            <a:ext cx="867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L11 </a:t>
            </a:r>
            <a:r>
              <a:rPr lang="zh-CN" altLang="en-US" dirty="0"/>
              <a:t>的配置图上可以证实</a:t>
            </a:r>
            <a:r>
              <a:rPr lang="en-US" altLang="zh-CN" dirty="0"/>
              <a:t>IN[2:0] </a:t>
            </a:r>
            <a:r>
              <a:rPr lang="zh-CN" altLang="en-US" dirty="0"/>
              <a:t>对应 </a:t>
            </a:r>
            <a:r>
              <a:rPr lang="en-US" altLang="zh-CN" dirty="0"/>
              <a:t>LUT0  </a:t>
            </a:r>
            <a:r>
              <a:rPr lang="zh-CN" altLang="en-US" dirty="0"/>
              <a:t>的</a:t>
            </a:r>
            <a:r>
              <a:rPr lang="en-US" altLang="zh-CN" dirty="0"/>
              <a:t>IO[2:0] , IN[5:3] </a:t>
            </a:r>
            <a:r>
              <a:rPr lang="zh-CN" altLang="en-US" dirty="0"/>
              <a:t>对应 </a:t>
            </a:r>
            <a:r>
              <a:rPr lang="en-US" altLang="zh-CN" dirty="0"/>
              <a:t>LUT1</a:t>
            </a:r>
            <a:r>
              <a:rPr lang="zh-CN" altLang="en-US" dirty="0"/>
              <a:t>的</a:t>
            </a:r>
            <a:r>
              <a:rPr lang="en-US" altLang="zh-CN" dirty="0"/>
              <a:t>IO[2:0]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43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AD97-0C11-B449-CFF8-2D411271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Answer1:  CCL IO configurate(out)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4FB2D-13EB-FB49-E7FB-FCEE5EFA3889}"/>
              </a:ext>
            </a:extLst>
          </p:cNvPr>
          <p:cNvSpPr txBox="1"/>
          <p:nvPr/>
        </p:nvSpPr>
        <p:spPr>
          <a:xfrm>
            <a:off x="852256" y="1429305"/>
            <a:ext cx="1049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Below figure OUT0,OUT1  means </a:t>
            </a:r>
            <a:r>
              <a:rPr lang="en-US" altLang="zh-CN" dirty="0" err="1"/>
              <a:t>LUTx</a:t>
            </a:r>
            <a:r>
              <a:rPr lang="en-US" altLang="zh-CN" dirty="0"/>
              <a:t>  corresponding output pin is OUT[x]?</a:t>
            </a:r>
          </a:p>
          <a:p>
            <a:r>
              <a:rPr lang="en-US" altLang="zh-CN" dirty="0"/>
              <a:t>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A79659-EBF4-F78C-436B-53240A41A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0" y="2075636"/>
            <a:ext cx="8703889" cy="4310467"/>
          </a:xfrm>
        </p:spPr>
      </p:pic>
    </p:spTree>
    <p:extLst>
      <p:ext uri="{BB962C8B-B14F-4D97-AF65-F5344CB8AC3E}">
        <p14:creationId xmlns:p14="http://schemas.microsoft.com/office/powerpoint/2010/main" val="128250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AD97-0C11-B449-CFF8-2D411271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Questions2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FC6AC-1F61-F4D7-27BD-1A3785AB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88"/>
            <a:ext cx="10515600" cy="5138275"/>
          </a:xfrm>
        </p:spPr>
        <p:txBody>
          <a:bodyPr/>
          <a:lstStyle/>
          <a:p>
            <a:r>
              <a:rPr lang="en-US" altLang="zh-CN" dirty="0"/>
              <a:t>How the </a:t>
            </a:r>
            <a:r>
              <a:rPr lang="en-US" altLang="zh-CN" dirty="0" err="1"/>
              <a:t>sercom</a:t>
            </a:r>
            <a:r>
              <a:rPr lang="en-US" altLang="zh-CN" dirty="0"/>
              <a:t> infect the </a:t>
            </a:r>
            <a:r>
              <a:rPr lang="en-US" altLang="zh-CN" dirty="0" err="1"/>
              <a:t>LUTx</a:t>
            </a:r>
            <a:r>
              <a:rPr lang="en-US" altLang="zh-CN" dirty="0"/>
              <a:t>?</a:t>
            </a:r>
          </a:p>
          <a:p>
            <a:pPr marL="0" indent="0" algn="l">
              <a:buNone/>
            </a:pPr>
            <a:r>
              <a:rPr lang="en-US" altLang="zh-CN" dirty="0"/>
              <a:t>     </a:t>
            </a:r>
            <a:r>
              <a:rPr lang="en-US" altLang="zh-CN" sz="1800" b="0" i="0" u="none" strike="noStrike" baseline="0" dirty="0">
                <a:latin typeface="CambriaMath"/>
              </a:rPr>
              <a:t>IN[N][</a:t>
            </a:r>
            <a:r>
              <a:rPr lang="en-US" altLang="zh-CN" sz="1800" b="0" i="0" u="none" strike="noStrike" baseline="0" dirty="0" err="1">
                <a:latin typeface="CambriaMath"/>
              </a:rPr>
              <a:t>i</a:t>
            </a:r>
            <a:r>
              <a:rPr lang="en-US" altLang="zh-CN" sz="1800" b="0" i="0" u="none" strike="noStrike" baseline="0" dirty="0">
                <a:latin typeface="CambriaMath"/>
              </a:rPr>
              <a:t>] </a:t>
            </a:r>
            <a:r>
              <a:rPr lang="zh-CN" altLang="en-US" sz="1800" b="0" i="0" u="none" strike="noStrike" baseline="0" dirty="0">
                <a:latin typeface="CambriaMath"/>
              </a:rPr>
              <a:t>  </a:t>
            </a:r>
            <a:r>
              <a:rPr lang="en-US" altLang="zh-CN" sz="1800" b="0" i="0" u="none" strike="noStrike" baseline="0" dirty="0">
                <a:latin typeface="CambriaMath"/>
              </a:rPr>
              <a:t>=   SERCOM[</a:t>
            </a:r>
            <a:r>
              <a:rPr lang="zh-CN" altLang="en-US" sz="1800" b="0" i="0" u="none" strike="noStrike" baseline="0" dirty="0">
                <a:latin typeface="CambriaMath"/>
              </a:rPr>
              <a:t> </a:t>
            </a:r>
            <a:r>
              <a:rPr lang="en-US" altLang="zh-CN" sz="1800" b="0" i="0" u="none" strike="noStrike" baseline="0" dirty="0">
                <a:latin typeface="CambriaMath"/>
              </a:rPr>
              <a:t>N % </a:t>
            </a:r>
            <a:r>
              <a:rPr lang="en-US" altLang="zh-CN" sz="1800" b="0" i="0" u="none" strike="noStrike" baseline="0" dirty="0" err="1">
                <a:latin typeface="CambriaMath"/>
              </a:rPr>
              <a:t>SERCOM_Instance_Number</a:t>
            </a:r>
            <a:r>
              <a:rPr lang="en-US" altLang="zh-CN" sz="1800" b="0" i="0" u="none" strike="noStrike" baseline="0" dirty="0">
                <a:latin typeface="CambriaMath"/>
              </a:rPr>
              <a:t>]</a:t>
            </a:r>
          </a:p>
          <a:p>
            <a:pPr marL="457200" lvl="1" indent="0">
              <a:buNone/>
            </a:pPr>
            <a:r>
              <a:rPr lang="en-US" altLang="zh-CN" sz="1400" b="0" i="0" u="none" strike="noStrike" baseline="0" dirty="0">
                <a:latin typeface="ArialMT"/>
              </a:rPr>
              <a:t>With </a:t>
            </a:r>
            <a:r>
              <a:rPr lang="en-US" altLang="zh-CN" sz="1400" b="0" i="1" u="none" strike="noStrike" baseline="0" dirty="0">
                <a:latin typeface="Arial-ItalicMT"/>
              </a:rPr>
              <a:t>N </a:t>
            </a:r>
            <a:r>
              <a:rPr lang="en-US" altLang="zh-CN" sz="1400" b="0" i="0" u="none" strike="noStrike" baseline="0" dirty="0">
                <a:latin typeface="ArialMT"/>
              </a:rPr>
              <a:t>representing the LUT number and </a:t>
            </a:r>
            <a:r>
              <a:rPr lang="en-US" altLang="zh-CN" sz="1400" b="0" i="1" u="none" strike="noStrike" baseline="0" dirty="0" err="1">
                <a:latin typeface="Arial-ItalicMT"/>
              </a:rPr>
              <a:t>i</a:t>
            </a:r>
            <a:r>
              <a:rPr lang="en-US" altLang="zh-CN" sz="1400" b="0" i="0" u="none" strike="noStrike" baseline="0" dirty="0">
                <a:latin typeface="ArialMT"/>
              </a:rPr>
              <a:t>=0,1,2 representing the LUT input index.</a:t>
            </a:r>
            <a:endParaRPr lang="en-US" altLang="zh-CN" sz="1400" dirty="0">
              <a:latin typeface="ArialMT"/>
            </a:endParaRP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The serial engine transmitter output from Serial Communication Interface </a:t>
            </a:r>
            <a:r>
              <a:rPr lang="nn-NO" altLang="zh-CN" sz="1800" b="0" i="0" u="none" strike="noStrike" baseline="0" dirty="0">
                <a:latin typeface="ArialMT"/>
              </a:rPr>
              <a:t>(SERCOM TX, </a:t>
            </a:r>
            <a:r>
              <a:rPr lang="nn-NO" altLang="zh-CN" sz="18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MT"/>
              </a:rPr>
              <a:t>TXd</a:t>
            </a:r>
            <a:r>
              <a:rPr lang="nn-NO" altLang="zh-CN" sz="1800" b="0" i="0" u="none" strike="noStrike" baseline="0" dirty="0">
                <a:latin typeface="ArialMT"/>
              </a:rPr>
              <a:t> for USART, </a:t>
            </a:r>
            <a:r>
              <a:rPr lang="nn-NO" altLang="zh-CN" sz="1800" b="0" i="0" u="none" strike="noStrike" baseline="0" dirty="0">
                <a:solidFill>
                  <a:srgbClr val="FF0000"/>
                </a:solidFill>
                <a:highlight>
                  <a:srgbClr val="FFFF00"/>
                </a:highlight>
                <a:latin typeface="ArialMT"/>
              </a:rPr>
              <a:t>MOSI</a:t>
            </a:r>
            <a:r>
              <a:rPr lang="nn-NO" altLang="zh-CN" sz="1800" b="0" i="0" u="none" strike="noStrike" baseline="0" dirty="0">
                <a:latin typeface="ArialMT"/>
              </a:rPr>
              <a:t> for SPI) can be used as input sourcw for LUT.  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SPI) can be used as input source for the LUT.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5FD07-7CC5-8000-CBF8-6D3468D2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1" y="2952056"/>
            <a:ext cx="7686675" cy="24098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EDD68D-796C-5E35-F71B-59EF21CB7758}"/>
              </a:ext>
            </a:extLst>
          </p:cNvPr>
          <p:cNvSpPr/>
          <p:nvPr/>
        </p:nvSpPr>
        <p:spPr>
          <a:xfrm>
            <a:off x="9463596" y="4057095"/>
            <a:ext cx="1890204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Sercom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dirty="0" err="1"/>
              <a:t>Txd</a:t>
            </a:r>
            <a:r>
              <a:rPr lang="en-US" altLang="zh-CN" dirty="0"/>
              <a:t> or MOSI</a:t>
            </a:r>
            <a:endParaRPr lang="zh-CN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308B22-E2ED-0A13-C486-FC6C3626B21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048870" y="4119239"/>
            <a:ext cx="2414726" cy="23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04A4E9-53BE-C90D-939B-CC8691DFDF40}"/>
              </a:ext>
            </a:extLst>
          </p:cNvPr>
          <p:cNvCxnSpPr>
            <a:stCxn id="9" idx="1"/>
          </p:cNvCxnSpPr>
          <p:nvPr/>
        </p:nvCxnSpPr>
        <p:spPr>
          <a:xfrm flipH="1">
            <a:off x="7004482" y="4358936"/>
            <a:ext cx="2459114" cy="83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2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2A07-CD80-32F2-F179-E44C3BD1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Question3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5AD7-6103-6F04-1787-0D8DAA9B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88"/>
            <a:ext cx="10515600" cy="5138275"/>
          </a:xfrm>
        </p:spPr>
        <p:txBody>
          <a:bodyPr/>
          <a:lstStyle/>
          <a:p>
            <a:r>
              <a:rPr lang="en-US" altLang="zh-CN" sz="2000" dirty="0"/>
              <a:t>Base on the Figure, which WO[x] is loaded to IN[x] ? Or </a:t>
            </a:r>
            <a:r>
              <a:rPr lang="en-US" altLang="zh-CN" sz="2000" dirty="0" err="1"/>
              <a:t>LUTCTRLn.INSELx</a:t>
            </a:r>
            <a:r>
              <a:rPr lang="en-US" altLang="zh-CN" sz="2000" dirty="0"/>
              <a:t>[2:0] corresponding to WO[x] ?</a:t>
            </a:r>
            <a:endParaRPr lang="zh-CN" altLang="en-US" sz="2000" dirty="0"/>
          </a:p>
          <a:p>
            <a:endParaRPr lang="en-US" altLang="zh-CN" dirty="0"/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Only WO[2:0] outputs can be selected and routed to the respective LUT input (i.e., IN0 is connected to WO0, IN1 to WO1, and IN2 to WO2), as shown in the figure below.</a:t>
            </a:r>
            <a:endParaRPr lang="en-US" altLang="zh-CN" dirty="0"/>
          </a:p>
          <a:p>
            <a:pPr algn="l"/>
            <a:r>
              <a:rPr lang="en-US" altLang="zh-CN" sz="1800" b="0" i="0" u="none" strike="noStrike" baseline="0" dirty="0">
                <a:latin typeface="CambriaMath"/>
              </a:rPr>
              <a:t>IN[N][</a:t>
            </a:r>
            <a:r>
              <a:rPr lang="en-US" altLang="zh-CN" sz="1800" b="0" i="0" u="none" strike="noStrike" baseline="0" dirty="0" err="1">
                <a:latin typeface="CambriaMath"/>
              </a:rPr>
              <a:t>i</a:t>
            </a:r>
            <a:r>
              <a:rPr lang="en-US" altLang="zh-CN" sz="1800" b="0" i="0" u="none" strike="noStrike" baseline="0" dirty="0">
                <a:latin typeface="CambriaMath"/>
              </a:rPr>
              <a:t>] </a:t>
            </a:r>
            <a:r>
              <a:rPr lang="zh-CN" altLang="en-US" sz="1800" b="0" i="0" u="none" strike="noStrike" baseline="0" dirty="0">
                <a:latin typeface="CambriaMath"/>
              </a:rPr>
              <a:t>  </a:t>
            </a:r>
            <a:r>
              <a:rPr lang="en-US" altLang="zh-CN" sz="1800" b="0" i="0" u="none" strike="noStrike" baseline="0" dirty="0">
                <a:latin typeface="CambriaMath"/>
              </a:rPr>
              <a:t>= TCC [N</a:t>
            </a:r>
            <a:r>
              <a:rPr lang="zh-CN" altLang="en-US" sz="1800" b="0" i="0" u="none" strike="noStrike" baseline="0" dirty="0">
                <a:latin typeface="CambriaMath"/>
              </a:rPr>
              <a:t>  </a:t>
            </a:r>
            <a:r>
              <a:rPr lang="en-US" altLang="zh-CN" sz="1800" b="0" i="0" u="none" strike="noStrike" baseline="0" dirty="0">
                <a:latin typeface="CambriaMath"/>
              </a:rPr>
              <a:t>% </a:t>
            </a:r>
            <a:r>
              <a:rPr lang="en-US" altLang="zh-CN" sz="1800" b="0" i="0" u="none" strike="noStrike" baseline="0" dirty="0" err="1">
                <a:latin typeface="CambriaMath"/>
              </a:rPr>
              <a:t>TCC_Instance_Number</a:t>
            </a:r>
            <a:r>
              <a:rPr lang="en-US" altLang="zh-CN" sz="1800" b="0" i="0" u="none" strike="noStrike" baseline="0" dirty="0">
                <a:latin typeface="CambriaMath"/>
              </a:rPr>
              <a:t>]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Where </a:t>
            </a:r>
            <a:r>
              <a:rPr lang="en-US" altLang="zh-CN" sz="1800" b="0" i="1" u="none" strike="noStrike" baseline="0" dirty="0">
                <a:latin typeface="Arial-ItalicMT"/>
              </a:rPr>
              <a:t>N </a:t>
            </a:r>
            <a:r>
              <a:rPr lang="en-US" altLang="zh-CN" sz="1800" b="0" i="0" u="none" strike="noStrike" baseline="0" dirty="0">
                <a:latin typeface="ArialMT"/>
              </a:rPr>
              <a:t>represents the LUT number.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F8F59-218E-7E0F-F924-74F97916E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0" y="3607825"/>
            <a:ext cx="86582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4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2A07-CD80-32F2-F179-E44C3BD1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Question4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5AD7-6103-6F04-1787-0D8DAA9B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88"/>
            <a:ext cx="10515600" cy="5138275"/>
          </a:xfrm>
        </p:spPr>
        <p:txBody>
          <a:bodyPr/>
          <a:lstStyle/>
          <a:p>
            <a:r>
              <a:rPr lang="en-US" altLang="zh-CN" sz="2000" dirty="0"/>
              <a:t>Base on the Figure, which WO[x] is loaded to IN[x] ? Or </a:t>
            </a:r>
            <a:r>
              <a:rPr lang="en-US" altLang="zh-CN" sz="2000" dirty="0" err="1"/>
              <a:t>LUTCTRLn.INSELx</a:t>
            </a:r>
            <a:r>
              <a:rPr lang="en-US" altLang="zh-CN" sz="2000" dirty="0"/>
              <a:t>[3:0] corresponding to WO[x] ?</a:t>
            </a:r>
            <a:endParaRPr lang="zh-CN" altLang="en-US" sz="2000" dirty="0"/>
          </a:p>
          <a:p>
            <a:pPr algn="l"/>
            <a:r>
              <a:rPr lang="en-US" altLang="zh-CN" sz="1800" b="0" i="0" u="none" strike="noStrike" baseline="0" dirty="0">
                <a:latin typeface="CambriaMath"/>
              </a:rPr>
              <a:t>IN [N][</a:t>
            </a:r>
            <a:r>
              <a:rPr lang="en-US" altLang="zh-CN" sz="1800" b="0" i="0" u="none" strike="noStrike" baseline="0" dirty="0" err="1">
                <a:latin typeface="CambriaMath"/>
              </a:rPr>
              <a:t>i</a:t>
            </a:r>
            <a:r>
              <a:rPr lang="en-US" altLang="zh-CN" sz="1800" b="0" i="0" u="none" strike="noStrike" baseline="0" dirty="0">
                <a:latin typeface="CambriaMath"/>
              </a:rPr>
              <a:t>]</a:t>
            </a:r>
            <a:r>
              <a:rPr lang="zh-CN" altLang="en-US" sz="1800" b="0" i="0" u="none" strike="noStrike" baseline="0" dirty="0">
                <a:latin typeface="CambriaMath"/>
              </a:rPr>
              <a:t>  </a:t>
            </a:r>
            <a:r>
              <a:rPr lang="en-US" altLang="zh-CN" sz="1800" b="0" i="0" u="none" strike="noStrike" baseline="0" dirty="0">
                <a:latin typeface="CambriaMath"/>
              </a:rPr>
              <a:t>= </a:t>
            </a:r>
            <a:r>
              <a:rPr lang="zh-CN" altLang="en-US" sz="1800" b="0" i="0" u="none" strike="noStrike" baseline="0" dirty="0">
                <a:latin typeface="CambriaMath"/>
              </a:rPr>
              <a:t> </a:t>
            </a:r>
            <a:r>
              <a:rPr lang="en-US" altLang="zh-CN" sz="1800" b="0" i="0" u="none" strike="noStrike" baseline="0" dirty="0" err="1">
                <a:latin typeface="CambriaMath"/>
              </a:rPr>
              <a:t>DefaultTc</a:t>
            </a:r>
            <a:r>
              <a:rPr lang="en-US" altLang="zh-CN" sz="1800" b="0" i="0" u="none" strike="noStrike" baseline="0" dirty="0">
                <a:latin typeface="CambriaMath"/>
              </a:rPr>
              <a:t>[N</a:t>
            </a:r>
            <a:r>
              <a:rPr lang="zh-CN" altLang="en-US" sz="1800" b="0" i="0" u="none" strike="noStrike" baseline="0" dirty="0">
                <a:latin typeface="CambriaMath"/>
              </a:rPr>
              <a:t> </a:t>
            </a:r>
            <a:r>
              <a:rPr lang="en-US" altLang="zh-CN" sz="1800" b="0" i="0" u="none" strike="noStrike" baseline="0" dirty="0">
                <a:latin typeface="CambriaMath"/>
              </a:rPr>
              <a:t>% </a:t>
            </a:r>
            <a:r>
              <a:rPr lang="en-US" altLang="zh-CN" sz="1800" b="0" i="0" u="none" strike="noStrike" baseline="0" dirty="0" err="1">
                <a:latin typeface="CambriaMath"/>
              </a:rPr>
              <a:t>TC_Instance_Number</a:t>
            </a:r>
            <a:r>
              <a:rPr lang="en-US" altLang="zh-CN" sz="1800" b="0" i="0" u="none" strike="noStrike" baseline="0" dirty="0">
                <a:latin typeface="CambriaMath"/>
              </a:rPr>
              <a:t>]</a:t>
            </a:r>
          </a:p>
          <a:p>
            <a:pPr algn="l"/>
            <a:r>
              <a:rPr lang="en-US" altLang="zh-CN" sz="1800" b="0" i="0" u="none" strike="noStrike" baseline="0" dirty="0">
                <a:latin typeface="CambriaMath"/>
              </a:rPr>
              <a:t>IN [N][</a:t>
            </a:r>
            <a:r>
              <a:rPr lang="en-US" altLang="zh-CN" sz="1800" b="0" i="0" u="none" strike="noStrike" baseline="0" dirty="0" err="1">
                <a:latin typeface="CambriaMath"/>
              </a:rPr>
              <a:t>i</a:t>
            </a:r>
            <a:r>
              <a:rPr lang="en-US" altLang="zh-CN" sz="1800" b="0" i="0" u="none" strike="noStrike" baseline="0" dirty="0">
                <a:latin typeface="CambriaMath"/>
              </a:rPr>
              <a:t>]</a:t>
            </a:r>
            <a:r>
              <a:rPr lang="zh-CN" altLang="en-US" sz="1800" b="0" i="0" u="none" strike="noStrike" baseline="0" dirty="0">
                <a:latin typeface="CambriaMath"/>
              </a:rPr>
              <a:t>  </a:t>
            </a:r>
            <a:r>
              <a:rPr lang="en-US" altLang="zh-CN" sz="1800" b="0" i="0" u="none" strike="noStrike" baseline="0" dirty="0">
                <a:latin typeface="CambriaMath"/>
              </a:rPr>
              <a:t>= </a:t>
            </a:r>
            <a:r>
              <a:rPr lang="zh-CN" altLang="en-US" sz="1800" b="0" i="0" u="none" strike="noStrike" baseline="0" dirty="0">
                <a:latin typeface="CambriaMath"/>
              </a:rPr>
              <a:t> </a:t>
            </a:r>
            <a:r>
              <a:rPr lang="en-US" altLang="zh-CN" sz="1800" b="0" i="0" u="none" strike="noStrike" baseline="0" dirty="0" err="1">
                <a:latin typeface="CambriaMath"/>
              </a:rPr>
              <a:t>AlternativeTc</a:t>
            </a:r>
            <a:r>
              <a:rPr lang="en-US" altLang="zh-CN" sz="1800" b="0" i="0" u="none" strike="noStrike" baseline="0" dirty="0">
                <a:latin typeface="CambriaMath"/>
              </a:rPr>
              <a:t>[(N</a:t>
            </a:r>
            <a:r>
              <a:rPr lang="zh-CN" altLang="en-US" sz="1800" b="0" i="0" u="none" strike="noStrike" baseline="0" dirty="0">
                <a:latin typeface="CambriaMath"/>
              </a:rPr>
              <a:t> </a:t>
            </a:r>
            <a:r>
              <a:rPr lang="en-US" altLang="zh-CN" sz="1800" b="0" i="0" u="none" strike="noStrike" baseline="0" dirty="0">
                <a:latin typeface="CambriaMath"/>
              </a:rPr>
              <a:t>+ 1) % </a:t>
            </a:r>
            <a:r>
              <a:rPr lang="en-US" altLang="zh-CN" sz="1800" b="0" i="0" u="none" strike="noStrike" baseline="0" dirty="0" err="1">
                <a:latin typeface="CambriaMath"/>
              </a:rPr>
              <a:t>TC_Instance_Number</a:t>
            </a:r>
            <a:r>
              <a:rPr lang="en-US" altLang="zh-CN" sz="1800" b="0" i="0" u="none" strike="noStrike" baseline="0" dirty="0">
                <a:latin typeface="CambriaMath"/>
              </a:rPr>
              <a:t>]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Where N represents the LUT number and </a:t>
            </a:r>
            <a:r>
              <a:rPr lang="en-US" altLang="zh-CN" sz="1800" b="0" i="0" u="none" strike="noStrike" baseline="0" dirty="0" err="1">
                <a:latin typeface="ArialMT"/>
              </a:rPr>
              <a:t>i</a:t>
            </a:r>
            <a:r>
              <a:rPr lang="en-US" altLang="zh-CN" sz="1800" b="0" i="0" u="none" strike="noStrike" baseline="0" dirty="0">
                <a:latin typeface="ArialMT"/>
              </a:rPr>
              <a:t> represents the LUT input index (</a:t>
            </a:r>
            <a:r>
              <a:rPr lang="en-US" altLang="zh-CN" sz="1800" b="0" i="0" u="none" strike="noStrike" baseline="0" dirty="0" err="1">
                <a:latin typeface="ArialMT"/>
              </a:rPr>
              <a:t>i</a:t>
            </a:r>
            <a:r>
              <a:rPr lang="en-US" altLang="zh-CN" sz="1800" b="0" i="0" u="none" strike="noStrike" baseline="0" dirty="0">
                <a:latin typeface="ArialMT"/>
              </a:rPr>
              <a:t>=0,1,2).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sz="1800" b="0" i="0" u="none" strike="noStrike" baseline="0" dirty="0">
                <a:latin typeface="CambriaMath"/>
              </a:rPr>
              <a:t>IN[N][</a:t>
            </a:r>
            <a:r>
              <a:rPr lang="en-US" altLang="zh-CN" sz="1800" b="0" i="0" u="none" strike="noStrike" baseline="0" dirty="0" err="1">
                <a:latin typeface="CambriaMath"/>
              </a:rPr>
              <a:t>i</a:t>
            </a:r>
            <a:r>
              <a:rPr lang="en-US" altLang="zh-CN" sz="1800" b="0" i="0" u="none" strike="noStrike" baseline="0" dirty="0">
                <a:latin typeface="CambriaMath"/>
              </a:rPr>
              <a:t>] </a:t>
            </a:r>
            <a:r>
              <a:rPr lang="zh-CN" altLang="en-US" sz="1800" b="0" i="0" u="none" strike="noStrike" baseline="0" dirty="0">
                <a:latin typeface="CambriaMath"/>
              </a:rPr>
              <a:t>  </a:t>
            </a:r>
            <a:r>
              <a:rPr lang="en-US" altLang="zh-CN" sz="1800" b="0" i="0" u="none" strike="noStrike" baseline="0" dirty="0">
                <a:latin typeface="CambriaMath"/>
              </a:rPr>
              <a:t>= </a:t>
            </a:r>
            <a:r>
              <a:rPr lang="en-US" altLang="zh-CN" sz="1800" b="0" i="0" u="none" strike="noStrike" baseline="0" dirty="0" err="1">
                <a:latin typeface="CambriaMath"/>
              </a:rPr>
              <a:t>SecondAlternativeTc</a:t>
            </a:r>
            <a:r>
              <a:rPr lang="en-US" altLang="zh-CN" sz="1800" b="0" i="0" u="none" strike="noStrike" baseline="0" dirty="0">
                <a:latin typeface="CambriaMath"/>
              </a:rPr>
              <a:t> [ (N</a:t>
            </a:r>
            <a:r>
              <a:rPr lang="zh-CN" altLang="en-US" sz="1800" b="0" i="0" u="none" strike="noStrike" baseline="0" dirty="0">
                <a:latin typeface="CambriaMath"/>
              </a:rPr>
              <a:t>  </a:t>
            </a:r>
            <a:r>
              <a:rPr lang="en-US" altLang="zh-CN" sz="1800" b="0" i="0" u="none" strike="noStrike" baseline="0" dirty="0">
                <a:latin typeface="CambriaMath"/>
              </a:rPr>
              <a:t>+ 4) % </a:t>
            </a:r>
            <a:r>
              <a:rPr lang="en-US" altLang="zh-CN" sz="1800" b="0" i="0" u="none" strike="noStrike" baseline="0" dirty="0" err="1">
                <a:latin typeface="CambriaMath"/>
              </a:rPr>
              <a:t>TC_Instance_Number</a:t>
            </a:r>
            <a:r>
              <a:rPr lang="en-US" altLang="zh-CN" sz="1800" b="0" i="0" u="none" strike="noStrike" baseline="0" dirty="0">
                <a:latin typeface="CambriaMath"/>
              </a:rPr>
              <a:t> ]</a:t>
            </a:r>
          </a:p>
          <a:p>
            <a:pPr algn="l"/>
            <a:r>
              <a:rPr lang="en-US" altLang="zh-CN" sz="1800" b="0" i="0" u="none" strike="noStrike" baseline="0" dirty="0">
                <a:latin typeface="ArialMT"/>
              </a:rPr>
              <a:t>Note that for not implemented </a:t>
            </a:r>
            <a:r>
              <a:rPr lang="en-US" altLang="zh-CN" sz="1800" b="0" i="0" u="none" strike="noStrike" baseline="0" dirty="0" err="1">
                <a:latin typeface="ArialMT"/>
              </a:rPr>
              <a:t>TC_Instance_Number</a:t>
            </a:r>
            <a:r>
              <a:rPr lang="en-US" altLang="zh-CN" sz="1800" b="0" i="0" u="none" strike="noStrike" baseline="0" dirty="0">
                <a:latin typeface="ArialMT"/>
              </a:rPr>
              <a:t>, the corresponding input is tied to ground.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882F5-95E2-2CC3-FF84-67B7506D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01" y="4190260"/>
            <a:ext cx="8058150" cy="26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6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EFBD-3E77-47A3-336B-14025A05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AVR128DA64 CCL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131C0D-66FE-2790-CE1F-2E3295E3E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74" y="1531189"/>
            <a:ext cx="7578213" cy="18978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6EC1D5-58A5-CE1F-A251-0FE1270A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81" y="645102"/>
            <a:ext cx="1647825" cy="5962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9DC04-8D00-83EF-891F-00CA9E80A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74" y="3840480"/>
            <a:ext cx="7287506" cy="244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5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FA62-4807-CAE6-FF00-66F9AD77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 View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1047F-B748-8979-FF8C-52ADBB490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248" y="1825625"/>
            <a:ext cx="9307272" cy="4850478"/>
          </a:xfrm>
        </p:spPr>
      </p:pic>
    </p:spTree>
    <p:extLst>
      <p:ext uri="{BB962C8B-B14F-4D97-AF65-F5344CB8AC3E}">
        <p14:creationId xmlns:p14="http://schemas.microsoft.com/office/powerpoint/2010/main" val="52269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35C3-EA26-3CD5-144D-2FE3595B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870"/>
          </a:xfrm>
        </p:spPr>
        <p:txBody>
          <a:bodyPr/>
          <a:lstStyle/>
          <a:p>
            <a:r>
              <a:rPr lang="en-US" altLang="zh-CN" dirty="0" err="1"/>
              <a:t>LUTx</a:t>
            </a:r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6609CDF7-D124-3D2A-B7A0-B5C71C5C0C09}"/>
              </a:ext>
            </a:extLst>
          </p:cNvPr>
          <p:cNvSpPr/>
          <p:nvPr/>
        </p:nvSpPr>
        <p:spPr>
          <a:xfrm rot="16200000">
            <a:off x="1247569" y="2089393"/>
            <a:ext cx="1732736" cy="438883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FAA673B-E23B-D63B-4F0E-E8252DE8F749}"/>
              </a:ext>
            </a:extLst>
          </p:cNvPr>
          <p:cNvSpPr/>
          <p:nvPr/>
        </p:nvSpPr>
        <p:spPr>
          <a:xfrm>
            <a:off x="1399011" y="2002554"/>
            <a:ext cx="495483" cy="2752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90B4B5FA-B9B7-AF48-913B-31E1B8CEDBD1}"/>
              </a:ext>
            </a:extLst>
          </p:cNvPr>
          <p:cNvSpPr/>
          <p:nvPr/>
        </p:nvSpPr>
        <p:spPr>
          <a:xfrm rot="16200000">
            <a:off x="1404872" y="2543634"/>
            <a:ext cx="1732736" cy="438883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6609CDF7-D124-3D2A-B7A0-B5C71C5C0C09}"/>
              </a:ext>
            </a:extLst>
          </p:cNvPr>
          <p:cNvSpPr/>
          <p:nvPr/>
        </p:nvSpPr>
        <p:spPr>
          <a:xfrm rot="16200000">
            <a:off x="1562175" y="2924688"/>
            <a:ext cx="1732736" cy="438883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6609CDF7-D124-3D2A-B7A0-B5C71C5C0C09}"/>
              </a:ext>
            </a:extLst>
          </p:cNvPr>
          <p:cNvSpPr/>
          <p:nvPr/>
        </p:nvSpPr>
        <p:spPr>
          <a:xfrm rot="16200000">
            <a:off x="2599312" y="3872441"/>
            <a:ext cx="1402919" cy="438883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C0BF1F-A7CE-AE01-3929-40CF8FACC863}"/>
              </a:ext>
            </a:extLst>
          </p:cNvPr>
          <p:cNvSpPr/>
          <p:nvPr/>
        </p:nvSpPr>
        <p:spPr>
          <a:xfrm>
            <a:off x="1600219" y="2511095"/>
            <a:ext cx="426336" cy="2752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A507F9-E4B7-70ED-A876-7FE9249273FE}"/>
              </a:ext>
            </a:extLst>
          </p:cNvPr>
          <p:cNvSpPr/>
          <p:nvPr/>
        </p:nvSpPr>
        <p:spPr>
          <a:xfrm>
            <a:off x="1782765" y="3090522"/>
            <a:ext cx="426336" cy="2752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4CD62-5A38-A885-82B2-5F38351A99B1}"/>
              </a:ext>
            </a:extLst>
          </p:cNvPr>
          <p:cNvSpPr txBox="1"/>
          <p:nvPr/>
        </p:nvSpPr>
        <p:spPr>
          <a:xfrm>
            <a:off x="2971544" y="1331996"/>
            <a:ext cx="23085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LUTCTRLn.INSEL0[3:0]</a:t>
            </a:r>
            <a:endParaRPr lang="zh-CN" alt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F188AD2-8BF9-63C4-9CAB-195A4E00ABC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rot="5400000" flipH="1" flipV="1">
            <a:off x="2493202" y="1137399"/>
            <a:ext cx="99079" cy="857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508D48-FC2B-C9D9-8AEC-2CAB060BD033}"/>
              </a:ext>
            </a:extLst>
          </p:cNvPr>
          <p:cNvSpPr txBox="1"/>
          <p:nvPr/>
        </p:nvSpPr>
        <p:spPr>
          <a:xfrm>
            <a:off x="2971544" y="1718684"/>
            <a:ext cx="23085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LUTCTRLn.INSEL1[3:0]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343C20-D755-C8D8-F98F-3D0A2D7DFCA3}"/>
              </a:ext>
            </a:extLst>
          </p:cNvPr>
          <p:cNvSpPr txBox="1"/>
          <p:nvPr/>
        </p:nvSpPr>
        <p:spPr>
          <a:xfrm>
            <a:off x="2971544" y="2101645"/>
            <a:ext cx="23085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LUTCTRLn.INSEL2[3:0]</a:t>
            </a:r>
            <a:endParaRPr lang="zh-CN" alt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2877778-B715-8613-F146-5B297813E3EC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rot="5400000" flipH="1" flipV="1">
            <a:off x="2538076" y="1636515"/>
            <a:ext cx="166632" cy="700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D829C05-1216-4E77-1C6A-F96962F14E08}"/>
              </a:ext>
            </a:extLst>
          </p:cNvPr>
          <p:cNvCxnSpPr>
            <a:stCxn id="8" idx="3"/>
            <a:endCxn id="23" idx="1"/>
          </p:cNvCxnSpPr>
          <p:nvPr/>
        </p:nvCxnSpPr>
        <p:spPr>
          <a:xfrm rot="5400000" flipH="1" flipV="1">
            <a:off x="2617682" y="2097174"/>
            <a:ext cx="164725" cy="543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8A9A7AC-1D7B-19C5-2831-B9BDE55C03CA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>
            <a:off x="2647985" y="3144130"/>
            <a:ext cx="652787" cy="386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3C6C8BB-3295-7ADF-5280-CBBF929941D4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2490682" y="2868183"/>
            <a:ext cx="810090" cy="662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56B13E3-3918-588A-F56A-25B377D08090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2333379" y="2599906"/>
            <a:ext cx="967393" cy="930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5B50F1-F5F2-8B88-8D4F-75B277E195A2}"/>
              </a:ext>
            </a:extLst>
          </p:cNvPr>
          <p:cNvSpPr txBox="1"/>
          <p:nvPr/>
        </p:nvSpPr>
        <p:spPr>
          <a:xfrm>
            <a:off x="3385456" y="2770476"/>
            <a:ext cx="916820" cy="36933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IN[2:0]</a:t>
            </a:r>
            <a:endParaRPr lang="zh-CN" altLang="en-US" dirty="0"/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336C0F55-840D-055D-69A3-A9ED6625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0011"/>
              </p:ext>
            </p:extLst>
          </p:nvPr>
        </p:nvGraphicFramePr>
        <p:xfrm>
          <a:off x="1055254" y="3536059"/>
          <a:ext cx="87227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1">
                  <a:extLst>
                    <a:ext uri="{9D8B030D-6E8A-4147-A177-3AD203B41FA5}">
                      <a16:colId xmlns:a16="http://schemas.microsoft.com/office/drawing/2014/main" val="1953672015"/>
                    </a:ext>
                  </a:extLst>
                </a:gridCol>
                <a:gridCol w="538328">
                  <a:extLst>
                    <a:ext uri="{9D8B030D-6E8A-4147-A177-3AD203B41FA5}">
                      <a16:colId xmlns:a16="http://schemas.microsoft.com/office/drawing/2014/main" val="1096753790"/>
                    </a:ext>
                  </a:extLst>
                </a:gridCol>
              </a:tblGrid>
              <a:tr h="196751">
                <a:tc rowSpan="8">
                  <a:txBody>
                    <a:bodyPr/>
                    <a:lstStyle/>
                    <a:p>
                      <a:r>
                        <a:rPr lang="en-US" altLang="zh-CN" dirty="0"/>
                        <a:t>TRUTH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BIT0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77850"/>
                  </a:ext>
                </a:extLst>
              </a:tr>
              <a:tr h="19675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BIT1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37531"/>
                  </a:ext>
                </a:extLst>
              </a:tr>
              <a:tr h="19675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BIT2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21202"/>
                  </a:ext>
                </a:extLst>
              </a:tr>
              <a:tr h="19675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BIT3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00302"/>
                  </a:ext>
                </a:extLst>
              </a:tr>
              <a:tr h="19675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BIT4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26050"/>
                  </a:ext>
                </a:extLst>
              </a:tr>
              <a:tr h="19675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BIT5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66265"/>
                  </a:ext>
                </a:extLst>
              </a:tr>
              <a:tr h="19675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BIT6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41866"/>
                  </a:ext>
                </a:extLst>
              </a:tr>
              <a:tr h="19675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BIT7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75274"/>
                  </a:ext>
                </a:extLst>
              </a:tr>
            </a:tbl>
          </a:graphicData>
        </a:graphic>
      </p:graphicFrame>
      <p:sp>
        <p:nvSpPr>
          <p:cNvPr id="42" name="Arrow: Right 41">
            <a:extLst>
              <a:ext uri="{FF2B5EF4-FFF2-40B4-BE49-F238E27FC236}">
                <a16:creationId xmlns:a16="http://schemas.microsoft.com/office/drawing/2014/main" id="{FBEE91BE-064F-E8A0-AB72-D28A635BE43A}"/>
              </a:ext>
            </a:extLst>
          </p:cNvPr>
          <p:cNvSpPr/>
          <p:nvPr/>
        </p:nvSpPr>
        <p:spPr>
          <a:xfrm>
            <a:off x="1938439" y="3945157"/>
            <a:ext cx="1137780" cy="24602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8bits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Flowchart: Delay 42">
            <a:extLst>
              <a:ext uri="{FF2B5EF4-FFF2-40B4-BE49-F238E27FC236}">
                <a16:creationId xmlns:a16="http://schemas.microsoft.com/office/drawing/2014/main" id="{9E122C12-3677-F942-8EFD-FC31C732BBF2}"/>
              </a:ext>
            </a:extLst>
          </p:cNvPr>
          <p:cNvSpPr/>
          <p:nvPr/>
        </p:nvSpPr>
        <p:spPr>
          <a:xfrm>
            <a:off x="4105012" y="3945877"/>
            <a:ext cx="548291" cy="611619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lowchart: Delay 43">
            <a:extLst>
              <a:ext uri="{FF2B5EF4-FFF2-40B4-BE49-F238E27FC236}">
                <a16:creationId xmlns:a16="http://schemas.microsoft.com/office/drawing/2014/main" id="{077A9285-096F-DCDF-4CF2-079E82A14F73}"/>
              </a:ext>
            </a:extLst>
          </p:cNvPr>
          <p:cNvSpPr/>
          <p:nvPr/>
        </p:nvSpPr>
        <p:spPr>
          <a:xfrm>
            <a:off x="4114434" y="5138364"/>
            <a:ext cx="545705" cy="723000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3B12DC-4AFB-B2DF-3A85-7EA7DBC44D4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520213" y="4091882"/>
            <a:ext cx="584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AB25773-40A8-4EFC-0527-90977F806F3F}"/>
              </a:ext>
            </a:extLst>
          </p:cNvPr>
          <p:cNvCxnSpPr>
            <a:cxnSpLocks/>
          </p:cNvCxnSpPr>
          <p:nvPr/>
        </p:nvCxnSpPr>
        <p:spPr>
          <a:xfrm flipH="1" flipV="1">
            <a:off x="3878169" y="4389499"/>
            <a:ext cx="230139" cy="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EA63A4-E66C-1102-1059-1144705F4CAD}"/>
              </a:ext>
            </a:extLst>
          </p:cNvPr>
          <p:cNvCxnSpPr>
            <a:cxnSpLocks/>
          </p:cNvCxnSpPr>
          <p:nvPr/>
        </p:nvCxnSpPr>
        <p:spPr>
          <a:xfrm flipH="1">
            <a:off x="3878169" y="5316450"/>
            <a:ext cx="226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A6F820-A062-8A24-F32E-48E8CC458D2B}"/>
              </a:ext>
            </a:extLst>
          </p:cNvPr>
          <p:cNvCxnSpPr>
            <a:cxnSpLocks/>
          </p:cNvCxnSpPr>
          <p:nvPr/>
        </p:nvCxnSpPr>
        <p:spPr>
          <a:xfrm flipV="1">
            <a:off x="3878169" y="4389499"/>
            <a:ext cx="0" cy="926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53FBB6-5A3E-7A94-399C-C7F1C33A8CE8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3706398" y="5697377"/>
            <a:ext cx="300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4443C70-50BF-5AEA-0A1D-F82C04A3ABCB}"/>
              </a:ext>
            </a:extLst>
          </p:cNvPr>
          <p:cNvSpPr/>
          <p:nvPr/>
        </p:nvSpPr>
        <p:spPr>
          <a:xfrm>
            <a:off x="5073411" y="3968610"/>
            <a:ext cx="1366888" cy="55704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Filter/Synch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Flowchart: Manual Operation 63">
            <a:extLst>
              <a:ext uri="{FF2B5EF4-FFF2-40B4-BE49-F238E27FC236}">
                <a16:creationId xmlns:a16="http://schemas.microsoft.com/office/drawing/2014/main" id="{937B95A8-A8CA-0A61-6A0E-166D6E11986C}"/>
              </a:ext>
            </a:extLst>
          </p:cNvPr>
          <p:cNvSpPr/>
          <p:nvPr/>
        </p:nvSpPr>
        <p:spPr>
          <a:xfrm rot="16200000">
            <a:off x="6121759" y="3775383"/>
            <a:ext cx="1402919" cy="258278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0BEF61-51AA-8BCD-14F9-1FAFF10D1267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653303" y="4247131"/>
            <a:ext cx="420108" cy="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D6036F6-3FF6-50BC-0F79-F33F23540A9B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H="1">
            <a:off x="5073410" y="3534329"/>
            <a:ext cx="1625165" cy="712802"/>
          </a:xfrm>
          <a:prstGeom prst="bentConnector3">
            <a:avLst>
              <a:gd name="adj1" fmla="val -14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8C4BEE-DBC4-7E0E-6DA0-6F9BEBDEE6D9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440299" y="4247131"/>
            <a:ext cx="288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79D9E89-1356-9A4A-6C24-691DEBBF2076}"/>
              </a:ext>
            </a:extLst>
          </p:cNvPr>
          <p:cNvSpPr txBox="1"/>
          <p:nvPr/>
        </p:nvSpPr>
        <p:spPr>
          <a:xfrm>
            <a:off x="1086394" y="5415534"/>
            <a:ext cx="15629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LUTCTRLn.EN</a:t>
            </a:r>
            <a:endParaRPr lang="zh-CN" alt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DFA0FC4-C240-D28B-78FC-7F2A3B08B823}"/>
              </a:ext>
            </a:extLst>
          </p:cNvPr>
          <p:cNvSpPr/>
          <p:nvPr/>
        </p:nvSpPr>
        <p:spPr>
          <a:xfrm>
            <a:off x="2971544" y="5415535"/>
            <a:ext cx="734854" cy="7868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   Q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&gt;C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0BD823-B4E9-6331-6413-4364743F6511}"/>
              </a:ext>
            </a:extLst>
          </p:cNvPr>
          <p:cNvCxnSpPr>
            <a:stCxn id="81" idx="3"/>
          </p:cNvCxnSpPr>
          <p:nvPr/>
        </p:nvCxnSpPr>
        <p:spPr>
          <a:xfrm>
            <a:off x="2649330" y="5600200"/>
            <a:ext cx="322214" cy="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F6CF14F-CFBD-7F31-5A7A-FB9038868EDC}"/>
              </a:ext>
            </a:extLst>
          </p:cNvPr>
          <p:cNvCxnSpPr/>
          <p:nvPr/>
        </p:nvCxnSpPr>
        <p:spPr>
          <a:xfrm flipV="1">
            <a:off x="2802653" y="4939738"/>
            <a:ext cx="1075516" cy="660462"/>
          </a:xfrm>
          <a:prstGeom prst="bentConnector3">
            <a:avLst>
              <a:gd name="adj1" fmla="val -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AC8D138-95AD-2FAB-EE09-8ADBDF0AE448}"/>
              </a:ext>
            </a:extLst>
          </p:cNvPr>
          <p:cNvCxnSpPr/>
          <p:nvPr/>
        </p:nvCxnSpPr>
        <p:spPr>
          <a:xfrm>
            <a:off x="2209101" y="6008915"/>
            <a:ext cx="76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A663720D-65DD-2C2D-B47C-6B98DCB0C92F}"/>
              </a:ext>
            </a:extLst>
          </p:cNvPr>
          <p:cNvSpPr/>
          <p:nvPr/>
        </p:nvSpPr>
        <p:spPr>
          <a:xfrm>
            <a:off x="4007345" y="5646996"/>
            <a:ext cx="107089" cy="100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F22989-3E80-6D61-E55B-3C0EC182A41A}"/>
              </a:ext>
            </a:extLst>
          </p:cNvPr>
          <p:cNvSpPr/>
          <p:nvPr/>
        </p:nvSpPr>
        <p:spPr>
          <a:xfrm>
            <a:off x="7411804" y="4010499"/>
            <a:ext cx="1366888" cy="52285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Edge 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Flowchart: Manual Operation 99">
            <a:extLst>
              <a:ext uri="{FF2B5EF4-FFF2-40B4-BE49-F238E27FC236}">
                <a16:creationId xmlns:a16="http://schemas.microsoft.com/office/drawing/2014/main" id="{34479D59-2D8A-CE84-7D20-8A9EA914A551}"/>
              </a:ext>
            </a:extLst>
          </p:cNvPr>
          <p:cNvSpPr/>
          <p:nvPr/>
        </p:nvSpPr>
        <p:spPr>
          <a:xfrm rot="16200000">
            <a:off x="8449247" y="3817190"/>
            <a:ext cx="1402919" cy="258278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44200EB-5A68-25AF-BF71-EC999FF0E3EE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 flipH="1">
            <a:off x="7411803" y="3600119"/>
            <a:ext cx="1625161" cy="671808"/>
          </a:xfrm>
          <a:prstGeom prst="bentConnector3">
            <a:avLst>
              <a:gd name="adj1" fmla="val -14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29F82E2-2EAB-D55B-945C-1C63FA311B79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8778692" y="4271927"/>
            <a:ext cx="25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605D46E-ED88-DD95-E198-3C3EEEC05519}"/>
              </a:ext>
            </a:extLst>
          </p:cNvPr>
          <p:cNvCxnSpPr>
            <a:cxnSpLocks/>
            <a:stCxn id="64" idx="2"/>
            <a:endCxn id="99" idx="1"/>
          </p:cNvCxnSpPr>
          <p:nvPr/>
        </p:nvCxnSpPr>
        <p:spPr>
          <a:xfrm>
            <a:off x="6952358" y="3904522"/>
            <a:ext cx="459446" cy="367405"/>
          </a:xfrm>
          <a:prstGeom prst="bentConnector5">
            <a:avLst>
              <a:gd name="adj1" fmla="val 49756"/>
              <a:gd name="adj2" fmla="val 93892"/>
              <a:gd name="adj3" fmla="val 5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Delay 112">
            <a:extLst>
              <a:ext uri="{FF2B5EF4-FFF2-40B4-BE49-F238E27FC236}">
                <a16:creationId xmlns:a16="http://schemas.microsoft.com/office/drawing/2014/main" id="{277EA932-D448-3847-C1F4-3960875C8F4B}"/>
              </a:ext>
            </a:extLst>
          </p:cNvPr>
          <p:cNvSpPr/>
          <p:nvPr/>
        </p:nvSpPr>
        <p:spPr>
          <a:xfrm>
            <a:off x="9995136" y="3948771"/>
            <a:ext cx="798622" cy="723000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6F348A57-5420-A301-F19F-6A9769BEAFCA}"/>
              </a:ext>
            </a:extLst>
          </p:cNvPr>
          <p:cNvCxnSpPr>
            <a:stCxn id="100" idx="2"/>
          </p:cNvCxnSpPr>
          <p:nvPr/>
        </p:nvCxnSpPr>
        <p:spPr>
          <a:xfrm>
            <a:off x="9279846" y="3946329"/>
            <a:ext cx="704384" cy="1909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2AABB6C-91AF-847B-687D-28ECBEBEFEE2}"/>
              </a:ext>
            </a:extLst>
          </p:cNvPr>
          <p:cNvCxnSpPr>
            <a:cxnSpLocks/>
          </p:cNvCxnSpPr>
          <p:nvPr/>
        </p:nvCxnSpPr>
        <p:spPr>
          <a:xfrm>
            <a:off x="3878169" y="4939738"/>
            <a:ext cx="5851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1B25415-92B4-FDED-776B-369D5B720B18}"/>
              </a:ext>
            </a:extLst>
          </p:cNvPr>
          <p:cNvCxnSpPr/>
          <p:nvPr/>
        </p:nvCxnSpPr>
        <p:spPr>
          <a:xfrm rot="5400000" flipH="1" flipV="1">
            <a:off x="9612870" y="4571993"/>
            <a:ext cx="488318" cy="254401"/>
          </a:xfrm>
          <a:prstGeom prst="bentConnector3">
            <a:avLst>
              <a:gd name="adj1" fmla="val 9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E52EA01-BE1D-8722-A8B5-8A51FC47DAC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5756855" y="4525651"/>
            <a:ext cx="0" cy="97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B802DD1-C1C7-7C76-4FBD-9F159F9380AB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8095248" y="4533355"/>
            <a:ext cx="0" cy="98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9CD33A5-EA0D-506C-46B6-210EE4AE579B}"/>
              </a:ext>
            </a:extLst>
          </p:cNvPr>
          <p:cNvSpPr txBox="1"/>
          <p:nvPr/>
        </p:nvSpPr>
        <p:spPr>
          <a:xfrm>
            <a:off x="10798767" y="5230868"/>
            <a:ext cx="6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CLR</a:t>
            </a:r>
            <a:endParaRPr lang="zh-CN" altLang="en-US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EC5A6D5-866C-54F6-0BF4-4EFE738CFED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60139" y="5499864"/>
            <a:ext cx="6571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4ABE72-22FF-C0C8-3192-9C4DDBA1C666}"/>
              </a:ext>
            </a:extLst>
          </p:cNvPr>
          <p:cNvCxnSpPr>
            <a:cxnSpLocks/>
          </p:cNvCxnSpPr>
          <p:nvPr/>
        </p:nvCxnSpPr>
        <p:spPr>
          <a:xfrm>
            <a:off x="4107482" y="6492874"/>
            <a:ext cx="4447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E12B237-C813-C426-AC97-3AF28DB6EFAB}"/>
              </a:ext>
            </a:extLst>
          </p:cNvPr>
          <p:cNvCxnSpPr>
            <a:cxnSpLocks/>
          </p:cNvCxnSpPr>
          <p:nvPr/>
        </p:nvCxnSpPr>
        <p:spPr>
          <a:xfrm flipV="1">
            <a:off x="6284961" y="4525651"/>
            <a:ext cx="0" cy="197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25F3F34-0AEA-4754-3CA8-2112E608B2A8}"/>
              </a:ext>
            </a:extLst>
          </p:cNvPr>
          <p:cNvCxnSpPr>
            <a:cxnSpLocks/>
          </p:cNvCxnSpPr>
          <p:nvPr/>
        </p:nvCxnSpPr>
        <p:spPr>
          <a:xfrm flipH="1" flipV="1">
            <a:off x="8524027" y="4533354"/>
            <a:ext cx="30666" cy="196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2011ADF-83BD-AFF1-D5D4-7D1FF07C3EF0}"/>
              </a:ext>
            </a:extLst>
          </p:cNvPr>
          <p:cNvSpPr txBox="1"/>
          <p:nvPr/>
        </p:nvSpPr>
        <p:spPr>
          <a:xfrm>
            <a:off x="10252842" y="6136064"/>
            <a:ext cx="130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GCLK_CCL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AC4B90A-EFE4-CDAF-4BE4-9007A13499E4}"/>
              </a:ext>
            </a:extLst>
          </p:cNvPr>
          <p:cNvSpPr txBox="1"/>
          <p:nvPr/>
        </p:nvSpPr>
        <p:spPr>
          <a:xfrm>
            <a:off x="1216964" y="6017900"/>
            <a:ext cx="180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CLK_CCL_APB</a:t>
            </a:r>
            <a:endParaRPr lang="zh-CN" altLang="en-US" dirty="0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6E0F0F9-39F0-8ED0-DBA5-058035A1C9B4}"/>
              </a:ext>
            </a:extLst>
          </p:cNvPr>
          <p:cNvCxnSpPr>
            <a:stCxn id="64" idx="3"/>
          </p:cNvCxnSpPr>
          <p:nvPr/>
        </p:nvCxnSpPr>
        <p:spPr>
          <a:xfrm flipH="1" flipV="1">
            <a:off x="6823218" y="2766689"/>
            <a:ext cx="1" cy="57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32DC549-7A0E-7DEA-9E82-2B9D49D62A1D}"/>
              </a:ext>
            </a:extLst>
          </p:cNvPr>
          <p:cNvCxnSpPr>
            <a:stCxn id="100" idx="3"/>
          </p:cNvCxnSpPr>
          <p:nvPr/>
        </p:nvCxnSpPr>
        <p:spPr>
          <a:xfrm flipH="1" flipV="1">
            <a:off x="9150706" y="2789917"/>
            <a:ext cx="1" cy="595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FCA281F-AFF1-1894-C226-E34DAAF49F00}"/>
              </a:ext>
            </a:extLst>
          </p:cNvPr>
          <p:cNvSpPr txBox="1"/>
          <p:nvPr/>
        </p:nvSpPr>
        <p:spPr>
          <a:xfrm>
            <a:off x="5668959" y="2413299"/>
            <a:ext cx="23085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LUTCTRLn.FILSEL</a:t>
            </a:r>
            <a:r>
              <a:rPr lang="en-US" altLang="zh-CN" dirty="0"/>
              <a:t>[1:0]</a:t>
            </a:r>
            <a:endParaRPr lang="zh-CN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017418D-D3A7-4798-0DE7-729A7D55DCBF}"/>
              </a:ext>
            </a:extLst>
          </p:cNvPr>
          <p:cNvSpPr txBox="1"/>
          <p:nvPr/>
        </p:nvSpPr>
        <p:spPr>
          <a:xfrm>
            <a:off x="8223601" y="2404364"/>
            <a:ext cx="21895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LUTCTRLn.EDGESEL</a:t>
            </a:r>
            <a:endParaRPr lang="zh-CN" altLang="en-US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01C0C98-8838-ACCE-40A0-95FE8B9144CE}"/>
              </a:ext>
            </a:extLst>
          </p:cNvPr>
          <p:cNvCxnSpPr>
            <a:cxnSpLocks/>
          </p:cNvCxnSpPr>
          <p:nvPr/>
        </p:nvCxnSpPr>
        <p:spPr>
          <a:xfrm>
            <a:off x="8554693" y="6492874"/>
            <a:ext cx="2799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5841B2F-53C1-1EBF-01B2-339C8ABCCD4E}"/>
              </a:ext>
            </a:extLst>
          </p:cNvPr>
          <p:cNvCxnSpPr>
            <a:stCxn id="113" idx="3"/>
          </p:cNvCxnSpPr>
          <p:nvPr/>
        </p:nvCxnSpPr>
        <p:spPr>
          <a:xfrm flipV="1">
            <a:off x="10793758" y="4306657"/>
            <a:ext cx="560042" cy="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6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4948-510D-4C6A-8D25-6FD60564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7"/>
            <a:ext cx="10515600" cy="68995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UNIT0   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629BE-9334-E191-6592-0B9C34CBB60F}"/>
              </a:ext>
            </a:extLst>
          </p:cNvPr>
          <p:cNvSpPr/>
          <p:nvPr/>
        </p:nvSpPr>
        <p:spPr>
          <a:xfrm>
            <a:off x="1889089" y="2431701"/>
            <a:ext cx="3366198" cy="166802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LUT0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7BB20-5298-4456-6EB1-C0B4EEFDBC28}"/>
              </a:ext>
            </a:extLst>
          </p:cNvPr>
          <p:cNvSpPr/>
          <p:nvPr/>
        </p:nvSpPr>
        <p:spPr>
          <a:xfrm>
            <a:off x="1889089" y="4508611"/>
            <a:ext cx="3366198" cy="162590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                                   LUT1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B478C-08A7-BD58-DDD5-B2970747F004}"/>
              </a:ext>
            </a:extLst>
          </p:cNvPr>
          <p:cNvSpPr/>
          <p:nvPr/>
        </p:nvSpPr>
        <p:spPr>
          <a:xfrm>
            <a:off x="5864151" y="2564254"/>
            <a:ext cx="1597687" cy="55265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Sequential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EA1BF24B-42D7-614D-9CF3-8F717BE52C0D}"/>
              </a:ext>
            </a:extLst>
          </p:cNvPr>
          <p:cNvSpPr/>
          <p:nvPr/>
        </p:nvSpPr>
        <p:spPr>
          <a:xfrm rot="16200000">
            <a:off x="7297633" y="2422954"/>
            <a:ext cx="1224580" cy="258278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4CBAE3AF-9F19-CEB9-4993-54FC88DAF52A}"/>
              </a:ext>
            </a:extLst>
          </p:cNvPr>
          <p:cNvSpPr/>
          <p:nvPr/>
        </p:nvSpPr>
        <p:spPr>
          <a:xfrm>
            <a:off x="8502887" y="2040454"/>
            <a:ext cx="798622" cy="723000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75F8BF-72EC-7227-916C-BB9DAA191F5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61249" y="2840584"/>
            <a:ext cx="602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B5FC88-E52A-94D7-A67F-63461AC27AC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255287" y="3116913"/>
            <a:ext cx="1407708" cy="297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2D9043E-A20A-0FFA-C2F5-474FD2E30655}"/>
              </a:ext>
            </a:extLst>
          </p:cNvPr>
          <p:cNvCxnSpPr/>
          <p:nvPr/>
        </p:nvCxnSpPr>
        <p:spPr>
          <a:xfrm flipV="1">
            <a:off x="5255287" y="3114989"/>
            <a:ext cx="2049865" cy="61294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BD09AE-4802-3525-8F31-ED37CA806628}"/>
              </a:ext>
            </a:extLst>
          </p:cNvPr>
          <p:cNvSpPr txBox="1"/>
          <p:nvPr/>
        </p:nvSpPr>
        <p:spPr>
          <a:xfrm>
            <a:off x="6022110" y="3144599"/>
            <a:ext cx="68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CLR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C0841-034D-9E45-29FB-339E00F62C06}"/>
              </a:ext>
            </a:extLst>
          </p:cNvPr>
          <p:cNvSpPr txBox="1"/>
          <p:nvPr/>
        </p:nvSpPr>
        <p:spPr>
          <a:xfrm>
            <a:off x="6642564" y="3443485"/>
            <a:ext cx="68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CLK</a:t>
            </a:r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9C5BEA-1289-919A-C702-CB9241F4CE1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461838" y="2833630"/>
            <a:ext cx="315596" cy="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6A8C05-DED2-6958-002B-4A6EE97004B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039062" y="2552093"/>
            <a:ext cx="47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D7693E-C111-3449-A883-05AF624AB0E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301509" y="2401954"/>
            <a:ext cx="738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6F7851-4F95-1D9E-38B1-326E8C099417}"/>
              </a:ext>
            </a:extLst>
          </p:cNvPr>
          <p:cNvSpPr txBox="1"/>
          <p:nvPr/>
        </p:nvSpPr>
        <p:spPr>
          <a:xfrm>
            <a:off x="7030142" y="1235413"/>
            <a:ext cx="1974226" cy="367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SEQCTRL.Seqsel0</a:t>
            </a:r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BD407F-F7FC-C518-77A4-F82720505CDE}"/>
              </a:ext>
            </a:extLst>
          </p:cNvPr>
          <p:cNvSpPr txBox="1"/>
          <p:nvPr/>
        </p:nvSpPr>
        <p:spPr>
          <a:xfrm>
            <a:off x="8085795" y="1640174"/>
            <a:ext cx="1443087" cy="367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LUTCTRL.EN</a:t>
            </a:r>
            <a:endParaRPr lang="zh-CN" altLang="en-US" dirty="0"/>
          </a:p>
        </p:txBody>
      </p:sp>
      <p:sp>
        <p:nvSpPr>
          <p:cNvPr id="37" name="Flowchart: Delay 36">
            <a:extLst>
              <a:ext uri="{FF2B5EF4-FFF2-40B4-BE49-F238E27FC236}">
                <a16:creationId xmlns:a16="http://schemas.microsoft.com/office/drawing/2014/main" id="{C9121EE4-621A-3597-FD74-9B2F75C7D969}"/>
              </a:ext>
            </a:extLst>
          </p:cNvPr>
          <p:cNvSpPr/>
          <p:nvPr/>
        </p:nvSpPr>
        <p:spPr>
          <a:xfrm>
            <a:off x="8433846" y="4826847"/>
            <a:ext cx="798622" cy="723000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09C1A3-8EBD-A3B9-2115-B7D57896737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232468" y="5188347"/>
            <a:ext cx="738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E48813-8EF0-9A21-B719-A7C6D35F5F35}"/>
              </a:ext>
            </a:extLst>
          </p:cNvPr>
          <p:cNvSpPr txBox="1"/>
          <p:nvPr/>
        </p:nvSpPr>
        <p:spPr>
          <a:xfrm>
            <a:off x="8085795" y="4182248"/>
            <a:ext cx="1450089" cy="367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LUTCTRL.EN</a:t>
            </a:r>
            <a:endParaRPr lang="zh-CN" altLang="en-US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042CE9F-5648-92E9-82D6-095701BE1BD0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H="1" flipV="1">
            <a:off x="8085795" y="4365902"/>
            <a:ext cx="331168" cy="657314"/>
          </a:xfrm>
          <a:prstGeom prst="bentConnector4">
            <a:avLst>
              <a:gd name="adj1" fmla="val -69028"/>
              <a:gd name="adj2" fmla="val 101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43EB5F-8F1B-4FDC-63D6-DF45E5C27F4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55287" y="5321566"/>
            <a:ext cx="3134840" cy="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E93B7F-9A12-894D-A0BE-6E37F7F315D4}"/>
              </a:ext>
            </a:extLst>
          </p:cNvPr>
          <p:cNvCxnSpPr/>
          <p:nvPr/>
        </p:nvCxnSpPr>
        <p:spPr>
          <a:xfrm>
            <a:off x="10026691" y="1990241"/>
            <a:ext cx="0" cy="78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846AD3-27D2-D780-A140-3D8E32D7040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0021622" y="1995479"/>
            <a:ext cx="123016" cy="5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B22E7-9088-F1F0-50D6-79F62EFDFBB7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10026691" y="2759859"/>
            <a:ext cx="154227" cy="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639DC4-C327-617C-C302-AA1ABB61A6E0}"/>
              </a:ext>
            </a:extLst>
          </p:cNvPr>
          <p:cNvCxnSpPr/>
          <p:nvPr/>
        </p:nvCxnSpPr>
        <p:spPr>
          <a:xfrm>
            <a:off x="9971935" y="4793857"/>
            <a:ext cx="0" cy="78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B26160-9397-87A6-6874-6D1960B9D58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970523" y="4789675"/>
            <a:ext cx="155639" cy="1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628ED3-1870-7F49-367C-B847C42DB545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9971935" y="5570799"/>
            <a:ext cx="154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F9B530-8401-B7BD-45D5-907F1BA10A1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909923" y="1588974"/>
            <a:ext cx="0" cy="47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016E980-DC5F-78B3-B2FE-FF5923D64759}"/>
              </a:ext>
            </a:extLst>
          </p:cNvPr>
          <p:cNvSpPr/>
          <p:nvPr/>
        </p:nvSpPr>
        <p:spPr>
          <a:xfrm>
            <a:off x="1306286" y="1145512"/>
            <a:ext cx="8229598" cy="5215095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E1C58A-B04F-FA4D-FD1F-3EF3808D9D36}"/>
              </a:ext>
            </a:extLst>
          </p:cNvPr>
          <p:cNvSpPr txBox="1"/>
          <p:nvPr/>
        </p:nvSpPr>
        <p:spPr>
          <a:xfrm>
            <a:off x="10144638" y="1819754"/>
            <a:ext cx="12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Event Sys</a:t>
            </a:r>
            <a:endParaRPr lang="zh-CN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62EA6D-E675-4A8C-6380-1C6EF13F7B78}"/>
              </a:ext>
            </a:extLst>
          </p:cNvPr>
          <p:cNvSpPr txBox="1"/>
          <p:nvPr/>
        </p:nvSpPr>
        <p:spPr>
          <a:xfrm>
            <a:off x="10180918" y="2575193"/>
            <a:ext cx="64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3FC9E1-D913-8D42-31FA-CCDCCEA1DFA4}"/>
              </a:ext>
            </a:extLst>
          </p:cNvPr>
          <p:cNvSpPr txBox="1"/>
          <p:nvPr/>
        </p:nvSpPr>
        <p:spPr>
          <a:xfrm>
            <a:off x="10126162" y="4606771"/>
            <a:ext cx="120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Event Sys</a:t>
            </a:r>
            <a:endParaRPr lang="zh-CN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230CBB-01D2-1109-726C-D69CBF6B1090}"/>
              </a:ext>
            </a:extLst>
          </p:cNvPr>
          <p:cNvSpPr txBox="1"/>
          <p:nvPr/>
        </p:nvSpPr>
        <p:spPr>
          <a:xfrm>
            <a:off x="10126162" y="5386133"/>
            <a:ext cx="120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A382EE-B571-8F23-11D0-BB8812599B7E}"/>
              </a:ext>
            </a:extLst>
          </p:cNvPr>
          <p:cNvSpPr txBox="1"/>
          <p:nvPr/>
        </p:nvSpPr>
        <p:spPr>
          <a:xfrm>
            <a:off x="9261268" y="2104001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OUT0</a:t>
            </a:r>
            <a:endParaRPr lang="zh-CN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BAA059-9078-BBDE-370E-844C70B27299}"/>
              </a:ext>
            </a:extLst>
          </p:cNvPr>
          <p:cNvSpPr txBox="1"/>
          <p:nvPr/>
        </p:nvSpPr>
        <p:spPr>
          <a:xfrm>
            <a:off x="9233142" y="4858693"/>
            <a:ext cx="79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OUT1</a:t>
            </a:r>
            <a:endParaRPr lang="zh-CN" altLang="en-US" dirty="0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17F2EBD-8182-3D4C-1B3E-588B47686CF1}"/>
              </a:ext>
            </a:extLst>
          </p:cNvPr>
          <p:cNvCxnSpPr>
            <a:cxnSpLocks/>
          </p:cNvCxnSpPr>
          <p:nvPr/>
        </p:nvCxnSpPr>
        <p:spPr>
          <a:xfrm>
            <a:off x="8239647" y="1939802"/>
            <a:ext cx="258279" cy="253358"/>
          </a:xfrm>
          <a:prstGeom prst="bentConnector3">
            <a:avLst>
              <a:gd name="adj1" fmla="val -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99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0BEA-DB7A-95E0-418E-F927D2CE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INSEL[2:0]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2B771-445C-7E57-83E0-37EAAA243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2774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B142B-B20C-89CC-C0A5-E323BCE69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3968179"/>
            <a:ext cx="10423525" cy="271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9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856F-A672-CBC1-F146-545FC9FD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INSEL[2:0]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01B309-7A06-3BAE-7ECB-A1B13BBFC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818" y="1918017"/>
            <a:ext cx="4029612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C5647-1160-BCE8-3899-153ABD1A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3418840"/>
            <a:ext cx="4229100" cy="3343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7BAFCA-25C0-9691-2D8B-02D0CAD02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870" y="627379"/>
            <a:ext cx="6629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2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7521-20AE-A8E5-91BE-D63ABD6D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TRUTH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F20DE-328A-2412-A58C-9FBDE8BA3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67" y="2082006"/>
            <a:ext cx="3932873" cy="3533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B1ADB-4EDF-146B-FE5B-69A028E51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417" y="2348706"/>
            <a:ext cx="5945823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AB19-53CE-D11E-5E05-4AD5CF3E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FILTER[1:0]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51294-5930-2DDF-729C-D7FA0A362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3355"/>
            <a:ext cx="8143875" cy="3886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67DFC-0401-3CD2-D2D8-51F2FA23B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292" y="1382872"/>
            <a:ext cx="69627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CBB2-8B75-D8C3-A953-D4FD1D91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EDGSEL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71582-1925-A3EE-D443-95A30C2D7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515" y="3338671"/>
            <a:ext cx="7029450" cy="28289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337B11-2193-C7C3-A5FD-69931500EEEC}"/>
              </a:ext>
            </a:extLst>
          </p:cNvPr>
          <p:cNvSpPr txBox="1"/>
          <p:nvPr/>
        </p:nvSpPr>
        <p:spPr>
          <a:xfrm>
            <a:off x="1046480" y="1908016"/>
            <a:ext cx="9357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The edge detector can be used to generate a pulse when detecting a rising edge on its input. To detect a falling edge, the TRUTH table should be inverted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34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585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Arial-ItalicMT</vt:lpstr>
      <vt:lpstr>ArialMT</vt:lpstr>
      <vt:lpstr>CambriaMath</vt:lpstr>
      <vt:lpstr>等线</vt:lpstr>
      <vt:lpstr>等线 Light</vt:lpstr>
      <vt:lpstr>Arial</vt:lpstr>
      <vt:lpstr>Office Theme</vt:lpstr>
      <vt:lpstr>MCHP E5x/D5x  CCL</vt:lpstr>
      <vt:lpstr>Over View</vt:lpstr>
      <vt:lpstr>LUTx   </vt:lpstr>
      <vt:lpstr>UNIT0   </vt:lpstr>
      <vt:lpstr>INSEL[2:0]</vt:lpstr>
      <vt:lpstr>INSEL[2:0]</vt:lpstr>
      <vt:lpstr>TRUTH</vt:lpstr>
      <vt:lpstr>FILTER[1:0]</vt:lpstr>
      <vt:lpstr>EDGSEL</vt:lpstr>
      <vt:lpstr>Sequential</vt:lpstr>
      <vt:lpstr>Q1:  CCL IO configurate（IN）</vt:lpstr>
      <vt:lpstr>Answer 1:  CCL IO configurate（IN）</vt:lpstr>
      <vt:lpstr>Answer1:  CCL IO configurate(out)</vt:lpstr>
      <vt:lpstr>Questions2</vt:lpstr>
      <vt:lpstr>Question3</vt:lpstr>
      <vt:lpstr>Question4</vt:lpstr>
      <vt:lpstr>AVR128DA64 CCL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MCHP  CCL</dc:title>
  <dc:creator>Leo Li - A41449</dc:creator>
  <cp:lastModifiedBy>li cici</cp:lastModifiedBy>
  <cp:revision>9</cp:revision>
  <dcterms:created xsi:type="dcterms:W3CDTF">2022-08-19T12:20:24Z</dcterms:created>
  <dcterms:modified xsi:type="dcterms:W3CDTF">2022-08-25T03:14:30Z</dcterms:modified>
</cp:coreProperties>
</file>