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6858000" cx="12192000"/>
  <p:notesSz cx="6858000" cy="9144000"/>
  <p:embeddedFontLst>
    <p:embeddedFont>
      <p:font typeface="Libre Franklin"/>
      <p:regular r:id="rId40"/>
      <p:bold r:id="rId41"/>
      <p:italic r:id="rId42"/>
      <p:boldItalic r:id="rId43"/>
    </p:embeddedFont>
    <p:embeddedFont>
      <p:font typeface="Franklin Gothic"/>
      <p:bold r:id="rId44"/>
    </p:embeddedFont>
    <p:embeddedFont>
      <p:font typeface="Quattrocento Sans"/>
      <p:regular r:id="rId45"/>
      <p:bold r:id="rId46"/>
      <p:italic r:id="rId47"/>
      <p:boldItalic r:id="rId48"/>
    </p:embeddedFont>
    <p:embeddedFont>
      <p:font typeface="Gill Sans"/>
      <p:regular r:id="rId49"/>
      <p:bold r:id="rId50"/>
    </p:embeddedFont>
    <p:embeddedFont>
      <p:font typeface="Open Sans"/>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5" roundtripDataSignature="AMtx7mhis9xuz46YCyJQD51anLKtACrU7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F5566FA-E14B-45F8-B196-0AD80C6A4994}">
  <a:tblStyle styleId="{EF5566FA-E14B-45F8-B196-0AD80C6A499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71C4B4B-F09C-41CD-B9C7-4C6B8EC00CDD}" styleName="Table_1">
    <a:wholeTbl>
      <a:tcTxStyle b="off" i="off">
        <a:font>
          <a:latin typeface="Franklin Gothic Book"/>
          <a:ea typeface="Franklin Gothic Book"/>
          <a:cs typeface="Franklin Gothic Book"/>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7EF"/>
          </a:solidFill>
        </a:fill>
      </a:tcStyle>
    </a:wholeTbl>
    <a:band1H>
      <a:tcTxStyle/>
      <a:tcStyle>
        <a:fill>
          <a:solidFill>
            <a:srgbClr val="D0CBDD"/>
          </a:solidFill>
        </a:fill>
      </a:tcStyle>
    </a:band1H>
    <a:band2H>
      <a:tcTxStyle/>
    </a:band2H>
    <a:band1V>
      <a:tcTxStyle/>
      <a:tcStyle>
        <a:fill>
          <a:solidFill>
            <a:srgbClr val="D0CBDD"/>
          </a:solidFill>
        </a:fill>
      </a:tcStyle>
    </a:band1V>
    <a:band2V>
      <a:tcTxStyle/>
    </a:band2V>
    <a:lastCol>
      <a:tcTxStyle b="on" i="off">
        <a:font>
          <a:latin typeface="Franklin Gothic Book"/>
          <a:ea typeface="Franklin Gothic Book"/>
          <a:cs typeface="Franklin Gothic Book"/>
        </a:font>
        <a:schemeClr val="lt1"/>
      </a:tcTxStyle>
      <a:tcStyle>
        <a:fill>
          <a:solidFill>
            <a:schemeClr val="accent1"/>
          </a:solidFill>
        </a:fill>
      </a:tcStyle>
    </a:lastCol>
    <a:firstCol>
      <a:tcTxStyle b="on" i="off">
        <a:font>
          <a:latin typeface="Franklin Gothic Book"/>
          <a:ea typeface="Franklin Gothic Book"/>
          <a:cs typeface="Franklin Gothic Book"/>
        </a:font>
        <a:schemeClr val="lt1"/>
      </a:tcTxStyle>
      <a:tcStyle>
        <a:fill>
          <a:solidFill>
            <a:schemeClr val="accent1"/>
          </a:solidFill>
        </a:fill>
      </a:tcStyle>
    </a:firstCol>
    <a:lastRow>
      <a:tcTxStyle b="on" i="off">
        <a:font>
          <a:latin typeface="Franklin Gothic Book"/>
          <a:ea typeface="Franklin Gothic Book"/>
          <a:cs typeface="Franklin Gothic Book"/>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Franklin Gothic Book"/>
          <a:ea typeface="Franklin Gothic Book"/>
          <a:cs typeface="Franklin Gothic Book"/>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LibreFranklin-regular.fntdata"/><Relationship Id="rId42" Type="http://schemas.openxmlformats.org/officeDocument/2006/relationships/font" Target="fonts/LibreFranklin-italic.fntdata"/><Relationship Id="rId41" Type="http://schemas.openxmlformats.org/officeDocument/2006/relationships/font" Target="fonts/LibreFranklin-bold.fntdata"/><Relationship Id="rId44" Type="http://schemas.openxmlformats.org/officeDocument/2006/relationships/font" Target="fonts/FranklinGothic-bold.fntdata"/><Relationship Id="rId43" Type="http://schemas.openxmlformats.org/officeDocument/2006/relationships/font" Target="fonts/LibreFranklin-boldItalic.fntdata"/><Relationship Id="rId46" Type="http://schemas.openxmlformats.org/officeDocument/2006/relationships/font" Target="fonts/QuattrocentoSans-bold.fntdata"/><Relationship Id="rId45" Type="http://schemas.openxmlformats.org/officeDocument/2006/relationships/font" Target="fonts/QuattrocentoSan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QuattrocentoSans-boldItalic.fntdata"/><Relationship Id="rId47" Type="http://schemas.openxmlformats.org/officeDocument/2006/relationships/font" Target="fonts/QuattrocentoSans-italic.fntdata"/><Relationship Id="rId49" Type="http://schemas.openxmlformats.org/officeDocument/2006/relationships/font" Target="fonts/GillSan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penSans-regular.fntdata"/><Relationship Id="rId50" Type="http://schemas.openxmlformats.org/officeDocument/2006/relationships/font" Target="fonts/GillSans-bold.fntdata"/><Relationship Id="rId53" Type="http://schemas.openxmlformats.org/officeDocument/2006/relationships/font" Target="fonts/OpenSans-italic.fntdata"/><Relationship Id="rId52" Type="http://schemas.openxmlformats.org/officeDocument/2006/relationships/font" Target="fonts/OpenSans-bold.fntdata"/><Relationship Id="rId11" Type="http://schemas.openxmlformats.org/officeDocument/2006/relationships/slide" Target="slides/slide6.xml"/><Relationship Id="rId55" Type="http://customschemas.google.com/relationships/presentationmetadata" Target="metadata"/><Relationship Id="rId10" Type="http://schemas.openxmlformats.org/officeDocument/2006/relationships/slide" Target="slides/slide5.xml"/><Relationship Id="rId54"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200" u="sng">
                <a:solidFill>
                  <a:schemeClr val="dk1"/>
                </a:solidFill>
                <a:latin typeface="Gill Sans"/>
                <a:ea typeface="Gill Sans"/>
                <a:cs typeface="Gill Sans"/>
                <a:sym typeface="Gill Sans"/>
              </a:rPr>
              <a:t>Objective: </a:t>
            </a:r>
            <a:endParaRPr/>
          </a:p>
          <a:p>
            <a:pPr indent="0" lvl="0" marL="0" rtl="0" algn="l">
              <a:spcBef>
                <a:spcPts val="0"/>
              </a:spcBef>
              <a:spcAft>
                <a:spcPts val="0"/>
              </a:spcAft>
              <a:buNone/>
            </a:pPr>
            <a:r>
              <a:rPr lang="en-US"/>
              <a:t>This slide is used to provide the problem statement, which will be expanded upon in the Chapter 2: Problem Statement section. </a:t>
            </a:r>
            <a:endParaRPr/>
          </a:p>
          <a:p>
            <a:pPr indent="0" lvl="0" marL="0" rtl="0" algn="l">
              <a:spcBef>
                <a:spcPts val="0"/>
              </a:spcBef>
              <a:spcAft>
                <a:spcPts val="0"/>
              </a:spcAft>
              <a:buNone/>
            </a:pPr>
            <a:r>
              <a:t/>
            </a:r>
            <a:endParaRPr b="1" sz="1200">
              <a:solidFill>
                <a:schemeClr val="dk1"/>
              </a:solidFill>
              <a:latin typeface="Gill Sans"/>
              <a:ea typeface="Gill Sans"/>
              <a:cs typeface="Gill Sans"/>
              <a:sym typeface="Gill Sans"/>
            </a:endParaRPr>
          </a:p>
          <a:p>
            <a:pPr indent="0" lvl="0" marL="0" rtl="0" algn="l">
              <a:spcBef>
                <a:spcPts val="0"/>
              </a:spcBef>
              <a:spcAft>
                <a:spcPts val="0"/>
              </a:spcAft>
              <a:buNone/>
            </a:pPr>
            <a:r>
              <a:rPr b="1" lang="en-US" sz="1200" u="sng">
                <a:solidFill>
                  <a:schemeClr val="dk1"/>
                </a:solidFill>
                <a:latin typeface="Gill Sans"/>
                <a:ea typeface="Gill Sans"/>
                <a:cs typeface="Gill Sans"/>
                <a:sym typeface="Gill Sans"/>
              </a:rPr>
              <a:t>Slide Requirements: </a:t>
            </a:r>
            <a:endParaRPr/>
          </a:p>
          <a:p>
            <a:pPr indent="-228600" lvl="0" marL="228600" marR="0" rtl="0" algn="l">
              <a:lnSpc>
                <a:spcPct val="100000"/>
              </a:lnSpc>
              <a:spcBef>
                <a:spcPts val="0"/>
              </a:spcBef>
              <a:spcAft>
                <a:spcPts val="0"/>
              </a:spcAft>
              <a:buClr>
                <a:schemeClr val="dk1"/>
              </a:buClr>
              <a:buSzPts val="1200"/>
              <a:buFont typeface="Calibri"/>
              <a:buAutoNum type="arabicPeriod"/>
            </a:pPr>
            <a:r>
              <a:rPr lang="en-US" sz="1200">
                <a:solidFill>
                  <a:schemeClr val="dk1"/>
                </a:solidFill>
                <a:latin typeface="Gill Sans"/>
                <a:ea typeface="Gill Sans"/>
                <a:cs typeface="Gill Sans"/>
                <a:sym typeface="Gill Sans"/>
              </a:rPr>
              <a:t>State the specific problem for research with a single, clear, declarative sentence.</a:t>
            </a:r>
            <a:endParaRPr/>
          </a:p>
          <a:p>
            <a:pPr indent="-228600" lvl="0" marL="228600" marR="0" rtl="0" algn="l">
              <a:lnSpc>
                <a:spcPct val="100000"/>
              </a:lnSpc>
              <a:spcBef>
                <a:spcPts val="0"/>
              </a:spcBef>
              <a:spcAft>
                <a:spcPts val="0"/>
              </a:spcAft>
              <a:buClr>
                <a:schemeClr val="dk1"/>
              </a:buClr>
              <a:buSzPts val="1200"/>
              <a:buFont typeface="Calibri"/>
              <a:buAutoNum type="arabicPeriod"/>
            </a:pPr>
            <a:r>
              <a:rPr lang="en-US" sz="1200">
                <a:solidFill>
                  <a:schemeClr val="dk1"/>
                </a:solidFill>
                <a:latin typeface="Gill Sans"/>
                <a:ea typeface="Gill Sans"/>
                <a:cs typeface="Gill Sans"/>
                <a:sym typeface="Gill Sans"/>
              </a:rPr>
              <a:t>Alignment: The problem statement must align with the established problem space as described on previous slides. </a:t>
            </a:r>
            <a:endParaRPr/>
          </a:p>
          <a:p>
            <a:pPr indent="0" lvl="0" marL="0" marR="0" rtl="0" algn="l">
              <a:lnSpc>
                <a:spcPct val="100000"/>
              </a:lnSpc>
              <a:spcBef>
                <a:spcPts val="0"/>
              </a:spcBef>
              <a:spcAft>
                <a:spcPts val="0"/>
              </a:spcAft>
              <a:buClr>
                <a:schemeClr val="dk1"/>
              </a:buClr>
              <a:buSzPts val="1200"/>
              <a:buFont typeface="Calibri"/>
              <a:buNone/>
            </a:pPr>
            <a:r>
              <a:t/>
            </a:r>
            <a:endParaRPr sz="1200">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200"/>
              <a:buFont typeface="Gill Sans"/>
              <a:buNone/>
            </a:pPr>
            <a:r>
              <a:rPr b="1" lang="en-US" sz="1200" u="sng">
                <a:solidFill>
                  <a:schemeClr val="dk1"/>
                </a:solidFill>
                <a:latin typeface="Gill Sans"/>
                <a:ea typeface="Gill Sans"/>
                <a:cs typeface="Gill Sans"/>
                <a:sym typeface="Gill Sans"/>
              </a:rPr>
              <a:t>Hints: </a:t>
            </a:r>
            <a:endParaRPr/>
          </a:p>
          <a:p>
            <a:pPr indent="-171450" lvl="0" marL="171450" rtl="0" algn="l">
              <a:spcBef>
                <a:spcPts val="0"/>
              </a:spcBef>
              <a:spcAft>
                <a:spcPts val="0"/>
              </a:spcAft>
              <a:buClr>
                <a:schemeClr val="dk1"/>
              </a:buClr>
              <a:buSzPts val="1200"/>
              <a:buFont typeface="Arial"/>
              <a:buChar char="•"/>
            </a:pPr>
            <a:r>
              <a:rPr lang="en-US" sz="1200">
                <a:solidFill>
                  <a:schemeClr val="dk1"/>
                </a:solidFill>
                <a:latin typeface="Gill Sans"/>
                <a:ea typeface="Gill Sans"/>
                <a:cs typeface="Gill Sans"/>
                <a:sym typeface="Gill Sans"/>
              </a:rPr>
              <a:t>The problem statement does not include citations. </a:t>
            </a:r>
            <a:endParaRPr/>
          </a:p>
          <a:p>
            <a:pPr indent="-171450" lvl="0" marL="171450" marR="0" rtl="0" algn="l">
              <a:lnSpc>
                <a:spcPct val="100000"/>
              </a:lnSpc>
              <a:spcBef>
                <a:spcPts val="0"/>
              </a:spcBef>
              <a:spcAft>
                <a:spcPts val="0"/>
              </a:spcAft>
              <a:buClr>
                <a:schemeClr val="dk1"/>
              </a:buClr>
              <a:buSzPts val="1800"/>
              <a:buFont typeface="Arial"/>
              <a:buChar char="•"/>
            </a:pPr>
            <a:r>
              <a:rPr lang="en-US" sz="1800">
                <a:latin typeface="Quattrocento Sans"/>
                <a:ea typeface="Quattrocento Sans"/>
                <a:cs typeface="Quattrocento Sans"/>
                <a:sym typeface="Quattrocento Sans"/>
              </a:rPr>
              <a:t>Unless specifically stated by the problem space, the problem statement does not include a specific population or geographic location.</a:t>
            </a:r>
            <a:endParaRPr sz="1800">
              <a:latin typeface="Arial"/>
              <a:ea typeface="Arial"/>
              <a:cs typeface="Arial"/>
              <a:sym typeface="Arial"/>
            </a:endParaRPr>
          </a:p>
          <a:p>
            <a:pPr indent="-95250" lvl="0" marL="171450" rtl="0" algn="l">
              <a:spcBef>
                <a:spcPts val="0"/>
              </a:spcBef>
              <a:spcAft>
                <a:spcPts val="0"/>
              </a:spcAft>
              <a:buClr>
                <a:schemeClr val="dk1"/>
              </a:buClr>
              <a:buSzPts val="1200"/>
              <a:buFont typeface="Arial"/>
              <a:buNone/>
            </a:pPr>
            <a:r>
              <a:t/>
            </a:r>
            <a:endParaRPr sz="1200">
              <a:solidFill>
                <a:schemeClr val="dk1"/>
              </a:solidFill>
              <a:latin typeface="Gill Sans"/>
              <a:ea typeface="Gill Sans"/>
              <a:cs typeface="Gill Sans"/>
              <a:sym typeface="Gill Sans"/>
            </a:endParaRPr>
          </a:p>
        </p:txBody>
      </p:sp>
      <p:sp>
        <p:nvSpPr>
          <p:cNvPr id="313" name="Google Shape;313;p9: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u="sng"/>
              <a:t>Objective: </a:t>
            </a:r>
            <a:endParaRPr/>
          </a:p>
          <a:p>
            <a:pPr indent="0" lvl="0" marL="0" marR="0" rtl="0" algn="l">
              <a:lnSpc>
                <a:spcPct val="100000"/>
              </a:lnSpc>
              <a:spcBef>
                <a:spcPts val="0"/>
              </a:spcBef>
              <a:spcAft>
                <a:spcPts val="0"/>
              </a:spcAft>
              <a:buClr>
                <a:schemeClr val="dk1"/>
              </a:buClr>
              <a:buSzPts val="1200"/>
              <a:buFont typeface="Calibri"/>
              <a:buNone/>
            </a:pPr>
            <a:r>
              <a:rPr b="0" lang="en-US" u="none"/>
              <a:t>Define the phenomenon, which informs/drives the research questions for a study. The phenomenon will be further defined in Chapter 3: Research Questions and Phenomenon.</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US" u="sng"/>
              <a:t>Slide Requirements:</a:t>
            </a:r>
            <a:endParaRPr/>
          </a:p>
          <a:p>
            <a:pPr indent="-228600" lvl="0" marL="228600" rtl="0" algn="l">
              <a:spcBef>
                <a:spcPts val="0"/>
              </a:spcBef>
              <a:spcAft>
                <a:spcPts val="0"/>
              </a:spcAft>
              <a:buClr>
                <a:schemeClr val="dk1"/>
              </a:buClr>
              <a:buSzPts val="1200"/>
              <a:buFont typeface="Calibri"/>
              <a:buAutoNum type="arabicPeriod"/>
            </a:pPr>
            <a:r>
              <a:rPr lang="en-US"/>
              <a:t>Define the phenomenon in 2-3 sentences.</a:t>
            </a:r>
            <a:endParaRPr/>
          </a:p>
          <a:p>
            <a:pPr indent="-228600" lvl="0" marL="228600" rtl="0" algn="l">
              <a:spcBef>
                <a:spcPts val="0"/>
              </a:spcBef>
              <a:spcAft>
                <a:spcPts val="0"/>
              </a:spcAft>
              <a:buClr>
                <a:schemeClr val="dk1"/>
              </a:buClr>
              <a:buSzPts val="1200"/>
              <a:buFont typeface="Calibri"/>
              <a:buAutoNum type="arabicPeriod"/>
            </a:pPr>
            <a:r>
              <a:rPr lang="en-US"/>
              <a:t>Alignment: The phenomenon should be aligned to the problem statement and inform/drive the research questions.</a:t>
            </a:r>
            <a:endParaRPr/>
          </a:p>
          <a:p>
            <a:pPr indent="-152400" lvl="0" marL="22860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b="1" lang="en-US" u="sng"/>
              <a:t>Hints: </a:t>
            </a:r>
            <a:endParaRPr/>
          </a:p>
          <a:p>
            <a:pPr indent="-228600" lvl="0" marL="228600" rtl="0" algn="l">
              <a:spcBef>
                <a:spcPts val="0"/>
              </a:spcBef>
              <a:spcAft>
                <a:spcPts val="0"/>
              </a:spcAft>
              <a:buClr>
                <a:schemeClr val="dk1"/>
              </a:buClr>
              <a:buSzPts val="1200"/>
              <a:buFont typeface="Calibri"/>
              <a:buAutoNum type="arabicPeriod"/>
            </a:pPr>
            <a:r>
              <a:rPr lang="en-US"/>
              <a:t>This slide requires citations supporting the phenomenon description.</a:t>
            </a:r>
            <a:endParaRPr/>
          </a:p>
          <a:p>
            <a:pPr indent="0" lvl="0" marL="0" rtl="0" algn="l">
              <a:spcBef>
                <a:spcPts val="0"/>
              </a:spcBef>
              <a:spcAft>
                <a:spcPts val="0"/>
              </a:spcAft>
              <a:buNone/>
            </a:pPr>
            <a:r>
              <a:t/>
            </a:r>
            <a:endParaRPr/>
          </a:p>
        </p:txBody>
      </p:sp>
      <p:sp>
        <p:nvSpPr>
          <p:cNvPr id="322" name="Google Shape;322;p10: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u="sng"/>
              <a:t>Objective: </a:t>
            </a:r>
            <a:endParaRPr/>
          </a:p>
          <a:p>
            <a:pPr indent="0" lvl="0" marL="0" marR="0" rtl="0" algn="l">
              <a:lnSpc>
                <a:spcPct val="100000"/>
              </a:lnSpc>
              <a:spcBef>
                <a:spcPts val="0"/>
              </a:spcBef>
              <a:spcAft>
                <a:spcPts val="0"/>
              </a:spcAft>
              <a:buClr>
                <a:schemeClr val="dk1"/>
              </a:buClr>
              <a:buSzPts val="1200"/>
              <a:buFont typeface="Calibri"/>
              <a:buNone/>
            </a:pPr>
            <a:r>
              <a:rPr b="0" lang="en-US" u="none"/>
              <a:t>State and define each research question. This information is expanded upon in Chapter 3: Research Questions in the dissertation template.</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US" u="sng"/>
              <a:t>Slide Requirements:</a:t>
            </a:r>
            <a:endParaRPr/>
          </a:p>
          <a:p>
            <a:pPr indent="-228600" lvl="0" marL="228600" rtl="0" algn="l">
              <a:spcBef>
                <a:spcPts val="0"/>
              </a:spcBef>
              <a:spcAft>
                <a:spcPts val="0"/>
              </a:spcAft>
              <a:buClr>
                <a:schemeClr val="dk1"/>
              </a:buClr>
              <a:buSzPts val="1200"/>
              <a:buFont typeface="Calibri"/>
              <a:buAutoNum type="arabicPeriod"/>
            </a:pPr>
            <a:r>
              <a:rPr lang="en-US"/>
              <a:t>State the research question(s) guiding the proposed study.</a:t>
            </a:r>
            <a:endParaRPr/>
          </a:p>
          <a:p>
            <a:pPr indent="-228600" lvl="0" marL="228600" rtl="0" algn="l">
              <a:spcBef>
                <a:spcPts val="0"/>
              </a:spcBef>
              <a:spcAft>
                <a:spcPts val="0"/>
              </a:spcAft>
              <a:buClr>
                <a:schemeClr val="dk1"/>
              </a:buClr>
              <a:buSzPts val="1200"/>
              <a:buFont typeface="Calibri"/>
              <a:buAutoNum type="arabicPeriod"/>
            </a:pPr>
            <a:r>
              <a:rPr b="1" lang="en-US"/>
              <a:t>Alignment: Research questions must align with the problem statement and be driven by the phenomenon.</a:t>
            </a:r>
            <a:endParaRPr/>
          </a:p>
          <a:p>
            <a:pPr indent="-152400" lvl="0" marL="22860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b="1" lang="en-US" u="sng"/>
              <a:t>Hint: </a:t>
            </a:r>
            <a:endParaRPr/>
          </a:p>
          <a:p>
            <a:pPr indent="-228600" lvl="0" marL="228600" rtl="0" algn="l">
              <a:spcBef>
                <a:spcPts val="0"/>
              </a:spcBef>
              <a:spcAft>
                <a:spcPts val="0"/>
              </a:spcAft>
              <a:buClr>
                <a:schemeClr val="dk1"/>
              </a:buClr>
              <a:buSzPts val="1200"/>
              <a:buFont typeface="Calibri"/>
              <a:buAutoNum type="arabicPeriod"/>
            </a:pPr>
            <a:r>
              <a:rPr lang="en-US"/>
              <a:t>Do not introduce new constructs in the research questions that were not introduced in the problem statement.</a:t>
            </a:r>
            <a:endParaRPr/>
          </a:p>
          <a:p>
            <a:pPr indent="-228600" lvl="0" marL="228600" rtl="0" algn="l">
              <a:spcBef>
                <a:spcPts val="0"/>
              </a:spcBef>
              <a:spcAft>
                <a:spcPts val="0"/>
              </a:spcAft>
              <a:buClr>
                <a:schemeClr val="dk1"/>
              </a:buClr>
              <a:buSzPts val="1200"/>
              <a:buFont typeface="Calibri"/>
              <a:buAutoNum type="arabicPeriod"/>
            </a:pPr>
            <a:r>
              <a:rPr lang="en-US"/>
              <a:t>If you are doing a case study, you may add an overarching Research Question (RQO)</a:t>
            </a:r>
            <a:endParaRPr/>
          </a:p>
          <a:p>
            <a:pPr indent="-228600" lvl="0" marL="228600" rtl="0" algn="l">
              <a:spcBef>
                <a:spcPts val="0"/>
              </a:spcBef>
              <a:spcAft>
                <a:spcPts val="0"/>
              </a:spcAft>
              <a:buClr>
                <a:srgbClr val="7030A0"/>
              </a:buClr>
              <a:buSzPts val="1200"/>
              <a:buFont typeface="Calibri"/>
              <a:buAutoNum type="arabicPeriod"/>
            </a:pPr>
            <a:r>
              <a:rPr b="1" lang="en-US">
                <a:solidFill>
                  <a:srgbClr val="7030A0"/>
                </a:solidFill>
              </a:rPr>
              <a:t>Theoretical constructs are not required to be (and typically are not) listed in the research questions. However, they may guide RQs for certain designs, such as case study.</a:t>
            </a:r>
            <a:endParaRPr/>
          </a:p>
          <a:p>
            <a:pPr indent="-228600" lvl="0" marL="228600" rtl="0" algn="l">
              <a:spcBef>
                <a:spcPts val="0"/>
              </a:spcBef>
              <a:spcAft>
                <a:spcPts val="0"/>
              </a:spcAft>
              <a:buClr>
                <a:srgbClr val="7030A0"/>
              </a:buClr>
              <a:buSzPts val="1200"/>
              <a:buFont typeface="Calibri"/>
              <a:buAutoNum type="arabicPeriod"/>
            </a:pPr>
            <a:r>
              <a:rPr b="1" lang="en-US">
                <a:solidFill>
                  <a:srgbClr val="7030A0"/>
                </a:solidFill>
              </a:rPr>
              <a:t>See the Knowledge Base on Phenomenon and RQs for additional resources: https://dc.gcu.edu/research/qualitative/phenomenon_and_research_questions</a:t>
            </a:r>
            <a:endParaRPr/>
          </a:p>
          <a:p>
            <a:pPr indent="-152400" lvl="0" marL="228600" rtl="0" algn="l">
              <a:spcBef>
                <a:spcPts val="0"/>
              </a:spcBef>
              <a:spcAft>
                <a:spcPts val="0"/>
              </a:spcAft>
              <a:buClr>
                <a:schemeClr val="dk1"/>
              </a:buClr>
              <a:buSzPts val="1200"/>
              <a:buFont typeface="Calibri"/>
              <a:buNone/>
            </a:pPr>
            <a:r>
              <a:t/>
            </a:r>
            <a:endParaRPr/>
          </a:p>
        </p:txBody>
      </p:sp>
      <p:sp>
        <p:nvSpPr>
          <p:cNvPr id="331" name="Google Shape;331;p1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u="sng"/>
              <a:t>Objectives:</a:t>
            </a:r>
            <a:endParaRPr/>
          </a:p>
          <a:p>
            <a:pPr indent="-171450" lvl="0" marL="171450" rtl="0" algn="l">
              <a:spcBef>
                <a:spcPts val="0"/>
              </a:spcBef>
              <a:spcAft>
                <a:spcPts val="0"/>
              </a:spcAft>
              <a:buClr>
                <a:schemeClr val="dk1"/>
              </a:buClr>
              <a:buSzPts val="1200"/>
              <a:buFont typeface="Arial"/>
              <a:buChar char="•"/>
            </a:pPr>
            <a:r>
              <a:rPr lang="en-US"/>
              <a:t>The approach on this slide is used to justify the methodology using methodology articles and resources</a:t>
            </a:r>
            <a:endParaRPr/>
          </a:p>
          <a:p>
            <a:pPr indent="-171450" lvl="0" marL="171450" rtl="0" algn="l">
              <a:spcBef>
                <a:spcPts val="0"/>
              </a:spcBef>
              <a:spcAft>
                <a:spcPts val="0"/>
              </a:spcAft>
              <a:buClr>
                <a:schemeClr val="dk1"/>
              </a:buClr>
              <a:buSzPts val="1200"/>
              <a:buFont typeface="Arial"/>
              <a:buChar char="•"/>
            </a:pPr>
            <a:r>
              <a:rPr lang="en-US"/>
              <a:t>The information presented on this slide is used to develop one of the three paragraphs comprising the methodology section in Chapter 3. In addition, a second paragraph is added justifying why the opposite methodology is not as appropriate. A third paragraph is developed that uses similar and related empirical articles to justify the proposed methodology for the study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u="sng"/>
              <a:t>Slide Requirements: </a:t>
            </a:r>
            <a:endParaRPr/>
          </a:p>
          <a:p>
            <a:pPr indent="-228600" lvl="0" marL="228600" rtl="0" algn="l">
              <a:spcBef>
                <a:spcPts val="0"/>
              </a:spcBef>
              <a:spcAft>
                <a:spcPts val="0"/>
              </a:spcAft>
              <a:buClr>
                <a:schemeClr val="dk1"/>
              </a:buClr>
              <a:buSzPts val="1200"/>
              <a:buFont typeface="Calibri"/>
              <a:buAutoNum type="arabicPeriod"/>
            </a:pPr>
            <a:r>
              <a:rPr lang="en-US"/>
              <a:t>First Column (Qualitative):</a:t>
            </a:r>
            <a:endParaRPr/>
          </a:p>
          <a:p>
            <a:pPr indent="-228600" lvl="1" marL="685800" rtl="0" algn="l">
              <a:spcBef>
                <a:spcPts val="0"/>
              </a:spcBef>
              <a:spcAft>
                <a:spcPts val="0"/>
              </a:spcAft>
              <a:buClr>
                <a:schemeClr val="dk1"/>
              </a:buClr>
              <a:buSzPts val="1200"/>
              <a:buFont typeface="Calibri"/>
              <a:buAutoNum type="alphaLcParenR"/>
            </a:pPr>
            <a:r>
              <a:rPr lang="en-US"/>
              <a:t>Describe the main attributes of qualitative methodology, citing 2-3 empirical and/or seminal sources.</a:t>
            </a:r>
            <a:endParaRPr/>
          </a:p>
          <a:p>
            <a:pPr indent="-228600" lvl="1" marL="685800" rtl="0" algn="l">
              <a:spcBef>
                <a:spcPts val="0"/>
              </a:spcBef>
              <a:spcAft>
                <a:spcPts val="0"/>
              </a:spcAft>
              <a:buClr>
                <a:schemeClr val="dk1"/>
              </a:buClr>
              <a:buSzPts val="1200"/>
              <a:buFont typeface="Calibri"/>
              <a:buAutoNum type="alphaLcParenR"/>
            </a:pPr>
            <a:r>
              <a:rPr lang="en-US"/>
              <a:t>Justify why qualitative methodology </a:t>
            </a:r>
            <a:r>
              <a:rPr b="1" i="1" lang="en-US"/>
              <a:t>is</a:t>
            </a:r>
            <a:r>
              <a:rPr lang="en-US"/>
              <a:t> appropriate for the proposed topic based on those attributes.</a:t>
            </a:r>
            <a:endParaRPr/>
          </a:p>
          <a:p>
            <a:pPr indent="-228600" lvl="0" marL="228600" rtl="0" algn="l">
              <a:spcBef>
                <a:spcPts val="0"/>
              </a:spcBef>
              <a:spcAft>
                <a:spcPts val="0"/>
              </a:spcAft>
              <a:buClr>
                <a:schemeClr val="dk1"/>
              </a:buClr>
              <a:buSzPts val="1200"/>
              <a:buFont typeface="Calibri"/>
              <a:buAutoNum type="arabicPeriod"/>
            </a:pPr>
            <a:r>
              <a:rPr lang="en-US"/>
              <a:t>Second Column (Quantitative)</a:t>
            </a:r>
            <a:endParaRPr/>
          </a:p>
          <a:p>
            <a:pPr indent="-228600" lvl="1" marL="685800" rtl="0" algn="l">
              <a:spcBef>
                <a:spcPts val="0"/>
              </a:spcBef>
              <a:spcAft>
                <a:spcPts val="0"/>
              </a:spcAft>
              <a:buClr>
                <a:schemeClr val="dk1"/>
              </a:buClr>
              <a:buSzPts val="1200"/>
              <a:buFont typeface="Calibri"/>
              <a:buAutoNum type="alphaLcParenR"/>
            </a:pPr>
            <a:r>
              <a:rPr lang="en-US"/>
              <a:t>Describe the main attributes of quantitative methodology, citing 2-3 empirical and/or seminal sources.</a:t>
            </a:r>
            <a:endParaRPr/>
          </a:p>
          <a:p>
            <a:pPr indent="-228600" lvl="1" marL="685800" rtl="0" algn="l">
              <a:spcBef>
                <a:spcPts val="0"/>
              </a:spcBef>
              <a:spcAft>
                <a:spcPts val="0"/>
              </a:spcAft>
              <a:buClr>
                <a:schemeClr val="dk1"/>
              </a:buClr>
              <a:buSzPts val="1200"/>
              <a:buFont typeface="Calibri"/>
              <a:buAutoNum type="alphaLcParenR"/>
            </a:pPr>
            <a:r>
              <a:rPr lang="en-US"/>
              <a:t>Justify why quantitative methodology is </a:t>
            </a:r>
            <a:r>
              <a:rPr b="1" i="1" lang="en-US"/>
              <a:t>not</a:t>
            </a:r>
            <a:r>
              <a:rPr lang="en-US"/>
              <a:t> appropriate for the proposed topic based on those attributes.</a:t>
            </a:r>
            <a:endParaRPr/>
          </a:p>
          <a:p>
            <a:pPr indent="-152400" lvl="0" marL="22860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b="1" lang="en-US" u="sng"/>
              <a:t>Hint: </a:t>
            </a:r>
            <a:endParaRPr/>
          </a:p>
          <a:p>
            <a:pPr indent="-228600" lvl="0" marL="228600" rtl="0" algn="l">
              <a:spcBef>
                <a:spcPts val="0"/>
              </a:spcBef>
              <a:spcAft>
                <a:spcPts val="0"/>
              </a:spcAft>
              <a:buClr>
                <a:schemeClr val="dk1"/>
              </a:buClr>
              <a:buSzPts val="1200"/>
              <a:buFont typeface="Calibri"/>
              <a:buAutoNum type="arabicPeriod"/>
            </a:pPr>
            <a:r>
              <a:rPr lang="en-US"/>
              <a:t>Do not summarize prior research in this slide</a:t>
            </a:r>
            <a:endParaRPr/>
          </a:p>
          <a:p>
            <a:pPr indent="-228600" lvl="0" marL="228600" rtl="0" algn="l">
              <a:spcBef>
                <a:spcPts val="0"/>
              </a:spcBef>
              <a:spcAft>
                <a:spcPts val="0"/>
              </a:spcAft>
              <a:buClr>
                <a:schemeClr val="dk1"/>
              </a:buClr>
              <a:buSzPts val="1200"/>
              <a:buFont typeface="Calibri"/>
              <a:buAutoNum type="arabicPeriod"/>
            </a:pPr>
            <a:r>
              <a:rPr lang="en-US"/>
              <a:t>Having trouble finding articles to support this slide? </a:t>
            </a:r>
            <a:endParaRPr/>
          </a:p>
          <a:p>
            <a:pPr indent="-228600" lvl="1" marL="685800" rtl="0" algn="l">
              <a:spcBef>
                <a:spcPts val="0"/>
              </a:spcBef>
              <a:spcAft>
                <a:spcPts val="0"/>
              </a:spcAft>
              <a:buClr>
                <a:schemeClr val="dk1"/>
              </a:buClr>
              <a:buSzPts val="1200"/>
              <a:buFont typeface="Arial"/>
              <a:buChar char="•"/>
            </a:pPr>
            <a:r>
              <a:rPr lang="en-US"/>
              <a:t>For the qualitative description and justification, use the Qualitative Knowledge Base resources and articles: https://dc.gcu.edu/research/qualitative/rationale_for_qualitative_methodology_and_design</a:t>
            </a:r>
            <a:endParaRPr/>
          </a:p>
          <a:p>
            <a:pPr indent="-228600" lvl="1" marL="685800" rtl="0" algn="l">
              <a:spcBef>
                <a:spcPts val="0"/>
              </a:spcBef>
              <a:spcAft>
                <a:spcPts val="0"/>
              </a:spcAft>
              <a:buClr>
                <a:schemeClr val="dk1"/>
              </a:buClr>
              <a:buSzPts val="1200"/>
              <a:buFont typeface="Arial"/>
              <a:buChar char="•"/>
            </a:pPr>
            <a:r>
              <a:rPr lang="en-US"/>
              <a:t>For the quantitative description and justification, use the Quantitative Knowledge Base resources and articles: https://dc.gcu.edu/research/quantitative/rationale_for_a_quantitative_methodology</a:t>
            </a:r>
            <a:endParaRPr/>
          </a:p>
          <a:p>
            <a:pPr indent="-152400" lvl="0" marL="228600" rtl="0" algn="l">
              <a:spcBef>
                <a:spcPts val="0"/>
              </a:spcBef>
              <a:spcAft>
                <a:spcPts val="0"/>
              </a:spcAft>
              <a:buClr>
                <a:schemeClr val="dk1"/>
              </a:buClr>
              <a:buSzPts val="1200"/>
              <a:buFont typeface="Calibri"/>
              <a:buNone/>
            </a:pPr>
            <a:r>
              <a:t/>
            </a:r>
            <a:endParaRPr/>
          </a:p>
        </p:txBody>
      </p:sp>
      <p:sp>
        <p:nvSpPr>
          <p:cNvPr id="341" name="Google Shape;341;p12: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0d854aa1da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g30d854aa1da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u="sng"/>
              <a:t>Objectives: </a:t>
            </a:r>
            <a:endParaRPr u="sng"/>
          </a:p>
          <a:p>
            <a:pPr indent="-171450" lvl="0" marL="171450" rtl="0" algn="l">
              <a:spcBef>
                <a:spcPts val="0"/>
              </a:spcBef>
              <a:spcAft>
                <a:spcPts val="0"/>
              </a:spcAft>
              <a:buClr>
                <a:schemeClr val="dk1"/>
              </a:buClr>
              <a:buSzPts val="1200"/>
              <a:buFont typeface="Arial"/>
              <a:buChar char="•"/>
            </a:pPr>
            <a:r>
              <a:rPr lang="en-US"/>
              <a:t>When completing the proposal, the information on this slide is used to develop the Chapter 3 Rationale for Qualitative Design section.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u="sng"/>
              <a:t>Slide Requirements: </a:t>
            </a:r>
            <a:endParaRPr/>
          </a:p>
          <a:p>
            <a:pPr indent="-228600" lvl="0" marL="228600" rtl="0" algn="l">
              <a:spcBef>
                <a:spcPts val="0"/>
              </a:spcBef>
              <a:spcAft>
                <a:spcPts val="0"/>
              </a:spcAft>
              <a:buClr>
                <a:schemeClr val="dk1"/>
              </a:buClr>
              <a:buSzPts val="1200"/>
              <a:buFont typeface="Calibri"/>
              <a:buAutoNum type="arabicPeriod"/>
            </a:pPr>
            <a:r>
              <a:rPr b="0" lang="en-US"/>
              <a:t>Complete table for all five designs listed (see five on slide). </a:t>
            </a:r>
            <a:endParaRPr/>
          </a:p>
          <a:p>
            <a:pPr indent="-228600" lvl="0" marL="228600" rtl="0" algn="l">
              <a:spcBef>
                <a:spcPts val="0"/>
              </a:spcBef>
              <a:spcAft>
                <a:spcPts val="0"/>
              </a:spcAft>
              <a:buClr>
                <a:schemeClr val="dk1"/>
              </a:buClr>
              <a:buSzPts val="1200"/>
              <a:buFont typeface="Calibri"/>
              <a:buAutoNum type="arabicPeriod"/>
            </a:pPr>
            <a:r>
              <a:rPr b="0" lang="en-US"/>
              <a:t>Definition Column: In 2-3 sentences, describe/define each design using empirical or authoritative sources.</a:t>
            </a:r>
            <a:endParaRPr/>
          </a:p>
          <a:p>
            <a:pPr indent="-228600" lvl="0" marL="228600" rtl="0" algn="l">
              <a:spcBef>
                <a:spcPts val="0"/>
              </a:spcBef>
              <a:spcAft>
                <a:spcPts val="0"/>
              </a:spcAft>
              <a:buClr>
                <a:schemeClr val="dk1"/>
              </a:buClr>
              <a:buSzPts val="1200"/>
              <a:buFont typeface="Calibri"/>
              <a:buAutoNum type="arabicPeriod"/>
            </a:pPr>
            <a:r>
              <a:rPr b="0" lang="en-US"/>
              <a:t>Justification Column: </a:t>
            </a:r>
            <a:endParaRPr/>
          </a:p>
          <a:p>
            <a:pPr indent="-228600" lvl="1" marL="685800" rtl="0" algn="l">
              <a:spcBef>
                <a:spcPts val="0"/>
              </a:spcBef>
              <a:spcAft>
                <a:spcPts val="0"/>
              </a:spcAft>
              <a:buClr>
                <a:schemeClr val="dk1"/>
              </a:buClr>
              <a:buSzPts val="1200"/>
              <a:buFont typeface="Arial"/>
              <a:buChar char="•"/>
            </a:pPr>
            <a:r>
              <a:rPr b="0" lang="en-US"/>
              <a:t>For the design selected for your proposed topic, justify why you are using the design based on the definition provided.</a:t>
            </a:r>
            <a:endParaRPr/>
          </a:p>
          <a:p>
            <a:pPr indent="-228600" lvl="1" marL="685800" rtl="0" algn="l">
              <a:spcBef>
                <a:spcPts val="0"/>
              </a:spcBef>
              <a:spcAft>
                <a:spcPts val="0"/>
              </a:spcAft>
              <a:buClr>
                <a:schemeClr val="dk1"/>
              </a:buClr>
              <a:buSzPts val="1200"/>
              <a:buFont typeface="Arial"/>
              <a:buChar char="•"/>
            </a:pPr>
            <a:r>
              <a:rPr b="0" lang="en-US"/>
              <a:t>For the other four designs, justify why you are NOT using them based on the definitions provided for each.</a:t>
            </a:r>
            <a:endParaRPr/>
          </a:p>
          <a:p>
            <a:pPr indent="0" lvl="0" marL="0" rtl="0" algn="l">
              <a:spcBef>
                <a:spcPts val="0"/>
              </a:spcBef>
              <a:spcAft>
                <a:spcPts val="0"/>
              </a:spcAft>
              <a:buNone/>
            </a:pPr>
            <a:r>
              <a:t/>
            </a:r>
            <a:endParaRPr b="0"/>
          </a:p>
          <a:p>
            <a:pPr indent="0" lvl="0" marL="0" rtl="0" algn="l">
              <a:spcBef>
                <a:spcPts val="0"/>
              </a:spcBef>
              <a:spcAft>
                <a:spcPts val="0"/>
              </a:spcAft>
              <a:buNone/>
            </a:pPr>
            <a:r>
              <a:rPr b="1" lang="en-US" u="sng"/>
              <a:t>Hints: </a:t>
            </a:r>
            <a:endParaRPr/>
          </a:p>
          <a:p>
            <a:pPr indent="-228600" lvl="0" marL="228600" rtl="0" algn="l">
              <a:spcBef>
                <a:spcPts val="0"/>
              </a:spcBef>
              <a:spcAft>
                <a:spcPts val="0"/>
              </a:spcAft>
              <a:buClr>
                <a:schemeClr val="dk1"/>
              </a:buClr>
              <a:buSzPts val="1200"/>
              <a:buFont typeface="Calibri"/>
              <a:buAutoNum type="arabicPeriod"/>
            </a:pPr>
            <a:r>
              <a:rPr lang="en-US"/>
              <a:t>Recommendation: Highlight the row for the design you are using for your proposed topic.</a:t>
            </a:r>
            <a:endParaRPr/>
          </a:p>
          <a:p>
            <a:pPr indent="-228600" lvl="0" marL="228600" rtl="0" algn="l">
              <a:spcBef>
                <a:spcPts val="0"/>
              </a:spcBef>
              <a:spcAft>
                <a:spcPts val="0"/>
              </a:spcAft>
              <a:buClr>
                <a:schemeClr val="dk1"/>
              </a:buClr>
              <a:buSzPts val="1200"/>
              <a:buFont typeface="Calibri"/>
              <a:buAutoNum type="arabicPeriod"/>
            </a:pPr>
            <a:r>
              <a:rPr lang="en-US"/>
              <a:t>Do not summarize prior research in this slide</a:t>
            </a:r>
            <a:endParaRPr/>
          </a:p>
          <a:p>
            <a:pPr indent="-228600" lvl="0" marL="228600" rtl="0" algn="l">
              <a:spcBef>
                <a:spcPts val="0"/>
              </a:spcBef>
              <a:spcAft>
                <a:spcPts val="0"/>
              </a:spcAft>
              <a:buClr>
                <a:schemeClr val="dk1"/>
              </a:buClr>
              <a:buSzPts val="1200"/>
              <a:buFont typeface="Calibri"/>
              <a:buAutoNum type="arabicPeriod"/>
            </a:pPr>
            <a:r>
              <a:rPr lang="en-US"/>
              <a:t>Having trouble finding articles to support this slide? </a:t>
            </a:r>
            <a:endParaRPr/>
          </a:p>
          <a:p>
            <a:pPr indent="-228600" lvl="1" marL="685800" rtl="0" algn="l">
              <a:spcBef>
                <a:spcPts val="0"/>
              </a:spcBef>
              <a:spcAft>
                <a:spcPts val="0"/>
              </a:spcAft>
              <a:buClr>
                <a:schemeClr val="dk1"/>
              </a:buClr>
              <a:buSzPts val="1200"/>
              <a:buFont typeface="Arial"/>
              <a:buChar char="•"/>
            </a:pPr>
            <a:r>
              <a:rPr lang="en-US"/>
              <a:t>Use the Qualitative Knowledge Base resources and articles: https://dc.gcu.edu/research/qualitative/rationale_for_qualitative_methodology_and_design</a:t>
            </a:r>
            <a:endParaRPr/>
          </a:p>
        </p:txBody>
      </p:sp>
      <p:sp>
        <p:nvSpPr>
          <p:cNvPr id="350" name="Google Shape;350;g30d854aa1da_0_24:notes"/>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g30d854aa1da_0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u="sng"/>
              <a:t>Objectives: </a:t>
            </a:r>
            <a:endParaRPr u="sng"/>
          </a:p>
          <a:p>
            <a:pPr indent="-171450" lvl="0" marL="171450" rtl="0" algn="l">
              <a:spcBef>
                <a:spcPts val="0"/>
              </a:spcBef>
              <a:spcAft>
                <a:spcPts val="0"/>
              </a:spcAft>
              <a:buClr>
                <a:schemeClr val="dk1"/>
              </a:buClr>
              <a:buSzPts val="1200"/>
              <a:buFont typeface="Arial"/>
              <a:buChar char="•"/>
            </a:pPr>
            <a:r>
              <a:rPr lang="en-US"/>
              <a:t>When completing the proposal, the information on this slide is used to develop the Chapter 3 Rationale for Qualitative Design section.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u="sng"/>
              <a:t>Slide Requirements: </a:t>
            </a:r>
            <a:endParaRPr/>
          </a:p>
          <a:p>
            <a:pPr indent="-228600" lvl="0" marL="228600" rtl="0" algn="l">
              <a:spcBef>
                <a:spcPts val="0"/>
              </a:spcBef>
              <a:spcAft>
                <a:spcPts val="0"/>
              </a:spcAft>
              <a:buClr>
                <a:schemeClr val="dk1"/>
              </a:buClr>
              <a:buSzPts val="1200"/>
              <a:buFont typeface="Calibri"/>
              <a:buAutoNum type="arabicPeriod"/>
            </a:pPr>
            <a:r>
              <a:rPr b="0" lang="en-US"/>
              <a:t>Complete table for all five designs listed (see five on slide). </a:t>
            </a:r>
            <a:endParaRPr/>
          </a:p>
          <a:p>
            <a:pPr indent="-228600" lvl="0" marL="228600" rtl="0" algn="l">
              <a:spcBef>
                <a:spcPts val="0"/>
              </a:spcBef>
              <a:spcAft>
                <a:spcPts val="0"/>
              </a:spcAft>
              <a:buClr>
                <a:schemeClr val="dk1"/>
              </a:buClr>
              <a:buSzPts val="1200"/>
              <a:buFont typeface="Calibri"/>
              <a:buAutoNum type="arabicPeriod"/>
            </a:pPr>
            <a:r>
              <a:rPr b="0" lang="en-US"/>
              <a:t>Definition Column: In 2-3 sentences, describe/define each design using empirical or authoritative sources.</a:t>
            </a:r>
            <a:endParaRPr/>
          </a:p>
          <a:p>
            <a:pPr indent="-228600" lvl="0" marL="228600" rtl="0" algn="l">
              <a:spcBef>
                <a:spcPts val="0"/>
              </a:spcBef>
              <a:spcAft>
                <a:spcPts val="0"/>
              </a:spcAft>
              <a:buClr>
                <a:schemeClr val="dk1"/>
              </a:buClr>
              <a:buSzPts val="1200"/>
              <a:buFont typeface="Calibri"/>
              <a:buAutoNum type="arabicPeriod"/>
            </a:pPr>
            <a:r>
              <a:rPr b="0" lang="en-US"/>
              <a:t>Justification Column: </a:t>
            </a:r>
            <a:endParaRPr/>
          </a:p>
          <a:p>
            <a:pPr indent="-228600" lvl="1" marL="685800" rtl="0" algn="l">
              <a:spcBef>
                <a:spcPts val="0"/>
              </a:spcBef>
              <a:spcAft>
                <a:spcPts val="0"/>
              </a:spcAft>
              <a:buClr>
                <a:schemeClr val="dk1"/>
              </a:buClr>
              <a:buSzPts val="1200"/>
              <a:buFont typeface="Arial"/>
              <a:buChar char="•"/>
            </a:pPr>
            <a:r>
              <a:rPr b="0" lang="en-US"/>
              <a:t>For the design selected for your proposed topic, justify why you are using the design based on the definition provided.</a:t>
            </a:r>
            <a:endParaRPr/>
          </a:p>
          <a:p>
            <a:pPr indent="-228600" lvl="1" marL="685800" rtl="0" algn="l">
              <a:spcBef>
                <a:spcPts val="0"/>
              </a:spcBef>
              <a:spcAft>
                <a:spcPts val="0"/>
              </a:spcAft>
              <a:buClr>
                <a:schemeClr val="dk1"/>
              </a:buClr>
              <a:buSzPts val="1200"/>
              <a:buFont typeface="Arial"/>
              <a:buChar char="•"/>
            </a:pPr>
            <a:r>
              <a:rPr b="0" lang="en-US"/>
              <a:t>For the other four designs, justify why you are NOT using them based on the definitions provided for each.</a:t>
            </a:r>
            <a:endParaRPr/>
          </a:p>
          <a:p>
            <a:pPr indent="0" lvl="0" marL="0" rtl="0" algn="l">
              <a:spcBef>
                <a:spcPts val="0"/>
              </a:spcBef>
              <a:spcAft>
                <a:spcPts val="0"/>
              </a:spcAft>
              <a:buNone/>
            </a:pPr>
            <a:r>
              <a:t/>
            </a:r>
            <a:endParaRPr b="0"/>
          </a:p>
          <a:p>
            <a:pPr indent="0" lvl="0" marL="0" rtl="0" algn="l">
              <a:spcBef>
                <a:spcPts val="0"/>
              </a:spcBef>
              <a:spcAft>
                <a:spcPts val="0"/>
              </a:spcAft>
              <a:buNone/>
            </a:pPr>
            <a:r>
              <a:rPr b="1" lang="en-US" u="sng"/>
              <a:t>Hints: </a:t>
            </a:r>
            <a:endParaRPr/>
          </a:p>
          <a:p>
            <a:pPr indent="-228600" lvl="0" marL="228600" rtl="0" algn="l">
              <a:spcBef>
                <a:spcPts val="0"/>
              </a:spcBef>
              <a:spcAft>
                <a:spcPts val="0"/>
              </a:spcAft>
              <a:buClr>
                <a:schemeClr val="dk1"/>
              </a:buClr>
              <a:buSzPts val="1200"/>
              <a:buFont typeface="Calibri"/>
              <a:buAutoNum type="arabicPeriod"/>
            </a:pPr>
            <a:r>
              <a:rPr lang="en-US"/>
              <a:t>Recommendation: Highlight the row for the design you are using for your proposed topic.</a:t>
            </a:r>
            <a:endParaRPr/>
          </a:p>
          <a:p>
            <a:pPr indent="-228600" lvl="0" marL="228600" rtl="0" algn="l">
              <a:spcBef>
                <a:spcPts val="0"/>
              </a:spcBef>
              <a:spcAft>
                <a:spcPts val="0"/>
              </a:spcAft>
              <a:buClr>
                <a:schemeClr val="dk1"/>
              </a:buClr>
              <a:buSzPts val="1200"/>
              <a:buFont typeface="Calibri"/>
              <a:buAutoNum type="arabicPeriod"/>
            </a:pPr>
            <a:r>
              <a:rPr lang="en-US"/>
              <a:t>Do not summarize prior research in this slide</a:t>
            </a:r>
            <a:endParaRPr/>
          </a:p>
          <a:p>
            <a:pPr indent="-228600" lvl="0" marL="228600" rtl="0" algn="l">
              <a:spcBef>
                <a:spcPts val="0"/>
              </a:spcBef>
              <a:spcAft>
                <a:spcPts val="0"/>
              </a:spcAft>
              <a:buClr>
                <a:schemeClr val="dk1"/>
              </a:buClr>
              <a:buSzPts val="1200"/>
              <a:buFont typeface="Calibri"/>
              <a:buAutoNum type="arabicPeriod"/>
            </a:pPr>
            <a:r>
              <a:rPr lang="en-US"/>
              <a:t>Having trouble finding articles to support this slide? </a:t>
            </a:r>
            <a:endParaRPr/>
          </a:p>
          <a:p>
            <a:pPr indent="-228600" lvl="1" marL="685800" rtl="0" algn="l">
              <a:spcBef>
                <a:spcPts val="0"/>
              </a:spcBef>
              <a:spcAft>
                <a:spcPts val="0"/>
              </a:spcAft>
              <a:buClr>
                <a:schemeClr val="dk1"/>
              </a:buClr>
              <a:buSzPts val="1200"/>
              <a:buFont typeface="Arial"/>
              <a:buChar char="•"/>
            </a:pPr>
            <a:r>
              <a:rPr lang="en-US"/>
              <a:t>Use the Qualitative Knowledge Base resources and articles: https://dc.gcu.edu/research/qualitative/rationale_for_qualitative_methodology_and_design</a:t>
            </a:r>
            <a:endParaRPr/>
          </a:p>
        </p:txBody>
      </p:sp>
      <p:sp>
        <p:nvSpPr>
          <p:cNvPr id="359" name="Google Shape;359;p13: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30d854aa1da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 name="Google Shape;367;g30d854aa1da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u="sng"/>
              <a:t>Objectives: </a:t>
            </a:r>
            <a:endParaRPr u="sng"/>
          </a:p>
          <a:p>
            <a:pPr indent="-171450" lvl="0" marL="171450" rtl="0" algn="l">
              <a:spcBef>
                <a:spcPts val="0"/>
              </a:spcBef>
              <a:spcAft>
                <a:spcPts val="0"/>
              </a:spcAft>
              <a:buClr>
                <a:schemeClr val="dk1"/>
              </a:buClr>
              <a:buSzPts val="1200"/>
              <a:buFont typeface="Arial"/>
              <a:buChar char="•"/>
            </a:pPr>
            <a:r>
              <a:rPr lang="en-US"/>
              <a:t>When completing the proposal, the information on this slide is used to develop the Chapter 3 Rationale for Qualitative Design section.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u="sng"/>
              <a:t>Slide Requirements: </a:t>
            </a:r>
            <a:endParaRPr/>
          </a:p>
          <a:p>
            <a:pPr indent="-228600" lvl="0" marL="228600" rtl="0" algn="l">
              <a:spcBef>
                <a:spcPts val="0"/>
              </a:spcBef>
              <a:spcAft>
                <a:spcPts val="0"/>
              </a:spcAft>
              <a:buClr>
                <a:schemeClr val="dk1"/>
              </a:buClr>
              <a:buSzPts val="1200"/>
              <a:buFont typeface="Calibri"/>
              <a:buAutoNum type="arabicPeriod"/>
            </a:pPr>
            <a:r>
              <a:rPr b="0" lang="en-US"/>
              <a:t>Complete table for all five designs listed (see five on slide). </a:t>
            </a:r>
            <a:endParaRPr/>
          </a:p>
          <a:p>
            <a:pPr indent="-228600" lvl="0" marL="228600" rtl="0" algn="l">
              <a:spcBef>
                <a:spcPts val="0"/>
              </a:spcBef>
              <a:spcAft>
                <a:spcPts val="0"/>
              </a:spcAft>
              <a:buClr>
                <a:schemeClr val="dk1"/>
              </a:buClr>
              <a:buSzPts val="1200"/>
              <a:buFont typeface="Calibri"/>
              <a:buAutoNum type="arabicPeriod"/>
            </a:pPr>
            <a:r>
              <a:rPr b="0" lang="en-US"/>
              <a:t>Definition Column: In 2-3 sentences, describe/define each design using empirical or authoritative sources.</a:t>
            </a:r>
            <a:endParaRPr/>
          </a:p>
          <a:p>
            <a:pPr indent="-228600" lvl="0" marL="228600" rtl="0" algn="l">
              <a:spcBef>
                <a:spcPts val="0"/>
              </a:spcBef>
              <a:spcAft>
                <a:spcPts val="0"/>
              </a:spcAft>
              <a:buClr>
                <a:schemeClr val="dk1"/>
              </a:buClr>
              <a:buSzPts val="1200"/>
              <a:buFont typeface="Calibri"/>
              <a:buAutoNum type="arabicPeriod"/>
            </a:pPr>
            <a:r>
              <a:rPr b="0" lang="en-US"/>
              <a:t>Justification Column: </a:t>
            </a:r>
            <a:endParaRPr/>
          </a:p>
          <a:p>
            <a:pPr indent="-228600" lvl="1" marL="685800" rtl="0" algn="l">
              <a:spcBef>
                <a:spcPts val="0"/>
              </a:spcBef>
              <a:spcAft>
                <a:spcPts val="0"/>
              </a:spcAft>
              <a:buClr>
                <a:schemeClr val="dk1"/>
              </a:buClr>
              <a:buSzPts val="1200"/>
              <a:buFont typeface="Arial"/>
              <a:buChar char="•"/>
            </a:pPr>
            <a:r>
              <a:rPr b="0" lang="en-US"/>
              <a:t>For the design selected for your proposed topic, justify why you are using the design based on the definition provided.</a:t>
            </a:r>
            <a:endParaRPr/>
          </a:p>
          <a:p>
            <a:pPr indent="-228600" lvl="1" marL="685800" rtl="0" algn="l">
              <a:spcBef>
                <a:spcPts val="0"/>
              </a:spcBef>
              <a:spcAft>
                <a:spcPts val="0"/>
              </a:spcAft>
              <a:buClr>
                <a:schemeClr val="dk1"/>
              </a:buClr>
              <a:buSzPts val="1200"/>
              <a:buFont typeface="Arial"/>
              <a:buChar char="•"/>
            </a:pPr>
            <a:r>
              <a:rPr b="0" lang="en-US"/>
              <a:t>For the other four designs, justify why you are NOT using them based on the definitions provided for each.</a:t>
            </a:r>
            <a:endParaRPr/>
          </a:p>
          <a:p>
            <a:pPr indent="0" lvl="0" marL="0" rtl="0" algn="l">
              <a:spcBef>
                <a:spcPts val="0"/>
              </a:spcBef>
              <a:spcAft>
                <a:spcPts val="0"/>
              </a:spcAft>
              <a:buNone/>
            </a:pPr>
            <a:r>
              <a:t/>
            </a:r>
            <a:endParaRPr b="0"/>
          </a:p>
          <a:p>
            <a:pPr indent="0" lvl="0" marL="0" rtl="0" algn="l">
              <a:spcBef>
                <a:spcPts val="0"/>
              </a:spcBef>
              <a:spcAft>
                <a:spcPts val="0"/>
              </a:spcAft>
              <a:buNone/>
            </a:pPr>
            <a:r>
              <a:rPr b="1" lang="en-US" u="sng"/>
              <a:t>Hints: </a:t>
            </a:r>
            <a:endParaRPr/>
          </a:p>
          <a:p>
            <a:pPr indent="-228600" lvl="0" marL="228600" rtl="0" algn="l">
              <a:spcBef>
                <a:spcPts val="0"/>
              </a:spcBef>
              <a:spcAft>
                <a:spcPts val="0"/>
              </a:spcAft>
              <a:buClr>
                <a:schemeClr val="dk1"/>
              </a:buClr>
              <a:buSzPts val="1200"/>
              <a:buFont typeface="Calibri"/>
              <a:buAutoNum type="arabicPeriod"/>
            </a:pPr>
            <a:r>
              <a:rPr lang="en-US"/>
              <a:t>Recommendation: Highlight the row for the design you are using for your proposed topic.</a:t>
            </a:r>
            <a:endParaRPr/>
          </a:p>
          <a:p>
            <a:pPr indent="-228600" lvl="0" marL="228600" rtl="0" algn="l">
              <a:spcBef>
                <a:spcPts val="0"/>
              </a:spcBef>
              <a:spcAft>
                <a:spcPts val="0"/>
              </a:spcAft>
              <a:buClr>
                <a:schemeClr val="dk1"/>
              </a:buClr>
              <a:buSzPts val="1200"/>
              <a:buFont typeface="Calibri"/>
              <a:buAutoNum type="arabicPeriod"/>
            </a:pPr>
            <a:r>
              <a:rPr lang="en-US"/>
              <a:t>Do not summarize prior research in this slide</a:t>
            </a:r>
            <a:endParaRPr/>
          </a:p>
          <a:p>
            <a:pPr indent="-228600" lvl="0" marL="228600" rtl="0" algn="l">
              <a:spcBef>
                <a:spcPts val="0"/>
              </a:spcBef>
              <a:spcAft>
                <a:spcPts val="0"/>
              </a:spcAft>
              <a:buClr>
                <a:schemeClr val="dk1"/>
              </a:buClr>
              <a:buSzPts val="1200"/>
              <a:buFont typeface="Calibri"/>
              <a:buAutoNum type="arabicPeriod"/>
            </a:pPr>
            <a:r>
              <a:rPr lang="en-US"/>
              <a:t>Having trouble finding articles to support this slide? </a:t>
            </a:r>
            <a:endParaRPr/>
          </a:p>
          <a:p>
            <a:pPr indent="-228600" lvl="1" marL="685800" rtl="0" algn="l">
              <a:spcBef>
                <a:spcPts val="0"/>
              </a:spcBef>
              <a:spcAft>
                <a:spcPts val="0"/>
              </a:spcAft>
              <a:buClr>
                <a:schemeClr val="dk1"/>
              </a:buClr>
              <a:buSzPts val="1200"/>
              <a:buFont typeface="Arial"/>
              <a:buChar char="•"/>
            </a:pPr>
            <a:r>
              <a:rPr lang="en-US"/>
              <a:t>Use the Qualitative Knowledge Base resources and articles: https://dc.gcu.edu/research/qualitative/rationale_for_qualitative_methodology_and_design</a:t>
            </a:r>
            <a:endParaRPr/>
          </a:p>
        </p:txBody>
      </p:sp>
      <p:sp>
        <p:nvSpPr>
          <p:cNvPr id="368" name="Google Shape;368;g30d854aa1da_0_16:notes"/>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g30d854aa1da_0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u="sng"/>
              <a:t>Objectives: </a:t>
            </a:r>
            <a:endParaRPr/>
          </a:p>
          <a:p>
            <a:pPr indent="-171450" lvl="0" marL="171450" rtl="0" algn="l">
              <a:spcBef>
                <a:spcPts val="0"/>
              </a:spcBef>
              <a:spcAft>
                <a:spcPts val="0"/>
              </a:spcAft>
              <a:buClr>
                <a:schemeClr val="lt1"/>
              </a:buClr>
              <a:buSzPts val="1200"/>
              <a:buFont typeface="Arial"/>
              <a:buChar char="•"/>
            </a:pPr>
            <a:r>
              <a:rPr lang="en-US"/>
              <a:t>Identify and discuss the feasibility of your proposed study based on the Feasibility &amp; Benefits Checklist located in the Dissertation Template appendices. </a:t>
            </a:r>
            <a:endParaRPr/>
          </a:p>
          <a:p>
            <a:pPr indent="-171450" lvl="0" marL="171450" rtl="0" algn="l">
              <a:spcBef>
                <a:spcPts val="0"/>
              </a:spcBef>
              <a:spcAft>
                <a:spcPts val="0"/>
              </a:spcAft>
              <a:buClr>
                <a:schemeClr val="lt1"/>
              </a:buClr>
              <a:buSzPts val="1200"/>
              <a:buFont typeface="Arial"/>
              <a:buChar char="•"/>
            </a:pPr>
            <a:r>
              <a:rPr lang="en-US"/>
              <a:t>The information on this slide will be used to inform the Ethical Considerations section in Ch. 3.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u="sng"/>
              <a:t>Feasibility Slide 1 Requirements: </a:t>
            </a:r>
            <a:endParaRPr/>
          </a:p>
          <a:p>
            <a:pPr indent="0" lvl="0" marL="0" rtl="0" algn="l">
              <a:spcBef>
                <a:spcPts val="0"/>
              </a:spcBef>
              <a:spcAft>
                <a:spcPts val="0"/>
              </a:spcAft>
              <a:buClr>
                <a:schemeClr val="lt1"/>
              </a:buClr>
              <a:buSzPts val="1200"/>
              <a:buFont typeface="Calibri"/>
              <a:buNone/>
            </a:pPr>
            <a:r>
              <a:rPr lang="en-US"/>
              <a:t>Complete the following bullets in order of presentation: </a:t>
            </a:r>
            <a:endParaRPr/>
          </a:p>
          <a:p>
            <a:pPr indent="-228600" lvl="0" marL="228600" rtl="0" algn="l">
              <a:spcBef>
                <a:spcPts val="0"/>
              </a:spcBef>
              <a:spcAft>
                <a:spcPts val="0"/>
              </a:spcAft>
              <a:buClr>
                <a:schemeClr val="lt1"/>
              </a:buClr>
              <a:buSzPts val="1200"/>
              <a:buFont typeface="Calibri"/>
              <a:buAutoNum type="arabicPeriod"/>
            </a:pPr>
            <a:r>
              <a:rPr lang="en-US"/>
              <a:t>Resources for Study: </a:t>
            </a:r>
            <a:endParaRPr/>
          </a:p>
          <a:p>
            <a:pPr indent="-228600" lvl="1" marL="685800" rtl="0" algn="l">
              <a:spcBef>
                <a:spcPts val="0"/>
              </a:spcBef>
              <a:spcAft>
                <a:spcPts val="0"/>
              </a:spcAft>
              <a:buClr>
                <a:schemeClr val="lt1"/>
              </a:buClr>
              <a:buSzPts val="1200"/>
              <a:buFont typeface="Calibri"/>
              <a:buAutoNum type="alphaLcParenR"/>
            </a:pPr>
            <a:r>
              <a:rPr lang="en-US"/>
              <a:t>What, if any, authorization(s) are required as well as how you will obtain authorization? If no authorization is needed, why not? </a:t>
            </a:r>
            <a:endParaRPr/>
          </a:p>
          <a:p>
            <a:pPr indent="-228600" lvl="1" marL="685800" rtl="0" algn="l">
              <a:spcBef>
                <a:spcPts val="0"/>
              </a:spcBef>
              <a:spcAft>
                <a:spcPts val="0"/>
              </a:spcAft>
              <a:buClr>
                <a:schemeClr val="lt1"/>
              </a:buClr>
              <a:buSzPts val="1200"/>
              <a:buFont typeface="Calibri"/>
              <a:buAutoNum type="alphaLcParenR"/>
            </a:pPr>
            <a:r>
              <a:rPr lang="en-US"/>
              <a:t>What, if any, access to site resources will you need? (i.e., building access, computer programs, etc.)</a:t>
            </a:r>
            <a:endParaRPr/>
          </a:p>
          <a:p>
            <a:pPr indent="-228600" lvl="1" marL="685800" rtl="0" algn="l">
              <a:spcBef>
                <a:spcPts val="0"/>
              </a:spcBef>
              <a:spcAft>
                <a:spcPts val="0"/>
              </a:spcAft>
              <a:buClr>
                <a:schemeClr val="lt1"/>
              </a:buClr>
              <a:buSzPts val="1200"/>
              <a:buFont typeface="Calibri"/>
              <a:buAutoNum type="alphaLcParenR"/>
            </a:pPr>
            <a:r>
              <a:rPr lang="en-US"/>
              <a:t>Additional trainings necessary (i.e., instrument certifications, etc.)</a:t>
            </a:r>
            <a:endParaRPr/>
          </a:p>
          <a:p>
            <a:pPr indent="-228600" lvl="1" marL="685800" rtl="0" algn="l">
              <a:spcBef>
                <a:spcPts val="0"/>
              </a:spcBef>
              <a:spcAft>
                <a:spcPts val="0"/>
              </a:spcAft>
              <a:buClr>
                <a:schemeClr val="lt1"/>
              </a:buClr>
              <a:buSzPts val="1200"/>
              <a:buFont typeface="Calibri"/>
              <a:buAutoNum type="alphaLcParenR"/>
            </a:pPr>
            <a:r>
              <a:rPr lang="en-US"/>
              <a:t>Any other resources you will need to complete this study.</a:t>
            </a:r>
            <a:endParaRPr/>
          </a:p>
          <a:p>
            <a:pPr indent="-228600" lvl="0" marL="228600" rtl="0" algn="l">
              <a:spcBef>
                <a:spcPts val="0"/>
              </a:spcBef>
              <a:spcAft>
                <a:spcPts val="0"/>
              </a:spcAft>
              <a:buClr>
                <a:schemeClr val="lt1"/>
              </a:buClr>
              <a:buSzPts val="1200"/>
              <a:buFont typeface="Calibri"/>
              <a:buAutoNum type="arabicPeriod"/>
            </a:pPr>
            <a:r>
              <a:rPr lang="en-US"/>
              <a:t>Ethical Concerns/Considerations: </a:t>
            </a:r>
            <a:endParaRPr/>
          </a:p>
          <a:p>
            <a:pPr indent="-228600" lvl="1" marL="685800" rtl="0" algn="l">
              <a:spcBef>
                <a:spcPts val="0"/>
              </a:spcBef>
              <a:spcAft>
                <a:spcPts val="0"/>
              </a:spcAft>
              <a:buClr>
                <a:schemeClr val="lt1"/>
              </a:buClr>
              <a:buSzPts val="1200"/>
              <a:buFont typeface="Calibri"/>
              <a:buAutoNum type="alphaLcParenR"/>
            </a:pPr>
            <a:r>
              <a:rPr lang="en-US"/>
              <a:t>What risks, if any, are present? How will you mitigate these risks? </a:t>
            </a:r>
            <a:endParaRPr/>
          </a:p>
          <a:p>
            <a:pPr indent="-228600" lvl="1" marL="685800" rtl="0" algn="l">
              <a:spcBef>
                <a:spcPts val="0"/>
              </a:spcBef>
              <a:spcAft>
                <a:spcPts val="0"/>
              </a:spcAft>
              <a:buClr>
                <a:schemeClr val="lt1"/>
              </a:buClr>
              <a:buSzPts val="1200"/>
              <a:buFont typeface="Calibri"/>
              <a:buAutoNum type="alphaLcParenR"/>
            </a:pPr>
            <a:r>
              <a:rPr lang="en-US"/>
              <a:t>What benefits are there to participants?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u="sng"/>
              <a:t>Hint: </a:t>
            </a:r>
            <a:endParaRPr/>
          </a:p>
          <a:p>
            <a:pPr indent="-171450" lvl="0" marL="171450" rtl="0" algn="l">
              <a:spcBef>
                <a:spcPts val="0"/>
              </a:spcBef>
              <a:spcAft>
                <a:spcPts val="0"/>
              </a:spcAft>
              <a:buClr>
                <a:schemeClr val="lt1"/>
              </a:buClr>
              <a:buSzPts val="1200"/>
              <a:buFont typeface="Arial"/>
              <a:buChar char="•"/>
            </a:pPr>
            <a:r>
              <a:rPr b="0" lang="en-US" u="none"/>
              <a:t>Visit https://dc.gcu.edu/irb for additional resources and information</a:t>
            </a:r>
            <a:endParaRPr/>
          </a:p>
          <a:p>
            <a:pPr indent="-171450" lvl="0" marL="171450" rtl="0" algn="l">
              <a:spcBef>
                <a:spcPts val="0"/>
              </a:spcBef>
              <a:spcAft>
                <a:spcPts val="0"/>
              </a:spcAft>
              <a:buClr>
                <a:schemeClr val="lt1"/>
              </a:buClr>
              <a:buSzPts val="1200"/>
              <a:buFont typeface="Arial"/>
              <a:buChar char="•"/>
            </a:pPr>
            <a:r>
              <a:rPr b="0" lang="en-US" u="none"/>
              <a:t>Not sure what to consider? Use the dissertation template “Feasibility and Benefits Checklist” in the appendices.</a:t>
            </a:r>
            <a:endParaRPr/>
          </a:p>
        </p:txBody>
      </p:sp>
      <p:sp>
        <p:nvSpPr>
          <p:cNvPr id="377" name="Google Shape;377;p14: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8" name="Google Shape;388;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u="sng"/>
              <a:t>Objectives: </a:t>
            </a:r>
            <a:endParaRPr/>
          </a:p>
          <a:p>
            <a:pPr indent="-171450" lvl="0" marL="171450" rtl="0" algn="l">
              <a:spcBef>
                <a:spcPts val="0"/>
              </a:spcBef>
              <a:spcAft>
                <a:spcPts val="0"/>
              </a:spcAft>
              <a:buClr>
                <a:schemeClr val="lt1"/>
              </a:buClr>
              <a:buSzPts val="1200"/>
              <a:buFont typeface="Arial"/>
              <a:buChar char="•"/>
            </a:pPr>
            <a:r>
              <a:rPr lang="en-US"/>
              <a:t>Identify and discuss the feasibility of your proposed study based on the Feasibility &amp; Benefits Checklist located in the Dissertation Template appendices. </a:t>
            </a:r>
            <a:endParaRPr/>
          </a:p>
          <a:p>
            <a:pPr indent="-171450" lvl="0" marL="171450" rtl="0" algn="l">
              <a:spcBef>
                <a:spcPts val="0"/>
              </a:spcBef>
              <a:spcAft>
                <a:spcPts val="0"/>
              </a:spcAft>
              <a:buClr>
                <a:schemeClr val="lt1"/>
              </a:buClr>
              <a:buSzPts val="1200"/>
              <a:buFont typeface="Arial"/>
              <a:buChar char="•"/>
            </a:pPr>
            <a:r>
              <a:rPr lang="en-US"/>
              <a:t>The information on this slide will be used to inform the Ethical Considerations section in Ch. 3. </a:t>
            </a:r>
            <a:endParaRPr/>
          </a:p>
          <a:p>
            <a:pPr indent="0" lvl="0" marL="0" rtl="0" algn="l">
              <a:spcBef>
                <a:spcPts val="0"/>
              </a:spcBef>
              <a:spcAft>
                <a:spcPts val="0"/>
              </a:spcAft>
              <a:buNone/>
            </a:pPr>
            <a:r>
              <a:t/>
            </a:r>
            <a:endParaRPr b="1" u="sng"/>
          </a:p>
          <a:p>
            <a:pPr indent="0" lvl="0" marL="0" rtl="0" algn="l">
              <a:spcBef>
                <a:spcPts val="0"/>
              </a:spcBef>
              <a:spcAft>
                <a:spcPts val="0"/>
              </a:spcAft>
              <a:buNone/>
            </a:pPr>
            <a:r>
              <a:rPr b="1" lang="en-US" u="sng"/>
              <a:t>Feasibility Slide 2 Requirements: </a:t>
            </a:r>
            <a:endParaRPr/>
          </a:p>
          <a:p>
            <a:pPr indent="0" lvl="0" marL="0" rtl="0" algn="l">
              <a:spcBef>
                <a:spcPts val="0"/>
              </a:spcBef>
              <a:spcAft>
                <a:spcPts val="0"/>
              </a:spcAft>
              <a:buClr>
                <a:schemeClr val="lt1"/>
              </a:buClr>
              <a:buSzPts val="1200"/>
              <a:buFont typeface="Calibri"/>
              <a:buNone/>
            </a:pPr>
            <a:r>
              <a:rPr lang="en-US"/>
              <a:t>Complete the following bullets in order of presentation: </a:t>
            </a:r>
            <a:endParaRPr/>
          </a:p>
          <a:p>
            <a:pPr indent="-228600" lvl="0" marL="228600" rtl="0" algn="l">
              <a:spcBef>
                <a:spcPts val="0"/>
              </a:spcBef>
              <a:spcAft>
                <a:spcPts val="0"/>
              </a:spcAft>
              <a:buClr>
                <a:schemeClr val="lt1"/>
              </a:buClr>
              <a:buSzPts val="1200"/>
              <a:buFont typeface="Calibri"/>
              <a:buAutoNum type="arabicPeriod"/>
            </a:pPr>
            <a:r>
              <a:rPr lang="en-US"/>
              <a:t>Study Alignment with Program: </a:t>
            </a:r>
            <a:endParaRPr/>
          </a:p>
          <a:p>
            <a:pPr indent="-228600" lvl="1" marL="685800" rtl="0" algn="l">
              <a:spcBef>
                <a:spcPts val="0"/>
              </a:spcBef>
              <a:spcAft>
                <a:spcPts val="0"/>
              </a:spcAft>
              <a:buClr>
                <a:schemeClr val="lt1"/>
              </a:buClr>
              <a:buSzPts val="1200"/>
              <a:buFont typeface="Calibri"/>
              <a:buAutoNum type="alphaLcParenR"/>
            </a:pPr>
            <a:r>
              <a:rPr lang="en-US"/>
              <a:t>Identify your degree program and emphasis</a:t>
            </a:r>
            <a:endParaRPr/>
          </a:p>
          <a:p>
            <a:pPr indent="-228600" lvl="1" marL="685800" rtl="0" algn="l">
              <a:spcBef>
                <a:spcPts val="0"/>
              </a:spcBef>
              <a:spcAft>
                <a:spcPts val="0"/>
              </a:spcAft>
              <a:buClr>
                <a:schemeClr val="lt1"/>
              </a:buClr>
              <a:buSzPts val="1200"/>
              <a:buFont typeface="Calibri"/>
              <a:buAutoNum type="alphaLcParenR"/>
            </a:pPr>
            <a:r>
              <a:rPr lang="en-US"/>
              <a:t>Describe how your study aligns with your overall degree program (i.e. Business Administration, Organizational Leadership, General Psychology, etc.).</a:t>
            </a:r>
            <a:endParaRPr/>
          </a:p>
          <a:p>
            <a:pPr indent="-228600" lvl="0" marL="228600" rtl="0" algn="l">
              <a:spcBef>
                <a:spcPts val="0"/>
              </a:spcBef>
              <a:spcAft>
                <a:spcPts val="0"/>
              </a:spcAft>
              <a:buClr>
                <a:schemeClr val="lt1"/>
              </a:buClr>
              <a:buSzPts val="1200"/>
              <a:buFont typeface="Calibri"/>
              <a:buAutoNum type="arabicPeriod"/>
            </a:pPr>
            <a:r>
              <a:rPr lang="en-US"/>
              <a:t>Feasibility Concerns: </a:t>
            </a:r>
            <a:endParaRPr/>
          </a:p>
          <a:p>
            <a:pPr indent="-228600" lvl="1" marL="685800" rtl="0" algn="l">
              <a:spcBef>
                <a:spcPts val="0"/>
              </a:spcBef>
              <a:spcAft>
                <a:spcPts val="0"/>
              </a:spcAft>
              <a:buClr>
                <a:schemeClr val="lt1"/>
              </a:buClr>
              <a:buSzPts val="1200"/>
              <a:buFont typeface="Calibri"/>
              <a:buAutoNum type="alphaLcParenR"/>
            </a:pPr>
            <a:r>
              <a:rPr lang="en-US"/>
              <a:t>What obstacles might you face, and what are your backup plans? </a:t>
            </a:r>
            <a:endParaRPr/>
          </a:p>
          <a:p>
            <a:pPr indent="-228600" lvl="1" marL="685800" rtl="0" algn="l">
              <a:spcBef>
                <a:spcPts val="0"/>
              </a:spcBef>
              <a:spcAft>
                <a:spcPts val="0"/>
              </a:spcAft>
              <a:buClr>
                <a:schemeClr val="lt1"/>
              </a:buClr>
              <a:buSzPts val="1200"/>
              <a:buFont typeface="Calibri"/>
              <a:buAutoNum type="alphaLcParenR"/>
            </a:pPr>
            <a:r>
              <a:rPr lang="en-US"/>
              <a:t>Based on the information you have learned, is your study feasible? Why or why not? How can you make your study more manageable?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u="sng"/>
              <a:t>Hint: </a:t>
            </a:r>
            <a:endParaRPr/>
          </a:p>
          <a:p>
            <a:pPr indent="-171450" lvl="0" marL="171450" rtl="0" algn="l">
              <a:spcBef>
                <a:spcPts val="0"/>
              </a:spcBef>
              <a:spcAft>
                <a:spcPts val="0"/>
              </a:spcAft>
              <a:buClr>
                <a:schemeClr val="lt1"/>
              </a:buClr>
              <a:buSzPts val="1200"/>
              <a:buFont typeface="Arial"/>
              <a:buChar char="•"/>
            </a:pPr>
            <a:r>
              <a:rPr b="0" lang="en-US" u="none"/>
              <a:t>Visit https://dc.gcu.edu/irb for additional resources and information.</a:t>
            </a:r>
            <a:endParaRPr/>
          </a:p>
          <a:p>
            <a:pPr indent="-171450" lvl="0" marL="171450" marR="0" rtl="0" algn="l">
              <a:lnSpc>
                <a:spcPct val="100000"/>
              </a:lnSpc>
              <a:spcBef>
                <a:spcPts val="0"/>
              </a:spcBef>
              <a:spcAft>
                <a:spcPts val="0"/>
              </a:spcAft>
              <a:buClr>
                <a:schemeClr val="lt1"/>
              </a:buClr>
              <a:buSzPts val="1200"/>
              <a:buFont typeface="Arial"/>
              <a:buChar char="•"/>
            </a:pPr>
            <a:r>
              <a:rPr b="0" lang="en-US" u="none"/>
              <a:t>Not sure what to consider? Use the dissertation template “Feasibility and Benefits Checklist” in the appendices.</a:t>
            </a:r>
            <a:endParaRPr/>
          </a:p>
          <a:p>
            <a:pPr indent="-95250" lvl="0" marL="171450" rtl="0" algn="l">
              <a:spcBef>
                <a:spcPts val="0"/>
              </a:spcBef>
              <a:spcAft>
                <a:spcPts val="0"/>
              </a:spcAft>
              <a:buClr>
                <a:schemeClr val="lt1"/>
              </a:buClr>
              <a:buSzPts val="1200"/>
              <a:buFont typeface="Arial"/>
              <a:buNone/>
            </a:pPr>
            <a:r>
              <a:t/>
            </a:r>
            <a:endParaRPr b="0" u="none"/>
          </a:p>
        </p:txBody>
      </p:sp>
      <p:sp>
        <p:nvSpPr>
          <p:cNvPr id="389" name="Google Shape;389;p15: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0" name="Google Shape;40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u="sng"/>
              <a:t>Objectives: </a:t>
            </a:r>
            <a:endParaRPr/>
          </a:p>
          <a:p>
            <a:pPr indent="-171450" lvl="0" marL="171450" rtl="0" algn="l">
              <a:spcBef>
                <a:spcPts val="0"/>
              </a:spcBef>
              <a:spcAft>
                <a:spcPts val="0"/>
              </a:spcAft>
              <a:buClr>
                <a:schemeClr val="dk1"/>
              </a:buClr>
              <a:buSzPts val="1200"/>
              <a:buFont typeface="Arial"/>
              <a:buChar char="•"/>
            </a:pPr>
            <a:r>
              <a:rPr lang="en-US"/>
              <a:t>This slide is a placeholder for your defense of your topic to your residency instructor, peers, and/or dissertation committee. </a:t>
            </a:r>
            <a:endParaRPr/>
          </a:p>
          <a:p>
            <a:pPr indent="-171450" lvl="0" marL="171450" rtl="0" algn="l">
              <a:spcBef>
                <a:spcPts val="0"/>
              </a:spcBef>
              <a:spcAft>
                <a:spcPts val="0"/>
              </a:spcAft>
              <a:buClr>
                <a:schemeClr val="dk1"/>
              </a:buClr>
              <a:buSzPts val="1200"/>
              <a:buFont typeface="Arial"/>
              <a:buChar char="•"/>
            </a:pPr>
            <a:r>
              <a:rPr lang="en-US"/>
              <a:t>Learners should be prepared to answer questions about their study, including the key points, alignment, and feasibility.</a:t>
            </a:r>
            <a:endParaRPr/>
          </a:p>
          <a:p>
            <a:pPr indent="0" lvl="0" marL="0" rtl="0" algn="l">
              <a:spcBef>
                <a:spcPts val="0"/>
              </a:spcBef>
              <a:spcAft>
                <a:spcPts val="0"/>
              </a:spcAft>
              <a:buClr>
                <a:schemeClr val="dk1"/>
              </a:buClr>
              <a:buSzPts val="1200"/>
              <a:buFont typeface="Arial"/>
              <a:buNone/>
            </a:pPr>
            <a:r>
              <a:t/>
            </a:r>
            <a:endParaRPr/>
          </a:p>
          <a:p>
            <a:pPr indent="0" lvl="0" marL="0" rtl="0" algn="l">
              <a:spcBef>
                <a:spcPts val="0"/>
              </a:spcBef>
              <a:spcAft>
                <a:spcPts val="0"/>
              </a:spcAft>
              <a:buClr>
                <a:schemeClr val="dk1"/>
              </a:buClr>
              <a:buSzPts val="1200"/>
              <a:buFont typeface="Arial"/>
              <a:buNone/>
            </a:pPr>
            <a:r>
              <a:rPr b="1" lang="en-US" u="sng"/>
              <a:t>Slide Requirements: </a:t>
            </a:r>
            <a:endParaRPr/>
          </a:p>
          <a:p>
            <a:pPr indent="-171450" lvl="0" marL="171450" rtl="0" algn="l">
              <a:spcBef>
                <a:spcPts val="0"/>
              </a:spcBef>
              <a:spcAft>
                <a:spcPts val="0"/>
              </a:spcAft>
              <a:buClr>
                <a:schemeClr val="dk1"/>
              </a:buClr>
              <a:buSzPts val="1200"/>
              <a:buFont typeface="Arial"/>
              <a:buChar char="•"/>
            </a:pPr>
            <a:r>
              <a:rPr b="0" lang="en-US" u="none"/>
              <a:t>This slide is for presentation purposes in RSD-851 only – no content is required.</a:t>
            </a:r>
            <a:endParaRPr/>
          </a:p>
          <a:p>
            <a:pPr indent="-171450" lvl="0" marL="171450" rtl="0" algn="l">
              <a:spcBef>
                <a:spcPts val="0"/>
              </a:spcBef>
              <a:spcAft>
                <a:spcPts val="0"/>
              </a:spcAft>
              <a:buClr>
                <a:srgbClr val="7030A0"/>
              </a:buClr>
              <a:buSzPts val="1200"/>
              <a:buFont typeface="Arial"/>
              <a:buChar char="•"/>
            </a:pPr>
            <a:r>
              <a:rPr b="1" lang="en-US" u="sng">
                <a:solidFill>
                  <a:srgbClr val="7030A0"/>
                </a:solidFill>
              </a:rPr>
              <a:t>After</a:t>
            </a:r>
            <a:r>
              <a:rPr b="1" lang="en-US" u="none">
                <a:solidFill>
                  <a:srgbClr val="7030A0"/>
                </a:solidFill>
              </a:rPr>
              <a:t> successful completion of RSD-851, this slide may be deleted.</a:t>
            </a:r>
            <a:endParaRPr/>
          </a:p>
          <a:p>
            <a:pPr indent="-95250" lvl="0" marL="171450" rtl="0" algn="l">
              <a:spcBef>
                <a:spcPts val="0"/>
              </a:spcBef>
              <a:spcAft>
                <a:spcPts val="0"/>
              </a:spcAft>
              <a:buClr>
                <a:schemeClr val="dk1"/>
              </a:buClr>
              <a:buSzPts val="1200"/>
              <a:buFont typeface="Arial"/>
              <a:buNone/>
            </a:pPr>
            <a:r>
              <a:t/>
            </a:r>
            <a:endParaRPr/>
          </a:p>
          <a:p>
            <a:pPr indent="0" lvl="0" marL="0" rtl="0" algn="l">
              <a:spcBef>
                <a:spcPts val="0"/>
              </a:spcBef>
              <a:spcAft>
                <a:spcPts val="0"/>
              </a:spcAft>
              <a:buNone/>
            </a:pPr>
            <a:r>
              <a:t/>
            </a:r>
            <a:endParaRPr/>
          </a:p>
        </p:txBody>
      </p:sp>
      <p:sp>
        <p:nvSpPr>
          <p:cNvPr id="401" name="Google Shape;401;p16: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9" name="Google Shape;409;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u="sng"/>
              <a:t>Objectives: </a:t>
            </a:r>
            <a:endParaRPr/>
          </a:p>
          <a:p>
            <a:pPr indent="-171450" lvl="0" marL="171450" rtl="0" algn="l">
              <a:spcBef>
                <a:spcPts val="0"/>
              </a:spcBef>
              <a:spcAft>
                <a:spcPts val="0"/>
              </a:spcAft>
              <a:buClr>
                <a:schemeClr val="dk1"/>
              </a:buClr>
              <a:buSzPts val="1200"/>
              <a:buFont typeface="Arial"/>
              <a:buChar char="•"/>
            </a:pPr>
            <a:r>
              <a:rPr lang="en-US"/>
              <a:t>Be the project manager by preparing for and working on the dissertation. </a:t>
            </a:r>
            <a:endParaRPr/>
          </a:p>
          <a:p>
            <a:pPr indent="-171450" lvl="0" marL="171450" rtl="0" algn="l">
              <a:spcBef>
                <a:spcPts val="0"/>
              </a:spcBef>
              <a:spcAft>
                <a:spcPts val="0"/>
              </a:spcAft>
              <a:buClr>
                <a:schemeClr val="dk1"/>
              </a:buClr>
              <a:buSzPts val="1200"/>
              <a:buFont typeface="Arial"/>
              <a:buChar char="•"/>
            </a:pPr>
            <a:r>
              <a:rPr lang="en-US"/>
              <a:t>Take ownership of your progress and develop a detailed plan for completing your dissertation using the dissertation milestone guide: https://dc.gcu.edu/research/milestones.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u="sng"/>
              <a:t>Slide Requirements: </a:t>
            </a:r>
            <a:endParaRPr/>
          </a:p>
          <a:p>
            <a:pPr indent="-171450" lvl="0" marL="171450" rtl="0" algn="l">
              <a:spcBef>
                <a:spcPts val="0"/>
              </a:spcBef>
              <a:spcAft>
                <a:spcPts val="0"/>
              </a:spcAft>
              <a:buClr>
                <a:schemeClr val="dk1"/>
              </a:buClr>
              <a:buSzPts val="1200"/>
              <a:buFont typeface="Arial"/>
              <a:buChar char="•"/>
            </a:pPr>
            <a:r>
              <a:rPr lang="en-US"/>
              <a:t>In bullets, indicate the next steps you plan to take to prepare for and work on your dissertation. </a:t>
            </a:r>
            <a:endParaRPr/>
          </a:p>
          <a:p>
            <a:pPr indent="-171450" lvl="0" marL="171450" marR="0" rtl="0" algn="l">
              <a:lnSpc>
                <a:spcPct val="100000"/>
              </a:lnSpc>
              <a:spcBef>
                <a:spcPts val="0"/>
              </a:spcBef>
              <a:spcAft>
                <a:spcPts val="0"/>
              </a:spcAft>
              <a:buClr>
                <a:schemeClr val="dk1"/>
              </a:buClr>
              <a:buSzPts val="1200"/>
              <a:buFont typeface="Arial"/>
              <a:buChar char="•"/>
            </a:pPr>
            <a:r>
              <a:rPr b="1" lang="en-US"/>
              <a:t>This slide is required for RSD-851 only but may be completed for learner reference in other classes.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u="sng"/>
              <a:t>Hints: </a:t>
            </a:r>
            <a:endParaRPr/>
          </a:p>
          <a:p>
            <a:pPr indent="0" lvl="0" marL="0" marR="0" rtl="0" algn="l">
              <a:lnSpc>
                <a:spcPct val="100000"/>
              </a:lnSpc>
              <a:spcBef>
                <a:spcPts val="0"/>
              </a:spcBef>
              <a:spcAft>
                <a:spcPts val="0"/>
              </a:spcAft>
              <a:buClr>
                <a:schemeClr val="dk1"/>
              </a:buClr>
              <a:buSzPts val="1200"/>
              <a:buFont typeface="Calibri"/>
              <a:buNone/>
            </a:pPr>
            <a:r>
              <a:rPr lang="en-US"/>
              <a:t>List of Next Steps </a:t>
            </a:r>
            <a:r>
              <a:rPr lang="en-US">
                <a:solidFill>
                  <a:srgbClr val="FF0000"/>
                </a:solidFill>
              </a:rPr>
              <a:t>might </a:t>
            </a:r>
            <a:r>
              <a:rPr lang="en-US"/>
              <a:t>include (customize to your study):  </a:t>
            </a:r>
            <a:endParaRPr/>
          </a:p>
          <a:p>
            <a:pPr indent="-342900" lvl="0" marL="342900" rtl="0" algn="l">
              <a:spcBef>
                <a:spcPts val="0"/>
              </a:spcBef>
              <a:spcAft>
                <a:spcPts val="0"/>
              </a:spcAft>
              <a:buClr>
                <a:schemeClr val="dk1"/>
              </a:buClr>
              <a:buSzPts val="2000"/>
              <a:buFont typeface="Arial"/>
              <a:buChar char="•"/>
            </a:pPr>
            <a:r>
              <a:rPr lang="en-US" sz="2000"/>
              <a:t>Create a detailed dissertation project plan using the Dissertation Milestone Guide</a:t>
            </a:r>
            <a:endParaRPr/>
          </a:p>
          <a:p>
            <a:pPr indent="-342900" lvl="0" marL="342900" rtl="0" algn="l">
              <a:spcBef>
                <a:spcPts val="0"/>
              </a:spcBef>
              <a:spcAft>
                <a:spcPts val="0"/>
              </a:spcAft>
              <a:buClr>
                <a:schemeClr val="dk1"/>
              </a:buClr>
              <a:buSzPts val="2000"/>
              <a:buFont typeface="Arial"/>
              <a:buChar char="•"/>
            </a:pPr>
            <a:r>
              <a:rPr lang="en-US" sz="2000"/>
              <a:t>DC Network</a:t>
            </a:r>
            <a:endParaRPr/>
          </a:p>
          <a:p>
            <a:pPr indent="-285750" lvl="1" marL="742950" rtl="0" algn="l">
              <a:spcBef>
                <a:spcPts val="0"/>
              </a:spcBef>
              <a:spcAft>
                <a:spcPts val="0"/>
              </a:spcAft>
              <a:buClr>
                <a:schemeClr val="dk1"/>
              </a:buClr>
              <a:buSzPts val="1800"/>
              <a:buFont typeface="Arial"/>
              <a:buChar char="•"/>
            </a:pPr>
            <a:r>
              <a:rPr lang="en-US" sz="1800"/>
              <a:t>Review resources on Identifying a Content Expert.  Begin the process to identify a potential Content Expert that may be interested in serving on your committee</a:t>
            </a:r>
            <a:endParaRPr/>
          </a:p>
          <a:p>
            <a:pPr indent="-285750" lvl="1" marL="742950" rtl="0" algn="l">
              <a:spcBef>
                <a:spcPts val="0"/>
              </a:spcBef>
              <a:spcAft>
                <a:spcPts val="0"/>
              </a:spcAft>
              <a:buClr>
                <a:schemeClr val="dk1"/>
              </a:buClr>
              <a:buSzPts val="1800"/>
              <a:buFont typeface="Arial"/>
              <a:buChar char="•"/>
            </a:pPr>
            <a:r>
              <a:rPr lang="en-US" sz="1800"/>
              <a:t>Review the IRB Research Center resources for the Institutional Review Board process and CIT  requirements</a:t>
            </a:r>
            <a:endParaRPr/>
          </a:p>
          <a:p>
            <a:pPr indent="-285750" lvl="1" marL="742950" rtl="0" algn="l">
              <a:spcBef>
                <a:spcPts val="0"/>
              </a:spcBef>
              <a:spcAft>
                <a:spcPts val="0"/>
              </a:spcAft>
              <a:buClr>
                <a:schemeClr val="dk1"/>
              </a:buClr>
              <a:buSzPts val="1200"/>
              <a:buFont typeface="Arial"/>
              <a:buChar char="•"/>
            </a:pPr>
            <a:r>
              <a:rPr lang="en-US"/>
              <a:t>The DC Network Milestone Guide lists all milestones for Year 1, Year 2, and Year 3+: </a:t>
            </a:r>
            <a:endParaRPr/>
          </a:p>
          <a:p>
            <a:pPr indent="-171450" lvl="2" marL="1085850" rtl="0" algn="l">
              <a:spcBef>
                <a:spcPts val="0"/>
              </a:spcBef>
              <a:spcAft>
                <a:spcPts val="0"/>
              </a:spcAft>
              <a:buClr>
                <a:schemeClr val="dk1"/>
              </a:buClr>
              <a:buSzPts val="1200"/>
              <a:buFont typeface="Arial"/>
              <a:buChar char="•"/>
            </a:pPr>
            <a:r>
              <a:rPr lang="en-US"/>
              <a:t>Year 1: https://dc.gcu.edu/research/milestones/year_1</a:t>
            </a:r>
            <a:endParaRPr/>
          </a:p>
          <a:p>
            <a:pPr indent="-171450" lvl="2" marL="1085850" rtl="0" algn="l">
              <a:spcBef>
                <a:spcPts val="0"/>
              </a:spcBef>
              <a:spcAft>
                <a:spcPts val="0"/>
              </a:spcAft>
              <a:buClr>
                <a:schemeClr val="dk1"/>
              </a:buClr>
              <a:buSzPts val="1200"/>
              <a:buFont typeface="Arial"/>
              <a:buChar char="•"/>
            </a:pPr>
            <a:r>
              <a:rPr lang="en-US"/>
              <a:t>Year 2: https://dc.gcu.edu/research/milestones/year_2</a:t>
            </a:r>
            <a:endParaRPr/>
          </a:p>
          <a:p>
            <a:pPr indent="-171450" lvl="2" marL="1085850" rtl="0" algn="l">
              <a:spcBef>
                <a:spcPts val="0"/>
              </a:spcBef>
              <a:spcAft>
                <a:spcPts val="0"/>
              </a:spcAft>
              <a:buClr>
                <a:schemeClr val="dk1"/>
              </a:buClr>
              <a:buSzPts val="1200"/>
              <a:buFont typeface="Arial"/>
              <a:buChar char="•"/>
            </a:pPr>
            <a:r>
              <a:rPr lang="en-US"/>
              <a:t>Year 3+: https://dc.gcu.edu/research/milestones/year_3</a:t>
            </a:r>
            <a:endParaRPr/>
          </a:p>
          <a:p>
            <a:pPr indent="-342900" lvl="0" marL="342900" rtl="0" algn="l">
              <a:spcBef>
                <a:spcPts val="0"/>
              </a:spcBef>
              <a:spcAft>
                <a:spcPts val="0"/>
              </a:spcAft>
              <a:buClr>
                <a:schemeClr val="dk1"/>
              </a:buClr>
              <a:buSzPts val="2000"/>
              <a:buFont typeface="Arial"/>
              <a:buChar char="•"/>
            </a:pPr>
            <a:r>
              <a:rPr lang="en-US" sz="2000"/>
              <a:t>Gather and organize empirical articles (5 years or newer) on related topic</a:t>
            </a:r>
            <a:endParaRPr/>
          </a:p>
          <a:p>
            <a:pPr indent="-342900" lvl="0" marL="342900" marR="0" rtl="0" algn="l">
              <a:lnSpc>
                <a:spcPct val="100000"/>
              </a:lnSpc>
              <a:spcBef>
                <a:spcPts val="0"/>
              </a:spcBef>
              <a:spcAft>
                <a:spcPts val="0"/>
              </a:spcAft>
              <a:buClr>
                <a:schemeClr val="dk1"/>
              </a:buClr>
              <a:buSzPts val="2000"/>
              <a:buFont typeface="Arial"/>
              <a:buChar char="•"/>
            </a:pPr>
            <a:r>
              <a:rPr lang="en-US" sz="2000"/>
              <a:t>Start CITI Training</a:t>
            </a:r>
            <a:endParaRPr/>
          </a:p>
          <a:p>
            <a:pPr indent="0" lvl="0" marL="0" rtl="0" algn="l">
              <a:spcBef>
                <a:spcPts val="0"/>
              </a:spcBef>
              <a:spcAft>
                <a:spcPts val="0"/>
              </a:spcAft>
              <a:buClr>
                <a:schemeClr val="dk1"/>
              </a:buClr>
              <a:buSzPts val="2000"/>
              <a:buFont typeface="Arial"/>
              <a:buNone/>
            </a:pPr>
            <a:r>
              <a:t/>
            </a:r>
            <a:endParaRPr sz="2000"/>
          </a:p>
          <a:p>
            <a:pPr indent="-215900" lvl="1" marL="800100" rtl="0" algn="l">
              <a:spcBef>
                <a:spcPts val="0"/>
              </a:spcBef>
              <a:spcAft>
                <a:spcPts val="0"/>
              </a:spcAft>
              <a:buClr>
                <a:schemeClr val="dk1"/>
              </a:buClr>
              <a:buSzPts val="2000"/>
              <a:buFont typeface="Arial"/>
              <a:buNone/>
            </a:pPr>
            <a:r>
              <a:t/>
            </a:r>
            <a:endParaRPr sz="2000"/>
          </a:p>
          <a:p>
            <a:pPr indent="0" lvl="0" marL="0" rtl="0" algn="l">
              <a:spcBef>
                <a:spcPts val="0"/>
              </a:spcBef>
              <a:spcAft>
                <a:spcPts val="0"/>
              </a:spcAft>
              <a:buNone/>
            </a:pPr>
            <a:r>
              <a:t/>
            </a:r>
            <a:endParaRPr u="none"/>
          </a:p>
          <a:p>
            <a:pPr indent="0" lvl="0" marL="0" rtl="0" algn="l">
              <a:spcBef>
                <a:spcPts val="0"/>
              </a:spcBef>
              <a:spcAft>
                <a:spcPts val="0"/>
              </a:spcAft>
              <a:buNone/>
            </a:pPr>
            <a:r>
              <a:t/>
            </a:r>
            <a:endParaRPr/>
          </a:p>
          <a:p>
            <a:pPr indent="0" lvl="0" marL="0" rtl="0" algn="l">
              <a:spcBef>
                <a:spcPts val="0"/>
              </a:spcBef>
              <a:spcAft>
                <a:spcPts val="0"/>
              </a:spcAft>
              <a:buNone/>
            </a:pPr>
            <a:r>
              <a:t/>
            </a:r>
            <a:endParaRPr b="1" u="sng"/>
          </a:p>
        </p:txBody>
      </p:sp>
      <p:sp>
        <p:nvSpPr>
          <p:cNvPr id="410" name="Google Shape;410;p17: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8" name="Google Shape;418;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200" u="sng">
                <a:solidFill>
                  <a:schemeClr val="dk1"/>
                </a:solidFill>
                <a:latin typeface="Gill Sans"/>
                <a:ea typeface="Gill Sans"/>
                <a:cs typeface="Gill Sans"/>
                <a:sym typeface="Gill Sans"/>
              </a:rPr>
              <a:t>Objective: </a:t>
            </a:r>
            <a:endParaRPr/>
          </a:p>
          <a:p>
            <a:pPr indent="0" lvl="0" marL="0" rtl="0" algn="l">
              <a:spcBef>
                <a:spcPts val="0"/>
              </a:spcBef>
              <a:spcAft>
                <a:spcPts val="0"/>
              </a:spcAft>
              <a:buNone/>
            </a:pPr>
            <a:r>
              <a:rPr lang="en-US"/>
              <a:t>This slide is used to provide the purpose statement, which will be expanded upon in the Chapter 3: Purpose of the Study section. </a:t>
            </a:r>
            <a:endParaRPr/>
          </a:p>
          <a:p>
            <a:pPr indent="0" lvl="0" marL="0" rtl="0" algn="l">
              <a:spcBef>
                <a:spcPts val="0"/>
              </a:spcBef>
              <a:spcAft>
                <a:spcPts val="0"/>
              </a:spcAft>
              <a:buNone/>
            </a:pPr>
            <a:r>
              <a:t/>
            </a:r>
            <a:endParaRPr b="1" u="sng"/>
          </a:p>
          <a:p>
            <a:pPr indent="0" lvl="0" marL="0" rtl="0" algn="l">
              <a:spcBef>
                <a:spcPts val="0"/>
              </a:spcBef>
              <a:spcAft>
                <a:spcPts val="0"/>
              </a:spcAft>
              <a:buNone/>
            </a:pPr>
            <a:r>
              <a:rPr b="1" lang="en-US" u="sng"/>
              <a:t>Slide Requirements:</a:t>
            </a:r>
            <a:r>
              <a:rPr b="1" lang="en-US"/>
              <a:t> </a:t>
            </a:r>
            <a:endParaRPr/>
          </a:p>
          <a:p>
            <a:pPr indent="-228600" lvl="0" marL="228600" rtl="0" algn="l">
              <a:spcBef>
                <a:spcPts val="0"/>
              </a:spcBef>
              <a:spcAft>
                <a:spcPts val="0"/>
              </a:spcAft>
              <a:buClr>
                <a:schemeClr val="dk1"/>
              </a:buClr>
              <a:buSzPts val="1200"/>
              <a:buFont typeface="Calibri"/>
              <a:buAutoNum type="arabicPeriod"/>
            </a:pPr>
            <a:r>
              <a:rPr lang="en-US"/>
              <a:t>State the purpose of the study in </a:t>
            </a:r>
            <a:r>
              <a:rPr b="1" lang="en-US" sz="1200" u="sng">
                <a:solidFill>
                  <a:schemeClr val="dk1"/>
                </a:solidFill>
                <a:latin typeface="Gill Sans"/>
                <a:ea typeface="Gill Sans"/>
                <a:cs typeface="Gill Sans"/>
                <a:sym typeface="Gill Sans"/>
              </a:rPr>
              <a:t>one</a:t>
            </a:r>
            <a:r>
              <a:rPr lang="en-US" sz="1200">
                <a:solidFill>
                  <a:schemeClr val="dk1"/>
                </a:solidFill>
                <a:latin typeface="Gill Sans"/>
                <a:ea typeface="Gill Sans"/>
                <a:cs typeface="Gill Sans"/>
                <a:sym typeface="Gill Sans"/>
              </a:rPr>
              <a:t> sentence that identifies the research methodology, design, problem statement, target population, and geographic location. </a:t>
            </a:r>
            <a:endParaRPr/>
          </a:p>
          <a:p>
            <a:pPr indent="-228600" lvl="0" marL="228600" rtl="0" algn="l">
              <a:spcBef>
                <a:spcPts val="0"/>
              </a:spcBef>
              <a:spcAft>
                <a:spcPts val="0"/>
              </a:spcAft>
              <a:buClr>
                <a:schemeClr val="dk1"/>
              </a:buClr>
              <a:buSzPts val="1200"/>
              <a:buFont typeface="Calibri"/>
              <a:buAutoNum type="arabicPeriod"/>
            </a:pPr>
            <a:r>
              <a:rPr lang="en-US" sz="1200">
                <a:solidFill>
                  <a:schemeClr val="dk1"/>
                </a:solidFill>
                <a:latin typeface="Gill Sans"/>
                <a:ea typeface="Gill Sans"/>
                <a:cs typeface="Gill Sans"/>
                <a:sym typeface="Gill Sans"/>
              </a:rPr>
              <a:t>Alignment: The purpose statement must align with the problem statement, phenomenon/research questions, methodology, and design.</a:t>
            </a:r>
            <a:endParaRPr/>
          </a:p>
          <a:p>
            <a:pPr indent="-152400" lvl="0" marL="228600" rtl="0" algn="l">
              <a:spcBef>
                <a:spcPts val="0"/>
              </a:spcBef>
              <a:spcAft>
                <a:spcPts val="0"/>
              </a:spcAft>
              <a:buClr>
                <a:schemeClr val="dk1"/>
              </a:buClr>
              <a:buSzPts val="1200"/>
              <a:buFont typeface="Calibri"/>
              <a:buNone/>
            </a:pPr>
            <a:r>
              <a:t/>
            </a:r>
            <a:endParaRPr sz="1200">
              <a:solidFill>
                <a:schemeClr val="dk1"/>
              </a:solidFill>
              <a:latin typeface="Gill Sans"/>
              <a:ea typeface="Gill Sans"/>
              <a:cs typeface="Gill Sans"/>
              <a:sym typeface="Gill Sans"/>
            </a:endParaRPr>
          </a:p>
          <a:p>
            <a:pPr indent="0" lvl="0" marL="0" rtl="0" algn="l">
              <a:spcBef>
                <a:spcPts val="0"/>
              </a:spcBef>
              <a:spcAft>
                <a:spcPts val="0"/>
              </a:spcAft>
              <a:buClr>
                <a:schemeClr val="dk1"/>
              </a:buClr>
              <a:buSzPts val="1200"/>
              <a:buFont typeface="Calibri"/>
              <a:buNone/>
            </a:pPr>
            <a:r>
              <a:rPr b="1" lang="en-US" sz="1200" u="sng">
                <a:solidFill>
                  <a:schemeClr val="dk1"/>
                </a:solidFill>
                <a:latin typeface="Gill Sans"/>
                <a:ea typeface="Gill Sans"/>
                <a:cs typeface="Gill Sans"/>
                <a:sym typeface="Gill Sans"/>
              </a:rPr>
              <a:t>Hint: </a:t>
            </a:r>
            <a:endParaRPr/>
          </a:p>
          <a:p>
            <a:pPr indent="-171450" lvl="0" marL="171450" marR="0" rtl="0" algn="l">
              <a:lnSpc>
                <a:spcPct val="100000"/>
              </a:lnSpc>
              <a:spcBef>
                <a:spcPts val="0"/>
              </a:spcBef>
              <a:spcAft>
                <a:spcPts val="0"/>
              </a:spcAft>
              <a:buClr>
                <a:schemeClr val="dk1"/>
              </a:buClr>
              <a:buSzPts val="1200"/>
              <a:buFont typeface="Arial"/>
              <a:buChar char="•"/>
            </a:pPr>
            <a:r>
              <a:rPr lang="en-US" sz="1200">
                <a:solidFill>
                  <a:schemeClr val="dk1"/>
                </a:solidFill>
                <a:latin typeface="Gill Sans"/>
                <a:ea typeface="Gill Sans"/>
                <a:cs typeface="Gill Sans"/>
                <a:sym typeface="Gill Sans"/>
              </a:rPr>
              <a:t>This is presented as a declarative statement. Possible structure: "The purpose of this qualitative [</a:t>
            </a:r>
            <a:r>
              <a:rPr i="1" lang="en-US" sz="1200">
                <a:solidFill>
                  <a:schemeClr val="dk1"/>
                </a:solidFill>
                <a:latin typeface="Gill Sans"/>
                <a:ea typeface="Gill Sans"/>
                <a:cs typeface="Gill Sans"/>
                <a:sym typeface="Gill Sans"/>
              </a:rPr>
              <a:t>design</a:t>
            </a:r>
            <a:r>
              <a:rPr lang="en-US" sz="1200">
                <a:solidFill>
                  <a:schemeClr val="dk1"/>
                </a:solidFill>
                <a:latin typeface="Gill Sans"/>
                <a:ea typeface="Gill Sans"/>
                <a:cs typeface="Gill Sans"/>
                <a:sym typeface="Gill Sans"/>
              </a:rPr>
              <a:t>] study is to … [</a:t>
            </a:r>
            <a:r>
              <a:rPr i="1" lang="en-US" sz="1200">
                <a:solidFill>
                  <a:schemeClr val="dk1"/>
                </a:solidFill>
                <a:latin typeface="Gill Sans"/>
                <a:ea typeface="Gill Sans"/>
                <a:cs typeface="Gill Sans"/>
                <a:sym typeface="Gill Sans"/>
              </a:rPr>
              <a:t>include the unknown from the Problem Statement</a:t>
            </a:r>
            <a:r>
              <a:rPr lang="en-US" sz="1200">
                <a:solidFill>
                  <a:schemeClr val="dk1"/>
                </a:solidFill>
                <a:latin typeface="Gill Sans"/>
                <a:ea typeface="Gill Sans"/>
                <a:cs typeface="Gill Sans"/>
                <a:sym typeface="Gill Sans"/>
              </a:rPr>
              <a:t>] among [</a:t>
            </a:r>
            <a:r>
              <a:rPr i="1" lang="en-US" sz="1200">
                <a:solidFill>
                  <a:schemeClr val="dk1"/>
                </a:solidFill>
                <a:latin typeface="Gill Sans"/>
                <a:ea typeface="Gill Sans"/>
                <a:cs typeface="Gill Sans"/>
                <a:sym typeface="Gill Sans"/>
              </a:rPr>
              <a:t>target population</a:t>
            </a:r>
            <a:r>
              <a:rPr lang="en-US" sz="1200">
                <a:solidFill>
                  <a:schemeClr val="dk1"/>
                </a:solidFill>
                <a:latin typeface="Gill Sans"/>
                <a:ea typeface="Gill Sans"/>
                <a:cs typeface="Gill Sans"/>
                <a:sym typeface="Gill Sans"/>
              </a:rPr>
              <a:t>] at a [</a:t>
            </a:r>
            <a:r>
              <a:rPr i="1" lang="en-US" sz="1200">
                <a:solidFill>
                  <a:schemeClr val="dk1"/>
                </a:solidFill>
                <a:latin typeface="Gill Sans"/>
                <a:ea typeface="Gill Sans"/>
                <a:cs typeface="Gill Sans"/>
                <a:sym typeface="Gill Sans"/>
              </a:rPr>
              <a:t>setting/geographic location</a:t>
            </a:r>
            <a:r>
              <a:rPr lang="en-US" sz="1200">
                <a:solidFill>
                  <a:schemeClr val="dk1"/>
                </a:solidFill>
                <a:latin typeface="Gill Sans"/>
                <a:ea typeface="Gill Sans"/>
                <a:cs typeface="Gill Sans"/>
                <a:sym typeface="Gill Sans"/>
              </a:rPr>
              <a:t>].“</a:t>
            </a:r>
            <a:endParaRPr/>
          </a:p>
          <a:p>
            <a:pPr indent="-171450" lvl="0" marL="171450" marR="0" rtl="0" algn="l">
              <a:lnSpc>
                <a:spcPct val="100000"/>
              </a:lnSpc>
              <a:spcBef>
                <a:spcPts val="0"/>
              </a:spcBef>
              <a:spcAft>
                <a:spcPts val="0"/>
              </a:spcAft>
              <a:buClr>
                <a:schemeClr val="dk1"/>
              </a:buClr>
              <a:buSzPts val="1200"/>
              <a:buFont typeface="Arial"/>
              <a:buChar char="•"/>
            </a:pPr>
            <a:r>
              <a:rPr lang="en-US" sz="1200">
                <a:solidFill>
                  <a:schemeClr val="dk1"/>
                </a:solidFill>
                <a:latin typeface="Gill Sans"/>
                <a:ea typeface="Gill Sans"/>
                <a:cs typeface="Gill Sans"/>
                <a:sym typeface="Gill Sans"/>
              </a:rPr>
              <a:t>Check recent GCU dissertations for models of purpose statement structure: https://lopes.idm.oclc.org/login?url=https://search.proquest.com/pqdtlocal1008967?accountid=7374</a:t>
            </a:r>
            <a:endParaRPr/>
          </a:p>
          <a:p>
            <a:pPr indent="-171450" lvl="0" marL="171450" marR="0" rtl="0" algn="l">
              <a:lnSpc>
                <a:spcPct val="100000"/>
              </a:lnSpc>
              <a:spcBef>
                <a:spcPts val="0"/>
              </a:spcBef>
              <a:spcAft>
                <a:spcPts val="0"/>
              </a:spcAft>
              <a:buClr>
                <a:schemeClr val="dk1"/>
              </a:buClr>
              <a:buSzPts val="1200"/>
              <a:buFont typeface="Arial"/>
              <a:buChar char="•"/>
            </a:pPr>
            <a:r>
              <a:rPr lang="en-US"/>
              <a:t>Need some further guidance? Use the Qualitative Knowledge Base: https://dc.gcu.edu/research/qualitative/problem_space_and_purpose_of_study</a:t>
            </a:r>
            <a:endParaRPr/>
          </a:p>
          <a:p>
            <a:pPr indent="0" lvl="0" marL="0" rtl="0" algn="l">
              <a:spcBef>
                <a:spcPts val="0"/>
              </a:spcBef>
              <a:spcAft>
                <a:spcPts val="0"/>
              </a:spcAft>
              <a:buClr>
                <a:schemeClr val="dk1"/>
              </a:buClr>
              <a:buSzPts val="1200"/>
              <a:buFont typeface="Calibri"/>
              <a:buNone/>
            </a:pPr>
            <a:r>
              <a:t/>
            </a:r>
            <a:endParaRPr sz="1200">
              <a:solidFill>
                <a:schemeClr val="dk1"/>
              </a:solidFill>
              <a:latin typeface="Gill Sans"/>
              <a:ea typeface="Gill Sans"/>
              <a:cs typeface="Gill Sans"/>
              <a:sym typeface="Gill Sans"/>
            </a:endParaRPr>
          </a:p>
        </p:txBody>
      </p:sp>
      <p:sp>
        <p:nvSpPr>
          <p:cNvPr id="419" name="Google Shape;419;p18: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7" name="Google Shape;427;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u="sng"/>
              <a:t>Objectives:</a:t>
            </a:r>
            <a:endParaRPr/>
          </a:p>
          <a:p>
            <a:pPr indent="-171450" lvl="0" marL="171450" marR="0" rtl="0" algn="l">
              <a:lnSpc>
                <a:spcPct val="100000"/>
              </a:lnSpc>
              <a:spcBef>
                <a:spcPts val="0"/>
              </a:spcBef>
              <a:spcAft>
                <a:spcPts val="0"/>
              </a:spcAft>
              <a:buClr>
                <a:schemeClr val="dk1"/>
              </a:buClr>
              <a:buSzPts val="1200"/>
              <a:buFont typeface="Arial"/>
              <a:buChar char="•"/>
            </a:pPr>
            <a:r>
              <a:rPr lang="en-US"/>
              <a:t>This outline is used to ensure there is an appropriate and reachable target population.  </a:t>
            </a:r>
            <a:endParaRPr/>
          </a:p>
          <a:p>
            <a:pPr indent="-171450" lvl="0" marL="171450" marR="0" rtl="0" algn="l">
              <a:lnSpc>
                <a:spcPct val="100000"/>
              </a:lnSpc>
              <a:spcBef>
                <a:spcPts val="0"/>
              </a:spcBef>
              <a:spcAft>
                <a:spcPts val="0"/>
              </a:spcAft>
              <a:buClr>
                <a:schemeClr val="dk1"/>
              </a:buClr>
              <a:buSzPts val="1200"/>
              <a:buFont typeface="Arial"/>
              <a:buChar char="•"/>
            </a:pPr>
            <a:r>
              <a:rPr lang="en-US"/>
              <a:t>To ensure that the target population is sufficiently large to obtain the minimum sample.</a:t>
            </a:r>
            <a:endParaRPr/>
          </a:p>
          <a:p>
            <a:pPr indent="-171450" lvl="0" marL="171450" marR="0" rtl="0" algn="l">
              <a:lnSpc>
                <a:spcPct val="100000"/>
              </a:lnSpc>
              <a:spcBef>
                <a:spcPts val="0"/>
              </a:spcBef>
              <a:spcAft>
                <a:spcPts val="0"/>
              </a:spcAft>
              <a:buClr>
                <a:schemeClr val="dk1"/>
              </a:buClr>
              <a:buSzPts val="1200"/>
              <a:buFont typeface="Arial"/>
              <a:buChar char="•"/>
            </a:pPr>
            <a:r>
              <a:rPr lang="en-US"/>
              <a:t>In the Proposal, this outline becomes a section in Chapter 3.</a:t>
            </a:r>
            <a:endParaRPr/>
          </a:p>
          <a:p>
            <a:pPr indent="0" lvl="0" marL="0" rtl="0" algn="l">
              <a:spcBef>
                <a:spcPts val="0"/>
              </a:spcBef>
              <a:spcAft>
                <a:spcPts val="0"/>
              </a:spcAft>
              <a:buNone/>
            </a:pPr>
            <a:r>
              <a:t/>
            </a:r>
            <a:endParaRPr b="0"/>
          </a:p>
          <a:p>
            <a:pPr indent="0" lvl="0" marL="0" rtl="0" algn="l">
              <a:spcBef>
                <a:spcPts val="0"/>
              </a:spcBef>
              <a:spcAft>
                <a:spcPts val="0"/>
              </a:spcAft>
              <a:buNone/>
            </a:pPr>
            <a:r>
              <a:rPr b="1" lang="en-US" u="sng"/>
              <a:t>Slide Requirements: </a:t>
            </a:r>
            <a:endParaRPr/>
          </a:p>
          <a:p>
            <a:pPr indent="-228600" lvl="0" marL="228600" rtl="0" algn="l">
              <a:spcBef>
                <a:spcPts val="0"/>
              </a:spcBef>
              <a:spcAft>
                <a:spcPts val="0"/>
              </a:spcAft>
              <a:buClr>
                <a:schemeClr val="dk1"/>
              </a:buClr>
              <a:buSzPts val="1200"/>
              <a:buFont typeface="Calibri"/>
              <a:buAutoNum type="arabicPeriod"/>
            </a:pPr>
            <a:r>
              <a:rPr lang="en-US"/>
              <a:t>Top Row: Define the terms general population, target population, and sample using authoritative sources. </a:t>
            </a:r>
            <a:endParaRPr/>
          </a:p>
          <a:p>
            <a:pPr indent="-228600" lvl="0" marL="228600" rtl="0" algn="l">
              <a:spcBef>
                <a:spcPts val="0"/>
              </a:spcBef>
              <a:spcAft>
                <a:spcPts val="0"/>
              </a:spcAft>
              <a:buClr>
                <a:schemeClr val="dk1"/>
              </a:buClr>
              <a:buSzPts val="1200"/>
              <a:buFont typeface="Calibri"/>
              <a:buAutoNum type="arabicPeriod"/>
            </a:pPr>
            <a:r>
              <a:rPr lang="en-US"/>
              <a:t>Bottom Row: Describe the population, target population, and sample as related to the proposed study.</a:t>
            </a:r>
            <a:endParaRPr/>
          </a:p>
          <a:p>
            <a:pPr indent="-228600" lvl="1" marL="685800" marR="0" rtl="0" algn="l">
              <a:lnSpc>
                <a:spcPct val="100000"/>
              </a:lnSpc>
              <a:spcBef>
                <a:spcPts val="0"/>
              </a:spcBef>
              <a:spcAft>
                <a:spcPts val="0"/>
              </a:spcAft>
              <a:buClr>
                <a:schemeClr val="dk1"/>
              </a:buClr>
              <a:buSzPts val="1200"/>
              <a:buFont typeface="Arial"/>
              <a:buChar char="•"/>
            </a:pPr>
            <a:r>
              <a:rPr lang="en-US"/>
              <a:t>General Population: Describe the population of interest for your overall study.</a:t>
            </a:r>
            <a:endParaRPr/>
          </a:p>
          <a:p>
            <a:pPr indent="-228600" lvl="1" marL="685800" marR="0" rtl="0" algn="l">
              <a:lnSpc>
                <a:spcPct val="100000"/>
              </a:lnSpc>
              <a:spcBef>
                <a:spcPts val="0"/>
              </a:spcBef>
              <a:spcAft>
                <a:spcPts val="0"/>
              </a:spcAft>
              <a:buClr>
                <a:schemeClr val="dk1"/>
              </a:buClr>
              <a:buSzPts val="1200"/>
              <a:buFont typeface="Arial"/>
              <a:buChar char="•"/>
            </a:pPr>
            <a:r>
              <a:rPr lang="en-US"/>
              <a:t>Target Population: Estimate the size of the target population and identify the specific way to access the target population (see hints below).</a:t>
            </a:r>
            <a:endParaRPr/>
          </a:p>
          <a:p>
            <a:pPr indent="-228600" lvl="1" marL="685800" marR="0" rtl="0" algn="l">
              <a:lnSpc>
                <a:spcPct val="100000"/>
              </a:lnSpc>
              <a:spcBef>
                <a:spcPts val="0"/>
              </a:spcBef>
              <a:spcAft>
                <a:spcPts val="0"/>
              </a:spcAft>
              <a:buClr>
                <a:schemeClr val="dk1"/>
              </a:buClr>
              <a:buSzPts val="1200"/>
              <a:buFont typeface="Arial"/>
              <a:buChar char="•"/>
            </a:pPr>
            <a:r>
              <a:rPr lang="en-US"/>
              <a:t>Sample: Estimate the projected sample size and who/what will be sampled for </a:t>
            </a:r>
            <a:r>
              <a:rPr b="1" lang="en-US" u="sng"/>
              <a:t>each</a:t>
            </a:r>
            <a:r>
              <a:rPr lang="en-US"/>
              <a:t> source of data. Specify if samples will be the same or different individuals/datasets for each source of data.</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u="sng"/>
              <a:t>Hints: </a:t>
            </a:r>
            <a:endParaRPr/>
          </a:p>
          <a:p>
            <a:pPr indent="-228600" lvl="0" marL="228600" rtl="0" algn="l">
              <a:spcBef>
                <a:spcPts val="0"/>
              </a:spcBef>
              <a:spcAft>
                <a:spcPts val="0"/>
              </a:spcAft>
              <a:buClr>
                <a:schemeClr val="dk1"/>
              </a:buClr>
              <a:buSzPts val="1200"/>
              <a:buFont typeface="Calibri"/>
              <a:buAutoNum type="arabicPeriod"/>
            </a:pPr>
            <a:r>
              <a:rPr lang="en-US" sz="1200"/>
              <a:t>W</a:t>
            </a:r>
            <a:r>
              <a:rPr lang="en-US"/>
              <a:t>ays to access the target population might include: </a:t>
            </a:r>
            <a:endParaRPr/>
          </a:p>
          <a:p>
            <a:pPr indent="-228600" lvl="1" marL="685800" rtl="0" algn="l">
              <a:spcBef>
                <a:spcPts val="0"/>
              </a:spcBef>
              <a:spcAft>
                <a:spcPts val="0"/>
              </a:spcAft>
              <a:buClr>
                <a:schemeClr val="dk1"/>
              </a:buClr>
              <a:buSzPts val="1200"/>
              <a:buFont typeface="Arial"/>
              <a:buChar char="•"/>
            </a:pPr>
            <a:r>
              <a:rPr lang="en-US"/>
              <a:t>Using your organization (with appropriate approvals); </a:t>
            </a:r>
            <a:endParaRPr/>
          </a:p>
          <a:p>
            <a:pPr indent="-228600" lvl="1" marL="685800" rtl="0" algn="l">
              <a:spcBef>
                <a:spcPts val="0"/>
              </a:spcBef>
              <a:spcAft>
                <a:spcPts val="0"/>
              </a:spcAft>
              <a:buClr>
                <a:schemeClr val="dk1"/>
              </a:buClr>
              <a:buSzPts val="1200"/>
              <a:buFont typeface="Arial"/>
              <a:buChar char="•"/>
            </a:pPr>
            <a:r>
              <a:rPr lang="en-US"/>
              <a:t>Asking an association to support/communicate the study;</a:t>
            </a:r>
            <a:endParaRPr/>
          </a:p>
          <a:p>
            <a:pPr indent="-228600" lvl="1" marL="685800" rtl="0" algn="l">
              <a:spcBef>
                <a:spcPts val="0"/>
              </a:spcBef>
              <a:spcAft>
                <a:spcPts val="0"/>
              </a:spcAft>
              <a:buClr>
                <a:schemeClr val="dk1"/>
              </a:buClr>
              <a:buSzPts val="1200"/>
              <a:buFont typeface="Arial"/>
              <a:buChar char="•"/>
            </a:pPr>
            <a:r>
              <a:rPr lang="en-US"/>
              <a:t>Using a social group such as a church to support/communicate your research; </a:t>
            </a:r>
            <a:endParaRPr/>
          </a:p>
          <a:p>
            <a:pPr indent="-228600" lvl="1" marL="685800" rtl="0" algn="l">
              <a:spcBef>
                <a:spcPts val="0"/>
              </a:spcBef>
              <a:spcAft>
                <a:spcPts val="0"/>
              </a:spcAft>
              <a:buClr>
                <a:schemeClr val="dk1"/>
              </a:buClr>
              <a:buSzPts val="1200"/>
              <a:buFont typeface="Arial"/>
              <a:buChar char="•"/>
            </a:pPr>
            <a:r>
              <a:rPr lang="en-US"/>
              <a:t>Using social media to find the sample;</a:t>
            </a:r>
            <a:endParaRPr/>
          </a:p>
          <a:p>
            <a:pPr indent="-228600" lvl="1" marL="685800" rtl="0" algn="l">
              <a:spcBef>
                <a:spcPts val="0"/>
              </a:spcBef>
              <a:spcAft>
                <a:spcPts val="0"/>
              </a:spcAft>
              <a:buClr>
                <a:schemeClr val="dk1"/>
              </a:buClr>
              <a:buSzPts val="1200"/>
              <a:buFont typeface="Arial"/>
              <a:buChar char="•"/>
            </a:pPr>
            <a:r>
              <a:rPr lang="en-US"/>
              <a:t>Using archival data from an organization or association; </a:t>
            </a:r>
            <a:endParaRPr/>
          </a:p>
          <a:p>
            <a:pPr indent="-228600" lvl="1" marL="685800" rtl="0" algn="l">
              <a:spcBef>
                <a:spcPts val="0"/>
              </a:spcBef>
              <a:spcAft>
                <a:spcPts val="0"/>
              </a:spcAft>
              <a:buClr>
                <a:schemeClr val="dk1"/>
              </a:buClr>
              <a:buSzPts val="1200"/>
              <a:buFont typeface="Arial"/>
              <a:buChar char="•"/>
            </a:pPr>
            <a:r>
              <a:rPr lang="en-US"/>
              <a:t>Using publicly available archival data; </a:t>
            </a:r>
            <a:endParaRPr/>
          </a:p>
          <a:p>
            <a:pPr indent="-228600" lvl="1" marL="685800" rtl="0" algn="l">
              <a:spcBef>
                <a:spcPts val="0"/>
              </a:spcBef>
              <a:spcAft>
                <a:spcPts val="0"/>
              </a:spcAft>
              <a:buClr>
                <a:schemeClr val="dk1"/>
              </a:buClr>
              <a:buSzPts val="1200"/>
              <a:buFont typeface="Arial"/>
              <a:buChar char="•"/>
            </a:pPr>
            <a:r>
              <a:rPr lang="en-US"/>
              <a:t>Using photographs of the phenomena being studied;</a:t>
            </a:r>
            <a:endParaRPr/>
          </a:p>
          <a:p>
            <a:pPr indent="-228600" lvl="1" marL="685800" rtl="0" algn="l">
              <a:spcBef>
                <a:spcPts val="0"/>
              </a:spcBef>
              <a:spcAft>
                <a:spcPts val="0"/>
              </a:spcAft>
              <a:buClr>
                <a:schemeClr val="dk1"/>
              </a:buClr>
              <a:buSzPts val="1200"/>
              <a:buFont typeface="Arial"/>
              <a:buChar char="•"/>
            </a:pPr>
            <a:r>
              <a:rPr lang="en-US" sz="1200"/>
              <a:t>Purchasing an audience through 3</a:t>
            </a:r>
            <a:r>
              <a:rPr baseline="30000" lang="en-US" sz="1200"/>
              <a:t>rd</a:t>
            </a:r>
            <a:r>
              <a:rPr lang="en-US" sz="1200"/>
              <a:t> party sites. </a:t>
            </a:r>
            <a:endParaRPr/>
          </a:p>
          <a:p>
            <a:pPr indent="-228600" lvl="0" marL="228600" marR="0" rtl="0" algn="l">
              <a:lnSpc>
                <a:spcPct val="100000"/>
              </a:lnSpc>
              <a:spcBef>
                <a:spcPts val="0"/>
              </a:spcBef>
              <a:spcAft>
                <a:spcPts val="0"/>
              </a:spcAft>
              <a:buClr>
                <a:schemeClr val="dk1"/>
              </a:buClr>
              <a:buSzPts val="1200"/>
              <a:buFont typeface="Calibri"/>
              <a:buAutoNum type="arabicPeriod"/>
            </a:pPr>
            <a:r>
              <a:rPr lang="en-US"/>
              <a:t>See the appendices in the Qualitative Dissertation Template for appropriate sample size projections. </a:t>
            </a:r>
            <a:endParaRPr/>
          </a:p>
          <a:p>
            <a:pPr indent="-228600" lvl="0" marL="228600" marR="0" rtl="0" algn="l">
              <a:lnSpc>
                <a:spcPct val="100000"/>
              </a:lnSpc>
              <a:spcBef>
                <a:spcPts val="0"/>
              </a:spcBef>
              <a:spcAft>
                <a:spcPts val="0"/>
              </a:spcAft>
              <a:buClr>
                <a:schemeClr val="dk1"/>
              </a:buClr>
              <a:buSzPts val="1200"/>
              <a:buFont typeface="Calibri"/>
              <a:buAutoNum type="arabicPeriod"/>
            </a:pPr>
            <a:r>
              <a:rPr lang="en-US"/>
              <a:t>Assume 5-20 percent of the target population recruited would participate; therefore, ensure the target population is sufficiently large to obtain the final proposed sample size. </a:t>
            </a:r>
            <a:endParaRPr/>
          </a:p>
          <a:p>
            <a:pPr indent="-228600" lvl="1" marL="685800" marR="0" rtl="0" algn="l">
              <a:lnSpc>
                <a:spcPct val="100000"/>
              </a:lnSpc>
              <a:spcBef>
                <a:spcPts val="0"/>
              </a:spcBef>
              <a:spcAft>
                <a:spcPts val="0"/>
              </a:spcAft>
              <a:buClr>
                <a:schemeClr val="dk1"/>
              </a:buClr>
              <a:buSzPts val="1200"/>
              <a:buFont typeface="Arial"/>
              <a:buChar char="•"/>
            </a:pPr>
            <a:r>
              <a:rPr lang="en-US"/>
              <a:t>Account for attrition as part of the sample projection. </a:t>
            </a:r>
            <a:endParaRPr/>
          </a:p>
          <a:p>
            <a:pPr indent="-228600" lvl="0" marL="228600" rtl="0" algn="l">
              <a:spcBef>
                <a:spcPts val="0"/>
              </a:spcBef>
              <a:spcAft>
                <a:spcPts val="0"/>
              </a:spcAft>
              <a:buClr>
                <a:schemeClr val="dk1"/>
              </a:buClr>
              <a:buSzPts val="1200"/>
              <a:buFont typeface="Calibri"/>
              <a:buAutoNum type="arabicPeriod"/>
            </a:pPr>
            <a:r>
              <a:rPr lang="en-US" sz="1200"/>
              <a:t>Show the minimum sample size for each data collection source (e.g., interview 12-15; questionnaire 30-40; focus groups 4-5 in each of 2-3 focus groups; 10-25 artifacts; 10-25 photographs, etc.)</a:t>
            </a:r>
            <a:endParaRPr/>
          </a:p>
          <a:p>
            <a:pPr indent="-228600" lvl="1" marL="685800" rtl="0" algn="l">
              <a:spcBef>
                <a:spcPts val="0"/>
              </a:spcBef>
              <a:spcAft>
                <a:spcPts val="0"/>
              </a:spcAft>
              <a:buClr>
                <a:schemeClr val="dk1"/>
              </a:buClr>
              <a:buSzPts val="1200"/>
              <a:buFont typeface="Arial"/>
              <a:buChar char="•"/>
            </a:pPr>
            <a:r>
              <a:rPr lang="en-US" sz="1200"/>
              <a:t>If using a questionnaire with open-ended questions you will most likely need 40+ returned to be able to code the open-ended questions to get any meaningful data.</a:t>
            </a:r>
            <a:endParaRPr/>
          </a:p>
          <a:p>
            <a:pPr indent="-228600" lvl="1" marL="685800" rtl="0" algn="l">
              <a:spcBef>
                <a:spcPts val="0"/>
              </a:spcBef>
              <a:spcAft>
                <a:spcPts val="0"/>
              </a:spcAft>
              <a:buClr>
                <a:schemeClr val="dk1"/>
              </a:buClr>
              <a:buSzPts val="1200"/>
              <a:buFont typeface="Arial"/>
              <a:buChar char="•"/>
            </a:pPr>
            <a:r>
              <a:rPr lang="en-US" sz="1200"/>
              <a:t>If collecting descriptive information using Likert-based questions you should target at least 30 responses.</a:t>
            </a:r>
            <a:endParaRPr/>
          </a:p>
          <a:p>
            <a:pPr indent="0" lvl="0" marL="0" rtl="0" algn="l">
              <a:spcBef>
                <a:spcPts val="0"/>
              </a:spcBef>
              <a:spcAft>
                <a:spcPts val="0"/>
              </a:spcAft>
              <a:buNone/>
            </a:pPr>
            <a:r>
              <a:t/>
            </a:r>
            <a:endParaRPr/>
          </a:p>
        </p:txBody>
      </p:sp>
      <p:sp>
        <p:nvSpPr>
          <p:cNvPr id="428" name="Google Shape;428;p19: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6" name="Google Shape;436;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u="sng"/>
              <a:t>Objectives: </a:t>
            </a:r>
            <a:endParaRPr/>
          </a:p>
          <a:p>
            <a:pPr indent="-171450" lvl="0" marL="171450" rtl="0" algn="l">
              <a:spcBef>
                <a:spcPts val="0"/>
              </a:spcBef>
              <a:spcAft>
                <a:spcPts val="0"/>
              </a:spcAft>
              <a:buClr>
                <a:schemeClr val="dk1"/>
              </a:buClr>
              <a:buSzPts val="1200"/>
              <a:buFont typeface="Arial"/>
              <a:buChar char="•"/>
            </a:pPr>
            <a:r>
              <a:rPr lang="en-US"/>
              <a:t>This outline is used to identify the types and structure of each data source.  </a:t>
            </a:r>
            <a:endParaRPr/>
          </a:p>
          <a:p>
            <a:pPr indent="-171450" lvl="0" marL="171450" rtl="0" algn="l">
              <a:spcBef>
                <a:spcPts val="0"/>
              </a:spcBef>
              <a:spcAft>
                <a:spcPts val="0"/>
              </a:spcAft>
              <a:buClr>
                <a:schemeClr val="dk1"/>
              </a:buClr>
              <a:buSzPts val="1200"/>
              <a:buFont typeface="Arial"/>
              <a:buChar char="•"/>
            </a:pPr>
            <a:r>
              <a:rPr lang="en-US"/>
              <a:t>This outline is then used to develop the section on Sources of Data in Chapter 3 in the Proposal. </a:t>
            </a:r>
            <a:endParaRPr/>
          </a:p>
          <a:p>
            <a:pPr indent="0" lvl="0" marL="0" rtl="0" algn="l">
              <a:spcBef>
                <a:spcPts val="0"/>
              </a:spcBef>
              <a:spcAft>
                <a:spcPts val="0"/>
              </a:spcAft>
              <a:buClr>
                <a:schemeClr val="dk1"/>
              </a:buClr>
              <a:buSzPts val="1200"/>
              <a:buFont typeface="Arial"/>
              <a:buNone/>
            </a:pPr>
            <a:r>
              <a:t/>
            </a:r>
            <a:endParaRPr/>
          </a:p>
          <a:p>
            <a:pPr indent="0" lvl="0" marL="0" rtl="0" algn="l">
              <a:spcBef>
                <a:spcPts val="0"/>
              </a:spcBef>
              <a:spcAft>
                <a:spcPts val="0"/>
              </a:spcAft>
              <a:buClr>
                <a:schemeClr val="dk1"/>
              </a:buClr>
              <a:buSzPts val="1200"/>
              <a:buFont typeface="Arial"/>
              <a:buNone/>
            </a:pPr>
            <a:r>
              <a:rPr b="1" lang="en-US" u="sng"/>
              <a:t>Slide Requirements: </a:t>
            </a:r>
            <a:endParaRPr/>
          </a:p>
          <a:p>
            <a:pPr indent="-228600" lvl="0" marL="228600" rtl="0" algn="l">
              <a:spcBef>
                <a:spcPts val="0"/>
              </a:spcBef>
              <a:spcAft>
                <a:spcPts val="0"/>
              </a:spcAft>
              <a:buClr>
                <a:schemeClr val="dk1"/>
              </a:buClr>
              <a:buSzPts val="1200"/>
              <a:buFont typeface="Calibri"/>
              <a:buAutoNum type="arabicPeriod"/>
            </a:pPr>
            <a:r>
              <a:rPr lang="en-US"/>
              <a:t>Top Row: Identify each data source by type (ie, Semi-Structured Interviews, Open-Ended Questionnaires, Focus Groups, Artifacts, etc.)</a:t>
            </a:r>
            <a:endParaRPr/>
          </a:p>
          <a:p>
            <a:pPr indent="-228600" lvl="0" marL="228600" rtl="0" algn="l">
              <a:spcBef>
                <a:spcPts val="0"/>
              </a:spcBef>
              <a:spcAft>
                <a:spcPts val="0"/>
              </a:spcAft>
              <a:buClr>
                <a:schemeClr val="dk1"/>
              </a:buClr>
              <a:buSzPts val="1200"/>
              <a:buFont typeface="Calibri"/>
              <a:buAutoNum type="arabicPeriod"/>
            </a:pPr>
            <a:r>
              <a:rPr lang="en-US"/>
              <a:t>Bottom Row for each source of data: </a:t>
            </a:r>
            <a:endParaRPr/>
          </a:p>
          <a:p>
            <a:pPr indent="-228600" lvl="1" marL="685800" rtl="0" algn="l">
              <a:spcBef>
                <a:spcPts val="0"/>
              </a:spcBef>
              <a:spcAft>
                <a:spcPts val="0"/>
              </a:spcAft>
              <a:buClr>
                <a:schemeClr val="dk1"/>
              </a:buClr>
              <a:buSzPts val="1200"/>
              <a:buFont typeface="Calibri"/>
              <a:buAutoNum type="alphaLcParenR"/>
            </a:pPr>
            <a:r>
              <a:rPr lang="en-US"/>
              <a:t>Describe the structure of the data source</a:t>
            </a:r>
            <a:endParaRPr/>
          </a:p>
          <a:p>
            <a:pPr indent="-228600" lvl="1" marL="685800" rtl="0" algn="l">
              <a:spcBef>
                <a:spcPts val="0"/>
              </a:spcBef>
              <a:spcAft>
                <a:spcPts val="0"/>
              </a:spcAft>
              <a:buClr>
                <a:schemeClr val="dk1"/>
              </a:buClr>
              <a:buSzPts val="1200"/>
              <a:buFont typeface="Calibri"/>
              <a:buAutoNum type="alphaLcParenR"/>
            </a:pPr>
            <a:r>
              <a:rPr lang="en-US"/>
              <a:t>Describe how the data source will be developed</a:t>
            </a:r>
            <a:endParaRPr/>
          </a:p>
          <a:p>
            <a:pPr indent="-228600" lvl="1" marL="685800" rtl="0" algn="l">
              <a:spcBef>
                <a:spcPts val="0"/>
              </a:spcBef>
              <a:spcAft>
                <a:spcPts val="0"/>
              </a:spcAft>
              <a:buClr>
                <a:schemeClr val="dk1"/>
              </a:buClr>
              <a:buSzPts val="1200"/>
              <a:buFont typeface="Calibri"/>
              <a:buAutoNum type="alphaLcParenR"/>
            </a:pPr>
            <a:r>
              <a:rPr lang="en-US"/>
              <a:t>Identify how the data source will be used to answer the RQ(s)</a:t>
            </a:r>
            <a:endParaRPr/>
          </a:p>
          <a:p>
            <a:pPr indent="-228600" lvl="1" marL="685800" rtl="0" algn="l">
              <a:spcBef>
                <a:spcPts val="0"/>
              </a:spcBef>
              <a:spcAft>
                <a:spcPts val="0"/>
              </a:spcAft>
              <a:buClr>
                <a:schemeClr val="dk1"/>
              </a:buClr>
              <a:buSzPts val="1200"/>
              <a:buFont typeface="Calibri"/>
              <a:buAutoNum type="alphaLcParenR"/>
            </a:pPr>
            <a:r>
              <a:rPr lang="en-US"/>
              <a:t>If using a validated instrument, cite appropriate source(s)</a:t>
            </a:r>
            <a:endParaRPr/>
          </a:p>
          <a:p>
            <a:pPr indent="-228600" lvl="0" marL="228600" rtl="0" algn="l">
              <a:spcBef>
                <a:spcPts val="0"/>
              </a:spcBef>
              <a:spcAft>
                <a:spcPts val="0"/>
              </a:spcAft>
              <a:buClr>
                <a:schemeClr val="dk1"/>
              </a:buClr>
              <a:buSzPts val="1200"/>
              <a:buFont typeface="Calibri"/>
              <a:buAutoNum type="arabicPeriod"/>
            </a:pPr>
            <a:r>
              <a:rPr lang="en-US"/>
              <a:t>If needed, add columns for additional data sources (or delete extra columns)</a:t>
            </a:r>
            <a:endParaRPr/>
          </a:p>
          <a:p>
            <a:pPr indent="-228600" lvl="0" marL="228600" rtl="0" algn="l">
              <a:spcBef>
                <a:spcPts val="0"/>
              </a:spcBef>
              <a:spcAft>
                <a:spcPts val="0"/>
              </a:spcAft>
              <a:buClr>
                <a:schemeClr val="dk1"/>
              </a:buClr>
              <a:buSzPts val="1200"/>
              <a:buFont typeface="Calibri"/>
              <a:buAutoNum type="arabicPeriod"/>
            </a:pPr>
            <a:r>
              <a:rPr lang="en-US"/>
              <a:t>Note: A purely demographic questionnaire is not a viable source of data for qualitative studies.</a:t>
            </a:r>
            <a:endParaRPr/>
          </a:p>
          <a:p>
            <a:pPr indent="-152400" lvl="0" marL="22860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b="1" lang="en-US" u="sng"/>
              <a:t>Hint:</a:t>
            </a:r>
            <a:endParaRPr/>
          </a:p>
          <a:p>
            <a:pPr indent="-171450" lvl="0" marL="171450" rtl="0" algn="l">
              <a:spcBef>
                <a:spcPts val="0"/>
              </a:spcBef>
              <a:spcAft>
                <a:spcPts val="0"/>
              </a:spcAft>
              <a:buClr>
                <a:schemeClr val="dk1"/>
              </a:buClr>
              <a:buSzPts val="1200"/>
              <a:buFont typeface="Arial"/>
              <a:buChar char="•"/>
            </a:pPr>
            <a:r>
              <a:rPr lang="en-US"/>
              <a:t>The majority of qualitative studies’ primary source of data are semi-structured interviews.</a:t>
            </a:r>
            <a:endParaRPr/>
          </a:p>
          <a:p>
            <a:pPr indent="-171450" lvl="0" marL="171450" rtl="0" algn="l">
              <a:spcBef>
                <a:spcPts val="0"/>
              </a:spcBef>
              <a:spcAft>
                <a:spcPts val="0"/>
              </a:spcAft>
              <a:buClr>
                <a:schemeClr val="dk1"/>
              </a:buClr>
              <a:buSzPts val="1200"/>
              <a:buFont typeface="Arial"/>
              <a:buChar char="•"/>
            </a:pPr>
            <a:r>
              <a:rPr lang="en-US"/>
              <a:t>Refer to the Qualitative Dissertation Template Appendices for data source requirements associated with each qualitative design. </a:t>
            </a:r>
            <a:endParaRPr/>
          </a:p>
          <a:p>
            <a:pPr indent="-171450" lvl="0" marL="171450" marR="0" rtl="0" algn="l">
              <a:lnSpc>
                <a:spcPct val="100000"/>
              </a:lnSpc>
              <a:spcBef>
                <a:spcPts val="0"/>
              </a:spcBef>
              <a:spcAft>
                <a:spcPts val="0"/>
              </a:spcAft>
              <a:buClr>
                <a:schemeClr val="dk1"/>
              </a:buClr>
              <a:buSzPts val="1200"/>
              <a:buFont typeface="Arial"/>
              <a:buChar char="•"/>
            </a:pPr>
            <a:r>
              <a:rPr lang="en-US" sz="1200"/>
              <a:t>Visual data such as photographs, videos from YouTube, advertisements, participant drawings, social media data, and observed or recorded behaviors may be used. </a:t>
            </a:r>
            <a:endParaRPr/>
          </a:p>
          <a:p>
            <a:pPr indent="-171450" lvl="0" marL="171450" marR="0" rtl="0" algn="l">
              <a:lnSpc>
                <a:spcPct val="100000"/>
              </a:lnSpc>
              <a:spcBef>
                <a:spcPts val="0"/>
              </a:spcBef>
              <a:spcAft>
                <a:spcPts val="0"/>
              </a:spcAft>
              <a:buClr>
                <a:schemeClr val="dk1"/>
              </a:buClr>
              <a:buSzPts val="1200"/>
              <a:buFont typeface="Arial"/>
              <a:buChar char="•"/>
            </a:pPr>
            <a:r>
              <a:rPr lang="en-US" sz="1200"/>
              <a:t>See the Qualitative Knowledge Base for resources and tutorials on using various forms of data sources: https://dc.gcu.edu/research/qualitative/sources_of_data</a:t>
            </a:r>
            <a:endParaRPr/>
          </a:p>
          <a:p>
            <a:pPr indent="-95250" lvl="0" marL="171450" rtl="0" algn="l">
              <a:spcBef>
                <a:spcPts val="0"/>
              </a:spcBef>
              <a:spcAft>
                <a:spcPts val="0"/>
              </a:spcAft>
              <a:buClr>
                <a:schemeClr val="dk1"/>
              </a:buClr>
              <a:buSzPts val="1200"/>
              <a:buFont typeface="Arial"/>
              <a:buNone/>
            </a:pPr>
            <a:r>
              <a:t/>
            </a:r>
            <a:endParaRPr/>
          </a:p>
        </p:txBody>
      </p:sp>
      <p:sp>
        <p:nvSpPr>
          <p:cNvPr id="437" name="Google Shape;437;p20: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5" name="Google Shape;445;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u="sng"/>
              <a:t>Objectives: </a:t>
            </a:r>
            <a:endParaRPr/>
          </a:p>
          <a:p>
            <a:pPr indent="-171450" lvl="0" marL="171450" rtl="0" algn="l">
              <a:spcBef>
                <a:spcPts val="0"/>
              </a:spcBef>
              <a:spcAft>
                <a:spcPts val="0"/>
              </a:spcAft>
              <a:buClr>
                <a:schemeClr val="lt1"/>
              </a:buClr>
              <a:buSzPts val="1200"/>
              <a:buFont typeface="Arial"/>
              <a:buChar char="•"/>
            </a:pPr>
            <a:r>
              <a:rPr lang="en-US"/>
              <a:t>There are four separate slides that will comprise the data collection section in the Prospectus and the proposal. </a:t>
            </a:r>
            <a:endParaRPr/>
          </a:p>
          <a:p>
            <a:pPr indent="-171450" lvl="0" marL="171450" rtl="0" algn="l">
              <a:spcBef>
                <a:spcPts val="0"/>
              </a:spcBef>
              <a:spcAft>
                <a:spcPts val="0"/>
              </a:spcAft>
              <a:buClr>
                <a:schemeClr val="lt1"/>
              </a:buClr>
              <a:buSzPts val="1200"/>
              <a:buFont typeface="Arial"/>
              <a:buChar char="•"/>
            </a:pPr>
            <a:r>
              <a:rPr lang="en-US"/>
              <a:t>These set of four slides are used in bullet format in the Prospectus. They then provide the outline for the Data Collection section in Chapter 3 in the Proposal. </a:t>
            </a:r>
            <a:endParaRPr/>
          </a:p>
          <a:p>
            <a:pPr indent="-171450" lvl="0" marL="171450" rtl="0" algn="l">
              <a:spcBef>
                <a:spcPts val="0"/>
              </a:spcBef>
              <a:spcAft>
                <a:spcPts val="0"/>
              </a:spcAft>
              <a:buClr>
                <a:schemeClr val="lt1"/>
              </a:buClr>
              <a:buSzPts val="1200"/>
              <a:buFont typeface="Arial"/>
              <a:buChar char="•"/>
            </a:pPr>
            <a:r>
              <a:rPr lang="en-US"/>
              <a:t>This Slide: This first slide only discusses all of the permissions required. </a:t>
            </a:r>
            <a:endParaRPr/>
          </a:p>
          <a:p>
            <a:pPr indent="0" lvl="0" marL="0" marR="0" rtl="0" algn="l">
              <a:lnSpc>
                <a:spcPct val="100000"/>
              </a:lnSpc>
              <a:spcBef>
                <a:spcPts val="0"/>
              </a:spcBef>
              <a:spcAft>
                <a:spcPts val="0"/>
              </a:spcAft>
              <a:buClr>
                <a:schemeClr val="lt1"/>
              </a:buClr>
              <a:buSzPts val="1200"/>
              <a:buFont typeface="Arial"/>
              <a:buNone/>
            </a:pPr>
            <a:r>
              <a:rPr lang="en-US"/>
              <a:t>**Note: Do not alter the names on the slides, and do not change the order of the four data collection slides or the bullets within them.  It is important to show the bullets in the order in which they would occur.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u="sng"/>
              <a:t>Slide Requirements: </a:t>
            </a:r>
            <a:endParaRPr/>
          </a:p>
          <a:p>
            <a:pPr indent="-228600" lvl="0" marL="228600" rtl="0" algn="l">
              <a:spcBef>
                <a:spcPts val="0"/>
              </a:spcBef>
              <a:spcAft>
                <a:spcPts val="0"/>
              </a:spcAft>
              <a:buClr>
                <a:schemeClr val="lt1"/>
              </a:buClr>
              <a:buSzPts val="1200"/>
              <a:buFont typeface="Calibri"/>
              <a:buAutoNum type="arabicPeriod"/>
            </a:pPr>
            <a:r>
              <a:rPr lang="en-US"/>
              <a:t>Modify each bullet point to be specific to your study, and if you do not believe the bullet is relevant for your study put in a statement justifying why not.  </a:t>
            </a:r>
            <a:endParaRPr/>
          </a:p>
          <a:p>
            <a:pPr indent="-228600" lvl="0" marL="228600" rtl="0" algn="l">
              <a:spcBef>
                <a:spcPts val="0"/>
              </a:spcBef>
              <a:spcAft>
                <a:spcPts val="0"/>
              </a:spcAft>
              <a:buClr>
                <a:schemeClr val="lt1"/>
              </a:buClr>
              <a:buSzPts val="1200"/>
              <a:buFont typeface="Calibri"/>
              <a:buAutoNum type="arabicPeriod"/>
            </a:pPr>
            <a:r>
              <a:rPr lang="en-US"/>
              <a:t>Required Bullets: </a:t>
            </a:r>
            <a:endParaRPr/>
          </a:p>
          <a:p>
            <a:pPr indent="-171450" lvl="1" marL="628650" rtl="0" algn="l">
              <a:spcBef>
                <a:spcPts val="0"/>
              </a:spcBef>
              <a:spcAft>
                <a:spcPts val="0"/>
              </a:spcAft>
              <a:buClr>
                <a:schemeClr val="lt1"/>
              </a:buClr>
              <a:buSzPts val="1200"/>
              <a:buFont typeface="Arial"/>
              <a:buChar char="•"/>
            </a:pPr>
            <a:r>
              <a:rPr lang="en-US" sz="1200"/>
              <a:t>Site approval </a:t>
            </a:r>
            <a:endParaRPr/>
          </a:p>
          <a:p>
            <a:pPr indent="-171450" lvl="1" marL="628650" rtl="0" algn="l">
              <a:spcBef>
                <a:spcPts val="0"/>
              </a:spcBef>
              <a:spcAft>
                <a:spcPts val="0"/>
              </a:spcAft>
              <a:buClr>
                <a:schemeClr val="lt1"/>
              </a:buClr>
              <a:buSzPts val="1200"/>
              <a:buFont typeface="Arial"/>
              <a:buChar char="•"/>
            </a:pPr>
            <a:r>
              <a:rPr lang="en-US" sz="1200"/>
              <a:t>Permission to use each instrument or data source</a:t>
            </a:r>
            <a:endParaRPr/>
          </a:p>
          <a:p>
            <a:pPr indent="-171450" lvl="1" marL="628650" rtl="0" algn="l">
              <a:spcBef>
                <a:spcPts val="0"/>
              </a:spcBef>
              <a:spcAft>
                <a:spcPts val="0"/>
              </a:spcAft>
              <a:buClr>
                <a:schemeClr val="lt1"/>
              </a:buClr>
              <a:buSzPts val="1200"/>
              <a:buFont typeface="Arial"/>
              <a:buChar char="•"/>
            </a:pPr>
            <a:r>
              <a:rPr lang="en-US" sz="1200"/>
              <a:t>Obtaining administrative guide and validation information on each data sources from owner/literature</a:t>
            </a:r>
            <a:endParaRPr/>
          </a:p>
          <a:p>
            <a:pPr indent="-171450" lvl="1" marL="628650" rtl="0" algn="l">
              <a:spcBef>
                <a:spcPts val="0"/>
              </a:spcBef>
              <a:spcAft>
                <a:spcPts val="0"/>
              </a:spcAft>
              <a:buClr>
                <a:schemeClr val="lt1"/>
              </a:buClr>
              <a:buSzPts val="1200"/>
              <a:buFont typeface="Arial"/>
              <a:buChar char="•"/>
            </a:pPr>
            <a:r>
              <a:rPr lang="en-US" sz="1200"/>
              <a:t>GCU Chair and Committee Approvals</a:t>
            </a:r>
            <a:endParaRPr/>
          </a:p>
          <a:p>
            <a:pPr indent="-171450" lvl="1" marL="628650" rtl="0" algn="l">
              <a:spcBef>
                <a:spcPts val="0"/>
              </a:spcBef>
              <a:spcAft>
                <a:spcPts val="0"/>
              </a:spcAft>
              <a:buClr>
                <a:schemeClr val="lt1"/>
              </a:buClr>
              <a:buSzPts val="1200"/>
              <a:buFont typeface="Arial"/>
              <a:buChar char="•"/>
            </a:pPr>
            <a:r>
              <a:rPr lang="en-US" sz="1200"/>
              <a:t>AQR Approval </a:t>
            </a:r>
            <a:endParaRPr/>
          </a:p>
          <a:p>
            <a:pPr indent="-171450" lvl="1" marL="628650" rtl="0" algn="l">
              <a:spcBef>
                <a:spcPts val="0"/>
              </a:spcBef>
              <a:spcAft>
                <a:spcPts val="0"/>
              </a:spcAft>
              <a:buClr>
                <a:schemeClr val="lt1"/>
              </a:buClr>
              <a:buSzPts val="1400"/>
              <a:buFont typeface="Arial"/>
              <a:buChar char="•"/>
            </a:pPr>
            <a:r>
              <a:rPr lang="en-US" sz="1400"/>
              <a:t>IRB Approval</a:t>
            </a:r>
            <a:endParaRPr/>
          </a:p>
          <a:p>
            <a:pPr indent="-171450" lvl="1" marL="628650" rtl="0" algn="l">
              <a:spcBef>
                <a:spcPts val="0"/>
              </a:spcBef>
              <a:spcAft>
                <a:spcPts val="0"/>
              </a:spcAft>
              <a:buClr>
                <a:schemeClr val="lt1"/>
              </a:buClr>
              <a:buSzPts val="1400"/>
              <a:buFont typeface="Arial"/>
              <a:buChar char="•"/>
            </a:pPr>
            <a:r>
              <a:rPr lang="en-US" sz="1400"/>
              <a:t>Consent form from individual participants</a:t>
            </a:r>
            <a:endParaRPr/>
          </a:p>
          <a:p>
            <a:pPr indent="-171450" lvl="1" marL="628650" rtl="0" algn="l">
              <a:spcBef>
                <a:spcPts val="0"/>
              </a:spcBef>
              <a:spcAft>
                <a:spcPts val="0"/>
              </a:spcAft>
              <a:buClr>
                <a:schemeClr val="lt1"/>
              </a:buClr>
              <a:buSzPts val="1400"/>
              <a:buFont typeface="Arial"/>
              <a:buChar char="•"/>
            </a:pPr>
            <a:r>
              <a:rPr lang="en-US" sz="1400"/>
              <a:t>Results of the field tests for qualitative studies</a:t>
            </a:r>
            <a:endParaRPr/>
          </a:p>
          <a:p>
            <a:pPr indent="-171450" lvl="1" marL="628650" rtl="0" algn="l">
              <a:spcBef>
                <a:spcPts val="0"/>
              </a:spcBef>
              <a:spcAft>
                <a:spcPts val="0"/>
              </a:spcAft>
              <a:buClr>
                <a:schemeClr val="lt1"/>
              </a:buClr>
              <a:buSzPts val="1400"/>
              <a:buFont typeface="Arial"/>
              <a:buChar char="•"/>
            </a:pPr>
            <a:r>
              <a:rPr lang="en-US" sz="1400"/>
              <a:t>Results of the expert panel review for qualitative instruments such as interviews or observations</a:t>
            </a:r>
            <a:endParaRPr/>
          </a:p>
          <a:p>
            <a:pPr indent="-82550" lvl="1" marL="628650" rtl="0" algn="l">
              <a:spcBef>
                <a:spcPts val="0"/>
              </a:spcBef>
              <a:spcAft>
                <a:spcPts val="0"/>
              </a:spcAft>
              <a:buClr>
                <a:schemeClr val="lt1"/>
              </a:buClr>
              <a:buSzPts val="1400"/>
              <a:buFont typeface="Arial"/>
              <a:buNone/>
            </a:pPr>
            <a:r>
              <a:t/>
            </a:r>
            <a:endParaRPr sz="1400"/>
          </a:p>
          <a:p>
            <a:pPr indent="0" lvl="0" marL="0" rtl="0" algn="l">
              <a:spcBef>
                <a:spcPts val="0"/>
              </a:spcBef>
              <a:spcAft>
                <a:spcPts val="0"/>
              </a:spcAft>
              <a:buClr>
                <a:schemeClr val="lt1"/>
              </a:buClr>
              <a:buSzPts val="1400"/>
              <a:buFont typeface="Arial"/>
              <a:buNone/>
            </a:pPr>
            <a:r>
              <a:rPr b="1" lang="en-US" sz="1400" u="sng"/>
              <a:t>Hints:</a:t>
            </a:r>
            <a:endParaRPr/>
          </a:p>
          <a:p>
            <a:pPr indent="-285750" lvl="0" marL="285750" rtl="0" algn="l">
              <a:spcBef>
                <a:spcPts val="0"/>
              </a:spcBef>
              <a:spcAft>
                <a:spcPts val="0"/>
              </a:spcAft>
              <a:buClr>
                <a:schemeClr val="lt1"/>
              </a:buClr>
              <a:buSzPts val="1400"/>
              <a:buFont typeface="Arial"/>
              <a:buChar char="•"/>
            </a:pPr>
            <a:r>
              <a:rPr b="0" lang="en-US" sz="1400" u="none"/>
              <a:t>If site authorization is not required, state the reason.</a:t>
            </a:r>
            <a:endParaRPr/>
          </a:p>
          <a:p>
            <a:pPr indent="-285750" lvl="0" marL="285750" rtl="0" algn="l">
              <a:spcBef>
                <a:spcPts val="0"/>
              </a:spcBef>
              <a:spcAft>
                <a:spcPts val="0"/>
              </a:spcAft>
              <a:buClr>
                <a:schemeClr val="lt1"/>
              </a:buClr>
              <a:buSzPts val="1400"/>
              <a:buFont typeface="Arial"/>
              <a:buChar char="•"/>
            </a:pPr>
            <a:r>
              <a:rPr b="0" lang="en-US" sz="1400" u="none"/>
              <a:t>Unless otherwise specified, site authorization(s) are valid one year from the date of signature.</a:t>
            </a:r>
            <a:endParaRPr/>
          </a:p>
          <a:p>
            <a:pPr indent="-285750" lvl="0" marL="285750" rtl="0" algn="l">
              <a:spcBef>
                <a:spcPts val="0"/>
              </a:spcBef>
              <a:spcAft>
                <a:spcPts val="0"/>
              </a:spcAft>
              <a:buClr>
                <a:schemeClr val="lt1"/>
              </a:buClr>
              <a:buSzPts val="1400"/>
              <a:buFont typeface="Arial"/>
              <a:buChar char="•"/>
            </a:pPr>
            <a:r>
              <a:rPr b="0" lang="en-US" sz="1400" u="none"/>
              <a:t>See the Qualitative Knowledge Base for additional resources: </a:t>
            </a:r>
            <a:r>
              <a:rPr b="1" lang="en-US" sz="1400" u="none"/>
              <a:t>https://dc.gcu.edu/research/qualitative/data_collection_and_management</a:t>
            </a:r>
            <a:endParaRPr/>
          </a:p>
          <a:p>
            <a:pPr indent="-82550" lvl="1" marL="628650" rtl="0" algn="l">
              <a:spcBef>
                <a:spcPts val="0"/>
              </a:spcBef>
              <a:spcAft>
                <a:spcPts val="0"/>
              </a:spcAft>
              <a:buClr>
                <a:schemeClr val="lt1"/>
              </a:buClr>
              <a:buSzPts val="1400"/>
              <a:buFont typeface="Arial"/>
              <a:buNone/>
            </a:pPr>
            <a:r>
              <a:t/>
            </a:r>
            <a:endParaRPr sz="1400"/>
          </a:p>
          <a:p>
            <a:pPr indent="0" lvl="1" marL="457200" rtl="0" algn="l">
              <a:spcBef>
                <a:spcPts val="0"/>
              </a:spcBef>
              <a:spcAft>
                <a:spcPts val="0"/>
              </a:spcAft>
              <a:buClr>
                <a:schemeClr val="lt1"/>
              </a:buClr>
              <a:buSzPts val="1200"/>
              <a:buFont typeface="Arial"/>
              <a:buNone/>
            </a:pPr>
            <a:r>
              <a:t/>
            </a:r>
            <a:endParaRPr sz="1200"/>
          </a:p>
        </p:txBody>
      </p:sp>
      <p:sp>
        <p:nvSpPr>
          <p:cNvPr id="446" name="Google Shape;446;p2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6" name="Google Shape;456;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u="sng"/>
              <a:t>Objectives: </a:t>
            </a:r>
            <a:endParaRPr/>
          </a:p>
          <a:p>
            <a:pPr indent="-171450" lvl="0" marL="171450" rtl="0" algn="l">
              <a:spcBef>
                <a:spcPts val="0"/>
              </a:spcBef>
              <a:spcAft>
                <a:spcPts val="0"/>
              </a:spcAft>
              <a:buClr>
                <a:schemeClr val="dk1"/>
              </a:buClr>
              <a:buSzPts val="1200"/>
              <a:buFont typeface="Arial"/>
              <a:buChar char="•"/>
            </a:pPr>
            <a:r>
              <a:rPr lang="en-US"/>
              <a:t>There are four separate slides that will comprise the data collection section in the Prospectus and the proposal. </a:t>
            </a:r>
            <a:endParaRPr/>
          </a:p>
          <a:p>
            <a:pPr indent="-171450" lvl="0" marL="171450" rtl="0" algn="l">
              <a:spcBef>
                <a:spcPts val="0"/>
              </a:spcBef>
              <a:spcAft>
                <a:spcPts val="0"/>
              </a:spcAft>
              <a:buClr>
                <a:schemeClr val="dk1"/>
              </a:buClr>
              <a:buSzPts val="1200"/>
              <a:buFont typeface="Arial"/>
              <a:buChar char="•"/>
            </a:pPr>
            <a:r>
              <a:rPr lang="en-US"/>
              <a:t>These set of four slides are used in bullet format in the Prospectus. They then provide the outline for the Data Collection section in Chapter 3 in the Proposal. </a:t>
            </a:r>
            <a:endParaRPr/>
          </a:p>
          <a:p>
            <a:pPr indent="-171450" lvl="0" marL="171450" marR="0" rtl="0" algn="l">
              <a:lnSpc>
                <a:spcPct val="100000"/>
              </a:lnSpc>
              <a:spcBef>
                <a:spcPts val="0"/>
              </a:spcBef>
              <a:spcAft>
                <a:spcPts val="0"/>
              </a:spcAft>
              <a:buClr>
                <a:schemeClr val="dk1"/>
              </a:buClr>
              <a:buSzPts val="1200"/>
              <a:buFont typeface="Arial"/>
              <a:buChar char="•"/>
            </a:pPr>
            <a:r>
              <a:rPr lang="en-US"/>
              <a:t>This Slide: This second slide only discusses the sampling strategy and then the steps for the sampling process. </a:t>
            </a:r>
            <a:endParaRPr/>
          </a:p>
          <a:p>
            <a:pPr indent="0" lvl="0" marL="0" marR="0" rtl="0" algn="l">
              <a:lnSpc>
                <a:spcPct val="100000"/>
              </a:lnSpc>
              <a:spcBef>
                <a:spcPts val="0"/>
              </a:spcBef>
              <a:spcAft>
                <a:spcPts val="0"/>
              </a:spcAft>
              <a:buClr>
                <a:schemeClr val="dk1"/>
              </a:buClr>
              <a:buSzPts val="1200"/>
              <a:buFont typeface="Arial"/>
              <a:buNone/>
            </a:pPr>
            <a:r>
              <a:rPr lang="en-US"/>
              <a:t>**Note: Do not alter the names on the slides, and do not change the order of the four data collection slides or the bullets within them.  It is important to show the bullets in the order in which they would occur.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u="sng"/>
              <a:t>Slide Requirements: </a:t>
            </a:r>
            <a:endParaRPr/>
          </a:p>
          <a:p>
            <a:pPr indent="-228600" lvl="0" marL="228600" rtl="0" algn="l">
              <a:spcBef>
                <a:spcPts val="0"/>
              </a:spcBef>
              <a:spcAft>
                <a:spcPts val="0"/>
              </a:spcAft>
              <a:buClr>
                <a:schemeClr val="dk1"/>
              </a:buClr>
              <a:buSzPts val="1200"/>
              <a:buFont typeface="Calibri"/>
              <a:buAutoNum type="arabicPeriod"/>
            </a:pPr>
            <a:r>
              <a:rPr lang="en-US"/>
              <a:t>Steps to Access/Identify Participants: State the steps you will take to identify and access the sample for each source of data.</a:t>
            </a:r>
            <a:endParaRPr/>
          </a:p>
          <a:p>
            <a:pPr indent="-228600" lvl="0" marL="228600" rtl="0" algn="l">
              <a:spcBef>
                <a:spcPts val="0"/>
              </a:spcBef>
              <a:spcAft>
                <a:spcPts val="0"/>
              </a:spcAft>
              <a:buClr>
                <a:schemeClr val="dk1"/>
              </a:buClr>
              <a:buSzPts val="1200"/>
              <a:buFont typeface="Calibri"/>
              <a:buAutoNum type="arabicPeriod"/>
            </a:pPr>
            <a:r>
              <a:rPr lang="en-US"/>
              <a:t>Participation Criteria Row: Identify the criteria for selecting your sample for each data source. </a:t>
            </a:r>
            <a:endParaRPr/>
          </a:p>
          <a:p>
            <a:pPr indent="-228600" lvl="1" marL="685800" rtl="0" algn="l">
              <a:spcBef>
                <a:spcPts val="0"/>
              </a:spcBef>
              <a:spcAft>
                <a:spcPts val="0"/>
              </a:spcAft>
              <a:buClr>
                <a:schemeClr val="dk1"/>
              </a:buClr>
              <a:buSzPts val="1200"/>
              <a:buFont typeface="Arial"/>
              <a:buChar char="•"/>
            </a:pPr>
            <a:r>
              <a:rPr lang="en-US"/>
              <a:t>Consider how criteria might change for each source, if applicable.</a:t>
            </a:r>
            <a:endParaRPr/>
          </a:p>
          <a:p>
            <a:pPr indent="-228600" lvl="1" marL="685800" rtl="0" algn="l">
              <a:spcBef>
                <a:spcPts val="0"/>
              </a:spcBef>
              <a:spcAft>
                <a:spcPts val="0"/>
              </a:spcAft>
              <a:buClr>
                <a:schemeClr val="dk1"/>
              </a:buClr>
              <a:buSzPts val="1200"/>
              <a:buFont typeface="Arial"/>
              <a:buChar char="•"/>
            </a:pPr>
            <a:r>
              <a:rPr lang="en-US"/>
              <a:t>If the criteria are the same for each source, specify this. </a:t>
            </a:r>
            <a:endParaRPr/>
          </a:p>
          <a:p>
            <a:pPr indent="-228600" lvl="0" marL="228600" marR="0" rtl="0" algn="l">
              <a:lnSpc>
                <a:spcPct val="100000"/>
              </a:lnSpc>
              <a:spcBef>
                <a:spcPts val="0"/>
              </a:spcBef>
              <a:spcAft>
                <a:spcPts val="0"/>
              </a:spcAft>
              <a:buClr>
                <a:schemeClr val="dk1"/>
              </a:buClr>
              <a:buSzPts val="1200"/>
              <a:buFont typeface="Calibri"/>
              <a:buAutoNum type="arabicPeriod"/>
            </a:pPr>
            <a:r>
              <a:rPr lang="en-US"/>
              <a:t>Sampling Strategy &amp; Description Row: Identify and describe each sampling strategy, citing an authoritative source.</a:t>
            </a:r>
            <a:endParaRPr/>
          </a:p>
          <a:p>
            <a:pPr indent="-228600" lvl="1" marL="685800" marR="0" rtl="0" algn="l">
              <a:lnSpc>
                <a:spcPct val="100000"/>
              </a:lnSpc>
              <a:spcBef>
                <a:spcPts val="0"/>
              </a:spcBef>
              <a:spcAft>
                <a:spcPts val="0"/>
              </a:spcAft>
              <a:buClr>
                <a:schemeClr val="dk1"/>
              </a:buClr>
              <a:buSzPts val="1200"/>
              <a:buFont typeface="Arial"/>
              <a:buChar char="•"/>
            </a:pPr>
            <a:r>
              <a:rPr lang="en-US"/>
              <a:t>I.e., Convenience sampling, purposive sampling, snowball sampling, chain referral sampling.</a:t>
            </a:r>
            <a:endParaRPr/>
          </a:p>
          <a:p>
            <a:pPr indent="-228600" lvl="1" marL="685800" marR="0" rtl="0" algn="l">
              <a:lnSpc>
                <a:spcPct val="100000"/>
              </a:lnSpc>
              <a:spcBef>
                <a:spcPts val="0"/>
              </a:spcBef>
              <a:spcAft>
                <a:spcPts val="0"/>
              </a:spcAft>
              <a:buClr>
                <a:schemeClr val="dk1"/>
              </a:buClr>
              <a:buSzPts val="1200"/>
              <a:buFont typeface="Arial"/>
              <a:buChar char="•"/>
            </a:pPr>
            <a:r>
              <a:rPr lang="en-US"/>
              <a:t>The type of sampling strategy may repeat for the different recruitment plans.</a:t>
            </a:r>
            <a:endParaRPr/>
          </a:p>
          <a:p>
            <a:pPr indent="-228600" lvl="0" marL="228600" marR="0" rtl="0" algn="l">
              <a:lnSpc>
                <a:spcPct val="100000"/>
              </a:lnSpc>
              <a:spcBef>
                <a:spcPts val="0"/>
              </a:spcBef>
              <a:spcAft>
                <a:spcPts val="0"/>
              </a:spcAft>
              <a:buClr>
                <a:schemeClr val="dk1"/>
              </a:buClr>
              <a:buSzPts val="1200"/>
              <a:buFont typeface="Calibri"/>
              <a:buAutoNum type="arabicPeriod"/>
            </a:pPr>
            <a:r>
              <a:rPr lang="en-US"/>
              <a:t>Complete the 2</a:t>
            </a:r>
            <a:r>
              <a:rPr baseline="30000" lang="en-US"/>
              <a:t>nd</a:t>
            </a:r>
            <a:r>
              <a:rPr lang="en-US"/>
              <a:t> column indicating the backup plan should the primary plan not work as intended and/or yield enough participant</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b="1" lang="en-US" u="sng"/>
              <a:t>Hints: </a:t>
            </a:r>
            <a:endParaRPr/>
          </a:p>
          <a:p>
            <a:pPr indent="-171450" lvl="0" marL="171450" rtl="0" algn="l">
              <a:spcBef>
                <a:spcPts val="0"/>
              </a:spcBef>
              <a:spcAft>
                <a:spcPts val="0"/>
              </a:spcAft>
              <a:buClr>
                <a:schemeClr val="dk1"/>
              </a:buClr>
              <a:buSzPts val="1200"/>
              <a:buFont typeface="Arial"/>
              <a:buChar char="•"/>
            </a:pPr>
            <a:r>
              <a:rPr lang="en-US"/>
              <a:t>See the Qualitative Knowledge Base for resources on sampling: </a:t>
            </a:r>
            <a:r>
              <a:rPr b="1" lang="en-US"/>
              <a:t>https://dc.gcu.edu/research/qualitative/population_and_sample_selection</a:t>
            </a:r>
            <a:endParaRPr/>
          </a:p>
          <a:p>
            <a:pPr indent="-171450" lvl="0" marL="171450" rtl="0" algn="l">
              <a:spcBef>
                <a:spcPts val="0"/>
              </a:spcBef>
              <a:spcAft>
                <a:spcPts val="0"/>
              </a:spcAft>
              <a:buClr>
                <a:schemeClr val="dk1"/>
              </a:buClr>
              <a:buSzPts val="1200"/>
              <a:buFont typeface="Arial"/>
              <a:buChar char="•"/>
            </a:pPr>
            <a:r>
              <a:rPr b="0" lang="en-US"/>
              <a:t>See the Qualitative Knowledge Based for additional resources on data collection: </a:t>
            </a:r>
            <a:r>
              <a:rPr b="1" lang="en-US"/>
              <a:t>https://dc.gcu.edu/research/qualitative/data_collection_and_management</a:t>
            </a:r>
            <a:endParaRPr/>
          </a:p>
          <a:p>
            <a:pPr indent="-171450" lvl="0" marL="171450" rtl="0" algn="l">
              <a:spcBef>
                <a:spcPts val="0"/>
              </a:spcBef>
              <a:spcAft>
                <a:spcPts val="0"/>
              </a:spcAft>
              <a:buClr>
                <a:schemeClr val="dk1"/>
              </a:buClr>
              <a:buSzPts val="1200"/>
              <a:buFont typeface="Arial"/>
              <a:buChar char="•"/>
            </a:pPr>
            <a:r>
              <a:rPr b="0" lang="en-US"/>
              <a:t>Note: While not required in the prospectus template, the full dissertation template, requires learners to include their primary sampling plan as well as at least two backup plans (i.e., Plan B and Plan C). </a:t>
            </a:r>
            <a:endParaRPr/>
          </a:p>
        </p:txBody>
      </p:sp>
      <p:sp>
        <p:nvSpPr>
          <p:cNvPr id="457" name="Google Shape;457;p22: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5" name="Google Shape;465;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u="sng"/>
              <a:t>Objectives: </a:t>
            </a:r>
            <a:endParaRPr/>
          </a:p>
          <a:p>
            <a:pPr indent="-171450" lvl="0" marL="171450" rtl="0" algn="l">
              <a:spcBef>
                <a:spcPts val="0"/>
              </a:spcBef>
              <a:spcAft>
                <a:spcPts val="0"/>
              </a:spcAft>
              <a:buClr>
                <a:schemeClr val="dk1"/>
              </a:buClr>
              <a:buSzPts val="1200"/>
              <a:buFont typeface="Arial"/>
              <a:buChar char="•"/>
            </a:pPr>
            <a:r>
              <a:rPr lang="en-US"/>
              <a:t>There are four separate slides that will comprise the data collection section in the Prospectus and the proposal. </a:t>
            </a:r>
            <a:endParaRPr/>
          </a:p>
          <a:p>
            <a:pPr indent="-171450" lvl="0" marL="171450" rtl="0" algn="l">
              <a:spcBef>
                <a:spcPts val="0"/>
              </a:spcBef>
              <a:spcAft>
                <a:spcPts val="0"/>
              </a:spcAft>
              <a:buClr>
                <a:schemeClr val="dk1"/>
              </a:buClr>
              <a:buSzPts val="1200"/>
              <a:buFont typeface="Arial"/>
              <a:buChar char="•"/>
            </a:pPr>
            <a:r>
              <a:rPr lang="en-US"/>
              <a:t>These set of four slides are used in bullet format in the Prospectus. They then provide the outline for the Data Collection section in Chapter 3 in the Proposal. </a:t>
            </a:r>
            <a:endParaRPr/>
          </a:p>
          <a:p>
            <a:pPr indent="-171450" lvl="0" marL="171450" marR="0" rtl="0" algn="l">
              <a:lnSpc>
                <a:spcPct val="100000"/>
              </a:lnSpc>
              <a:spcBef>
                <a:spcPts val="0"/>
              </a:spcBef>
              <a:spcAft>
                <a:spcPts val="0"/>
              </a:spcAft>
              <a:buClr>
                <a:schemeClr val="dk1"/>
              </a:buClr>
              <a:buSzPts val="1200"/>
              <a:buFont typeface="Arial"/>
              <a:buChar char="•"/>
            </a:pPr>
            <a:r>
              <a:rPr lang="en-US"/>
              <a:t>This Slide: This third slide only discusses the specific detailed steps to collect the data. </a:t>
            </a:r>
            <a:endParaRPr/>
          </a:p>
          <a:p>
            <a:pPr indent="0" lvl="0" marL="0" marR="0" rtl="0" algn="l">
              <a:lnSpc>
                <a:spcPct val="100000"/>
              </a:lnSpc>
              <a:spcBef>
                <a:spcPts val="0"/>
              </a:spcBef>
              <a:spcAft>
                <a:spcPts val="0"/>
              </a:spcAft>
              <a:buClr>
                <a:schemeClr val="dk1"/>
              </a:buClr>
              <a:buSzPts val="1200"/>
              <a:buFont typeface="Arial"/>
              <a:buNone/>
            </a:pPr>
            <a:r>
              <a:rPr lang="en-US"/>
              <a:t>**Note: Do not alter the names on the slides, and do not change the order of the four data collection slides or the bullets within them.  It is important to show the bullets in the order in which they would occur. **</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rPr b="1" lang="en-US" u="sng"/>
              <a:t>Slide Requirements: </a:t>
            </a:r>
            <a:endParaRPr/>
          </a:p>
          <a:p>
            <a:pPr indent="-228600" lvl="0" marL="228600" rtl="0" algn="l">
              <a:spcBef>
                <a:spcPts val="0"/>
              </a:spcBef>
              <a:spcAft>
                <a:spcPts val="0"/>
              </a:spcAft>
              <a:buClr>
                <a:schemeClr val="dk1"/>
              </a:buClr>
              <a:buSzPts val="1200"/>
              <a:buFont typeface="Calibri"/>
              <a:buAutoNum type="arabicPeriod"/>
            </a:pPr>
            <a:r>
              <a:rPr b="1" lang="en-US" u="none"/>
              <a:t>Complete this slide based on the Primary Sampling Plan (Plan A) identified on the previous slide. </a:t>
            </a:r>
            <a:endParaRPr/>
          </a:p>
          <a:p>
            <a:pPr indent="-228600" lvl="1" marL="685800" rtl="0" algn="l">
              <a:spcBef>
                <a:spcPts val="0"/>
              </a:spcBef>
              <a:spcAft>
                <a:spcPts val="0"/>
              </a:spcAft>
              <a:buClr>
                <a:schemeClr val="dk1"/>
              </a:buClr>
              <a:buSzPts val="1200"/>
              <a:buFont typeface="Arial"/>
              <a:buChar char="•"/>
            </a:pPr>
            <a:r>
              <a:rPr b="0" lang="en-US" u="none"/>
              <a:t>Optional: Duplicate this slide to outline the steps for Plan B – instructors/chairs may ask for or require this based on feasibility assessment of Plan A</a:t>
            </a:r>
            <a:endParaRPr/>
          </a:p>
          <a:p>
            <a:pPr indent="-228600" lvl="0" marL="228600" rtl="0" algn="l">
              <a:spcBef>
                <a:spcPts val="0"/>
              </a:spcBef>
              <a:spcAft>
                <a:spcPts val="0"/>
              </a:spcAft>
              <a:buClr>
                <a:schemeClr val="dk1"/>
              </a:buClr>
              <a:buSzPts val="1200"/>
              <a:buFont typeface="Calibri"/>
              <a:buAutoNum type="arabicPeriod"/>
            </a:pPr>
            <a:r>
              <a:rPr b="0" lang="en-US" u="none"/>
              <a:t>Provide step-by-step detailed instructions regarding how you plan to collect your data. </a:t>
            </a:r>
            <a:endParaRPr/>
          </a:p>
          <a:p>
            <a:pPr indent="-228600" lvl="0" marL="228600" rtl="0" algn="l">
              <a:spcBef>
                <a:spcPts val="0"/>
              </a:spcBef>
              <a:spcAft>
                <a:spcPts val="0"/>
              </a:spcAft>
              <a:buClr>
                <a:schemeClr val="dk1"/>
              </a:buClr>
              <a:buSzPts val="1200"/>
              <a:buFont typeface="Calibri"/>
              <a:buAutoNum type="arabicPeriod"/>
            </a:pPr>
            <a:r>
              <a:rPr b="0" lang="en-US" u="none"/>
              <a:t>Steps should detail how each source of data will be completed by the participants, including:</a:t>
            </a:r>
            <a:endParaRPr/>
          </a:p>
          <a:p>
            <a:pPr indent="-228600" lvl="1" marL="685800" rtl="0" algn="l">
              <a:spcBef>
                <a:spcPts val="0"/>
              </a:spcBef>
              <a:spcAft>
                <a:spcPts val="0"/>
              </a:spcAft>
              <a:buClr>
                <a:schemeClr val="dk1"/>
              </a:buClr>
              <a:buSzPts val="1200"/>
              <a:buFont typeface="Arial"/>
              <a:buChar char="•"/>
            </a:pPr>
            <a:r>
              <a:rPr b="0" lang="en-US" u="none"/>
              <a:t>How you plan to recruit participants and obtain informed consent(s). </a:t>
            </a:r>
            <a:endParaRPr/>
          </a:p>
          <a:p>
            <a:pPr indent="-228600" lvl="1" marL="685800" rtl="0" algn="l">
              <a:spcBef>
                <a:spcPts val="0"/>
              </a:spcBef>
              <a:spcAft>
                <a:spcPts val="0"/>
              </a:spcAft>
              <a:buClr>
                <a:schemeClr val="dk1"/>
              </a:buClr>
              <a:buSzPts val="1200"/>
              <a:buFont typeface="Arial"/>
              <a:buChar char="•"/>
            </a:pPr>
            <a:r>
              <a:rPr b="0" lang="en-US" u="none"/>
              <a:t>How each source of data will be completed by participants (who, what, when, how, where). Discuss any demographic information you plan to obtain and when.</a:t>
            </a:r>
            <a:endParaRPr/>
          </a:p>
          <a:p>
            <a:pPr indent="-228600" lvl="0" marL="228600" rtl="0" algn="l">
              <a:spcBef>
                <a:spcPts val="0"/>
              </a:spcBef>
              <a:spcAft>
                <a:spcPts val="0"/>
              </a:spcAft>
              <a:buClr>
                <a:schemeClr val="dk1"/>
              </a:buClr>
              <a:buSzPts val="1200"/>
              <a:buFont typeface="Calibri"/>
              <a:buAutoNum type="arabicPeriod"/>
            </a:pPr>
            <a:r>
              <a:rPr b="0" lang="en-US" u="none"/>
              <a:t>Describe how you will prepare the data for analysis.</a:t>
            </a:r>
            <a:endParaRPr/>
          </a:p>
          <a:p>
            <a:pPr indent="-228600" lvl="0" marL="228600" rtl="0" algn="l">
              <a:spcBef>
                <a:spcPts val="0"/>
              </a:spcBef>
              <a:spcAft>
                <a:spcPts val="0"/>
              </a:spcAft>
              <a:buClr>
                <a:schemeClr val="dk1"/>
              </a:buClr>
              <a:buSzPts val="1200"/>
              <a:buFont typeface="Calibri"/>
              <a:buAutoNum type="arabicPeriod"/>
            </a:pPr>
            <a:r>
              <a:rPr b="0" lang="en-US" u="none"/>
              <a:t>Present the steps in chronological order. </a:t>
            </a:r>
            <a:endParaRPr/>
          </a:p>
          <a:p>
            <a:pPr indent="-152400" lvl="1" marL="685800" rtl="0" algn="l">
              <a:spcBef>
                <a:spcPts val="0"/>
              </a:spcBef>
              <a:spcAft>
                <a:spcPts val="0"/>
              </a:spcAft>
              <a:buClr>
                <a:schemeClr val="dk1"/>
              </a:buClr>
              <a:buSzPts val="1200"/>
              <a:buFont typeface="Calibri"/>
              <a:buNone/>
            </a:pPr>
            <a:r>
              <a:t/>
            </a:r>
            <a:endParaRPr b="0" u="none"/>
          </a:p>
          <a:p>
            <a:pPr indent="0" lvl="0" marL="0" rtl="0" algn="l">
              <a:spcBef>
                <a:spcPts val="0"/>
              </a:spcBef>
              <a:spcAft>
                <a:spcPts val="0"/>
              </a:spcAft>
              <a:buClr>
                <a:schemeClr val="dk1"/>
              </a:buClr>
              <a:buSzPts val="1200"/>
              <a:buFont typeface="Calibri"/>
              <a:buNone/>
            </a:pPr>
            <a:r>
              <a:rPr b="1" lang="en-US" u="sng"/>
              <a:t>Hints: </a:t>
            </a:r>
            <a:endParaRPr/>
          </a:p>
          <a:p>
            <a:pPr indent="-171450" lvl="0" marL="171450" rtl="0" algn="l">
              <a:spcBef>
                <a:spcPts val="0"/>
              </a:spcBef>
              <a:spcAft>
                <a:spcPts val="0"/>
              </a:spcAft>
              <a:buClr>
                <a:schemeClr val="dk1"/>
              </a:buClr>
              <a:buSzPts val="1200"/>
              <a:buFont typeface="Arial"/>
              <a:buChar char="•"/>
            </a:pPr>
            <a:r>
              <a:rPr b="0" lang="en-US" u="none"/>
              <a:t>This slide should be sufficiently thorough such that another researcher could use the instructions to collect your data for you, i.e. the plan should read like a recipe!</a:t>
            </a:r>
            <a:endParaRPr/>
          </a:p>
          <a:p>
            <a:pPr indent="-171450" lvl="0" marL="171450" rtl="0" algn="l">
              <a:spcBef>
                <a:spcPts val="0"/>
              </a:spcBef>
              <a:spcAft>
                <a:spcPts val="0"/>
              </a:spcAft>
              <a:buClr>
                <a:schemeClr val="dk1"/>
              </a:buClr>
              <a:buSzPts val="1200"/>
              <a:buFont typeface="Arial"/>
              <a:buChar char="•"/>
            </a:pPr>
            <a:r>
              <a:rPr b="0" lang="en-US" u="none"/>
              <a:t>Note: Demographic data is not a source of data but is required for all studies. Specify when/how demographic information will be collected within the data collection steps</a:t>
            </a:r>
            <a:endParaRPr/>
          </a:p>
          <a:p>
            <a:pPr indent="-171450" lvl="1" marL="628650" rtl="0" algn="l">
              <a:spcBef>
                <a:spcPts val="0"/>
              </a:spcBef>
              <a:spcAft>
                <a:spcPts val="0"/>
              </a:spcAft>
              <a:buClr>
                <a:schemeClr val="dk1"/>
              </a:buClr>
              <a:buSzPts val="1200"/>
              <a:buFont typeface="Arial"/>
              <a:buChar char="•"/>
            </a:pPr>
            <a:r>
              <a:rPr b="0" lang="en-US" u="none"/>
              <a:t>i.e., as part of SurveyMonkey including informed consent, demographic questionnaire, and additional questionnaire(s) if applicable</a:t>
            </a:r>
            <a:endParaRPr/>
          </a:p>
          <a:p>
            <a:pPr indent="-171450" lvl="1" marL="628650" rtl="0" algn="l">
              <a:spcBef>
                <a:spcPts val="0"/>
              </a:spcBef>
              <a:spcAft>
                <a:spcPts val="0"/>
              </a:spcAft>
              <a:buClr>
                <a:schemeClr val="dk1"/>
              </a:buClr>
              <a:buSzPts val="1200"/>
              <a:buFont typeface="Arial"/>
              <a:buChar char="•"/>
            </a:pPr>
            <a:r>
              <a:rPr b="0" lang="en-US" u="none"/>
              <a:t>i.e., as part of the interview protocol</a:t>
            </a:r>
            <a:endParaRPr/>
          </a:p>
          <a:p>
            <a:pPr indent="-171450" lvl="0" marL="171450" marR="0" rtl="0" algn="l">
              <a:lnSpc>
                <a:spcPct val="100000"/>
              </a:lnSpc>
              <a:spcBef>
                <a:spcPts val="0"/>
              </a:spcBef>
              <a:spcAft>
                <a:spcPts val="0"/>
              </a:spcAft>
              <a:buClr>
                <a:schemeClr val="dk1"/>
              </a:buClr>
              <a:buSzPts val="1200"/>
              <a:buFont typeface="Arial"/>
              <a:buChar char="•"/>
            </a:pPr>
            <a:r>
              <a:rPr b="0" lang="en-US"/>
              <a:t>See the Qualitative Knowledge Based for additional resources on data collection: </a:t>
            </a:r>
            <a:r>
              <a:rPr b="1" lang="en-US"/>
              <a:t>https://dc.gcu.edu/research/qualitative/data_collection_and_management</a:t>
            </a:r>
            <a:endParaRPr/>
          </a:p>
          <a:p>
            <a:pPr indent="0" lvl="0" marL="0" rtl="0" algn="l">
              <a:spcBef>
                <a:spcPts val="0"/>
              </a:spcBef>
              <a:spcAft>
                <a:spcPts val="0"/>
              </a:spcAft>
              <a:buClr>
                <a:schemeClr val="dk1"/>
              </a:buClr>
              <a:buSzPts val="1200"/>
              <a:buFont typeface="Arial"/>
              <a:buNone/>
            </a:pPr>
            <a:r>
              <a:t/>
            </a:r>
            <a:endParaRPr b="0" u="none"/>
          </a:p>
        </p:txBody>
      </p:sp>
      <p:sp>
        <p:nvSpPr>
          <p:cNvPr id="466" name="Google Shape;466;p23: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4" name="Google Shape;474;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u="sng"/>
              <a:t>Objectives: </a:t>
            </a:r>
            <a:endParaRPr/>
          </a:p>
          <a:p>
            <a:pPr indent="-171450" lvl="0" marL="171450" rtl="0" algn="l">
              <a:spcBef>
                <a:spcPts val="0"/>
              </a:spcBef>
              <a:spcAft>
                <a:spcPts val="0"/>
              </a:spcAft>
              <a:buClr>
                <a:schemeClr val="dk1"/>
              </a:buClr>
              <a:buSzPts val="1200"/>
              <a:buFont typeface="Arial"/>
              <a:buChar char="•"/>
            </a:pPr>
            <a:r>
              <a:rPr lang="en-US"/>
              <a:t>There are four separate slides that will comprise the data collection section in the Prospectus and the proposal. </a:t>
            </a:r>
            <a:endParaRPr/>
          </a:p>
          <a:p>
            <a:pPr indent="-171450" lvl="0" marL="171450" rtl="0" algn="l">
              <a:spcBef>
                <a:spcPts val="0"/>
              </a:spcBef>
              <a:spcAft>
                <a:spcPts val="0"/>
              </a:spcAft>
              <a:buClr>
                <a:schemeClr val="dk1"/>
              </a:buClr>
              <a:buSzPts val="1200"/>
              <a:buFont typeface="Arial"/>
              <a:buChar char="•"/>
            </a:pPr>
            <a:r>
              <a:rPr lang="en-US"/>
              <a:t>These set of four slides are used in bullet format in the Prospectus. They then provide the outline for the Data Collection section in Chapter 3 in the Proposal. </a:t>
            </a:r>
            <a:endParaRPr/>
          </a:p>
          <a:p>
            <a:pPr indent="-171450" lvl="0" marL="171450" marR="0" rtl="0" algn="l">
              <a:lnSpc>
                <a:spcPct val="100000"/>
              </a:lnSpc>
              <a:spcBef>
                <a:spcPts val="0"/>
              </a:spcBef>
              <a:spcAft>
                <a:spcPts val="0"/>
              </a:spcAft>
              <a:buClr>
                <a:schemeClr val="dk1"/>
              </a:buClr>
              <a:buSzPts val="1200"/>
              <a:buFont typeface="Arial"/>
              <a:buChar char="•"/>
            </a:pPr>
            <a:r>
              <a:rPr lang="en-US"/>
              <a:t>This Slide: This fourth slide only discusses the data management and storage process. </a:t>
            </a:r>
            <a:endParaRPr/>
          </a:p>
          <a:p>
            <a:pPr indent="0" lvl="0" marL="0" marR="0" rtl="0" algn="l">
              <a:lnSpc>
                <a:spcPct val="100000"/>
              </a:lnSpc>
              <a:spcBef>
                <a:spcPts val="0"/>
              </a:spcBef>
              <a:spcAft>
                <a:spcPts val="0"/>
              </a:spcAft>
              <a:buClr>
                <a:schemeClr val="dk1"/>
              </a:buClr>
              <a:buSzPts val="1200"/>
              <a:buFont typeface="Arial"/>
              <a:buNone/>
            </a:pPr>
            <a:r>
              <a:rPr lang="en-US"/>
              <a:t>**Note: Do not alter the names on the slides, and do not change the order of the four data collection slides or the bullets within them.  It is important to show the bullets in the order in which they would occur.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u="sng"/>
              <a:t>Slide Requirements: </a:t>
            </a:r>
            <a:endParaRPr/>
          </a:p>
          <a:p>
            <a:pPr indent="0" lvl="0" marL="0" rtl="0" algn="l">
              <a:spcBef>
                <a:spcPts val="0"/>
              </a:spcBef>
              <a:spcAft>
                <a:spcPts val="0"/>
              </a:spcAft>
              <a:buClr>
                <a:schemeClr val="dk1"/>
              </a:buClr>
              <a:buSzPts val="1200"/>
              <a:buFont typeface="Calibri"/>
              <a:buNone/>
            </a:pPr>
            <a:r>
              <a:rPr lang="en-US"/>
              <a:t>Answer the four questions on the slide: </a:t>
            </a:r>
            <a:endParaRPr/>
          </a:p>
          <a:p>
            <a:pPr indent="-228600" lvl="0" marL="228600" marR="0" rtl="0" algn="l">
              <a:lnSpc>
                <a:spcPct val="100000"/>
              </a:lnSpc>
              <a:spcBef>
                <a:spcPts val="0"/>
              </a:spcBef>
              <a:spcAft>
                <a:spcPts val="0"/>
              </a:spcAft>
              <a:buClr>
                <a:srgbClr val="ECEBEB"/>
              </a:buClr>
              <a:buSzPts val="1200"/>
              <a:buFont typeface="Calibri"/>
              <a:buAutoNum type="arabicPeriod"/>
            </a:pPr>
            <a:r>
              <a:rPr lang="en-US" sz="1200">
                <a:solidFill>
                  <a:srgbClr val="ECEBEB"/>
                </a:solidFill>
              </a:rPr>
              <a:t>Where will you store the data?</a:t>
            </a:r>
            <a:endParaRPr/>
          </a:p>
          <a:p>
            <a:pPr indent="-228600" lvl="0" marL="228600" rtl="0" algn="l">
              <a:spcBef>
                <a:spcPts val="0"/>
              </a:spcBef>
              <a:spcAft>
                <a:spcPts val="0"/>
              </a:spcAft>
              <a:buClr>
                <a:srgbClr val="ECEBEB"/>
              </a:buClr>
              <a:buSzPts val="2100"/>
              <a:buFont typeface="Calibri"/>
              <a:buAutoNum type="arabicPeriod"/>
            </a:pPr>
            <a:r>
              <a:rPr lang="en-US" sz="2100">
                <a:solidFill>
                  <a:srgbClr val="ECEBEB"/>
                </a:solidFill>
              </a:rPr>
              <a:t>How long will you store the data? </a:t>
            </a:r>
            <a:endParaRPr/>
          </a:p>
          <a:p>
            <a:pPr indent="-228600" lvl="0" marL="228600" rtl="0" algn="l">
              <a:spcBef>
                <a:spcPts val="0"/>
              </a:spcBef>
              <a:spcAft>
                <a:spcPts val="0"/>
              </a:spcAft>
              <a:buClr>
                <a:srgbClr val="ECEBEB"/>
              </a:buClr>
              <a:buSzPts val="2100"/>
              <a:buFont typeface="Calibri"/>
              <a:buAutoNum type="arabicPeriod"/>
            </a:pPr>
            <a:r>
              <a:rPr lang="en-US" sz="2100">
                <a:solidFill>
                  <a:srgbClr val="ECEBEB"/>
                </a:solidFill>
              </a:rPr>
              <a:t>How will you protect the data? </a:t>
            </a:r>
            <a:endParaRPr/>
          </a:p>
          <a:p>
            <a:pPr indent="-228600" lvl="0" marL="228600" rtl="0" algn="l">
              <a:spcBef>
                <a:spcPts val="0"/>
              </a:spcBef>
              <a:spcAft>
                <a:spcPts val="0"/>
              </a:spcAft>
              <a:buClr>
                <a:srgbClr val="ECEBEB"/>
              </a:buClr>
              <a:buSzPts val="2100"/>
              <a:buFont typeface="Calibri"/>
              <a:buAutoNum type="arabicPeriod"/>
            </a:pPr>
            <a:r>
              <a:rPr lang="en-US" sz="2100">
                <a:solidFill>
                  <a:srgbClr val="ECEBEB"/>
                </a:solidFill>
              </a:rPr>
              <a:t>How will you destroy the data? </a:t>
            </a:r>
            <a:endParaRPr sz="2100">
              <a:solidFill>
                <a:srgbClr val="ECEBEB"/>
              </a:solidFill>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b="1" lang="en-US" u="sng"/>
              <a:t>Hints: </a:t>
            </a:r>
            <a:endParaRPr/>
          </a:p>
          <a:p>
            <a:pPr indent="-171450" lvl="0" marL="171450" rtl="0" algn="l">
              <a:spcBef>
                <a:spcPts val="0"/>
              </a:spcBef>
              <a:spcAft>
                <a:spcPts val="0"/>
              </a:spcAft>
              <a:buClr>
                <a:schemeClr val="dk1"/>
              </a:buClr>
              <a:buSzPts val="1200"/>
              <a:buFont typeface="Arial"/>
              <a:buChar char="•"/>
            </a:pPr>
            <a:r>
              <a:rPr b="0" lang="en-US" u="none"/>
              <a:t>Be sure to address all data if management will be different for different data.</a:t>
            </a:r>
            <a:endParaRPr/>
          </a:p>
          <a:p>
            <a:pPr indent="-171450" lvl="0" marL="171450" rtl="0" algn="l">
              <a:spcBef>
                <a:spcPts val="0"/>
              </a:spcBef>
              <a:spcAft>
                <a:spcPts val="0"/>
              </a:spcAft>
              <a:buClr>
                <a:schemeClr val="dk1"/>
              </a:buClr>
              <a:buSzPts val="1200"/>
              <a:buFont typeface="Arial"/>
              <a:buChar char="•"/>
            </a:pPr>
            <a:r>
              <a:rPr b="0" lang="en-US" u="none"/>
              <a:t>Protecting data includes participant personal identifiable information.</a:t>
            </a:r>
            <a:endParaRPr/>
          </a:p>
          <a:p>
            <a:pPr indent="-171450" lvl="0" marL="171450" marR="0" rtl="0" algn="l">
              <a:lnSpc>
                <a:spcPct val="100000"/>
              </a:lnSpc>
              <a:spcBef>
                <a:spcPts val="0"/>
              </a:spcBef>
              <a:spcAft>
                <a:spcPts val="0"/>
              </a:spcAft>
              <a:buClr>
                <a:schemeClr val="dk1"/>
              </a:buClr>
              <a:buSzPts val="1200"/>
              <a:buFont typeface="Arial"/>
              <a:buChar char="•"/>
            </a:pPr>
            <a:r>
              <a:rPr b="0" lang="en-US" u="none"/>
              <a:t>Visit https://dc.gcu.edu/irb for resources and additional information.</a:t>
            </a:r>
            <a:endParaRPr/>
          </a:p>
          <a:p>
            <a:pPr indent="-171450" lvl="0" marL="171450" marR="0" rtl="0" algn="l">
              <a:lnSpc>
                <a:spcPct val="100000"/>
              </a:lnSpc>
              <a:spcBef>
                <a:spcPts val="0"/>
              </a:spcBef>
              <a:spcAft>
                <a:spcPts val="0"/>
              </a:spcAft>
              <a:buClr>
                <a:schemeClr val="dk1"/>
              </a:buClr>
              <a:buSzPts val="1200"/>
              <a:buFont typeface="Arial"/>
              <a:buChar char="•"/>
            </a:pPr>
            <a:r>
              <a:rPr b="0" lang="en-US" u="none"/>
              <a:t>Refer to the IRB Informed Consent Template for requirements on data management and storage.</a:t>
            </a:r>
            <a:endParaRPr/>
          </a:p>
          <a:p>
            <a:pPr indent="-95250" lvl="0" marL="171450" rtl="0" algn="l">
              <a:spcBef>
                <a:spcPts val="0"/>
              </a:spcBef>
              <a:spcAft>
                <a:spcPts val="0"/>
              </a:spcAft>
              <a:buClr>
                <a:schemeClr val="dk1"/>
              </a:buClr>
              <a:buSzPts val="1200"/>
              <a:buFont typeface="Arial"/>
              <a:buNone/>
            </a:pPr>
            <a:r>
              <a:t/>
            </a:r>
            <a:endParaRPr b="0" u="none"/>
          </a:p>
        </p:txBody>
      </p:sp>
      <p:sp>
        <p:nvSpPr>
          <p:cNvPr id="475" name="Google Shape;475;p24: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3" name="Google Shape;483;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u="sng"/>
              <a:t>Objectives: </a:t>
            </a:r>
            <a:endParaRPr/>
          </a:p>
          <a:p>
            <a:pPr indent="-171450" lvl="0" marL="171450" rtl="0" algn="l">
              <a:spcBef>
                <a:spcPts val="0"/>
              </a:spcBef>
              <a:spcAft>
                <a:spcPts val="0"/>
              </a:spcAft>
              <a:buClr>
                <a:schemeClr val="dk1"/>
              </a:buClr>
              <a:buSzPts val="1200"/>
              <a:buFont typeface="Arial"/>
              <a:buChar char="•"/>
            </a:pPr>
            <a:r>
              <a:rPr lang="en-US"/>
              <a:t>The following slides show the approach to cover for qualitative analysis. </a:t>
            </a:r>
            <a:endParaRPr/>
          </a:p>
          <a:p>
            <a:pPr indent="-171450" lvl="0" marL="171450" rtl="0" algn="l">
              <a:spcBef>
                <a:spcPts val="0"/>
              </a:spcBef>
              <a:spcAft>
                <a:spcPts val="0"/>
              </a:spcAft>
              <a:buClr>
                <a:schemeClr val="dk1"/>
              </a:buClr>
              <a:buSzPts val="1200"/>
              <a:buFont typeface="Arial"/>
              <a:buChar char="•"/>
            </a:pPr>
            <a:r>
              <a:rPr lang="en-US"/>
              <a:t>The information on this/these slide(s) will be used to inform the Data Analysis section of Ch. 3</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u="sng"/>
              <a:t>Slide Requirements: </a:t>
            </a:r>
            <a:endParaRPr/>
          </a:p>
          <a:p>
            <a:pPr indent="-228600" lvl="0" marL="228600" rtl="0" algn="l">
              <a:spcBef>
                <a:spcPts val="0"/>
              </a:spcBef>
              <a:spcAft>
                <a:spcPts val="0"/>
              </a:spcAft>
              <a:buClr>
                <a:schemeClr val="dk1"/>
              </a:buClr>
              <a:buSzPts val="1200"/>
              <a:buFont typeface="Calibri"/>
              <a:buAutoNum type="arabicPeriod"/>
            </a:pPr>
            <a:r>
              <a:rPr lang="en-US"/>
              <a:t>Replace the subtitle with the name of the data source and the analysis approach used (i.e., Open-Ended Questionnaires – Thematic Analysis).</a:t>
            </a:r>
            <a:endParaRPr/>
          </a:p>
          <a:p>
            <a:pPr indent="-228600" lvl="0" marL="228600" rtl="0" algn="l">
              <a:spcBef>
                <a:spcPts val="0"/>
              </a:spcBef>
              <a:spcAft>
                <a:spcPts val="0"/>
              </a:spcAft>
              <a:buClr>
                <a:schemeClr val="dk1"/>
              </a:buClr>
              <a:buSzPts val="1200"/>
              <a:buFont typeface="Calibri"/>
              <a:buAutoNum type="arabicPeriod"/>
            </a:pPr>
            <a:r>
              <a:rPr lang="en-US"/>
              <a:t>Identify each step you will take to analyze the data, supported with an authoritative source.</a:t>
            </a:r>
            <a:endParaRPr/>
          </a:p>
          <a:p>
            <a:pPr indent="-228600" lvl="0" marL="228600" rtl="0" algn="l">
              <a:spcBef>
                <a:spcPts val="0"/>
              </a:spcBef>
              <a:spcAft>
                <a:spcPts val="0"/>
              </a:spcAft>
              <a:buClr>
                <a:schemeClr val="dk1"/>
              </a:buClr>
              <a:buSzPts val="1200"/>
              <a:buFont typeface="Calibri"/>
              <a:buAutoNum type="arabicPeriod"/>
            </a:pPr>
            <a:r>
              <a:rPr lang="en-US"/>
              <a:t>Create a slide for each data source, if applicable. Two are included in this template. If a third or more are needed, duplicate this slide. </a:t>
            </a:r>
            <a:endParaRPr/>
          </a:p>
          <a:p>
            <a:pPr indent="-152400" lvl="0" marL="22860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b="1" lang="en-US" u="sng"/>
              <a:t>Hints: </a:t>
            </a:r>
            <a:endParaRPr/>
          </a:p>
          <a:p>
            <a:pPr indent="-171450" lvl="0" marL="171450" rtl="0" algn="l">
              <a:spcBef>
                <a:spcPts val="0"/>
              </a:spcBef>
              <a:spcAft>
                <a:spcPts val="0"/>
              </a:spcAft>
              <a:buClr>
                <a:schemeClr val="dk1"/>
              </a:buClr>
              <a:buSzPts val="1200"/>
              <a:buFont typeface="Arial"/>
              <a:buChar char="•"/>
            </a:pPr>
            <a:r>
              <a:rPr lang="en-US"/>
              <a:t>One method should be used for a single analysis strategy (i.e. Clarke and Braun OR Sandelowski for thematic analysis, not both)</a:t>
            </a:r>
            <a:endParaRPr/>
          </a:p>
          <a:p>
            <a:pPr indent="-171450" lvl="0" marL="171450" rtl="0" algn="l">
              <a:spcBef>
                <a:spcPts val="0"/>
              </a:spcBef>
              <a:spcAft>
                <a:spcPts val="0"/>
              </a:spcAft>
              <a:buClr>
                <a:schemeClr val="dk1"/>
              </a:buClr>
              <a:buSzPts val="1200"/>
              <a:buFont typeface="Arial"/>
              <a:buChar char="•"/>
            </a:pPr>
            <a:r>
              <a:rPr lang="en-US"/>
              <a:t>Methods of analysis will vary by the type of research design and may include thematic analysis, pattern recognition, narrative analysis, descriptive statistics for Likert-style sources, content analysis, phenomenological analysis, etc.</a:t>
            </a:r>
            <a:endParaRPr/>
          </a:p>
          <a:p>
            <a:pPr indent="-171450" lvl="0" marL="171450" rtl="0" algn="l">
              <a:spcBef>
                <a:spcPts val="0"/>
              </a:spcBef>
              <a:spcAft>
                <a:spcPts val="0"/>
              </a:spcAft>
              <a:buClr>
                <a:schemeClr val="dk1"/>
              </a:buClr>
              <a:buSzPts val="1200"/>
              <a:buFont typeface="Arial"/>
              <a:buChar char="•"/>
            </a:pPr>
            <a:r>
              <a:rPr lang="en-US"/>
              <a:t>If applicable, don’t forget to include transcription and/or download steps, transcript/member checking, cleaning the data, program(s) used if any, etc.</a:t>
            </a:r>
            <a:endParaRPr/>
          </a:p>
          <a:p>
            <a:pPr indent="-171450" lvl="0" marL="171450" rtl="0" algn="l">
              <a:spcBef>
                <a:spcPts val="0"/>
              </a:spcBef>
              <a:spcAft>
                <a:spcPts val="0"/>
              </a:spcAft>
              <a:buClr>
                <a:schemeClr val="dk1"/>
              </a:buClr>
              <a:buSzPts val="1200"/>
              <a:buFont typeface="Arial"/>
              <a:buChar char="•"/>
            </a:pPr>
            <a:r>
              <a:rPr lang="en-US"/>
              <a:t>See the Qualitative Knowledge Base for resources on data analysis: </a:t>
            </a:r>
            <a:r>
              <a:rPr b="1" lang="en-US"/>
              <a:t>https://dc.gcu.edu/research/qualitative/data_analysis_procedures</a:t>
            </a:r>
            <a:endParaRPr/>
          </a:p>
          <a:p>
            <a:pPr indent="0" lvl="0" marL="0" rtl="0" algn="l">
              <a:spcBef>
                <a:spcPts val="0"/>
              </a:spcBef>
              <a:spcAft>
                <a:spcPts val="0"/>
              </a:spcAft>
              <a:buClr>
                <a:schemeClr val="dk1"/>
              </a:buClr>
              <a:buSzPts val="1200"/>
              <a:buFont typeface="Arial"/>
              <a:buNone/>
            </a:pPr>
            <a:r>
              <a:t/>
            </a:r>
            <a:endParaRPr/>
          </a:p>
        </p:txBody>
      </p:sp>
      <p:sp>
        <p:nvSpPr>
          <p:cNvPr id="484" name="Google Shape;484;p25: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2" name="Google Shape;492;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u="sng"/>
              <a:t>Objectives: </a:t>
            </a:r>
            <a:endParaRPr/>
          </a:p>
          <a:p>
            <a:pPr indent="-171450" lvl="0" marL="171450" rtl="0" algn="l">
              <a:spcBef>
                <a:spcPts val="0"/>
              </a:spcBef>
              <a:spcAft>
                <a:spcPts val="0"/>
              </a:spcAft>
              <a:buClr>
                <a:schemeClr val="dk1"/>
              </a:buClr>
              <a:buSzPts val="1200"/>
              <a:buFont typeface="Arial"/>
              <a:buChar char="•"/>
            </a:pPr>
            <a:r>
              <a:rPr lang="en-US"/>
              <a:t>The following slides show the approach to cover for qualitative analysis. </a:t>
            </a:r>
            <a:endParaRPr/>
          </a:p>
          <a:p>
            <a:pPr indent="-171450" lvl="0" marL="171450" rtl="0" algn="l">
              <a:spcBef>
                <a:spcPts val="0"/>
              </a:spcBef>
              <a:spcAft>
                <a:spcPts val="0"/>
              </a:spcAft>
              <a:buClr>
                <a:schemeClr val="dk1"/>
              </a:buClr>
              <a:buSzPts val="1200"/>
              <a:buFont typeface="Arial"/>
              <a:buChar char="•"/>
            </a:pPr>
            <a:r>
              <a:rPr lang="en-US"/>
              <a:t>The information on this/these slide(s) will be used to inform the Data Analysis section of Ch. 3</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u="sng"/>
              <a:t>Slide Requirements: </a:t>
            </a:r>
            <a:endParaRPr/>
          </a:p>
          <a:p>
            <a:pPr indent="-228600" lvl="0" marL="228600" rtl="0" algn="l">
              <a:spcBef>
                <a:spcPts val="0"/>
              </a:spcBef>
              <a:spcAft>
                <a:spcPts val="0"/>
              </a:spcAft>
              <a:buClr>
                <a:schemeClr val="dk1"/>
              </a:buClr>
              <a:buSzPts val="1200"/>
              <a:buFont typeface="Calibri"/>
              <a:buAutoNum type="arabicPeriod"/>
            </a:pPr>
            <a:r>
              <a:rPr lang="en-US"/>
              <a:t>Replace the subtitle with the name of the data source and the analysis approach used (i.e., Open-Ended Questionnaires – Thematic Analysis).</a:t>
            </a:r>
            <a:endParaRPr/>
          </a:p>
          <a:p>
            <a:pPr indent="-228600" lvl="0" marL="228600" rtl="0" algn="l">
              <a:spcBef>
                <a:spcPts val="0"/>
              </a:spcBef>
              <a:spcAft>
                <a:spcPts val="0"/>
              </a:spcAft>
              <a:buClr>
                <a:schemeClr val="dk1"/>
              </a:buClr>
              <a:buSzPts val="1200"/>
              <a:buFont typeface="Calibri"/>
              <a:buAutoNum type="arabicPeriod"/>
            </a:pPr>
            <a:r>
              <a:rPr lang="en-US"/>
              <a:t>Identify each step you will take to analyze the data, supported with an authoritative source.</a:t>
            </a:r>
            <a:endParaRPr/>
          </a:p>
          <a:p>
            <a:pPr indent="-228600" lvl="0" marL="228600" rtl="0" algn="l">
              <a:spcBef>
                <a:spcPts val="0"/>
              </a:spcBef>
              <a:spcAft>
                <a:spcPts val="0"/>
              </a:spcAft>
              <a:buClr>
                <a:schemeClr val="dk1"/>
              </a:buClr>
              <a:buSzPts val="1200"/>
              <a:buFont typeface="Calibri"/>
              <a:buAutoNum type="arabicPeriod"/>
            </a:pPr>
            <a:r>
              <a:rPr lang="en-US"/>
              <a:t>Create a slide for each data source, if applicable. Two are included in this template. If a third or more are needed, duplicate this slide. </a:t>
            </a:r>
            <a:endParaRPr/>
          </a:p>
          <a:p>
            <a:pPr indent="-152400" lvl="0" marL="22860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b="1" lang="en-US" u="sng"/>
              <a:t>Hints: </a:t>
            </a:r>
            <a:endParaRPr/>
          </a:p>
          <a:p>
            <a:pPr indent="-171450" lvl="0" marL="171450" rtl="0" algn="l">
              <a:spcBef>
                <a:spcPts val="0"/>
              </a:spcBef>
              <a:spcAft>
                <a:spcPts val="0"/>
              </a:spcAft>
              <a:buClr>
                <a:schemeClr val="dk1"/>
              </a:buClr>
              <a:buSzPts val="1200"/>
              <a:buFont typeface="Arial"/>
              <a:buChar char="•"/>
            </a:pPr>
            <a:r>
              <a:rPr lang="en-US"/>
              <a:t>One method should be used for a single analysis strategy (i.e. Clarke and Braun OR Sandelowski for thematic analysis, not both)</a:t>
            </a:r>
            <a:endParaRPr/>
          </a:p>
          <a:p>
            <a:pPr indent="-171450" lvl="0" marL="171450" rtl="0" algn="l">
              <a:spcBef>
                <a:spcPts val="0"/>
              </a:spcBef>
              <a:spcAft>
                <a:spcPts val="0"/>
              </a:spcAft>
              <a:buClr>
                <a:schemeClr val="dk1"/>
              </a:buClr>
              <a:buSzPts val="1200"/>
              <a:buFont typeface="Arial"/>
              <a:buChar char="•"/>
            </a:pPr>
            <a:r>
              <a:rPr lang="en-US"/>
              <a:t>Methods of analysis will vary by the type of research design and may include thematic analysis, pattern recognition, narrative analysis, descriptive statistics for Likert-style sources, content analysis, phenomenological analysis, etc.</a:t>
            </a:r>
            <a:endParaRPr/>
          </a:p>
          <a:p>
            <a:pPr indent="-171450" lvl="0" marL="171450" rtl="0" algn="l">
              <a:spcBef>
                <a:spcPts val="0"/>
              </a:spcBef>
              <a:spcAft>
                <a:spcPts val="0"/>
              </a:spcAft>
              <a:buClr>
                <a:schemeClr val="dk1"/>
              </a:buClr>
              <a:buSzPts val="1200"/>
              <a:buFont typeface="Arial"/>
              <a:buChar char="•"/>
            </a:pPr>
            <a:r>
              <a:rPr lang="en-US"/>
              <a:t>If applicable, don’t forget to include transcription and/or download steps, transcript/member checking, cleaning the data, program(s) used if any, etc.</a:t>
            </a:r>
            <a:endParaRPr/>
          </a:p>
          <a:p>
            <a:pPr indent="-171450" lvl="0" marL="171450" marR="0" rtl="0" algn="l">
              <a:lnSpc>
                <a:spcPct val="100000"/>
              </a:lnSpc>
              <a:spcBef>
                <a:spcPts val="0"/>
              </a:spcBef>
              <a:spcAft>
                <a:spcPts val="0"/>
              </a:spcAft>
              <a:buClr>
                <a:schemeClr val="dk1"/>
              </a:buClr>
              <a:buSzPts val="1200"/>
              <a:buFont typeface="Arial"/>
              <a:buChar char="•"/>
            </a:pPr>
            <a:r>
              <a:rPr lang="en-US"/>
              <a:t>See the Qualitative Knowledge Base for resources on data analysis: </a:t>
            </a:r>
            <a:r>
              <a:rPr b="1" lang="en-US"/>
              <a:t>https://dc.gcu.edu/research/qualitative/data_analysis_procedures</a:t>
            </a:r>
            <a:endParaRPr/>
          </a:p>
          <a:p>
            <a:pPr indent="-95250" lvl="0" marL="171450" rtl="0" algn="l">
              <a:spcBef>
                <a:spcPts val="0"/>
              </a:spcBef>
              <a:spcAft>
                <a:spcPts val="0"/>
              </a:spcAft>
              <a:buClr>
                <a:schemeClr val="dk1"/>
              </a:buClr>
              <a:buSzPts val="1200"/>
              <a:buFont typeface="Arial"/>
              <a:buNone/>
            </a:pPr>
            <a:r>
              <a:t/>
            </a:r>
            <a:endParaRPr/>
          </a:p>
          <a:p>
            <a:pPr indent="-95250" lvl="0" marL="171450" rtl="0" algn="l">
              <a:spcBef>
                <a:spcPts val="0"/>
              </a:spcBef>
              <a:spcAft>
                <a:spcPts val="0"/>
              </a:spcAft>
              <a:buClr>
                <a:schemeClr val="dk1"/>
              </a:buClr>
              <a:buSzPts val="1200"/>
              <a:buFont typeface="Arial"/>
              <a:buNone/>
            </a:pPr>
            <a:r>
              <a:t/>
            </a:r>
            <a:endParaRPr/>
          </a:p>
        </p:txBody>
      </p:sp>
      <p:sp>
        <p:nvSpPr>
          <p:cNvPr id="493" name="Google Shape;493;p26: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1" name="Google Shape;501;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u="sng"/>
              <a:t>Objectives: </a:t>
            </a:r>
            <a:endParaRPr/>
          </a:p>
          <a:p>
            <a:pPr indent="-171450" lvl="0" marL="171450" rtl="0" algn="l">
              <a:spcBef>
                <a:spcPts val="0"/>
              </a:spcBef>
              <a:spcAft>
                <a:spcPts val="0"/>
              </a:spcAft>
              <a:buClr>
                <a:schemeClr val="lt1"/>
              </a:buClr>
              <a:buSzPts val="1200"/>
              <a:buFont typeface="Arial"/>
              <a:buChar char="•"/>
            </a:pPr>
            <a:r>
              <a:rPr lang="en-US"/>
              <a:t>Identify and discuss the feasibility of your proposed study based on the Feasibility &amp; Benefits Checklist located in the Dissertation Template appendices. </a:t>
            </a:r>
            <a:endParaRPr/>
          </a:p>
          <a:p>
            <a:pPr indent="-171450" lvl="0" marL="171450" rtl="0" algn="l">
              <a:spcBef>
                <a:spcPts val="0"/>
              </a:spcBef>
              <a:spcAft>
                <a:spcPts val="0"/>
              </a:spcAft>
              <a:buClr>
                <a:schemeClr val="lt1"/>
              </a:buClr>
              <a:buSzPts val="1200"/>
              <a:buFont typeface="Arial"/>
              <a:buChar char="•"/>
            </a:pPr>
            <a:r>
              <a:rPr lang="en-US"/>
              <a:t>The information on this slide will be used to inform the Ethical Considerations section in Ch. 3. </a:t>
            </a:r>
            <a:endParaRPr/>
          </a:p>
          <a:p>
            <a:pPr indent="-171450" lvl="0" marL="171450" rtl="0" algn="l">
              <a:spcBef>
                <a:spcPts val="0"/>
              </a:spcBef>
              <a:spcAft>
                <a:spcPts val="0"/>
              </a:spcAft>
              <a:buClr>
                <a:schemeClr val="lt1"/>
              </a:buClr>
              <a:buSzPts val="1200"/>
              <a:buFont typeface="Arial"/>
              <a:buChar char="•"/>
            </a:pPr>
            <a:r>
              <a:rPr lang="en-US"/>
              <a:t>As part of preparation for this slide, you will complete the Feasibility &amp; Benefits Checklist located in the dissertation template appendices, a required appendix in your dissertation.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u="sng"/>
              <a:t>Slide Requirements for Slide 1:</a:t>
            </a:r>
            <a:endParaRPr/>
          </a:p>
          <a:p>
            <a:pPr indent="0" lvl="0" marL="0" rtl="0" algn="l">
              <a:spcBef>
                <a:spcPts val="0"/>
              </a:spcBef>
              <a:spcAft>
                <a:spcPts val="0"/>
              </a:spcAft>
              <a:buClr>
                <a:schemeClr val="lt1"/>
              </a:buClr>
              <a:buSzPts val="1200"/>
              <a:buFont typeface="Calibri"/>
              <a:buNone/>
            </a:pPr>
            <a:r>
              <a:rPr lang="en-US"/>
              <a:t>Complete the following bullets in order of presentation: </a:t>
            </a:r>
            <a:endParaRPr/>
          </a:p>
          <a:p>
            <a:pPr indent="-228600" lvl="0" marL="228600" rtl="0" algn="l">
              <a:spcBef>
                <a:spcPts val="0"/>
              </a:spcBef>
              <a:spcAft>
                <a:spcPts val="0"/>
              </a:spcAft>
              <a:buClr>
                <a:schemeClr val="lt1"/>
              </a:buClr>
              <a:buSzPts val="1200"/>
              <a:buFont typeface="Calibri"/>
              <a:buAutoNum type="arabicPeriod"/>
            </a:pPr>
            <a:r>
              <a:rPr lang="en-US"/>
              <a:t>Resources for Study: </a:t>
            </a:r>
            <a:endParaRPr/>
          </a:p>
          <a:p>
            <a:pPr indent="-228600" lvl="1" marL="685800" rtl="0" algn="l">
              <a:spcBef>
                <a:spcPts val="0"/>
              </a:spcBef>
              <a:spcAft>
                <a:spcPts val="0"/>
              </a:spcAft>
              <a:buClr>
                <a:schemeClr val="lt1"/>
              </a:buClr>
              <a:buSzPts val="1200"/>
              <a:buFont typeface="Calibri"/>
              <a:buAutoNum type="alphaLcParenR"/>
            </a:pPr>
            <a:r>
              <a:rPr lang="en-US"/>
              <a:t>What, if any, authorization(s) are required as well as how you will obtain authorization? If no authorization is needed, why not? </a:t>
            </a:r>
            <a:endParaRPr/>
          </a:p>
          <a:p>
            <a:pPr indent="-228600" lvl="1" marL="685800" rtl="0" algn="l">
              <a:spcBef>
                <a:spcPts val="0"/>
              </a:spcBef>
              <a:spcAft>
                <a:spcPts val="0"/>
              </a:spcAft>
              <a:buClr>
                <a:schemeClr val="lt1"/>
              </a:buClr>
              <a:buSzPts val="1200"/>
              <a:buFont typeface="Calibri"/>
              <a:buAutoNum type="alphaLcParenR"/>
            </a:pPr>
            <a:r>
              <a:rPr lang="en-US"/>
              <a:t>What, if any, access to site resources will you need? (i.e., building access, computer programs, etc.)</a:t>
            </a:r>
            <a:endParaRPr/>
          </a:p>
          <a:p>
            <a:pPr indent="-228600" lvl="1" marL="685800" rtl="0" algn="l">
              <a:spcBef>
                <a:spcPts val="0"/>
              </a:spcBef>
              <a:spcAft>
                <a:spcPts val="0"/>
              </a:spcAft>
              <a:buClr>
                <a:schemeClr val="lt1"/>
              </a:buClr>
              <a:buSzPts val="1200"/>
              <a:buFont typeface="Calibri"/>
              <a:buAutoNum type="alphaLcParenR"/>
            </a:pPr>
            <a:r>
              <a:rPr lang="en-US"/>
              <a:t>Additional trainings necessary (i.e., instrument certifications, etc.)</a:t>
            </a:r>
            <a:endParaRPr/>
          </a:p>
          <a:p>
            <a:pPr indent="-228600" lvl="1" marL="685800" rtl="0" algn="l">
              <a:spcBef>
                <a:spcPts val="0"/>
              </a:spcBef>
              <a:spcAft>
                <a:spcPts val="0"/>
              </a:spcAft>
              <a:buClr>
                <a:schemeClr val="lt1"/>
              </a:buClr>
              <a:buSzPts val="1200"/>
              <a:buFont typeface="Calibri"/>
              <a:buAutoNum type="alphaLcParenR"/>
            </a:pPr>
            <a:r>
              <a:rPr lang="en-US"/>
              <a:t>Any other resources you will need to complete this study.</a:t>
            </a:r>
            <a:endParaRPr/>
          </a:p>
          <a:p>
            <a:pPr indent="-228600" lvl="0" marL="228600" rtl="0" algn="l">
              <a:spcBef>
                <a:spcPts val="0"/>
              </a:spcBef>
              <a:spcAft>
                <a:spcPts val="0"/>
              </a:spcAft>
              <a:buClr>
                <a:schemeClr val="lt1"/>
              </a:buClr>
              <a:buSzPts val="1200"/>
              <a:buFont typeface="Calibri"/>
              <a:buAutoNum type="arabicPeriod"/>
            </a:pPr>
            <a:r>
              <a:rPr lang="en-US"/>
              <a:t>Ethical Concerns/Considerations: </a:t>
            </a:r>
            <a:endParaRPr/>
          </a:p>
          <a:p>
            <a:pPr indent="-228600" lvl="1" marL="685800" rtl="0" algn="l">
              <a:spcBef>
                <a:spcPts val="0"/>
              </a:spcBef>
              <a:spcAft>
                <a:spcPts val="0"/>
              </a:spcAft>
              <a:buClr>
                <a:schemeClr val="lt1"/>
              </a:buClr>
              <a:buSzPts val="1200"/>
              <a:buFont typeface="Calibri"/>
              <a:buAutoNum type="alphaLcParenR"/>
            </a:pPr>
            <a:r>
              <a:rPr lang="en-US"/>
              <a:t>What risks, if any, are present? How will you mitigate these risks? </a:t>
            </a:r>
            <a:endParaRPr/>
          </a:p>
          <a:p>
            <a:pPr indent="-228600" lvl="1" marL="685800" rtl="0" algn="l">
              <a:spcBef>
                <a:spcPts val="0"/>
              </a:spcBef>
              <a:spcAft>
                <a:spcPts val="0"/>
              </a:spcAft>
              <a:buClr>
                <a:schemeClr val="lt1"/>
              </a:buClr>
              <a:buSzPts val="1200"/>
              <a:buFont typeface="Calibri"/>
              <a:buAutoNum type="alphaLcParenR"/>
            </a:pPr>
            <a:r>
              <a:rPr lang="en-US"/>
              <a:t>What benefits are there to participants? </a:t>
            </a:r>
            <a:endParaRPr/>
          </a:p>
          <a:p>
            <a:pPr indent="-228600" lvl="0" marL="228600" rtl="0" algn="l">
              <a:spcBef>
                <a:spcPts val="0"/>
              </a:spcBef>
              <a:spcAft>
                <a:spcPts val="0"/>
              </a:spcAft>
              <a:buClr>
                <a:schemeClr val="lt1"/>
              </a:buClr>
              <a:buSzPts val="1200"/>
              <a:buFont typeface="Calibri"/>
              <a:buAutoNum type="arabicPeriod"/>
            </a:pPr>
            <a:r>
              <a:rPr b="1" lang="en-US"/>
              <a:t>Once this slide is completed, delete the original Feasibility Slide 1 completed in the RSD 1 section. </a:t>
            </a:r>
            <a:endParaRPr/>
          </a:p>
          <a:p>
            <a:pPr indent="-152400" lvl="1" marL="685800" rtl="0" algn="l">
              <a:spcBef>
                <a:spcPts val="0"/>
              </a:spcBef>
              <a:spcAft>
                <a:spcPts val="0"/>
              </a:spcAft>
              <a:buClr>
                <a:schemeClr val="lt1"/>
              </a:buClr>
              <a:buSzPts val="1200"/>
              <a:buFont typeface="Calibri"/>
              <a:buNone/>
            </a:pPr>
            <a:r>
              <a:t/>
            </a:r>
            <a:endParaRPr b="1"/>
          </a:p>
          <a:p>
            <a:pPr indent="0" lvl="0" marL="0" rtl="0" algn="l">
              <a:spcBef>
                <a:spcPts val="0"/>
              </a:spcBef>
              <a:spcAft>
                <a:spcPts val="0"/>
              </a:spcAft>
              <a:buNone/>
            </a:pPr>
            <a:r>
              <a:t/>
            </a:r>
            <a:endParaRPr/>
          </a:p>
          <a:p>
            <a:pPr indent="0" lvl="0" marL="0" rtl="0" algn="l">
              <a:spcBef>
                <a:spcPts val="0"/>
              </a:spcBef>
              <a:spcAft>
                <a:spcPts val="0"/>
              </a:spcAft>
              <a:buNone/>
            </a:pPr>
            <a:r>
              <a:rPr b="1" lang="en-US" u="sng"/>
              <a:t>Hint: </a:t>
            </a:r>
            <a:endParaRPr/>
          </a:p>
          <a:p>
            <a:pPr indent="-171450" lvl="0" marL="171450" rtl="0" algn="l">
              <a:spcBef>
                <a:spcPts val="0"/>
              </a:spcBef>
              <a:spcAft>
                <a:spcPts val="0"/>
              </a:spcAft>
              <a:buClr>
                <a:schemeClr val="lt1"/>
              </a:buClr>
              <a:buSzPts val="1200"/>
              <a:buFont typeface="Arial"/>
              <a:buChar char="•"/>
            </a:pPr>
            <a:r>
              <a:rPr b="0" lang="en-US" u="none"/>
              <a:t>Visit https://dc.gcu.edu/irb for additional resources and information</a:t>
            </a:r>
            <a:endParaRPr/>
          </a:p>
          <a:p>
            <a:pPr indent="-171450" lvl="0" marL="171450" marR="0" rtl="0" algn="l">
              <a:lnSpc>
                <a:spcPct val="100000"/>
              </a:lnSpc>
              <a:spcBef>
                <a:spcPts val="0"/>
              </a:spcBef>
              <a:spcAft>
                <a:spcPts val="0"/>
              </a:spcAft>
              <a:buClr>
                <a:schemeClr val="lt1"/>
              </a:buClr>
              <a:buSzPts val="1200"/>
              <a:buFont typeface="Arial"/>
              <a:buChar char="•"/>
            </a:pPr>
            <a:r>
              <a:rPr b="0" lang="en-US" u="none"/>
              <a:t>Not sure what to consider? Use the dissertation template “Feasibility and Benefits Checklist” in the appendices.</a:t>
            </a:r>
            <a:endParaRPr/>
          </a:p>
          <a:p>
            <a:pPr indent="-95250" lvl="0" marL="171450" rtl="0" algn="l">
              <a:spcBef>
                <a:spcPts val="0"/>
              </a:spcBef>
              <a:spcAft>
                <a:spcPts val="0"/>
              </a:spcAft>
              <a:buClr>
                <a:schemeClr val="lt1"/>
              </a:buClr>
              <a:buSzPts val="1200"/>
              <a:buFont typeface="Arial"/>
              <a:buNone/>
            </a:pPr>
            <a:r>
              <a:t/>
            </a:r>
            <a:endParaRPr b="0" u="none"/>
          </a:p>
        </p:txBody>
      </p:sp>
      <p:sp>
        <p:nvSpPr>
          <p:cNvPr id="502" name="Google Shape;502;p27: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3" name="Google Shape;513;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u="sng"/>
              <a:t>Objectives: </a:t>
            </a:r>
            <a:endParaRPr/>
          </a:p>
          <a:p>
            <a:pPr indent="-171450" lvl="0" marL="171450" rtl="0" algn="l">
              <a:spcBef>
                <a:spcPts val="0"/>
              </a:spcBef>
              <a:spcAft>
                <a:spcPts val="0"/>
              </a:spcAft>
              <a:buClr>
                <a:schemeClr val="lt1"/>
              </a:buClr>
              <a:buSzPts val="1200"/>
              <a:buFont typeface="Arial"/>
              <a:buChar char="•"/>
            </a:pPr>
            <a:r>
              <a:rPr lang="en-US"/>
              <a:t>Identify and discuss the feasibility of your proposed study based on the Feasibility &amp; Benefits Checklist located in the Dissertation Template appendices. </a:t>
            </a:r>
            <a:endParaRPr/>
          </a:p>
          <a:p>
            <a:pPr indent="-171450" lvl="0" marL="171450" rtl="0" algn="l">
              <a:spcBef>
                <a:spcPts val="0"/>
              </a:spcBef>
              <a:spcAft>
                <a:spcPts val="0"/>
              </a:spcAft>
              <a:buClr>
                <a:schemeClr val="lt1"/>
              </a:buClr>
              <a:buSzPts val="1200"/>
              <a:buFont typeface="Arial"/>
              <a:buChar char="•"/>
            </a:pPr>
            <a:r>
              <a:rPr lang="en-US"/>
              <a:t>The information on this slide will be used to inform the Ethical Considerations section in Ch. 3. </a:t>
            </a:r>
            <a:endParaRPr/>
          </a:p>
          <a:p>
            <a:pPr indent="-171450" lvl="0" marL="171450" rtl="0" algn="l">
              <a:spcBef>
                <a:spcPts val="0"/>
              </a:spcBef>
              <a:spcAft>
                <a:spcPts val="0"/>
              </a:spcAft>
              <a:buClr>
                <a:schemeClr val="lt1"/>
              </a:buClr>
              <a:buSzPts val="1200"/>
              <a:buFont typeface="Arial"/>
              <a:buChar char="•"/>
            </a:pPr>
            <a:r>
              <a:rPr lang="en-US"/>
              <a:t>As part of preparation for this slide, you will complete the Feasibility &amp; Benefits Checklist located in the dissertation template appendices, a required appendix in your dissertation.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u="sng"/>
              <a:t>Slide Requirements for Slide 2:</a:t>
            </a:r>
            <a:endParaRPr/>
          </a:p>
          <a:p>
            <a:pPr indent="0" lvl="0" marL="0" rtl="0" algn="l">
              <a:spcBef>
                <a:spcPts val="0"/>
              </a:spcBef>
              <a:spcAft>
                <a:spcPts val="0"/>
              </a:spcAft>
              <a:buClr>
                <a:schemeClr val="lt1"/>
              </a:buClr>
              <a:buSzPts val="1200"/>
              <a:buFont typeface="Calibri"/>
              <a:buNone/>
            </a:pPr>
            <a:r>
              <a:rPr lang="en-US"/>
              <a:t>Complete the following bullets in order of presentation: </a:t>
            </a:r>
            <a:endParaRPr/>
          </a:p>
          <a:p>
            <a:pPr indent="-228600" lvl="0" marL="228600" rtl="0" algn="l">
              <a:spcBef>
                <a:spcPts val="0"/>
              </a:spcBef>
              <a:spcAft>
                <a:spcPts val="0"/>
              </a:spcAft>
              <a:buClr>
                <a:schemeClr val="lt1"/>
              </a:buClr>
              <a:buSzPts val="1200"/>
              <a:buFont typeface="Calibri"/>
              <a:buAutoNum type="arabicPeriod"/>
            </a:pPr>
            <a:r>
              <a:rPr lang="en-US"/>
              <a:t>Study Alignment with Program: </a:t>
            </a:r>
            <a:endParaRPr/>
          </a:p>
          <a:p>
            <a:pPr indent="-228600" lvl="1" marL="685800" rtl="0" algn="l">
              <a:spcBef>
                <a:spcPts val="0"/>
              </a:spcBef>
              <a:spcAft>
                <a:spcPts val="0"/>
              </a:spcAft>
              <a:buClr>
                <a:schemeClr val="lt1"/>
              </a:buClr>
              <a:buSzPts val="1200"/>
              <a:buFont typeface="Calibri"/>
              <a:buAutoNum type="alphaLcParenR"/>
            </a:pPr>
            <a:r>
              <a:rPr lang="en-US"/>
              <a:t>Identify your degree program and emphasis.</a:t>
            </a:r>
            <a:endParaRPr/>
          </a:p>
          <a:p>
            <a:pPr indent="-228600" lvl="1" marL="685800" rtl="0" algn="l">
              <a:spcBef>
                <a:spcPts val="0"/>
              </a:spcBef>
              <a:spcAft>
                <a:spcPts val="0"/>
              </a:spcAft>
              <a:buClr>
                <a:schemeClr val="lt1"/>
              </a:buClr>
              <a:buSzPts val="1200"/>
              <a:buFont typeface="Calibri"/>
              <a:buAutoNum type="alphaLcParenR"/>
            </a:pPr>
            <a:r>
              <a:rPr lang="en-US"/>
              <a:t>Describe how your study aligns with your overall degree program (i.e. Business Administration, Organizational Leadership, General Psychology, etc.).</a:t>
            </a:r>
            <a:endParaRPr/>
          </a:p>
          <a:p>
            <a:pPr indent="-228600" lvl="0" marL="228600" rtl="0" algn="l">
              <a:spcBef>
                <a:spcPts val="0"/>
              </a:spcBef>
              <a:spcAft>
                <a:spcPts val="0"/>
              </a:spcAft>
              <a:buClr>
                <a:schemeClr val="lt1"/>
              </a:buClr>
              <a:buSzPts val="1200"/>
              <a:buFont typeface="Calibri"/>
              <a:buAutoNum type="arabicPeriod"/>
            </a:pPr>
            <a:r>
              <a:rPr lang="en-US"/>
              <a:t>Feasibility Concerns: </a:t>
            </a:r>
            <a:endParaRPr/>
          </a:p>
          <a:p>
            <a:pPr indent="-228600" lvl="1" marL="685800" rtl="0" algn="l">
              <a:spcBef>
                <a:spcPts val="0"/>
              </a:spcBef>
              <a:spcAft>
                <a:spcPts val="0"/>
              </a:spcAft>
              <a:buClr>
                <a:schemeClr val="lt1"/>
              </a:buClr>
              <a:buSzPts val="1200"/>
              <a:buFont typeface="Calibri"/>
              <a:buAutoNum type="alphaLcParenR"/>
            </a:pPr>
            <a:r>
              <a:rPr lang="en-US"/>
              <a:t>What obstacles might you face, and what are your backup plans? </a:t>
            </a:r>
            <a:endParaRPr/>
          </a:p>
          <a:p>
            <a:pPr indent="-228600" lvl="1" marL="685800" rtl="0" algn="l">
              <a:spcBef>
                <a:spcPts val="0"/>
              </a:spcBef>
              <a:spcAft>
                <a:spcPts val="0"/>
              </a:spcAft>
              <a:buClr>
                <a:schemeClr val="lt1"/>
              </a:buClr>
              <a:buSzPts val="1200"/>
              <a:buFont typeface="Calibri"/>
              <a:buAutoNum type="alphaLcParenR"/>
            </a:pPr>
            <a:r>
              <a:rPr lang="en-US"/>
              <a:t>Based on the information you have learned, is your study feasible? Why or why not? How can you make your study more manageable? </a:t>
            </a:r>
            <a:endParaRPr/>
          </a:p>
          <a:p>
            <a:pPr indent="-228600" lvl="0" marL="228600" marR="0" rtl="0" algn="l">
              <a:lnSpc>
                <a:spcPct val="100000"/>
              </a:lnSpc>
              <a:spcBef>
                <a:spcPts val="0"/>
              </a:spcBef>
              <a:spcAft>
                <a:spcPts val="0"/>
              </a:spcAft>
              <a:buClr>
                <a:schemeClr val="lt1"/>
              </a:buClr>
              <a:buSzPts val="1200"/>
              <a:buFont typeface="Calibri"/>
              <a:buAutoNum type="arabicPeriod"/>
            </a:pPr>
            <a:r>
              <a:rPr b="1" lang="en-US"/>
              <a:t>Once this slide is completed, delete the original Feasibility Slide 2 completed in the RSD 1 section.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u="sng"/>
              <a:t>Hint: </a:t>
            </a:r>
            <a:endParaRPr/>
          </a:p>
          <a:p>
            <a:pPr indent="-171450" lvl="0" marL="171450" rtl="0" algn="l">
              <a:spcBef>
                <a:spcPts val="0"/>
              </a:spcBef>
              <a:spcAft>
                <a:spcPts val="0"/>
              </a:spcAft>
              <a:buClr>
                <a:schemeClr val="lt1"/>
              </a:buClr>
              <a:buSzPts val="1200"/>
              <a:buFont typeface="Arial"/>
              <a:buChar char="•"/>
            </a:pPr>
            <a:r>
              <a:rPr b="0" lang="en-US" u="none"/>
              <a:t>Visit https://dc.gcu.edu/irb for additional resources and information</a:t>
            </a:r>
            <a:endParaRPr/>
          </a:p>
          <a:p>
            <a:pPr indent="-171450" lvl="0" marL="171450" marR="0" rtl="0" algn="l">
              <a:lnSpc>
                <a:spcPct val="100000"/>
              </a:lnSpc>
              <a:spcBef>
                <a:spcPts val="0"/>
              </a:spcBef>
              <a:spcAft>
                <a:spcPts val="0"/>
              </a:spcAft>
              <a:buClr>
                <a:schemeClr val="lt1"/>
              </a:buClr>
              <a:buSzPts val="1200"/>
              <a:buFont typeface="Arial"/>
              <a:buChar char="•"/>
            </a:pPr>
            <a:r>
              <a:rPr b="0" lang="en-US" u="none"/>
              <a:t>Not sure what to consider? Use the dissertation template “Feasibility and Benefits Checklist” in the appendices.</a:t>
            </a:r>
            <a:endParaRPr/>
          </a:p>
          <a:p>
            <a:pPr indent="-95250" lvl="0" marL="171450" rtl="0" algn="l">
              <a:spcBef>
                <a:spcPts val="0"/>
              </a:spcBef>
              <a:spcAft>
                <a:spcPts val="0"/>
              </a:spcAft>
              <a:buClr>
                <a:schemeClr val="lt1"/>
              </a:buClr>
              <a:buSzPts val="1200"/>
              <a:buFont typeface="Arial"/>
              <a:buNone/>
            </a:pPr>
            <a:r>
              <a:t/>
            </a:r>
            <a:endParaRPr b="0" u="none"/>
          </a:p>
        </p:txBody>
      </p:sp>
      <p:sp>
        <p:nvSpPr>
          <p:cNvPr id="514" name="Google Shape;514;p28: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5" name="Google Shape;525;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u="sng"/>
              <a:t>Objectives: </a:t>
            </a:r>
            <a:endParaRPr/>
          </a:p>
          <a:p>
            <a:pPr indent="-171450" lvl="0" marL="171450" rtl="0" algn="l">
              <a:spcBef>
                <a:spcPts val="0"/>
              </a:spcBef>
              <a:spcAft>
                <a:spcPts val="0"/>
              </a:spcAft>
              <a:buClr>
                <a:schemeClr val="dk1"/>
              </a:buClr>
              <a:buSzPts val="1200"/>
              <a:buFont typeface="Arial"/>
              <a:buChar char="•"/>
            </a:pPr>
            <a:r>
              <a:rPr lang="en-US"/>
              <a:t>This slide is a placeholder for your defense of your topic to your residency instructor, peers, and/or dissertation committee. </a:t>
            </a:r>
            <a:endParaRPr/>
          </a:p>
          <a:p>
            <a:pPr indent="-171450" lvl="0" marL="171450" rtl="0" algn="l">
              <a:spcBef>
                <a:spcPts val="0"/>
              </a:spcBef>
              <a:spcAft>
                <a:spcPts val="0"/>
              </a:spcAft>
              <a:buClr>
                <a:schemeClr val="dk1"/>
              </a:buClr>
              <a:buSzPts val="1200"/>
              <a:buFont typeface="Arial"/>
              <a:buChar char="•"/>
            </a:pPr>
            <a:r>
              <a:rPr lang="en-US"/>
              <a:t>Learners should be prepared to answer questions about their study, including the key points, alignment, and feasibility.</a:t>
            </a:r>
            <a:endParaRPr/>
          </a:p>
          <a:p>
            <a:pPr indent="-95250" lvl="0" marL="171450" rtl="0" algn="l">
              <a:spcBef>
                <a:spcPts val="0"/>
              </a:spcBef>
              <a:spcAft>
                <a:spcPts val="0"/>
              </a:spcAft>
              <a:buClr>
                <a:schemeClr val="dk1"/>
              </a:buClr>
              <a:buSzPts val="1200"/>
              <a:buFont typeface="Arial"/>
              <a:buNone/>
            </a:pPr>
            <a:r>
              <a:t/>
            </a:r>
            <a:endParaRPr/>
          </a:p>
          <a:p>
            <a:pPr indent="0" lvl="0" marL="0" rtl="0" algn="l">
              <a:spcBef>
                <a:spcPts val="0"/>
              </a:spcBef>
              <a:spcAft>
                <a:spcPts val="0"/>
              </a:spcAft>
              <a:buClr>
                <a:schemeClr val="dk1"/>
              </a:buClr>
              <a:buSzPts val="1200"/>
              <a:buFont typeface="Arial"/>
              <a:buNone/>
            </a:pPr>
            <a:r>
              <a:rPr b="1" lang="en-US" u="sng"/>
              <a:t>Slide Requirements: </a:t>
            </a:r>
            <a:endParaRPr/>
          </a:p>
          <a:p>
            <a:pPr indent="-171450" lvl="0" marL="171450" rtl="0" algn="l">
              <a:spcBef>
                <a:spcPts val="0"/>
              </a:spcBef>
              <a:spcAft>
                <a:spcPts val="0"/>
              </a:spcAft>
              <a:buClr>
                <a:schemeClr val="dk1"/>
              </a:buClr>
              <a:buSzPts val="1200"/>
              <a:buFont typeface="Arial"/>
              <a:buChar char="•"/>
            </a:pPr>
            <a:r>
              <a:rPr b="0" lang="en-US" u="none"/>
              <a:t>This slide is for presentation purposes in RSD-881/883 only – no content is required.</a:t>
            </a:r>
            <a:endParaRPr/>
          </a:p>
          <a:p>
            <a:pPr indent="-95250" lvl="0" marL="171450" rtl="0" algn="l">
              <a:spcBef>
                <a:spcPts val="0"/>
              </a:spcBef>
              <a:spcAft>
                <a:spcPts val="0"/>
              </a:spcAft>
              <a:buClr>
                <a:schemeClr val="dk1"/>
              </a:buClr>
              <a:buSzPts val="1200"/>
              <a:buFont typeface="Arial"/>
              <a:buNone/>
            </a:pPr>
            <a:r>
              <a:t/>
            </a:r>
            <a:endParaRPr/>
          </a:p>
        </p:txBody>
      </p:sp>
      <p:sp>
        <p:nvSpPr>
          <p:cNvPr id="526" name="Google Shape;526;p29: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4" name="Google Shape;534;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u="sng"/>
              <a:t>Objective: </a:t>
            </a:r>
            <a:endParaRPr/>
          </a:p>
          <a:p>
            <a:pPr indent="-171450" lvl="0" marL="171450" rtl="0" algn="l">
              <a:spcBef>
                <a:spcPts val="0"/>
              </a:spcBef>
              <a:spcAft>
                <a:spcPts val="0"/>
              </a:spcAft>
              <a:buClr>
                <a:schemeClr val="dk1"/>
              </a:buClr>
              <a:buSzPts val="1200"/>
              <a:buFont typeface="Arial"/>
              <a:buChar char="•"/>
            </a:pPr>
            <a:r>
              <a:rPr lang="en-US"/>
              <a:t>Be the project manager by preparing for and working on the dissertation. </a:t>
            </a:r>
            <a:endParaRPr/>
          </a:p>
          <a:p>
            <a:pPr indent="-171450" lvl="0" marL="171450" rtl="0" algn="l">
              <a:spcBef>
                <a:spcPts val="0"/>
              </a:spcBef>
              <a:spcAft>
                <a:spcPts val="0"/>
              </a:spcAft>
              <a:buClr>
                <a:schemeClr val="dk1"/>
              </a:buClr>
              <a:buSzPts val="1200"/>
              <a:buFont typeface="Arial"/>
              <a:buChar char="•"/>
            </a:pPr>
            <a:r>
              <a:rPr lang="en-US"/>
              <a:t>Take ownership of your progress and develop a detailed plan for completing your dissertation using the dissertation milestone guide: https://dc.gcu.edu/research/milestones.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u="sng"/>
              <a:t>Slide Requirements: </a:t>
            </a:r>
            <a:endParaRPr/>
          </a:p>
          <a:p>
            <a:pPr indent="0" lvl="0" marL="0" rtl="0" algn="l">
              <a:spcBef>
                <a:spcPts val="0"/>
              </a:spcBef>
              <a:spcAft>
                <a:spcPts val="0"/>
              </a:spcAft>
              <a:buNone/>
            </a:pPr>
            <a:r>
              <a:rPr lang="en-US"/>
              <a:t>Discuss next steps you plan to take to prepare for and work on your dissertation.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u="sng"/>
              <a:t>Hints: </a:t>
            </a:r>
            <a:endParaRPr/>
          </a:p>
          <a:p>
            <a:pPr indent="0" lvl="0" marL="0" rtl="0" algn="l">
              <a:spcBef>
                <a:spcPts val="0"/>
              </a:spcBef>
              <a:spcAft>
                <a:spcPts val="0"/>
              </a:spcAft>
              <a:buClr>
                <a:schemeClr val="dk1"/>
              </a:buClr>
              <a:buSzPts val="1200"/>
              <a:buFont typeface="Arial"/>
              <a:buNone/>
            </a:pPr>
            <a:r>
              <a:rPr lang="en-US"/>
              <a:t>List of Next Steps </a:t>
            </a:r>
            <a:r>
              <a:rPr lang="en-US">
                <a:solidFill>
                  <a:srgbClr val="FF0000"/>
                </a:solidFill>
              </a:rPr>
              <a:t>might </a:t>
            </a:r>
            <a:r>
              <a:rPr lang="en-US"/>
              <a:t>include (customize to your study):  </a:t>
            </a:r>
            <a:endParaRPr/>
          </a:p>
          <a:p>
            <a:pPr indent="-171450" lvl="0" marL="171450" rtl="0" algn="l">
              <a:spcBef>
                <a:spcPts val="0"/>
              </a:spcBef>
              <a:spcAft>
                <a:spcPts val="0"/>
              </a:spcAft>
              <a:buClr>
                <a:schemeClr val="dk1"/>
              </a:buClr>
              <a:buSzPts val="2000"/>
              <a:buFont typeface="Arial"/>
              <a:buChar char="•"/>
            </a:pPr>
            <a:r>
              <a:rPr lang="en-US" sz="2000"/>
              <a:t>Create/update your detailed dissertation project plan using the Dissertation Milestone Guide</a:t>
            </a:r>
            <a:endParaRPr/>
          </a:p>
          <a:p>
            <a:pPr indent="-171450" lvl="0" marL="171450" rtl="0" algn="l">
              <a:spcBef>
                <a:spcPts val="0"/>
              </a:spcBef>
              <a:spcAft>
                <a:spcPts val="0"/>
              </a:spcAft>
              <a:buClr>
                <a:schemeClr val="dk1"/>
              </a:buClr>
              <a:buSzPts val="2000"/>
              <a:buFont typeface="Arial"/>
              <a:buChar char="•"/>
            </a:pPr>
            <a:r>
              <a:rPr lang="en-US" sz="2000"/>
              <a:t>DC Network:</a:t>
            </a:r>
            <a:endParaRPr/>
          </a:p>
          <a:p>
            <a:pPr indent="-171450" lvl="1" marL="628650" rtl="0" algn="l">
              <a:spcBef>
                <a:spcPts val="0"/>
              </a:spcBef>
              <a:spcAft>
                <a:spcPts val="0"/>
              </a:spcAft>
              <a:buClr>
                <a:schemeClr val="dk1"/>
              </a:buClr>
              <a:buSzPts val="1800"/>
              <a:buFont typeface="Arial"/>
              <a:buChar char="•"/>
            </a:pPr>
            <a:r>
              <a:rPr lang="en-US" sz="1800"/>
              <a:t>Review resources on Identifying a Content Expert.  Begin the process to identify a potential Content Expert that may be interested in serving on your committee</a:t>
            </a:r>
            <a:endParaRPr/>
          </a:p>
          <a:p>
            <a:pPr indent="-171450" lvl="1" marL="628650" rtl="0" algn="l">
              <a:spcBef>
                <a:spcPts val="0"/>
              </a:spcBef>
              <a:spcAft>
                <a:spcPts val="0"/>
              </a:spcAft>
              <a:buClr>
                <a:schemeClr val="dk1"/>
              </a:buClr>
              <a:buSzPts val="1800"/>
              <a:buFont typeface="Arial"/>
              <a:buChar char="•"/>
            </a:pPr>
            <a:r>
              <a:rPr lang="en-US" sz="1800"/>
              <a:t>Review the IRB Research Center resources for the Institutional Review Board process and CIT  requirements</a:t>
            </a:r>
            <a:endParaRPr/>
          </a:p>
          <a:p>
            <a:pPr indent="-171450" lvl="1" marL="628650" rtl="0" algn="l">
              <a:spcBef>
                <a:spcPts val="0"/>
              </a:spcBef>
              <a:spcAft>
                <a:spcPts val="0"/>
              </a:spcAft>
              <a:buClr>
                <a:schemeClr val="dk1"/>
              </a:buClr>
              <a:buSzPts val="1200"/>
              <a:buFont typeface="Arial"/>
              <a:buChar char="•"/>
            </a:pPr>
            <a:r>
              <a:rPr lang="en-US"/>
              <a:t>The DC Network Milestone Guide lists all milestones for Year 1, Year 2, and Year 3+: </a:t>
            </a:r>
            <a:endParaRPr/>
          </a:p>
          <a:p>
            <a:pPr indent="-171450" lvl="2" marL="1085850" rtl="0" algn="l">
              <a:spcBef>
                <a:spcPts val="0"/>
              </a:spcBef>
              <a:spcAft>
                <a:spcPts val="0"/>
              </a:spcAft>
              <a:buClr>
                <a:schemeClr val="dk1"/>
              </a:buClr>
              <a:buSzPts val="1200"/>
              <a:buFont typeface="Arial"/>
              <a:buChar char="•"/>
            </a:pPr>
            <a:r>
              <a:rPr lang="en-US"/>
              <a:t>Year 1: https://dc.gcu.edu/research/milestones/year_1</a:t>
            </a:r>
            <a:endParaRPr/>
          </a:p>
          <a:p>
            <a:pPr indent="-171450" lvl="2" marL="1085850" rtl="0" algn="l">
              <a:spcBef>
                <a:spcPts val="0"/>
              </a:spcBef>
              <a:spcAft>
                <a:spcPts val="0"/>
              </a:spcAft>
              <a:buClr>
                <a:schemeClr val="dk1"/>
              </a:buClr>
              <a:buSzPts val="1200"/>
              <a:buFont typeface="Arial"/>
              <a:buChar char="•"/>
            </a:pPr>
            <a:r>
              <a:rPr lang="en-US"/>
              <a:t>Year 2: https://dc.gcu.edu/research/milestones/year_2</a:t>
            </a:r>
            <a:endParaRPr/>
          </a:p>
          <a:p>
            <a:pPr indent="-171450" lvl="2" marL="1085850" rtl="0" algn="l">
              <a:spcBef>
                <a:spcPts val="0"/>
              </a:spcBef>
              <a:spcAft>
                <a:spcPts val="0"/>
              </a:spcAft>
              <a:buClr>
                <a:schemeClr val="dk1"/>
              </a:buClr>
              <a:buSzPts val="1200"/>
              <a:buFont typeface="Arial"/>
              <a:buChar char="•"/>
            </a:pPr>
            <a:r>
              <a:rPr lang="en-US"/>
              <a:t>Year 3+: https://dc.gcu.edu/research/milestones/year_3</a:t>
            </a:r>
            <a:endParaRPr/>
          </a:p>
          <a:p>
            <a:pPr indent="-171450" lvl="0" marL="171450" rtl="0" algn="l">
              <a:spcBef>
                <a:spcPts val="0"/>
              </a:spcBef>
              <a:spcAft>
                <a:spcPts val="0"/>
              </a:spcAft>
              <a:buClr>
                <a:schemeClr val="dk1"/>
              </a:buClr>
              <a:buSzPts val="2000"/>
              <a:buFont typeface="Arial"/>
              <a:buChar char="•"/>
            </a:pPr>
            <a:r>
              <a:rPr lang="en-US" sz="2000"/>
              <a:t>Continue to gather and organize (5 years and newer) empirical articles on related topic</a:t>
            </a:r>
            <a:endParaRPr/>
          </a:p>
          <a:p>
            <a:pPr indent="-171450" lvl="0" marL="171450" rtl="0" algn="l">
              <a:spcBef>
                <a:spcPts val="0"/>
              </a:spcBef>
              <a:spcAft>
                <a:spcPts val="0"/>
              </a:spcAft>
              <a:buClr>
                <a:schemeClr val="dk1"/>
              </a:buClr>
              <a:buSzPts val="2000"/>
              <a:buFont typeface="Arial"/>
              <a:buChar char="•"/>
            </a:pPr>
            <a:r>
              <a:rPr lang="en-US" sz="2000"/>
              <a:t>Review the Dissertation Template, Develop an outline/draft of Chapter 2 (Literature Review) and Chapters 1 &amp; 3 as well.</a:t>
            </a:r>
            <a:endParaRPr/>
          </a:p>
        </p:txBody>
      </p:sp>
      <p:sp>
        <p:nvSpPr>
          <p:cNvPr id="535" name="Google Shape;535;p30: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3" name="Google Shape;543;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u="sng"/>
              <a:t>Slide Requirements: </a:t>
            </a:r>
            <a:endParaRPr/>
          </a:p>
          <a:p>
            <a:pPr indent="0" lvl="0" marL="0" rtl="0" algn="l">
              <a:spcBef>
                <a:spcPts val="0"/>
              </a:spcBef>
              <a:spcAft>
                <a:spcPts val="0"/>
              </a:spcAft>
              <a:buNone/>
            </a:pPr>
            <a:r>
              <a:rPr lang="en-US"/>
              <a:t>Include a fully APA-formatted reference for each citation used in the slides. </a:t>
            </a:r>
            <a:endParaRPr/>
          </a:p>
          <a:p>
            <a:pPr indent="0" lvl="0" marL="0" rtl="0" algn="l">
              <a:spcBef>
                <a:spcPts val="0"/>
              </a:spcBef>
              <a:spcAft>
                <a:spcPts val="0"/>
              </a:spcAft>
              <a:buNone/>
            </a:pPr>
            <a:r>
              <a:rPr lang="en-US"/>
              <a:t>Add additional slides as needed</a:t>
            </a:r>
            <a:endParaRPr/>
          </a:p>
        </p:txBody>
      </p:sp>
      <p:sp>
        <p:nvSpPr>
          <p:cNvPr id="544" name="Google Shape;544;p3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u="sng"/>
              <a:t>Objective:</a:t>
            </a:r>
            <a:endParaRPr/>
          </a:p>
          <a:p>
            <a:pPr indent="0" lvl="0" marL="0" rtl="0" algn="l">
              <a:spcBef>
                <a:spcPts val="0"/>
              </a:spcBef>
              <a:spcAft>
                <a:spcPts val="0"/>
              </a:spcAft>
              <a:buNone/>
            </a:pPr>
            <a:r>
              <a:rPr b="0" lang="en-US" u="none"/>
              <a:t>The alignment table provides a visual organization of the research components of the dissertation topic. As changes are made to the components on this slide, learners should copy the changes to the appropriate slides. </a:t>
            </a:r>
            <a:endParaRPr/>
          </a:p>
          <a:p>
            <a:pPr indent="0" lvl="0" marL="0" rtl="0" algn="l">
              <a:spcBef>
                <a:spcPts val="0"/>
              </a:spcBef>
              <a:spcAft>
                <a:spcPts val="0"/>
              </a:spcAft>
              <a:buNone/>
            </a:pPr>
            <a:r>
              <a:t/>
            </a:r>
            <a:endParaRPr/>
          </a:p>
        </p:txBody>
      </p:sp>
      <p:sp>
        <p:nvSpPr>
          <p:cNvPr id="259" name="Google Shape;259;p4: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en-US" u="sng"/>
              <a:t>Objective:</a:t>
            </a:r>
            <a:endParaRPr/>
          </a:p>
          <a:p>
            <a:pPr indent="0" lvl="0" marL="0" marR="0" rtl="0" algn="l">
              <a:lnSpc>
                <a:spcPct val="100000"/>
              </a:lnSpc>
              <a:spcBef>
                <a:spcPts val="0"/>
              </a:spcBef>
              <a:spcAft>
                <a:spcPts val="0"/>
              </a:spcAft>
              <a:buClr>
                <a:schemeClr val="dk1"/>
              </a:buClr>
              <a:buSzPts val="1200"/>
              <a:buFont typeface="Calibri"/>
              <a:buNone/>
            </a:pPr>
            <a:r>
              <a:rPr lang="en-US"/>
              <a:t>The outline on this slide is used in the Prospectus to develop the Background of the Study in Chapter 1 and the Background of the Problem Space in Chapter 2.  </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US" u="sng"/>
              <a:t>Slide Requirements: </a:t>
            </a:r>
            <a:endParaRPr/>
          </a:p>
          <a:p>
            <a:pPr indent="-228600" lvl="0" marL="228600" rtl="0" algn="l">
              <a:spcBef>
                <a:spcPts val="0"/>
              </a:spcBef>
              <a:spcAft>
                <a:spcPts val="0"/>
              </a:spcAft>
              <a:buClr>
                <a:schemeClr val="dk1"/>
              </a:buClr>
              <a:buSzPts val="1200"/>
              <a:buFont typeface="Calibri"/>
              <a:buAutoNum type="arabicPeriod"/>
            </a:pPr>
            <a:r>
              <a:rPr lang="en-US"/>
              <a:t>Present findings from prior research related to the history of the problem in practice, issue, and/or topic.</a:t>
            </a:r>
            <a:endParaRPr/>
          </a:p>
          <a:p>
            <a:pPr indent="-228600" lvl="0" marL="228600" rtl="0" algn="l">
              <a:spcBef>
                <a:spcPts val="0"/>
              </a:spcBef>
              <a:spcAft>
                <a:spcPts val="0"/>
              </a:spcAft>
              <a:buClr>
                <a:schemeClr val="dk1"/>
              </a:buClr>
              <a:buSzPts val="1200"/>
              <a:buFont typeface="Calibri"/>
              <a:buAutoNum type="arabicPeriod"/>
            </a:pPr>
            <a:r>
              <a:rPr lang="en-US"/>
              <a:t>In bullet format, provide a history of: </a:t>
            </a:r>
            <a:endParaRPr/>
          </a:p>
          <a:p>
            <a:pPr indent="-228600" lvl="1" marL="685800" rtl="0" algn="l">
              <a:spcBef>
                <a:spcPts val="0"/>
              </a:spcBef>
              <a:spcAft>
                <a:spcPts val="0"/>
              </a:spcAft>
              <a:buClr>
                <a:schemeClr val="dk1"/>
              </a:buClr>
              <a:buSzPts val="1200"/>
              <a:buFont typeface="Calibri"/>
              <a:buAutoNum type="alphaLcParenR"/>
            </a:pPr>
            <a:r>
              <a:rPr lang="en-US"/>
              <a:t>When and how the problem emerged in the literature. </a:t>
            </a:r>
            <a:endParaRPr/>
          </a:p>
          <a:p>
            <a:pPr indent="-228600" lvl="1" marL="685800" rtl="0" algn="l">
              <a:spcBef>
                <a:spcPts val="0"/>
              </a:spcBef>
              <a:spcAft>
                <a:spcPts val="0"/>
              </a:spcAft>
              <a:buClr>
                <a:schemeClr val="dk1"/>
              </a:buClr>
              <a:buSzPts val="1800"/>
              <a:buFont typeface="Calibri"/>
              <a:buAutoNum type="alphaLcParenR"/>
            </a:pPr>
            <a:r>
              <a:rPr lang="en-US" sz="1800">
                <a:latin typeface="Times New Roman"/>
                <a:ea typeface="Times New Roman"/>
                <a:cs typeface="Times New Roman"/>
                <a:sym typeface="Times New Roman"/>
              </a:rPr>
              <a:t>Describe trends in research and literature since its emergence. </a:t>
            </a:r>
            <a:endParaRPr/>
          </a:p>
          <a:p>
            <a:pPr indent="-228600" lvl="1" marL="685800" rtl="0" algn="l">
              <a:spcBef>
                <a:spcPts val="0"/>
              </a:spcBef>
              <a:spcAft>
                <a:spcPts val="0"/>
              </a:spcAft>
              <a:buClr>
                <a:schemeClr val="dk1"/>
              </a:buClr>
              <a:buSzPts val="1800"/>
              <a:buFont typeface="Calibri"/>
              <a:buAutoNum type="alphaLcParenR"/>
            </a:pPr>
            <a:r>
              <a:rPr lang="en-US" sz="1800">
                <a:latin typeface="Times New Roman"/>
                <a:ea typeface="Times New Roman"/>
                <a:cs typeface="Times New Roman"/>
                <a:sym typeface="Times New Roman"/>
              </a:rPr>
              <a:t>Describe how the research focus has changed over the past five years.</a:t>
            </a:r>
            <a:endParaRPr/>
          </a:p>
          <a:p>
            <a:pPr indent="-228600" lvl="0" marL="228600" rtl="0" algn="l">
              <a:spcBef>
                <a:spcPts val="0"/>
              </a:spcBef>
              <a:spcAft>
                <a:spcPts val="0"/>
              </a:spcAft>
              <a:buClr>
                <a:schemeClr val="dk1"/>
              </a:buClr>
              <a:buSzPts val="1200"/>
              <a:buFont typeface="Calibri"/>
              <a:buAutoNum type="arabicPeriod"/>
            </a:pPr>
            <a:r>
              <a:rPr lang="en-US"/>
              <a:t>Support information with empirical citations.</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b="1" lang="en-US" u="sng"/>
              <a:t>Hints: </a:t>
            </a:r>
            <a:endParaRPr b="0" u="none"/>
          </a:p>
          <a:p>
            <a:pPr indent="-171450" lvl="0" marL="171450" rtl="0" algn="l">
              <a:spcBef>
                <a:spcPts val="0"/>
              </a:spcBef>
              <a:spcAft>
                <a:spcPts val="0"/>
              </a:spcAft>
              <a:buClr>
                <a:schemeClr val="dk1"/>
              </a:buClr>
              <a:buSzPts val="1200"/>
              <a:buFont typeface="Arial"/>
              <a:buChar char="•"/>
            </a:pPr>
            <a:r>
              <a:rPr b="0" lang="en-US" u="none"/>
              <a:t>Research older than 5 years is allowed for bullets (a) and (b) above. </a:t>
            </a:r>
            <a:endParaRPr/>
          </a:p>
          <a:p>
            <a:pPr indent="-171450" lvl="0" marL="171450" rtl="0" algn="l">
              <a:spcBef>
                <a:spcPts val="0"/>
              </a:spcBef>
              <a:spcAft>
                <a:spcPts val="0"/>
              </a:spcAft>
              <a:buClr>
                <a:schemeClr val="dk1"/>
              </a:buClr>
              <a:buSzPts val="1200"/>
              <a:buFont typeface="Arial"/>
              <a:buChar char="•"/>
            </a:pPr>
            <a:r>
              <a:rPr b="0" lang="en-US" u="none"/>
              <a:t>Primary sources (not secondary sources) must be cited.</a:t>
            </a:r>
            <a:endParaRPr/>
          </a:p>
          <a:p>
            <a:pPr indent="-171450" lvl="0" marL="171450" rtl="0" algn="l">
              <a:spcBef>
                <a:spcPts val="0"/>
              </a:spcBef>
              <a:spcAft>
                <a:spcPts val="0"/>
              </a:spcAft>
              <a:buClr>
                <a:schemeClr val="dk1"/>
              </a:buClr>
              <a:buSzPts val="1200"/>
              <a:buFont typeface="Arial"/>
              <a:buChar char="•"/>
            </a:pPr>
            <a:r>
              <a:rPr b="0" lang="en-US" u="none"/>
              <a:t>Use the GCU Library Doctoral Research guide! https://libguides.gcu.edu/QualitativeDoctoralResearch/Empirical</a:t>
            </a:r>
            <a:endParaRPr/>
          </a:p>
          <a:p>
            <a:pPr indent="-152400" lvl="2" marL="1143000" rtl="0" algn="l">
              <a:spcBef>
                <a:spcPts val="0"/>
              </a:spcBef>
              <a:spcAft>
                <a:spcPts val="0"/>
              </a:spcAft>
              <a:buClr>
                <a:schemeClr val="dk1"/>
              </a:buClr>
              <a:buSzPts val="1200"/>
              <a:buFont typeface="Calibri"/>
              <a:buNone/>
            </a:pPr>
            <a:r>
              <a:t/>
            </a:r>
            <a:endParaRPr sz="1200">
              <a:solidFill>
                <a:schemeClr val="dk1"/>
              </a:solidFill>
              <a:latin typeface="Gill Sans"/>
              <a:ea typeface="Gill Sans"/>
              <a:cs typeface="Gill Sans"/>
              <a:sym typeface="Gill Sans"/>
            </a:endParaRPr>
          </a:p>
          <a:p>
            <a:pPr indent="0" lvl="0" marL="0" rtl="0" algn="l">
              <a:spcBef>
                <a:spcPts val="0"/>
              </a:spcBef>
              <a:spcAft>
                <a:spcPts val="0"/>
              </a:spcAft>
              <a:buNone/>
            </a:pPr>
            <a:r>
              <a:t/>
            </a:r>
            <a:endParaRPr/>
          </a:p>
        </p:txBody>
      </p:sp>
      <p:sp>
        <p:nvSpPr>
          <p:cNvPr id="268" name="Google Shape;268;p5: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u="sng"/>
              <a:t>Objective: </a:t>
            </a:r>
            <a:endParaRPr/>
          </a:p>
          <a:p>
            <a:pPr indent="0" lvl="0" marL="0" rtl="0" algn="l">
              <a:spcBef>
                <a:spcPts val="0"/>
              </a:spcBef>
              <a:spcAft>
                <a:spcPts val="0"/>
              </a:spcAft>
              <a:buClr>
                <a:schemeClr val="dk1"/>
              </a:buClr>
              <a:buSzPts val="1200"/>
              <a:buFont typeface="Arial"/>
              <a:buNone/>
            </a:pPr>
            <a:r>
              <a:rPr lang="en-US"/>
              <a:t>The outline on this slide is used in the Prospectus to develop the Introduction/Background of the Study in Chapter 1 and the Background of the Problem Space in Chapter 2.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u="sng"/>
              <a:t>Slide Requirements: </a:t>
            </a:r>
            <a:endParaRPr/>
          </a:p>
          <a:p>
            <a:pPr indent="-228600" lvl="0" marL="228600" rtl="0" algn="l">
              <a:spcBef>
                <a:spcPts val="0"/>
              </a:spcBef>
              <a:spcAft>
                <a:spcPts val="0"/>
              </a:spcAft>
              <a:buClr>
                <a:schemeClr val="dk1"/>
              </a:buClr>
              <a:buSzPts val="1200"/>
              <a:buFont typeface="Calibri"/>
              <a:buAutoNum type="arabicPeriod"/>
            </a:pPr>
            <a:r>
              <a:rPr lang="en-US"/>
              <a:t>In bullet format, describe </a:t>
            </a:r>
            <a:r>
              <a:rPr lang="en-US" sz="1200">
                <a:solidFill>
                  <a:schemeClr val="dk1"/>
                </a:solidFill>
                <a:latin typeface="Gill Sans"/>
                <a:ea typeface="Gill Sans"/>
                <a:cs typeface="Gill Sans"/>
                <a:sym typeface="Gill Sans"/>
              </a:rPr>
              <a:t>the problem space related to the topic from empirical literature or research. The following bullets are required for this slide: </a:t>
            </a:r>
            <a:endParaRPr/>
          </a:p>
          <a:p>
            <a:pPr indent="-228600" lvl="1" marL="685800" rtl="0" algn="l">
              <a:spcBef>
                <a:spcPts val="0"/>
              </a:spcBef>
              <a:spcAft>
                <a:spcPts val="0"/>
              </a:spcAft>
              <a:buClr>
                <a:schemeClr val="dk1"/>
              </a:buClr>
              <a:buSzPts val="1200"/>
              <a:buFont typeface="Calibri"/>
              <a:buAutoNum type="alphaLcParenR"/>
            </a:pPr>
            <a:r>
              <a:rPr lang="en-US" sz="1200">
                <a:solidFill>
                  <a:schemeClr val="dk1"/>
                </a:solidFill>
                <a:latin typeface="Gill Sans"/>
                <a:ea typeface="Gill Sans"/>
                <a:cs typeface="Gill Sans"/>
                <a:sym typeface="Gill Sans"/>
              </a:rPr>
              <a:t>State the problem in practice, issue, and/or topic to be studied.</a:t>
            </a:r>
            <a:endParaRPr/>
          </a:p>
          <a:p>
            <a:pPr indent="-228600" lvl="1" marL="685800" rtl="0" algn="l">
              <a:spcBef>
                <a:spcPts val="0"/>
              </a:spcBef>
              <a:spcAft>
                <a:spcPts val="0"/>
              </a:spcAft>
              <a:buClr>
                <a:schemeClr val="dk1"/>
              </a:buClr>
              <a:buSzPts val="1200"/>
              <a:buFont typeface="Calibri"/>
              <a:buAutoNum type="alphaLcParenR"/>
            </a:pPr>
            <a:r>
              <a:rPr lang="en-US" sz="1200">
                <a:solidFill>
                  <a:schemeClr val="dk1"/>
                </a:solidFill>
                <a:latin typeface="Gill Sans"/>
                <a:ea typeface="Gill Sans"/>
                <a:cs typeface="Gill Sans"/>
                <a:sym typeface="Gill Sans"/>
              </a:rPr>
              <a:t>Describe what is already known about the problem, issue, and/or topic from recent and relevant empirical research. </a:t>
            </a:r>
            <a:endParaRPr/>
          </a:p>
          <a:p>
            <a:pPr indent="-228600" lvl="1" marL="685800" rtl="0" algn="l">
              <a:spcBef>
                <a:spcPts val="0"/>
              </a:spcBef>
              <a:spcAft>
                <a:spcPts val="0"/>
              </a:spcAft>
              <a:buClr>
                <a:schemeClr val="dk1"/>
              </a:buClr>
              <a:buSzPts val="1200"/>
              <a:buFont typeface="Calibri"/>
              <a:buAutoNum type="alphaLcParenR"/>
            </a:pPr>
            <a:r>
              <a:rPr lang="en-US" sz="1200">
                <a:solidFill>
                  <a:schemeClr val="dk1"/>
                </a:solidFill>
                <a:latin typeface="Gill Sans"/>
                <a:ea typeface="Gill Sans"/>
                <a:cs typeface="Gill Sans"/>
                <a:sym typeface="Gill Sans"/>
              </a:rPr>
              <a:t>Describe what still needs to be studied or understood about the problem, issue, and/or topic from recent and relevant empirical research. </a:t>
            </a:r>
            <a:endParaRPr/>
          </a:p>
          <a:p>
            <a:pPr indent="-228600" lvl="1" marL="685800" rtl="0" algn="l">
              <a:spcBef>
                <a:spcPts val="0"/>
              </a:spcBef>
              <a:spcAft>
                <a:spcPts val="0"/>
              </a:spcAft>
              <a:buClr>
                <a:schemeClr val="dk1"/>
              </a:buClr>
              <a:buSzPts val="1200"/>
              <a:buFont typeface="Calibri"/>
              <a:buAutoNum type="alphaLcParenR"/>
            </a:pPr>
            <a:r>
              <a:rPr lang="en-US" sz="1200">
                <a:solidFill>
                  <a:schemeClr val="dk1"/>
                </a:solidFill>
                <a:latin typeface="Gill Sans"/>
                <a:ea typeface="Gill Sans"/>
                <a:cs typeface="Gill Sans"/>
                <a:sym typeface="Gill Sans"/>
              </a:rPr>
              <a:t>Synthesize the overall problem space into a 2-3 sentence argument demonstrating the relevance and need for your proposed topic. </a:t>
            </a:r>
            <a:endParaRPr/>
          </a:p>
          <a:p>
            <a:pPr indent="-228600" lvl="0" marL="228600" rtl="0" algn="l">
              <a:spcBef>
                <a:spcPts val="0"/>
              </a:spcBef>
              <a:spcAft>
                <a:spcPts val="0"/>
              </a:spcAft>
              <a:buClr>
                <a:schemeClr val="dk1"/>
              </a:buClr>
              <a:buSzPts val="1200"/>
              <a:buFont typeface="Calibri"/>
              <a:buAutoNum type="arabicPeriod"/>
            </a:pPr>
            <a:r>
              <a:rPr lang="en-US" sz="1200">
                <a:solidFill>
                  <a:schemeClr val="dk1"/>
                </a:solidFill>
                <a:latin typeface="Gill Sans"/>
                <a:ea typeface="Gill Sans"/>
                <a:cs typeface="Gill Sans"/>
                <a:sym typeface="Gill Sans"/>
              </a:rPr>
              <a:t>Citations are required for each description and/or argument.</a:t>
            </a:r>
            <a:endParaRPr/>
          </a:p>
          <a:p>
            <a:pPr indent="0" lvl="0" marL="0" rtl="0" algn="l">
              <a:spcBef>
                <a:spcPts val="0"/>
              </a:spcBef>
              <a:spcAft>
                <a:spcPts val="0"/>
              </a:spcAft>
              <a:buClr>
                <a:schemeClr val="dk1"/>
              </a:buClr>
              <a:buSzPts val="1200"/>
              <a:buFont typeface="Calibri"/>
              <a:buNone/>
            </a:pPr>
            <a:r>
              <a:t/>
            </a:r>
            <a:endParaRPr sz="1200">
              <a:solidFill>
                <a:schemeClr val="dk1"/>
              </a:solidFill>
              <a:latin typeface="Gill Sans"/>
              <a:ea typeface="Gill Sans"/>
              <a:cs typeface="Gill Sans"/>
              <a:sym typeface="Gill Sans"/>
            </a:endParaRPr>
          </a:p>
          <a:p>
            <a:pPr indent="0" lvl="0" marL="0" rtl="0" algn="l">
              <a:spcBef>
                <a:spcPts val="0"/>
              </a:spcBef>
              <a:spcAft>
                <a:spcPts val="0"/>
              </a:spcAft>
              <a:buClr>
                <a:schemeClr val="dk1"/>
              </a:buClr>
              <a:buSzPts val="1200"/>
              <a:buFont typeface="Gill Sans"/>
              <a:buNone/>
            </a:pPr>
            <a:r>
              <a:rPr b="1" lang="en-US" sz="1200" u="sng">
                <a:solidFill>
                  <a:schemeClr val="dk1"/>
                </a:solidFill>
                <a:latin typeface="Gill Sans"/>
                <a:ea typeface="Gill Sans"/>
                <a:cs typeface="Gill Sans"/>
                <a:sym typeface="Gill Sans"/>
              </a:rPr>
              <a:t>Hint:</a:t>
            </a:r>
            <a:endParaRPr/>
          </a:p>
          <a:p>
            <a:pPr indent="0" lvl="0" marL="0" rtl="0" algn="l">
              <a:spcBef>
                <a:spcPts val="0"/>
              </a:spcBef>
              <a:spcAft>
                <a:spcPts val="0"/>
              </a:spcAft>
              <a:buClr>
                <a:schemeClr val="dk1"/>
              </a:buClr>
              <a:buSzPts val="1200"/>
              <a:buFont typeface="Gill Sans"/>
              <a:buNone/>
            </a:pPr>
            <a:r>
              <a:rPr lang="en-US" sz="1200">
                <a:solidFill>
                  <a:schemeClr val="dk1"/>
                </a:solidFill>
                <a:latin typeface="Gill Sans"/>
                <a:ea typeface="Gill Sans"/>
                <a:cs typeface="Gill Sans"/>
                <a:sym typeface="Gill Sans"/>
              </a:rPr>
              <a:t>Using empirical literature dated primarily within the past 5 years, identify and support what still needs to be understood regarding the problem space through a combination of arguments: </a:t>
            </a:r>
            <a:endParaRPr/>
          </a:p>
          <a:p>
            <a:pPr indent="-228600" lvl="0" marL="228600" rtl="0" algn="l">
              <a:spcBef>
                <a:spcPts val="0"/>
              </a:spcBef>
              <a:spcAft>
                <a:spcPts val="0"/>
              </a:spcAft>
              <a:buClr>
                <a:schemeClr val="dk1"/>
              </a:buClr>
              <a:buSzPts val="1200"/>
              <a:buFont typeface="Arial"/>
              <a:buChar char="•"/>
            </a:pPr>
            <a:r>
              <a:rPr lang="en-US" sz="1200">
                <a:solidFill>
                  <a:schemeClr val="dk1"/>
                </a:solidFill>
                <a:latin typeface="Gill Sans"/>
                <a:ea typeface="Gill Sans"/>
                <a:cs typeface="Gill Sans"/>
                <a:sym typeface="Gill Sans"/>
              </a:rPr>
              <a:t>Professional and/or broader societal need identified in the literature</a:t>
            </a:r>
            <a:endParaRPr/>
          </a:p>
          <a:p>
            <a:pPr indent="-228600" lvl="0" marL="228600" rtl="0" algn="l">
              <a:spcBef>
                <a:spcPts val="0"/>
              </a:spcBef>
              <a:spcAft>
                <a:spcPts val="0"/>
              </a:spcAft>
              <a:buClr>
                <a:schemeClr val="dk1"/>
              </a:buClr>
              <a:buSzPts val="1200"/>
              <a:buFont typeface="Arial"/>
              <a:buChar char="•"/>
            </a:pPr>
            <a:r>
              <a:rPr lang="en-US" sz="1200">
                <a:solidFill>
                  <a:schemeClr val="dk1"/>
                </a:solidFill>
                <a:latin typeface="Gill Sans"/>
                <a:ea typeface="Gill Sans"/>
                <a:cs typeface="Gill Sans"/>
                <a:sym typeface="Gill Sans"/>
              </a:rPr>
              <a:t>Directions for future research based on limitations, recommendations, and/or conflicting findings</a:t>
            </a:r>
            <a:endParaRPr/>
          </a:p>
          <a:p>
            <a:pPr indent="-228600" lvl="0" marL="228600" rtl="0" algn="l">
              <a:spcBef>
                <a:spcPts val="0"/>
              </a:spcBef>
              <a:spcAft>
                <a:spcPts val="0"/>
              </a:spcAft>
              <a:buClr>
                <a:schemeClr val="dk1"/>
              </a:buClr>
              <a:buSzPts val="1200"/>
              <a:buFont typeface="Arial"/>
              <a:buChar char="•"/>
            </a:pPr>
            <a:r>
              <a:rPr lang="en-US" sz="1200">
                <a:solidFill>
                  <a:schemeClr val="dk1"/>
                </a:solidFill>
                <a:latin typeface="Gill Sans"/>
                <a:ea typeface="Gill Sans"/>
                <a:cs typeface="Gill Sans"/>
                <a:sym typeface="Gill Sans"/>
              </a:rPr>
              <a:t>Synthesis of broader topics to study in combination</a:t>
            </a:r>
            <a:endParaRPr/>
          </a:p>
          <a:p>
            <a:pPr indent="-152400" lvl="0" marL="228600" rtl="0" algn="l">
              <a:spcBef>
                <a:spcPts val="0"/>
              </a:spcBef>
              <a:spcAft>
                <a:spcPts val="0"/>
              </a:spcAft>
              <a:buClr>
                <a:schemeClr val="dk1"/>
              </a:buClr>
              <a:buSzPts val="1200"/>
              <a:buFont typeface="Calibri"/>
              <a:buNone/>
            </a:pPr>
            <a:r>
              <a:t/>
            </a:r>
            <a:endParaRPr/>
          </a:p>
        </p:txBody>
      </p:sp>
      <p:sp>
        <p:nvSpPr>
          <p:cNvPr id="277" name="Google Shape;277;p6: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en-US" u="sng"/>
              <a:t>Objective:</a:t>
            </a:r>
            <a:r>
              <a:rPr b="1" lang="en-US"/>
              <a:t> </a:t>
            </a:r>
            <a:endParaRPr/>
          </a:p>
          <a:p>
            <a:pPr indent="0" lvl="0" marL="0" marR="0" rtl="0" algn="l">
              <a:lnSpc>
                <a:spcPct val="100000"/>
              </a:lnSpc>
              <a:spcBef>
                <a:spcPts val="0"/>
              </a:spcBef>
              <a:spcAft>
                <a:spcPts val="0"/>
              </a:spcAft>
              <a:buClr>
                <a:schemeClr val="dk1"/>
              </a:buClr>
              <a:buSzPts val="1200"/>
              <a:buFont typeface="Calibri"/>
              <a:buNone/>
            </a:pPr>
            <a:r>
              <a:rPr lang="en-US"/>
              <a:t>In the Proposal this information is used to identify a theoretical foundation and/or conceptual framework for the proposed topic. It is expanded significantly in Chapter 2. </a:t>
            </a:r>
            <a:endParaRPr/>
          </a:p>
          <a:p>
            <a:pPr indent="0" lvl="0" marL="0" rtl="0" algn="l">
              <a:spcBef>
                <a:spcPts val="0"/>
              </a:spcBef>
              <a:spcAft>
                <a:spcPts val="0"/>
              </a:spcAft>
              <a:buNone/>
            </a:pPr>
            <a:r>
              <a:t/>
            </a:r>
            <a:endParaRPr u="sng"/>
          </a:p>
          <a:p>
            <a:pPr indent="0" lvl="0" marL="0" rtl="0" algn="l">
              <a:spcBef>
                <a:spcPts val="0"/>
              </a:spcBef>
              <a:spcAft>
                <a:spcPts val="0"/>
              </a:spcAft>
              <a:buNone/>
            </a:pPr>
            <a:r>
              <a:rPr b="1" lang="en-US" u="sng"/>
              <a:t>Slide Requirements: </a:t>
            </a:r>
            <a:endParaRPr/>
          </a:p>
          <a:p>
            <a:pPr indent="-228600" lvl="0" marL="228600" marR="0" rtl="0" algn="l">
              <a:lnSpc>
                <a:spcPct val="100000"/>
              </a:lnSpc>
              <a:spcBef>
                <a:spcPts val="0"/>
              </a:spcBef>
              <a:spcAft>
                <a:spcPts val="0"/>
              </a:spcAft>
              <a:buClr>
                <a:schemeClr val="dk1"/>
              </a:buClr>
              <a:buSzPts val="1200"/>
              <a:buFont typeface="Calibri"/>
              <a:buAutoNum type="arabicPeriod"/>
            </a:pPr>
            <a:r>
              <a:rPr lang="en-US"/>
              <a:t>There should be one slide for each theory, model, or concept in outline format. </a:t>
            </a:r>
            <a:endParaRPr/>
          </a:p>
          <a:p>
            <a:pPr indent="-228600" lvl="1" marL="685800" marR="0" rtl="0" algn="l">
              <a:lnSpc>
                <a:spcPct val="100000"/>
              </a:lnSpc>
              <a:spcBef>
                <a:spcPts val="0"/>
              </a:spcBef>
              <a:spcAft>
                <a:spcPts val="0"/>
              </a:spcAft>
              <a:buClr>
                <a:schemeClr val="dk1"/>
              </a:buClr>
              <a:buSzPts val="1200"/>
              <a:buFont typeface="Arial"/>
              <a:buChar char="•"/>
            </a:pPr>
            <a:r>
              <a:rPr lang="en-US"/>
              <a:t>Duplicate this slide if more than one is needed (right click on the slide, click “Duplicate Slide”)</a:t>
            </a:r>
            <a:endParaRPr/>
          </a:p>
          <a:p>
            <a:pPr indent="-228600" lvl="0" marL="228600" marR="0" rtl="0" algn="l">
              <a:lnSpc>
                <a:spcPct val="100000"/>
              </a:lnSpc>
              <a:spcBef>
                <a:spcPts val="0"/>
              </a:spcBef>
              <a:spcAft>
                <a:spcPts val="0"/>
              </a:spcAft>
              <a:buClr>
                <a:schemeClr val="dk1"/>
              </a:buClr>
              <a:buSzPts val="1200"/>
              <a:buFont typeface="Calibri"/>
              <a:buAutoNum type="arabicPeriod"/>
            </a:pPr>
            <a:r>
              <a:rPr lang="en-US"/>
              <a:t>For each, describe the overall theory/model/concept using </a:t>
            </a:r>
            <a:r>
              <a:rPr b="1" lang="en-US" u="sng"/>
              <a:t>seminal citations</a:t>
            </a:r>
            <a:r>
              <a:rPr lang="en-US"/>
              <a:t>. </a:t>
            </a:r>
            <a:endParaRPr/>
          </a:p>
          <a:p>
            <a:pPr indent="-228600" lvl="1" marL="685800" marR="0" rtl="0" algn="l">
              <a:lnSpc>
                <a:spcPct val="100000"/>
              </a:lnSpc>
              <a:spcBef>
                <a:spcPts val="0"/>
              </a:spcBef>
              <a:spcAft>
                <a:spcPts val="0"/>
              </a:spcAft>
              <a:buClr>
                <a:schemeClr val="dk1"/>
              </a:buClr>
              <a:buSzPts val="1200"/>
              <a:buFont typeface="Arial"/>
              <a:buChar char="•"/>
            </a:pPr>
            <a:r>
              <a:rPr lang="en-US"/>
              <a:t>Focus on describing the theory/model/concept and how it will be used in the proposed topic, not how it has been used in prior studies.  </a:t>
            </a:r>
            <a:endParaRPr/>
          </a:p>
          <a:p>
            <a:pPr indent="-228600" lvl="1" marL="685800" marR="0" rtl="0" algn="l">
              <a:lnSpc>
                <a:spcPct val="100000"/>
              </a:lnSpc>
              <a:spcBef>
                <a:spcPts val="0"/>
              </a:spcBef>
              <a:spcAft>
                <a:spcPts val="0"/>
              </a:spcAft>
              <a:buClr>
                <a:schemeClr val="dk1"/>
              </a:buClr>
              <a:buSzPts val="1200"/>
              <a:buFont typeface="Arial"/>
              <a:buChar char="•"/>
            </a:pPr>
            <a:r>
              <a:rPr lang="en-US"/>
              <a:t>If a visual is available, it may be included. Visuals do not replace a written explanation.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u="sng"/>
              <a:t>Hints: </a:t>
            </a:r>
            <a:endParaRPr/>
          </a:p>
          <a:p>
            <a:pPr indent="0" lvl="0" marL="0" rtl="0" algn="l">
              <a:spcBef>
                <a:spcPts val="0"/>
              </a:spcBef>
              <a:spcAft>
                <a:spcPts val="0"/>
              </a:spcAft>
              <a:buNone/>
            </a:pPr>
            <a:r>
              <a:rPr b="0" lang="en-US" u="none"/>
              <a:t>Need help getting started? </a:t>
            </a:r>
            <a:endParaRPr/>
          </a:p>
          <a:p>
            <a:pPr indent="-228600" lvl="0" marL="228600" rtl="0" algn="l">
              <a:spcBef>
                <a:spcPts val="0"/>
              </a:spcBef>
              <a:spcAft>
                <a:spcPts val="0"/>
              </a:spcAft>
              <a:buClr>
                <a:schemeClr val="dk1"/>
              </a:buClr>
              <a:buSzPts val="1200"/>
              <a:buFont typeface="Arial"/>
              <a:buChar char="•"/>
            </a:pPr>
            <a:r>
              <a:rPr lang="en-US"/>
              <a:t>Find studies related to your topic and see what theory, model, or concept they used. How might you use the same to support your topic?</a:t>
            </a:r>
            <a:endParaRPr/>
          </a:p>
          <a:p>
            <a:pPr indent="-228600" lvl="0" marL="228600" rtl="0" algn="l">
              <a:spcBef>
                <a:spcPts val="0"/>
              </a:spcBef>
              <a:spcAft>
                <a:spcPts val="0"/>
              </a:spcAft>
              <a:buClr>
                <a:schemeClr val="dk1"/>
              </a:buClr>
              <a:buSzPts val="1200"/>
              <a:buFont typeface="Arial"/>
              <a:buChar char="•"/>
            </a:pPr>
            <a:r>
              <a:rPr lang="en-US"/>
              <a:t>Find the original authors of the theory, model, or concept to describe/define from the original source.</a:t>
            </a:r>
            <a:endParaRPr/>
          </a:p>
          <a:p>
            <a:pPr indent="-152400" lvl="0" marL="22860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t/>
            </a:r>
            <a:endParaRPr/>
          </a:p>
        </p:txBody>
      </p:sp>
      <p:sp>
        <p:nvSpPr>
          <p:cNvPr id="286" name="Google Shape;286;p7: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u="sng"/>
              <a:t>Objective: </a:t>
            </a:r>
            <a:endParaRPr/>
          </a:p>
          <a:p>
            <a:pPr indent="0" lvl="0" marL="0" rtl="0" algn="l">
              <a:spcBef>
                <a:spcPts val="0"/>
              </a:spcBef>
              <a:spcAft>
                <a:spcPts val="0"/>
              </a:spcAft>
              <a:buClr>
                <a:schemeClr val="dk1"/>
              </a:buClr>
              <a:buSzPts val="1200"/>
              <a:buFont typeface="Arial"/>
              <a:buNone/>
            </a:pPr>
            <a:r>
              <a:rPr lang="en-US"/>
              <a:t>In the Prospectus this slide is used to provide an outline of the topics/themes that will be included in the Review of Literature section, which is 30+ pages in Chapter 2.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u="sng"/>
              <a:t>Slide Requirements: </a:t>
            </a:r>
            <a:endParaRPr/>
          </a:p>
          <a:p>
            <a:pPr indent="-228600" lvl="0" marL="228600" rtl="0" algn="l">
              <a:spcBef>
                <a:spcPts val="0"/>
              </a:spcBef>
              <a:spcAft>
                <a:spcPts val="0"/>
              </a:spcAft>
              <a:buClr>
                <a:schemeClr val="dk1"/>
              </a:buClr>
              <a:buSzPts val="1200"/>
              <a:buFont typeface="Calibri"/>
              <a:buAutoNum type="arabicPeriod"/>
            </a:pPr>
            <a:r>
              <a:rPr lang="en-US"/>
              <a:t>Identify 3-5 major topics/themes in the literature related to the proposed problem space</a:t>
            </a:r>
            <a:endParaRPr/>
          </a:p>
          <a:p>
            <a:pPr indent="-228600" lvl="0" marL="228600" rtl="0" algn="l">
              <a:spcBef>
                <a:spcPts val="0"/>
              </a:spcBef>
              <a:spcAft>
                <a:spcPts val="0"/>
              </a:spcAft>
              <a:buClr>
                <a:schemeClr val="dk1"/>
              </a:buClr>
              <a:buSzPts val="1200"/>
              <a:buFont typeface="Calibri"/>
              <a:buAutoNum type="arabicPeriod"/>
            </a:pPr>
            <a:r>
              <a:rPr lang="en-US"/>
              <a:t>Each bullet should include:</a:t>
            </a:r>
            <a:endParaRPr/>
          </a:p>
          <a:p>
            <a:pPr indent="-228600" lvl="1" marL="685800" rtl="0" algn="l">
              <a:spcBef>
                <a:spcPts val="0"/>
              </a:spcBef>
              <a:spcAft>
                <a:spcPts val="0"/>
              </a:spcAft>
              <a:buClr>
                <a:schemeClr val="dk1"/>
              </a:buClr>
              <a:buSzPts val="1200"/>
              <a:buFont typeface="Calibri"/>
              <a:buAutoNum type="alphaLcParenR"/>
            </a:pPr>
            <a:r>
              <a:rPr lang="en-US"/>
              <a:t>2-3 sentences defining/describing each topic</a:t>
            </a:r>
            <a:endParaRPr/>
          </a:p>
          <a:p>
            <a:pPr indent="-228600" lvl="1" marL="685800" rtl="0" algn="l">
              <a:spcBef>
                <a:spcPts val="0"/>
              </a:spcBef>
              <a:spcAft>
                <a:spcPts val="0"/>
              </a:spcAft>
              <a:buClr>
                <a:schemeClr val="dk1"/>
              </a:buClr>
              <a:buSzPts val="1200"/>
              <a:buFont typeface="Calibri"/>
              <a:buAutoNum type="alphaLcParenR"/>
            </a:pPr>
            <a:r>
              <a:rPr lang="en-US"/>
              <a:t>At least 3 empirical sources supporting each topic</a:t>
            </a:r>
            <a:endParaRPr/>
          </a:p>
          <a:p>
            <a:pPr indent="-152400" lvl="0" marL="228600" rtl="0" algn="l">
              <a:spcBef>
                <a:spcPts val="0"/>
              </a:spcBef>
              <a:spcAft>
                <a:spcPts val="0"/>
              </a:spcAft>
              <a:buClr>
                <a:schemeClr val="dk1"/>
              </a:buClr>
              <a:buSzPts val="1200"/>
              <a:buFont typeface="Calibri"/>
              <a:buNone/>
            </a:pPr>
            <a:r>
              <a:t/>
            </a:r>
            <a:endParaRPr u="sng"/>
          </a:p>
          <a:p>
            <a:pPr indent="0" lvl="0" marL="0" rtl="0" algn="l">
              <a:spcBef>
                <a:spcPts val="0"/>
              </a:spcBef>
              <a:spcAft>
                <a:spcPts val="0"/>
              </a:spcAft>
              <a:buClr>
                <a:schemeClr val="dk1"/>
              </a:buClr>
              <a:buSzPts val="1200"/>
              <a:buFont typeface="Calibri"/>
              <a:buNone/>
            </a:pPr>
            <a:r>
              <a:rPr b="1" lang="en-US" u="sng"/>
              <a:t>Hints: </a:t>
            </a:r>
            <a:endParaRPr/>
          </a:p>
          <a:p>
            <a:pPr indent="-228600" lvl="0" marL="228600" rtl="0" algn="l">
              <a:spcBef>
                <a:spcPts val="0"/>
              </a:spcBef>
              <a:spcAft>
                <a:spcPts val="0"/>
              </a:spcAft>
              <a:buClr>
                <a:schemeClr val="dk1"/>
              </a:buClr>
              <a:buSzPts val="1200"/>
              <a:buFont typeface="Calibri"/>
              <a:buAutoNum type="arabicPeriod"/>
            </a:pPr>
            <a:r>
              <a:rPr lang="en-US"/>
              <a:t>Topics/Themes could include:</a:t>
            </a:r>
            <a:endParaRPr/>
          </a:p>
          <a:p>
            <a:pPr indent="-228600" lvl="1" marL="685800" rtl="0" algn="l">
              <a:spcBef>
                <a:spcPts val="0"/>
              </a:spcBef>
              <a:spcAft>
                <a:spcPts val="0"/>
              </a:spcAft>
              <a:buClr>
                <a:schemeClr val="dk1"/>
              </a:buClr>
              <a:buSzPts val="1200"/>
              <a:buFont typeface="Calibri"/>
              <a:buAutoNum type="alphaLcParenR" startAt="2"/>
            </a:pPr>
            <a:r>
              <a:rPr lang="en-US" sz="1200">
                <a:solidFill>
                  <a:schemeClr val="dk1"/>
                </a:solidFill>
                <a:latin typeface="Gill Sans"/>
                <a:ea typeface="Gill Sans"/>
                <a:cs typeface="Gill Sans"/>
                <a:sym typeface="Gill Sans"/>
              </a:rPr>
              <a:t>Studies describing and/or relating the phenomenon</a:t>
            </a:r>
            <a:endParaRPr/>
          </a:p>
          <a:p>
            <a:pPr indent="-228600" lvl="1" marL="685800" rtl="0" algn="l">
              <a:spcBef>
                <a:spcPts val="0"/>
              </a:spcBef>
              <a:spcAft>
                <a:spcPts val="0"/>
              </a:spcAft>
              <a:buClr>
                <a:schemeClr val="dk1"/>
              </a:buClr>
              <a:buSzPts val="1200"/>
              <a:buFont typeface="Calibri"/>
              <a:buAutoNum type="alphaLcParenR" startAt="2"/>
            </a:pPr>
            <a:r>
              <a:rPr lang="en-US" sz="1200">
                <a:solidFill>
                  <a:schemeClr val="dk1"/>
                </a:solidFill>
                <a:latin typeface="Gill Sans"/>
                <a:ea typeface="Gill Sans"/>
                <a:cs typeface="Gill Sans"/>
                <a:sym typeface="Gill Sans"/>
              </a:rPr>
              <a:t>Studies on related research such as factors associated with the themes</a:t>
            </a:r>
            <a:endParaRPr/>
          </a:p>
          <a:p>
            <a:pPr indent="-228600" lvl="1" marL="685800" rtl="0" algn="l">
              <a:spcBef>
                <a:spcPts val="0"/>
              </a:spcBef>
              <a:spcAft>
                <a:spcPts val="0"/>
              </a:spcAft>
              <a:buClr>
                <a:schemeClr val="dk1"/>
              </a:buClr>
              <a:buSzPts val="1200"/>
              <a:buFont typeface="Calibri"/>
              <a:buAutoNum type="alphaLcParenR" startAt="2"/>
            </a:pPr>
            <a:r>
              <a:rPr lang="en-US" sz="1200">
                <a:solidFill>
                  <a:schemeClr val="dk1"/>
                </a:solidFill>
                <a:latin typeface="Gill Sans"/>
                <a:ea typeface="Gill Sans"/>
                <a:cs typeface="Gill Sans"/>
                <a:sym typeface="Gill Sans"/>
              </a:rPr>
              <a:t>Studies on the instruments used to collect data</a:t>
            </a:r>
            <a:endParaRPr/>
          </a:p>
          <a:p>
            <a:pPr indent="-228600" lvl="1" marL="685800" rtl="0" algn="l">
              <a:spcBef>
                <a:spcPts val="0"/>
              </a:spcBef>
              <a:spcAft>
                <a:spcPts val="0"/>
              </a:spcAft>
              <a:buClr>
                <a:schemeClr val="dk1"/>
              </a:buClr>
              <a:buSzPts val="1200"/>
              <a:buFont typeface="Calibri"/>
              <a:buAutoNum type="alphaLcParenR" startAt="2"/>
            </a:pPr>
            <a:r>
              <a:rPr lang="en-US" sz="1200">
                <a:solidFill>
                  <a:schemeClr val="dk1"/>
                </a:solidFill>
                <a:latin typeface="Gill Sans"/>
                <a:ea typeface="Gill Sans"/>
                <a:cs typeface="Gill Sans"/>
                <a:sym typeface="Gill Sans"/>
              </a:rPr>
              <a:t>Studies on the broad population for the study</a:t>
            </a:r>
            <a:endParaRPr/>
          </a:p>
          <a:p>
            <a:pPr indent="-228600" lvl="1" marL="685800" rtl="0" algn="l">
              <a:spcBef>
                <a:spcPts val="0"/>
              </a:spcBef>
              <a:spcAft>
                <a:spcPts val="0"/>
              </a:spcAft>
              <a:buClr>
                <a:schemeClr val="dk1"/>
              </a:buClr>
              <a:buSzPts val="1200"/>
              <a:buFont typeface="Calibri"/>
              <a:buAutoNum type="alphaLcParenR" startAt="2"/>
            </a:pPr>
            <a:r>
              <a:rPr lang="en-US" sz="1200">
                <a:solidFill>
                  <a:schemeClr val="dk1"/>
                </a:solidFill>
                <a:latin typeface="Gill Sans"/>
                <a:ea typeface="Gill Sans"/>
                <a:cs typeface="Gill Sans"/>
                <a:sym typeface="Gill Sans"/>
              </a:rPr>
              <a:t>Studies defining the need from a community, professional, or organizational perspective</a:t>
            </a:r>
            <a:endParaRPr/>
          </a:p>
          <a:p>
            <a:pPr indent="-228600" lvl="1" marL="685800" rtl="0" algn="l">
              <a:spcBef>
                <a:spcPts val="0"/>
              </a:spcBef>
              <a:spcAft>
                <a:spcPts val="0"/>
              </a:spcAft>
              <a:buClr>
                <a:schemeClr val="dk1"/>
              </a:buClr>
              <a:buSzPts val="1200"/>
              <a:buFont typeface="Calibri"/>
              <a:buAutoNum type="alphaLcParenR" startAt="2"/>
            </a:pPr>
            <a:r>
              <a:rPr lang="en-US" sz="1200">
                <a:solidFill>
                  <a:schemeClr val="dk1"/>
                </a:solidFill>
                <a:latin typeface="Gill Sans"/>
                <a:ea typeface="Gill Sans"/>
                <a:cs typeface="Gill Sans"/>
                <a:sym typeface="Gill Sans"/>
              </a:rPr>
              <a:t>Studies similar to the topic</a:t>
            </a:r>
            <a:endParaRPr/>
          </a:p>
          <a:p>
            <a:pPr indent="-228600" lvl="0" marL="228600" rtl="0" algn="l">
              <a:spcBef>
                <a:spcPts val="0"/>
              </a:spcBef>
              <a:spcAft>
                <a:spcPts val="0"/>
              </a:spcAft>
              <a:buClr>
                <a:schemeClr val="dk1"/>
              </a:buClr>
              <a:buSzPts val="1200"/>
              <a:buFont typeface="Calibri"/>
              <a:buAutoNum type="arabicPeriod"/>
            </a:pPr>
            <a:r>
              <a:rPr lang="en-US">
                <a:solidFill>
                  <a:schemeClr val="dk1"/>
                </a:solidFill>
                <a:latin typeface="Gill Sans"/>
                <a:ea typeface="Gill Sans"/>
                <a:cs typeface="Gill Sans"/>
                <a:sym typeface="Gill Sans"/>
              </a:rPr>
              <a:t>If additional space is needed, duplicate this slide.</a:t>
            </a:r>
            <a:endParaRPr/>
          </a:p>
        </p:txBody>
      </p:sp>
      <p:sp>
        <p:nvSpPr>
          <p:cNvPr id="295" name="Google Shape;295;p8: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0cc70893cb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g30cc70893cb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u="sng"/>
              <a:t>Objective: </a:t>
            </a:r>
            <a:endParaRPr/>
          </a:p>
          <a:p>
            <a:pPr indent="0" lvl="0" marL="0" rtl="0" algn="l">
              <a:spcBef>
                <a:spcPts val="0"/>
              </a:spcBef>
              <a:spcAft>
                <a:spcPts val="0"/>
              </a:spcAft>
              <a:buClr>
                <a:schemeClr val="dk1"/>
              </a:buClr>
              <a:buSzPts val="1200"/>
              <a:buFont typeface="Arial"/>
              <a:buNone/>
            </a:pPr>
            <a:r>
              <a:rPr lang="en-US"/>
              <a:t>In the Prospectus this slide is used to provide an outline of the topics/themes that will be included in the Review of Literature section, which is 30+ pages in Chapter 2.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u="sng"/>
              <a:t>Slide Requirements: </a:t>
            </a:r>
            <a:endParaRPr/>
          </a:p>
          <a:p>
            <a:pPr indent="-228600" lvl="0" marL="228600" rtl="0" algn="l">
              <a:spcBef>
                <a:spcPts val="0"/>
              </a:spcBef>
              <a:spcAft>
                <a:spcPts val="0"/>
              </a:spcAft>
              <a:buClr>
                <a:schemeClr val="dk1"/>
              </a:buClr>
              <a:buSzPts val="1200"/>
              <a:buFont typeface="Calibri"/>
              <a:buAutoNum type="arabicPeriod"/>
            </a:pPr>
            <a:r>
              <a:rPr lang="en-US"/>
              <a:t>Identify 3-5 major topics/themes in the literature related to the proposed problem space</a:t>
            </a:r>
            <a:endParaRPr/>
          </a:p>
          <a:p>
            <a:pPr indent="-228600" lvl="0" marL="228600" rtl="0" algn="l">
              <a:spcBef>
                <a:spcPts val="0"/>
              </a:spcBef>
              <a:spcAft>
                <a:spcPts val="0"/>
              </a:spcAft>
              <a:buClr>
                <a:schemeClr val="dk1"/>
              </a:buClr>
              <a:buSzPts val="1200"/>
              <a:buFont typeface="Calibri"/>
              <a:buAutoNum type="arabicPeriod"/>
            </a:pPr>
            <a:r>
              <a:rPr lang="en-US"/>
              <a:t>Each bullet should include:</a:t>
            </a:r>
            <a:endParaRPr/>
          </a:p>
          <a:p>
            <a:pPr indent="-228600" lvl="1" marL="685800" rtl="0" algn="l">
              <a:spcBef>
                <a:spcPts val="0"/>
              </a:spcBef>
              <a:spcAft>
                <a:spcPts val="0"/>
              </a:spcAft>
              <a:buClr>
                <a:schemeClr val="dk1"/>
              </a:buClr>
              <a:buSzPts val="1200"/>
              <a:buFont typeface="Calibri"/>
              <a:buAutoNum type="alphaLcParenR"/>
            </a:pPr>
            <a:r>
              <a:rPr lang="en-US"/>
              <a:t>2-3 sentences defining/describing each topic</a:t>
            </a:r>
            <a:endParaRPr/>
          </a:p>
          <a:p>
            <a:pPr indent="-228600" lvl="1" marL="685800" rtl="0" algn="l">
              <a:spcBef>
                <a:spcPts val="0"/>
              </a:spcBef>
              <a:spcAft>
                <a:spcPts val="0"/>
              </a:spcAft>
              <a:buClr>
                <a:schemeClr val="dk1"/>
              </a:buClr>
              <a:buSzPts val="1200"/>
              <a:buFont typeface="Calibri"/>
              <a:buAutoNum type="alphaLcParenR"/>
            </a:pPr>
            <a:r>
              <a:rPr lang="en-US"/>
              <a:t>At least 3 empirical sources supporting each topic</a:t>
            </a:r>
            <a:endParaRPr/>
          </a:p>
          <a:p>
            <a:pPr indent="-152400" lvl="0" marL="228600" rtl="0" algn="l">
              <a:spcBef>
                <a:spcPts val="0"/>
              </a:spcBef>
              <a:spcAft>
                <a:spcPts val="0"/>
              </a:spcAft>
              <a:buClr>
                <a:schemeClr val="dk1"/>
              </a:buClr>
              <a:buSzPts val="1200"/>
              <a:buFont typeface="Calibri"/>
              <a:buNone/>
            </a:pPr>
            <a:r>
              <a:t/>
            </a:r>
            <a:endParaRPr u="sng"/>
          </a:p>
          <a:p>
            <a:pPr indent="0" lvl="0" marL="0" rtl="0" algn="l">
              <a:spcBef>
                <a:spcPts val="0"/>
              </a:spcBef>
              <a:spcAft>
                <a:spcPts val="0"/>
              </a:spcAft>
              <a:buClr>
                <a:schemeClr val="dk1"/>
              </a:buClr>
              <a:buSzPts val="1200"/>
              <a:buFont typeface="Calibri"/>
              <a:buNone/>
            </a:pPr>
            <a:r>
              <a:rPr b="1" lang="en-US" u="sng"/>
              <a:t>Hints: </a:t>
            </a:r>
            <a:endParaRPr/>
          </a:p>
          <a:p>
            <a:pPr indent="-228600" lvl="0" marL="228600" rtl="0" algn="l">
              <a:spcBef>
                <a:spcPts val="0"/>
              </a:spcBef>
              <a:spcAft>
                <a:spcPts val="0"/>
              </a:spcAft>
              <a:buClr>
                <a:schemeClr val="dk1"/>
              </a:buClr>
              <a:buSzPts val="1200"/>
              <a:buFont typeface="Calibri"/>
              <a:buAutoNum type="arabicPeriod"/>
            </a:pPr>
            <a:r>
              <a:rPr lang="en-US"/>
              <a:t>Topics/Themes could include:</a:t>
            </a:r>
            <a:endParaRPr/>
          </a:p>
          <a:p>
            <a:pPr indent="-228600" lvl="1" marL="685800" rtl="0" algn="l">
              <a:spcBef>
                <a:spcPts val="0"/>
              </a:spcBef>
              <a:spcAft>
                <a:spcPts val="0"/>
              </a:spcAft>
              <a:buClr>
                <a:schemeClr val="dk1"/>
              </a:buClr>
              <a:buSzPts val="1200"/>
              <a:buFont typeface="Calibri"/>
              <a:buAutoNum type="alphaLcParenR" startAt="2"/>
            </a:pPr>
            <a:r>
              <a:rPr lang="en-US" sz="1200">
                <a:solidFill>
                  <a:schemeClr val="dk1"/>
                </a:solidFill>
                <a:latin typeface="Gill Sans"/>
                <a:ea typeface="Gill Sans"/>
                <a:cs typeface="Gill Sans"/>
                <a:sym typeface="Gill Sans"/>
              </a:rPr>
              <a:t>Studies describing and/or relating the phenomenon</a:t>
            </a:r>
            <a:endParaRPr/>
          </a:p>
          <a:p>
            <a:pPr indent="-228600" lvl="1" marL="685800" rtl="0" algn="l">
              <a:spcBef>
                <a:spcPts val="0"/>
              </a:spcBef>
              <a:spcAft>
                <a:spcPts val="0"/>
              </a:spcAft>
              <a:buClr>
                <a:schemeClr val="dk1"/>
              </a:buClr>
              <a:buSzPts val="1200"/>
              <a:buFont typeface="Calibri"/>
              <a:buAutoNum type="alphaLcParenR" startAt="2"/>
            </a:pPr>
            <a:r>
              <a:rPr lang="en-US" sz="1200">
                <a:solidFill>
                  <a:schemeClr val="dk1"/>
                </a:solidFill>
                <a:latin typeface="Gill Sans"/>
                <a:ea typeface="Gill Sans"/>
                <a:cs typeface="Gill Sans"/>
                <a:sym typeface="Gill Sans"/>
              </a:rPr>
              <a:t>Studies on related research such as factors associated with the themes</a:t>
            </a:r>
            <a:endParaRPr/>
          </a:p>
          <a:p>
            <a:pPr indent="-228600" lvl="1" marL="685800" rtl="0" algn="l">
              <a:spcBef>
                <a:spcPts val="0"/>
              </a:spcBef>
              <a:spcAft>
                <a:spcPts val="0"/>
              </a:spcAft>
              <a:buClr>
                <a:schemeClr val="dk1"/>
              </a:buClr>
              <a:buSzPts val="1200"/>
              <a:buFont typeface="Calibri"/>
              <a:buAutoNum type="alphaLcParenR" startAt="2"/>
            </a:pPr>
            <a:r>
              <a:rPr lang="en-US" sz="1200">
                <a:solidFill>
                  <a:schemeClr val="dk1"/>
                </a:solidFill>
                <a:latin typeface="Gill Sans"/>
                <a:ea typeface="Gill Sans"/>
                <a:cs typeface="Gill Sans"/>
                <a:sym typeface="Gill Sans"/>
              </a:rPr>
              <a:t>Studies on the instruments used to collect data</a:t>
            </a:r>
            <a:endParaRPr/>
          </a:p>
          <a:p>
            <a:pPr indent="-228600" lvl="1" marL="685800" rtl="0" algn="l">
              <a:spcBef>
                <a:spcPts val="0"/>
              </a:spcBef>
              <a:spcAft>
                <a:spcPts val="0"/>
              </a:spcAft>
              <a:buClr>
                <a:schemeClr val="dk1"/>
              </a:buClr>
              <a:buSzPts val="1200"/>
              <a:buFont typeface="Calibri"/>
              <a:buAutoNum type="alphaLcParenR" startAt="2"/>
            </a:pPr>
            <a:r>
              <a:rPr lang="en-US" sz="1200">
                <a:solidFill>
                  <a:schemeClr val="dk1"/>
                </a:solidFill>
                <a:latin typeface="Gill Sans"/>
                <a:ea typeface="Gill Sans"/>
                <a:cs typeface="Gill Sans"/>
                <a:sym typeface="Gill Sans"/>
              </a:rPr>
              <a:t>Studies on the broad population for the study</a:t>
            </a:r>
            <a:endParaRPr/>
          </a:p>
          <a:p>
            <a:pPr indent="-228600" lvl="1" marL="685800" rtl="0" algn="l">
              <a:spcBef>
                <a:spcPts val="0"/>
              </a:spcBef>
              <a:spcAft>
                <a:spcPts val="0"/>
              </a:spcAft>
              <a:buClr>
                <a:schemeClr val="dk1"/>
              </a:buClr>
              <a:buSzPts val="1200"/>
              <a:buFont typeface="Calibri"/>
              <a:buAutoNum type="alphaLcParenR" startAt="2"/>
            </a:pPr>
            <a:r>
              <a:rPr lang="en-US" sz="1200">
                <a:solidFill>
                  <a:schemeClr val="dk1"/>
                </a:solidFill>
                <a:latin typeface="Gill Sans"/>
                <a:ea typeface="Gill Sans"/>
                <a:cs typeface="Gill Sans"/>
                <a:sym typeface="Gill Sans"/>
              </a:rPr>
              <a:t>Studies defining the need from a community, professional, or organizational perspective</a:t>
            </a:r>
            <a:endParaRPr/>
          </a:p>
          <a:p>
            <a:pPr indent="-228600" lvl="1" marL="685800" rtl="0" algn="l">
              <a:spcBef>
                <a:spcPts val="0"/>
              </a:spcBef>
              <a:spcAft>
                <a:spcPts val="0"/>
              </a:spcAft>
              <a:buClr>
                <a:schemeClr val="dk1"/>
              </a:buClr>
              <a:buSzPts val="1200"/>
              <a:buFont typeface="Calibri"/>
              <a:buAutoNum type="alphaLcParenR" startAt="2"/>
            </a:pPr>
            <a:r>
              <a:rPr lang="en-US" sz="1200">
                <a:solidFill>
                  <a:schemeClr val="dk1"/>
                </a:solidFill>
                <a:latin typeface="Gill Sans"/>
                <a:ea typeface="Gill Sans"/>
                <a:cs typeface="Gill Sans"/>
                <a:sym typeface="Gill Sans"/>
              </a:rPr>
              <a:t>Studies similar to the topic</a:t>
            </a:r>
            <a:endParaRPr/>
          </a:p>
          <a:p>
            <a:pPr indent="-228600" lvl="0" marL="228600" rtl="0" algn="l">
              <a:spcBef>
                <a:spcPts val="0"/>
              </a:spcBef>
              <a:spcAft>
                <a:spcPts val="0"/>
              </a:spcAft>
              <a:buClr>
                <a:schemeClr val="dk1"/>
              </a:buClr>
              <a:buSzPts val="1200"/>
              <a:buFont typeface="Calibri"/>
              <a:buAutoNum type="arabicPeriod"/>
            </a:pPr>
            <a:r>
              <a:rPr lang="en-US">
                <a:solidFill>
                  <a:schemeClr val="dk1"/>
                </a:solidFill>
                <a:latin typeface="Gill Sans"/>
                <a:ea typeface="Gill Sans"/>
                <a:cs typeface="Gill Sans"/>
                <a:sym typeface="Gill Sans"/>
              </a:rPr>
              <a:t>If additional space is needed, duplicate this slide.</a:t>
            </a:r>
            <a:endParaRPr/>
          </a:p>
        </p:txBody>
      </p:sp>
      <p:sp>
        <p:nvSpPr>
          <p:cNvPr id="304" name="Google Shape;304;g30cc70893cb_0_9:notes"/>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g30cc70893cb_0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p:cSld name="2 Column">
    <p:bg>
      <p:bgPr>
        <a:solidFill>
          <a:schemeClr val="lt1"/>
        </a:solidFill>
      </p:bgPr>
    </p:bg>
    <p:spTree>
      <p:nvGrpSpPr>
        <p:cNvPr id="12" name="Shape 12"/>
        <p:cNvGrpSpPr/>
        <p:nvPr/>
      </p:nvGrpSpPr>
      <p:grpSpPr>
        <a:xfrm>
          <a:off x="0" y="0"/>
          <a:ext cx="0" cy="0"/>
          <a:chOff x="0" y="0"/>
          <a:chExt cx="0" cy="0"/>
        </a:xfrm>
      </p:grpSpPr>
      <p:sp>
        <p:nvSpPr>
          <p:cNvPr id="13" name="Google Shape;13;p33"/>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4" name="Google Shape;14;p33"/>
          <p:cNvCxnSpPr/>
          <p:nvPr/>
        </p:nvCxnSpPr>
        <p:spPr>
          <a:xfrm>
            <a:off x="952500" y="1939108"/>
            <a:ext cx="4838701" cy="0"/>
          </a:xfrm>
          <a:prstGeom prst="straightConnector1">
            <a:avLst/>
          </a:prstGeom>
          <a:noFill/>
          <a:ln cap="flat" cmpd="sng" w="101600">
            <a:solidFill>
              <a:srgbClr val="7757A4"/>
            </a:solidFill>
            <a:prstDash val="solid"/>
            <a:miter lim="800000"/>
            <a:headEnd len="sm" w="sm" type="none"/>
            <a:tailEnd len="sm" w="sm" type="none"/>
          </a:ln>
        </p:spPr>
      </p:cxnSp>
      <p:sp>
        <p:nvSpPr>
          <p:cNvPr id="15" name="Google Shape;15;p33"/>
          <p:cNvSpPr txBox="1"/>
          <p:nvPr>
            <p:ph idx="1" type="body"/>
          </p:nvPr>
        </p:nvSpPr>
        <p:spPr>
          <a:xfrm>
            <a:off x="964023" y="2300984"/>
            <a:ext cx="4827178"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 name="Google Shape;16;p33"/>
          <p:cNvSpPr txBox="1"/>
          <p:nvPr>
            <p:ph idx="2" type="body"/>
          </p:nvPr>
        </p:nvSpPr>
        <p:spPr>
          <a:xfrm>
            <a:off x="6362700" y="2300984"/>
            <a:ext cx="4764829"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 name="Google Shape;17;p33"/>
          <p:cNvSpPr txBox="1"/>
          <p:nvPr>
            <p:ph idx="3" type="body"/>
          </p:nvPr>
        </p:nvSpPr>
        <p:spPr>
          <a:xfrm>
            <a:off x="964023" y="2799146"/>
            <a:ext cx="4827178"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 name="Google Shape;18;p33"/>
          <p:cNvSpPr txBox="1"/>
          <p:nvPr>
            <p:ph idx="4" type="body"/>
          </p:nvPr>
        </p:nvSpPr>
        <p:spPr>
          <a:xfrm>
            <a:off x="6362700" y="2799146"/>
            <a:ext cx="4756241"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9" name="Google Shape;19;p33"/>
          <p:cNvCxnSpPr/>
          <p:nvPr/>
        </p:nvCxnSpPr>
        <p:spPr>
          <a:xfrm>
            <a:off x="6362700" y="1939108"/>
            <a:ext cx="4756241" cy="0"/>
          </a:xfrm>
          <a:prstGeom prst="straightConnector1">
            <a:avLst/>
          </a:prstGeom>
          <a:noFill/>
          <a:ln cap="flat" cmpd="sng" w="101600">
            <a:solidFill>
              <a:srgbClr val="7757A4"/>
            </a:solidFill>
            <a:prstDash val="solid"/>
            <a:miter lim="800000"/>
            <a:headEnd len="sm" w="sm" type="none"/>
            <a:tailEnd len="sm" w="sm" type="none"/>
          </a:ln>
        </p:spPr>
      </p:cxnSp>
      <p:grpSp>
        <p:nvGrpSpPr>
          <p:cNvPr id="20" name="Google Shape;20;p33"/>
          <p:cNvGrpSpPr/>
          <p:nvPr/>
        </p:nvGrpSpPr>
        <p:grpSpPr>
          <a:xfrm flipH="1" rot="-5400000">
            <a:off x="9232774" y="3534"/>
            <a:ext cx="2959226" cy="2959226"/>
            <a:chOff x="0" y="12289"/>
            <a:chExt cx="3550" cy="3551"/>
          </a:xfrm>
        </p:grpSpPr>
        <p:sp>
          <p:nvSpPr>
            <p:cNvPr id="21" name="Google Shape;21;p33"/>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rgbClr val="49236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2" name="Google Shape;22;p33"/>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3" name="Google Shape;23;p33"/>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rgbClr val="7757A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pic>
        <p:nvPicPr>
          <p:cNvPr id="24" name="Google Shape;24;p33"/>
          <p:cNvPicPr preferRelativeResize="0"/>
          <p:nvPr/>
        </p:nvPicPr>
        <p:blipFill rotWithShape="1">
          <a:blip r:embed="rId2">
            <a:alphaModFix/>
          </a:blip>
          <a:srcRect b="0" l="0" r="0" t="0"/>
          <a:stretch/>
        </p:blipFill>
        <p:spPr>
          <a:xfrm>
            <a:off x="10085436" y="6299793"/>
            <a:ext cx="418391" cy="415945"/>
          </a:xfrm>
          <a:prstGeom prst="rect">
            <a:avLst/>
          </a:prstGeom>
          <a:noFill/>
          <a:ln>
            <a:noFill/>
          </a:ln>
        </p:spPr>
      </p:pic>
      <p:sp>
        <p:nvSpPr>
          <p:cNvPr id="25" name="Google Shape;25;p33"/>
          <p:cNvSpPr txBox="1"/>
          <p:nvPr>
            <p:ph idx="11" type="ftr"/>
          </p:nvPr>
        </p:nvSpPr>
        <p:spPr>
          <a:xfrm>
            <a:off x="10693667" y="6362299"/>
            <a:ext cx="1317821" cy="334189"/>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200">
                <a:solidFill>
                  <a:schemeClr val="dk1"/>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p:cSld name="Chart">
    <p:bg>
      <p:bgPr>
        <a:solidFill>
          <a:schemeClr val="lt1"/>
        </a:solidFill>
      </p:bgPr>
    </p:bg>
    <p:spTree>
      <p:nvGrpSpPr>
        <p:cNvPr id="102" name="Shape 102"/>
        <p:cNvGrpSpPr/>
        <p:nvPr/>
      </p:nvGrpSpPr>
      <p:grpSpPr>
        <a:xfrm>
          <a:off x="0" y="0"/>
          <a:ext cx="0" cy="0"/>
          <a:chOff x="0" y="0"/>
          <a:chExt cx="0" cy="0"/>
        </a:xfrm>
      </p:grpSpPr>
      <p:sp>
        <p:nvSpPr>
          <p:cNvPr id="103" name="Google Shape;103;p42"/>
          <p:cNvSpPr/>
          <p:nvPr>
            <p:ph idx="2" type="chart"/>
          </p:nvPr>
        </p:nvSpPr>
        <p:spPr>
          <a:xfrm>
            <a:off x="952500" y="1939108"/>
            <a:ext cx="10352810" cy="411070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Libre Franklin"/>
                <a:ea typeface="Libre Franklin"/>
                <a:cs typeface="Libre Franklin"/>
                <a:sym typeface="Libre Franklin"/>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104" name="Google Shape;104;p42"/>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105" name="Google Shape;105;p42"/>
          <p:cNvGrpSpPr/>
          <p:nvPr/>
        </p:nvGrpSpPr>
        <p:grpSpPr>
          <a:xfrm flipH="1" rot="-5400000">
            <a:off x="9232774" y="3534"/>
            <a:ext cx="2959226" cy="2959226"/>
            <a:chOff x="0" y="12289"/>
            <a:chExt cx="3550" cy="3551"/>
          </a:xfrm>
        </p:grpSpPr>
        <p:sp>
          <p:nvSpPr>
            <p:cNvPr id="106" name="Google Shape;106;p42"/>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rgbClr val="49236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07" name="Google Shape;107;p42"/>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08" name="Google Shape;108;p42"/>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rgbClr val="7757A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pic>
        <p:nvPicPr>
          <p:cNvPr id="109" name="Google Shape;109;p42"/>
          <p:cNvPicPr preferRelativeResize="0"/>
          <p:nvPr/>
        </p:nvPicPr>
        <p:blipFill rotWithShape="1">
          <a:blip r:embed="rId2">
            <a:alphaModFix/>
          </a:blip>
          <a:srcRect b="0" l="0" r="0" t="0"/>
          <a:stretch/>
        </p:blipFill>
        <p:spPr>
          <a:xfrm>
            <a:off x="10085436" y="6299793"/>
            <a:ext cx="418391" cy="415945"/>
          </a:xfrm>
          <a:prstGeom prst="rect">
            <a:avLst/>
          </a:prstGeom>
          <a:noFill/>
          <a:ln>
            <a:noFill/>
          </a:ln>
        </p:spPr>
      </p:pic>
      <p:sp>
        <p:nvSpPr>
          <p:cNvPr id="110" name="Google Shape;110;p42"/>
          <p:cNvSpPr txBox="1"/>
          <p:nvPr>
            <p:ph idx="11" type="ftr"/>
          </p:nvPr>
        </p:nvSpPr>
        <p:spPr>
          <a:xfrm>
            <a:off x="10693667" y="6362299"/>
            <a:ext cx="1317821" cy="334189"/>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200">
                <a:solidFill>
                  <a:schemeClr val="dk1"/>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lt1"/>
        </a:solidFill>
      </p:bgPr>
    </p:bg>
    <p:spTree>
      <p:nvGrpSpPr>
        <p:cNvPr id="111" name="Shape 111"/>
        <p:cNvGrpSpPr/>
        <p:nvPr/>
      </p:nvGrpSpPr>
      <p:grpSpPr>
        <a:xfrm>
          <a:off x="0" y="0"/>
          <a:ext cx="0" cy="0"/>
          <a:chOff x="0" y="0"/>
          <a:chExt cx="0" cy="0"/>
        </a:xfrm>
      </p:grpSpPr>
      <p:sp>
        <p:nvSpPr>
          <p:cNvPr id="112" name="Google Shape;112;p43"/>
          <p:cNvSpPr txBox="1"/>
          <p:nvPr>
            <p:ph type="title"/>
          </p:nvPr>
        </p:nvSpPr>
        <p:spPr>
          <a:xfrm>
            <a:off x="964022" y="2476500"/>
            <a:ext cx="7132320" cy="3289971"/>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dk1"/>
              </a:buClr>
              <a:buSzPts val="2800"/>
              <a:buFont typeface="Libre Franklin"/>
              <a:buNone/>
              <a:defRPr b="0" i="0" sz="280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43"/>
          <p:cNvSpPr txBox="1"/>
          <p:nvPr/>
        </p:nvSpPr>
        <p:spPr>
          <a:xfrm>
            <a:off x="699948" y="548291"/>
            <a:ext cx="1589372" cy="3170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0">
                <a:solidFill>
                  <a:schemeClr val="dk1"/>
                </a:solidFill>
                <a:latin typeface="Libre Franklin"/>
                <a:ea typeface="Libre Franklin"/>
                <a:cs typeface="Libre Franklin"/>
                <a:sym typeface="Libre Franklin"/>
              </a:rPr>
              <a:t>“</a:t>
            </a:r>
            <a:endParaRPr/>
          </a:p>
        </p:txBody>
      </p:sp>
      <p:sp>
        <p:nvSpPr>
          <p:cNvPr id="114" name="Google Shape;114;p43"/>
          <p:cNvSpPr txBox="1"/>
          <p:nvPr/>
        </p:nvSpPr>
        <p:spPr>
          <a:xfrm>
            <a:off x="8175663" y="3825115"/>
            <a:ext cx="2251572" cy="3170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0">
                <a:solidFill>
                  <a:schemeClr val="dk1"/>
                </a:solidFill>
                <a:latin typeface="Libre Franklin"/>
                <a:ea typeface="Libre Franklin"/>
                <a:cs typeface="Libre Franklin"/>
                <a:sym typeface="Libre Franklin"/>
              </a:rPr>
              <a:t>”</a:t>
            </a:r>
            <a:endParaRPr/>
          </a:p>
        </p:txBody>
      </p:sp>
      <p:pic>
        <p:nvPicPr>
          <p:cNvPr id="115" name="Google Shape;115;p43"/>
          <p:cNvPicPr preferRelativeResize="0"/>
          <p:nvPr/>
        </p:nvPicPr>
        <p:blipFill rotWithShape="1">
          <a:blip r:embed="rId2">
            <a:alphaModFix/>
          </a:blip>
          <a:srcRect b="0" l="0" r="11144" t="21323"/>
          <a:stretch/>
        </p:blipFill>
        <p:spPr>
          <a:xfrm>
            <a:off x="8228291" y="0"/>
            <a:ext cx="3963709" cy="3502111"/>
          </a:xfrm>
          <a:prstGeom prst="rect">
            <a:avLst/>
          </a:prstGeom>
          <a:noFill/>
          <a:ln>
            <a:noFill/>
          </a:ln>
        </p:spPr>
      </p:pic>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Question">
  <p:cSld name="1_Question">
    <p:bg>
      <p:bgPr>
        <a:solidFill>
          <a:schemeClr val="lt1"/>
        </a:solidFill>
      </p:bgPr>
    </p:bg>
    <p:spTree>
      <p:nvGrpSpPr>
        <p:cNvPr id="116" name="Shape 116"/>
        <p:cNvGrpSpPr/>
        <p:nvPr/>
      </p:nvGrpSpPr>
      <p:grpSpPr>
        <a:xfrm>
          <a:off x="0" y="0"/>
          <a:ext cx="0" cy="0"/>
          <a:chOff x="0" y="0"/>
          <a:chExt cx="0" cy="0"/>
        </a:xfrm>
      </p:grpSpPr>
      <p:sp>
        <p:nvSpPr>
          <p:cNvPr id="117" name="Google Shape;117;p44"/>
          <p:cNvSpPr txBox="1"/>
          <p:nvPr>
            <p:ph type="title"/>
          </p:nvPr>
        </p:nvSpPr>
        <p:spPr>
          <a:xfrm>
            <a:off x="964022" y="2476500"/>
            <a:ext cx="7132320" cy="3289971"/>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dk1"/>
              </a:buClr>
              <a:buSzPts val="2800"/>
              <a:buFont typeface="Libre Franklin"/>
              <a:buNone/>
              <a:defRPr b="0" i="0" sz="280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44"/>
          <p:cNvSpPr txBox="1"/>
          <p:nvPr/>
        </p:nvSpPr>
        <p:spPr>
          <a:xfrm>
            <a:off x="10177509" y="4789996"/>
            <a:ext cx="1589372" cy="15850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9700">
                <a:solidFill>
                  <a:schemeClr val="dk1"/>
                </a:solidFill>
                <a:latin typeface="Libre Franklin"/>
                <a:ea typeface="Libre Franklin"/>
                <a:cs typeface="Libre Franklin"/>
                <a:sym typeface="Libre Franklin"/>
              </a:rPr>
              <a:t>??</a:t>
            </a:r>
            <a:endParaRPr/>
          </a:p>
        </p:txBody>
      </p:sp>
      <p:pic>
        <p:nvPicPr>
          <p:cNvPr id="119" name="Google Shape;119;p44"/>
          <p:cNvPicPr preferRelativeResize="0"/>
          <p:nvPr/>
        </p:nvPicPr>
        <p:blipFill rotWithShape="1">
          <a:blip r:embed="rId2">
            <a:alphaModFix/>
          </a:blip>
          <a:srcRect b="-1138" l="0" r="11144" t="21323"/>
          <a:stretch/>
        </p:blipFill>
        <p:spPr>
          <a:xfrm>
            <a:off x="8228291" y="0"/>
            <a:ext cx="3963709" cy="3552825"/>
          </a:xfrm>
          <a:prstGeom prst="rect">
            <a:avLst/>
          </a:prstGeom>
          <a:noFill/>
          <a:ln>
            <a:noFill/>
          </a:ln>
        </p:spPr>
      </p:pic>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1">
  <p:cSld name="Team 1">
    <p:spTree>
      <p:nvGrpSpPr>
        <p:cNvPr id="120" name="Shape 120"/>
        <p:cNvGrpSpPr/>
        <p:nvPr/>
      </p:nvGrpSpPr>
      <p:grpSpPr>
        <a:xfrm>
          <a:off x="0" y="0"/>
          <a:ext cx="0" cy="0"/>
          <a:chOff x="0" y="0"/>
          <a:chExt cx="0" cy="0"/>
        </a:xfrm>
      </p:grpSpPr>
      <p:grpSp>
        <p:nvGrpSpPr>
          <p:cNvPr id="121" name="Google Shape;121;p45"/>
          <p:cNvGrpSpPr/>
          <p:nvPr/>
        </p:nvGrpSpPr>
        <p:grpSpPr>
          <a:xfrm flipH="1" rot="5400000">
            <a:off x="0" y="3900132"/>
            <a:ext cx="2959226" cy="2959226"/>
            <a:chOff x="0" y="12289"/>
            <a:chExt cx="3550" cy="3551"/>
          </a:xfrm>
        </p:grpSpPr>
        <p:sp>
          <p:nvSpPr>
            <p:cNvPr id="122" name="Google Shape;122;p45"/>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rgbClr val="49236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23" name="Google Shape;123;p45"/>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24" name="Google Shape;124;p45"/>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rgbClr val="7757A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125" name="Google Shape;125;p45"/>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45"/>
          <p:cNvSpPr/>
          <p:nvPr>
            <p:ph idx="2" type="pic"/>
          </p:nvPr>
        </p:nvSpPr>
        <p:spPr>
          <a:xfrm>
            <a:off x="1667699" y="1489926"/>
            <a:ext cx="2118245" cy="2037217"/>
          </a:xfrm>
          <a:prstGeom prst="rect">
            <a:avLst/>
          </a:prstGeom>
          <a:noFill/>
          <a:ln>
            <a:noFill/>
          </a:ln>
        </p:spPr>
      </p:sp>
      <p:sp>
        <p:nvSpPr>
          <p:cNvPr id="127" name="Google Shape;127;p45"/>
          <p:cNvSpPr txBox="1"/>
          <p:nvPr>
            <p:ph idx="1" type="body"/>
          </p:nvPr>
        </p:nvSpPr>
        <p:spPr>
          <a:xfrm>
            <a:off x="1667699" y="4065729"/>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8" name="Google Shape;128;p45"/>
          <p:cNvSpPr txBox="1"/>
          <p:nvPr>
            <p:ph idx="3" type="body"/>
          </p:nvPr>
        </p:nvSpPr>
        <p:spPr>
          <a:xfrm>
            <a:off x="1667699" y="3609773"/>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9" name="Google Shape;129;p45"/>
          <p:cNvSpPr/>
          <p:nvPr>
            <p:ph idx="4" type="pic"/>
          </p:nvPr>
        </p:nvSpPr>
        <p:spPr>
          <a:xfrm>
            <a:off x="5036877" y="1489926"/>
            <a:ext cx="2118245" cy="2037217"/>
          </a:xfrm>
          <a:prstGeom prst="rect">
            <a:avLst/>
          </a:prstGeom>
          <a:noFill/>
          <a:ln>
            <a:noFill/>
          </a:ln>
        </p:spPr>
      </p:sp>
      <p:sp>
        <p:nvSpPr>
          <p:cNvPr id="130" name="Google Shape;130;p45"/>
          <p:cNvSpPr txBox="1"/>
          <p:nvPr>
            <p:ph idx="5" type="body"/>
          </p:nvPr>
        </p:nvSpPr>
        <p:spPr>
          <a:xfrm>
            <a:off x="5036877" y="4065729"/>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1" name="Google Shape;131;p45"/>
          <p:cNvSpPr txBox="1"/>
          <p:nvPr>
            <p:ph idx="6" type="body"/>
          </p:nvPr>
        </p:nvSpPr>
        <p:spPr>
          <a:xfrm>
            <a:off x="5036877" y="3609773"/>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2" name="Google Shape;132;p45"/>
          <p:cNvSpPr/>
          <p:nvPr>
            <p:ph idx="7" type="pic"/>
          </p:nvPr>
        </p:nvSpPr>
        <p:spPr>
          <a:xfrm>
            <a:off x="8390700" y="1489926"/>
            <a:ext cx="2118245" cy="2037217"/>
          </a:xfrm>
          <a:prstGeom prst="rect">
            <a:avLst/>
          </a:prstGeom>
          <a:noFill/>
          <a:ln>
            <a:noFill/>
          </a:ln>
        </p:spPr>
      </p:sp>
      <p:sp>
        <p:nvSpPr>
          <p:cNvPr id="133" name="Google Shape;133;p45"/>
          <p:cNvSpPr txBox="1"/>
          <p:nvPr>
            <p:ph idx="8" type="body"/>
          </p:nvPr>
        </p:nvSpPr>
        <p:spPr>
          <a:xfrm>
            <a:off x="8390700" y="4065729"/>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4" name="Google Shape;134;p45"/>
          <p:cNvSpPr txBox="1"/>
          <p:nvPr>
            <p:ph idx="9" type="body"/>
          </p:nvPr>
        </p:nvSpPr>
        <p:spPr>
          <a:xfrm>
            <a:off x="8390700" y="3609773"/>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pic>
        <p:nvPicPr>
          <p:cNvPr id="135" name="Google Shape;135;p45"/>
          <p:cNvPicPr preferRelativeResize="0"/>
          <p:nvPr/>
        </p:nvPicPr>
        <p:blipFill rotWithShape="1">
          <a:blip r:embed="rId2">
            <a:alphaModFix/>
          </a:blip>
          <a:srcRect b="0" l="0" r="0" t="0"/>
          <a:stretch/>
        </p:blipFill>
        <p:spPr>
          <a:xfrm>
            <a:off x="10085436" y="6299793"/>
            <a:ext cx="418391" cy="415945"/>
          </a:xfrm>
          <a:prstGeom prst="rect">
            <a:avLst/>
          </a:prstGeom>
          <a:noFill/>
          <a:ln>
            <a:noFill/>
          </a:ln>
        </p:spPr>
      </p:pic>
      <p:sp>
        <p:nvSpPr>
          <p:cNvPr id="136" name="Google Shape;136;p45"/>
          <p:cNvSpPr txBox="1"/>
          <p:nvPr>
            <p:ph idx="11" type="ftr"/>
          </p:nvPr>
        </p:nvSpPr>
        <p:spPr>
          <a:xfrm>
            <a:off x="10693667" y="6362299"/>
            <a:ext cx="1317821" cy="334189"/>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200">
                <a:solidFill>
                  <a:schemeClr val="dk1"/>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Tree>
  </p:cSld>
  <p:clrMapOvr>
    <a:masterClrMapping/>
  </p:clrMapOvr>
  <p:extLst>
    <p:ext uri="{DCECCB84-F9BA-43D5-87BE-67443E8EF086}">
      <p15:sldGuideLst>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2">
  <p:cSld name="Team 2">
    <p:bg>
      <p:bgPr>
        <a:solidFill>
          <a:schemeClr val="lt1"/>
        </a:solidFill>
      </p:bgPr>
    </p:bg>
    <p:spTree>
      <p:nvGrpSpPr>
        <p:cNvPr id="137" name="Shape 137"/>
        <p:cNvGrpSpPr/>
        <p:nvPr/>
      </p:nvGrpSpPr>
      <p:grpSpPr>
        <a:xfrm>
          <a:off x="0" y="0"/>
          <a:ext cx="0" cy="0"/>
          <a:chOff x="0" y="0"/>
          <a:chExt cx="0" cy="0"/>
        </a:xfrm>
      </p:grpSpPr>
      <p:sp>
        <p:nvSpPr>
          <p:cNvPr id="138" name="Google Shape;138;p46"/>
          <p:cNvSpPr/>
          <p:nvPr>
            <p:ph idx="2" type="pic"/>
          </p:nvPr>
        </p:nvSpPr>
        <p:spPr>
          <a:xfrm>
            <a:off x="954268" y="2572883"/>
            <a:ext cx="2118245" cy="2037217"/>
          </a:xfrm>
          <a:prstGeom prst="rect">
            <a:avLst/>
          </a:prstGeom>
          <a:noFill/>
          <a:ln>
            <a:noFill/>
          </a:ln>
        </p:spPr>
      </p:sp>
      <p:sp>
        <p:nvSpPr>
          <p:cNvPr id="139" name="Google Shape;139;p46"/>
          <p:cNvSpPr txBox="1"/>
          <p:nvPr>
            <p:ph type="title"/>
          </p:nvPr>
        </p:nvSpPr>
        <p:spPr>
          <a:xfrm>
            <a:off x="964022" y="879063"/>
            <a:ext cx="75322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40" name="Google Shape;140;p46"/>
          <p:cNvCxnSpPr/>
          <p:nvPr/>
        </p:nvCxnSpPr>
        <p:spPr>
          <a:xfrm>
            <a:off x="952500" y="1939108"/>
            <a:ext cx="2133600" cy="0"/>
          </a:xfrm>
          <a:prstGeom prst="straightConnector1">
            <a:avLst/>
          </a:prstGeom>
          <a:noFill/>
          <a:ln cap="flat" cmpd="sng" w="101600">
            <a:solidFill>
              <a:schemeClr val="lt1"/>
            </a:solidFill>
            <a:prstDash val="solid"/>
            <a:miter lim="800000"/>
            <a:headEnd len="sm" w="sm" type="none"/>
            <a:tailEnd len="sm" w="sm" type="none"/>
          </a:ln>
        </p:spPr>
      </p:cxnSp>
      <p:sp>
        <p:nvSpPr>
          <p:cNvPr id="141" name="Google Shape;141;p46"/>
          <p:cNvSpPr/>
          <p:nvPr>
            <p:ph idx="3" type="pic"/>
          </p:nvPr>
        </p:nvSpPr>
        <p:spPr>
          <a:xfrm>
            <a:off x="3658280" y="2572883"/>
            <a:ext cx="2118245" cy="2037217"/>
          </a:xfrm>
          <a:prstGeom prst="rect">
            <a:avLst/>
          </a:prstGeom>
          <a:noFill/>
          <a:ln>
            <a:noFill/>
          </a:ln>
        </p:spPr>
      </p:sp>
      <p:sp>
        <p:nvSpPr>
          <p:cNvPr id="142" name="Google Shape;142;p46"/>
          <p:cNvSpPr txBox="1"/>
          <p:nvPr>
            <p:ph idx="1" type="body"/>
          </p:nvPr>
        </p:nvSpPr>
        <p:spPr>
          <a:xfrm>
            <a:off x="952500" y="5393169"/>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3" name="Google Shape;143;p46"/>
          <p:cNvSpPr txBox="1"/>
          <p:nvPr>
            <p:ph idx="4" type="body"/>
          </p:nvPr>
        </p:nvSpPr>
        <p:spPr>
          <a:xfrm>
            <a:off x="952500" y="4986745"/>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4" name="Google Shape;144;p46"/>
          <p:cNvSpPr txBox="1"/>
          <p:nvPr>
            <p:ph idx="5" type="body"/>
          </p:nvPr>
        </p:nvSpPr>
        <p:spPr>
          <a:xfrm>
            <a:off x="3663042" y="5393169"/>
            <a:ext cx="2128157"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5" name="Google Shape;145;p46"/>
          <p:cNvSpPr txBox="1"/>
          <p:nvPr>
            <p:ph idx="6" type="body"/>
          </p:nvPr>
        </p:nvSpPr>
        <p:spPr>
          <a:xfrm>
            <a:off x="3663042" y="4986745"/>
            <a:ext cx="2128157"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6" name="Google Shape;146;p46"/>
          <p:cNvSpPr txBox="1"/>
          <p:nvPr>
            <p:ph idx="7" type="body"/>
          </p:nvPr>
        </p:nvSpPr>
        <p:spPr>
          <a:xfrm>
            <a:off x="6367054" y="5393169"/>
            <a:ext cx="2129245"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7" name="Google Shape;147;p46"/>
          <p:cNvSpPr txBox="1"/>
          <p:nvPr>
            <p:ph idx="8" type="body"/>
          </p:nvPr>
        </p:nvSpPr>
        <p:spPr>
          <a:xfrm>
            <a:off x="6367054" y="4986745"/>
            <a:ext cx="2129245"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8" name="Google Shape;148;p46"/>
          <p:cNvSpPr txBox="1"/>
          <p:nvPr>
            <p:ph idx="9" type="body"/>
          </p:nvPr>
        </p:nvSpPr>
        <p:spPr>
          <a:xfrm>
            <a:off x="9110254" y="5393169"/>
            <a:ext cx="2129245"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9" name="Google Shape;149;p46"/>
          <p:cNvSpPr txBox="1"/>
          <p:nvPr>
            <p:ph idx="13" type="body"/>
          </p:nvPr>
        </p:nvSpPr>
        <p:spPr>
          <a:xfrm>
            <a:off x="9110254" y="4986745"/>
            <a:ext cx="2129245"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0" name="Google Shape;150;p46"/>
          <p:cNvSpPr/>
          <p:nvPr>
            <p:ph idx="14" type="pic"/>
          </p:nvPr>
        </p:nvSpPr>
        <p:spPr>
          <a:xfrm>
            <a:off x="6362292" y="2572883"/>
            <a:ext cx="2118245" cy="2037217"/>
          </a:xfrm>
          <a:prstGeom prst="rect">
            <a:avLst/>
          </a:prstGeom>
          <a:noFill/>
          <a:ln>
            <a:noFill/>
          </a:ln>
        </p:spPr>
      </p:sp>
      <p:sp>
        <p:nvSpPr>
          <p:cNvPr id="151" name="Google Shape;151;p46"/>
          <p:cNvSpPr/>
          <p:nvPr>
            <p:ph idx="15" type="pic"/>
          </p:nvPr>
        </p:nvSpPr>
        <p:spPr>
          <a:xfrm>
            <a:off x="9112023" y="2572883"/>
            <a:ext cx="2118245" cy="2037217"/>
          </a:xfrm>
          <a:prstGeom prst="rect">
            <a:avLst/>
          </a:prstGeom>
          <a:noFill/>
          <a:ln>
            <a:noFill/>
          </a:ln>
        </p:spPr>
      </p:sp>
      <p:grpSp>
        <p:nvGrpSpPr>
          <p:cNvPr id="152" name="Google Shape;152;p46"/>
          <p:cNvGrpSpPr/>
          <p:nvPr/>
        </p:nvGrpSpPr>
        <p:grpSpPr>
          <a:xfrm flipH="1" rot="5400000">
            <a:off x="0" y="3900132"/>
            <a:ext cx="2959226" cy="2959226"/>
            <a:chOff x="0" y="12289"/>
            <a:chExt cx="3550" cy="3551"/>
          </a:xfrm>
        </p:grpSpPr>
        <p:sp>
          <p:nvSpPr>
            <p:cNvPr id="153" name="Google Shape;153;p46"/>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rgbClr val="7757A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54" name="Google Shape;154;p46"/>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55" name="Google Shape;155;p46"/>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rgbClr val="49236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pic>
        <p:nvPicPr>
          <p:cNvPr id="156" name="Google Shape;156;p46"/>
          <p:cNvPicPr preferRelativeResize="0"/>
          <p:nvPr/>
        </p:nvPicPr>
        <p:blipFill rotWithShape="1">
          <a:blip r:embed="rId2">
            <a:alphaModFix/>
          </a:blip>
          <a:srcRect b="0" l="0" r="0" t="0"/>
          <a:stretch/>
        </p:blipFill>
        <p:spPr>
          <a:xfrm>
            <a:off x="10085436" y="6299793"/>
            <a:ext cx="418391" cy="415945"/>
          </a:xfrm>
          <a:prstGeom prst="rect">
            <a:avLst/>
          </a:prstGeom>
          <a:noFill/>
          <a:ln>
            <a:noFill/>
          </a:ln>
        </p:spPr>
      </p:pic>
      <p:sp>
        <p:nvSpPr>
          <p:cNvPr id="157" name="Google Shape;157;p46"/>
          <p:cNvSpPr txBox="1"/>
          <p:nvPr>
            <p:ph idx="11" type="ftr"/>
          </p:nvPr>
        </p:nvSpPr>
        <p:spPr>
          <a:xfrm>
            <a:off x="10693667" y="6362299"/>
            <a:ext cx="1317821" cy="334189"/>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200">
                <a:solidFill>
                  <a:schemeClr val="dk1"/>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
  <p:cSld name="Timeline ">
    <p:bg>
      <p:bgPr>
        <a:solidFill>
          <a:schemeClr val="lt1"/>
        </a:solidFill>
      </p:bgPr>
    </p:bg>
    <p:spTree>
      <p:nvGrpSpPr>
        <p:cNvPr id="158" name="Shape 158"/>
        <p:cNvGrpSpPr/>
        <p:nvPr/>
      </p:nvGrpSpPr>
      <p:grpSpPr>
        <a:xfrm>
          <a:off x="0" y="0"/>
          <a:ext cx="0" cy="0"/>
          <a:chOff x="0" y="0"/>
          <a:chExt cx="0" cy="0"/>
        </a:xfrm>
      </p:grpSpPr>
      <p:cxnSp>
        <p:nvCxnSpPr>
          <p:cNvPr id="159" name="Google Shape;159;p47"/>
          <p:cNvCxnSpPr/>
          <p:nvPr/>
        </p:nvCxnSpPr>
        <p:spPr>
          <a:xfrm flipH="1">
            <a:off x="1045959" y="2213783"/>
            <a:ext cx="2136" cy="1828800"/>
          </a:xfrm>
          <a:prstGeom prst="straightConnector1">
            <a:avLst/>
          </a:prstGeom>
          <a:noFill/>
          <a:ln cap="flat" cmpd="sng" w="165100">
            <a:solidFill>
              <a:srgbClr val="492366"/>
            </a:solidFill>
            <a:prstDash val="solid"/>
            <a:miter lim="800000"/>
            <a:headEnd len="sm" w="sm" type="none"/>
            <a:tailEnd len="sm" w="sm" type="none"/>
          </a:ln>
        </p:spPr>
      </p:cxnSp>
      <p:cxnSp>
        <p:nvCxnSpPr>
          <p:cNvPr id="160" name="Google Shape;160;p47"/>
          <p:cNvCxnSpPr/>
          <p:nvPr/>
        </p:nvCxnSpPr>
        <p:spPr>
          <a:xfrm flipH="1">
            <a:off x="6180493" y="2213783"/>
            <a:ext cx="11102" cy="1828800"/>
          </a:xfrm>
          <a:prstGeom prst="straightConnector1">
            <a:avLst/>
          </a:prstGeom>
          <a:noFill/>
          <a:ln cap="flat" cmpd="sng" w="165100">
            <a:solidFill>
              <a:srgbClr val="492366"/>
            </a:solidFill>
            <a:prstDash val="solid"/>
            <a:miter lim="800000"/>
            <a:headEnd len="sm" w="sm" type="none"/>
            <a:tailEnd len="sm" w="sm" type="none"/>
          </a:ln>
        </p:spPr>
      </p:cxnSp>
      <p:cxnSp>
        <p:nvCxnSpPr>
          <p:cNvPr id="161" name="Google Shape;161;p47"/>
          <p:cNvCxnSpPr/>
          <p:nvPr/>
        </p:nvCxnSpPr>
        <p:spPr>
          <a:xfrm flipH="1">
            <a:off x="8745623" y="3904712"/>
            <a:ext cx="2136" cy="1828800"/>
          </a:xfrm>
          <a:prstGeom prst="straightConnector1">
            <a:avLst/>
          </a:prstGeom>
          <a:noFill/>
          <a:ln cap="flat" cmpd="sng" w="165100">
            <a:solidFill>
              <a:srgbClr val="7757A4"/>
            </a:solidFill>
            <a:prstDash val="solid"/>
            <a:miter lim="800000"/>
            <a:headEnd len="sm" w="sm" type="none"/>
            <a:tailEnd len="sm" w="sm" type="none"/>
          </a:ln>
        </p:spPr>
      </p:cxnSp>
      <p:cxnSp>
        <p:nvCxnSpPr>
          <p:cNvPr id="162" name="Google Shape;162;p47"/>
          <p:cNvCxnSpPr/>
          <p:nvPr/>
        </p:nvCxnSpPr>
        <p:spPr>
          <a:xfrm flipH="1">
            <a:off x="3611089" y="3895941"/>
            <a:ext cx="2136" cy="1828800"/>
          </a:xfrm>
          <a:prstGeom prst="straightConnector1">
            <a:avLst/>
          </a:prstGeom>
          <a:noFill/>
          <a:ln cap="flat" cmpd="sng" w="165100">
            <a:solidFill>
              <a:srgbClr val="7757A4"/>
            </a:solidFill>
            <a:prstDash val="solid"/>
            <a:miter lim="800000"/>
            <a:headEnd len="sm" w="sm" type="none"/>
            <a:tailEnd len="sm" w="sm" type="none"/>
          </a:ln>
        </p:spPr>
      </p:cxnSp>
      <p:sp>
        <p:nvSpPr>
          <p:cNvPr id="163" name="Google Shape;163;p47"/>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47"/>
          <p:cNvSpPr txBox="1"/>
          <p:nvPr>
            <p:ph idx="1" type="body"/>
          </p:nvPr>
        </p:nvSpPr>
        <p:spPr>
          <a:xfrm>
            <a:off x="1296955" y="2934856"/>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65" name="Google Shape;165;p47"/>
          <p:cNvSpPr txBox="1"/>
          <p:nvPr>
            <p:ph idx="2" type="body"/>
          </p:nvPr>
        </p:nvSpPr>
        <p:spPr>
          <a:xfrm>
            <a:off x="1296955" y="2568686"/>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66" name="Google Shape;166;p47"/>
          <p:cNvSpPr txBox="1"/>
          <p:nvPr>
            <p:ph idx="3" type="body"/>
          </p:nvPr>
        </p:nvSpPr>
        <p:spPr>
          <a:xfrm>
            <a:off x="3897799" y="5087328"/>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67" name="Google Shape;167;p47"/>
          <p:cNvSpPr txBox="1"/>
          <p:nvPr>
            <p:ph idx="4" type="body"/>
          </p:nvPr>
        </p:nvSpPr>
        <p:spPr>
          <a:xfrm>
            <a:off x="3897799" y="4701908"/>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68" name="Google Shape;168;p47"/>
          <p:cNvSpPr txBox="1"/>
          <p:nvPr>
            <p:ph idx="5" type="body"/>
          </p:nvPr>
        </p:nvSpPr>
        <p:spPr>
          <a:xfrm>
            <a:off x="9001711" y="5087328"/>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69" name="Google Shape;169;p47"/>
          <p:cNvSpPr txBox="1"/>
          <p:nvPr>
            <p:ph idx="6" type="body"/>
          </p:nvPr>
        </p:nvSpPr>
        <p:spPr>
          <a:xfrm>
            <a:off x="9001711" y="4701908"/>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70" name="Google Shape;170;p47"/>
          <p:cNvSpPr txBox="1"/>
          <p:nvPr>
            <p:ph idx="7" type="body"/>
          </p:nvPr>
        </p:nvSpPr>
        <p:spPr>
          <a:xfrm>
            <a:off x="6438143" y="2934856"/>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71" name="Google Shape;171;p47"/>
          <p:cNvSpPr txBox="1"/>
          <p:nvPr>
            <p:ph idx="8" type="body"/>
          </p:nvPr>
        </p:nvSpPr>
        <p:spPr>
          <a:xfrm>
            <a:off x="6438143" y="2568686"/>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72" name="Google Shape;172;p47"/>
          <p:cNvCxnSpPr/>
          <p:nvPr/>
        </p:nvCxnSpPr>
        <p:spPr>
          <a:xfrm>
            <a:off x="967689" y="3968780"/>
            <a:ext cx="10275477" cy="0"/>
          </a:xfrm>
          <a:prstGeom prst="straightConnector1">
            <a:avLst/>
          </a:prstGeom>
          <a:noFill/>
          <a:ln cap="flat" cmpd="sng" w="165100">
            <a:solidFill>
              <a:srgbClr val="768694"/>
            </a:solidFill>
            <a:prstDash val="solid"/>
            <a:miter lim="800000"/>
            <a:headEnd len="sm" w="sm" type="none"/>
            <a:tailEnd len="sm" w="sm" type="none"/>
          </a:ln>
        </p:spPr>
      </p:cxnSp>
      <p:sp>
        <p:nvSpPr>
          <p:cNvPr id="173" name="Google Shape;173;p47"/>
          <p:cNvSpPr/>
          <p:nvPr/>
        </p:nvSpPr>
        <p:spPr>
          <a:xfrm>
            <a:off x="964323" y="3883241"/>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74" name="Google Shape;174;p47"/>
          <p:cNvSpPr/>
          <p:nvPr/>
        </p:nvSpPr>
        <p:spPr>
          <a:xfrm>
            <a:off x="3531590" y="3892012"/>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75" name="Google Shape;175;p47"/>
          <p:cNvSpPr/>
          <p:nvPr/>
        </p:nvSpPr>
        <p:spPr>
          <a:xfrm>
            <a:off x="6098857" y="3883241"/>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76" name="Google Shape;176;p47"/>
          <p:cNvSpPr/>
          <p:nvPr/>
        </p:nvSpPr>
        <p:spPr>
          <a:xfrm>
            <a:off x="8666124" y="3892012"/>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pic>
        <p:nvPicPr>
          <p:cNvPr id="177" name="Google Shape;177;p47"/>
          <p:cNvPicPr preferRelativeResize="0"/>
          <p:nvPr/>
        </p:nvPicPr>
        <p:blipFill rotWithShape="1">
          <a:blip r:embed="rId2">
            <a:alphaModFix/>
          </a:blip>
          <a:srcRect b="0" l="0" r="0" t="0"/>
          <a:stretch/>
        </p:blipFill>
        <p:spPr>
          <a:xfrm>
            <a:off x="10085436" y="6299793"/>
            <a:ext cx="418391" cy="415945"/>
          </a:xfrm>
          <a:prstGeom prst="rect">
            <a:avLst/>
          </a:prstGeom>
          <a:noFill/>
          <a:ln>
            <a:noFill/>
          </a:ln>
        </p:spPr>
      </p:pic>
      <p:sp>
        <p:nvSpPr>
          <p:cNvPr id="178" name="Google Shape;178;p47"/>
          <p:cNvSpPr txBox="1"/>
          <p:nvPr>
            <p:ph idx="11" type="ftr"/>
          </p:nvPr>
        </p:nvSpPr>
        <p:spPr>
          <a:xfrm>
            <a:off x="10693667" y="6362299"/>
            <a:ext cx="1317821" cy="334189"/>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200">
                <a:solidFill>
                  <a:schemeClr val="dk1"/>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bg>
      <p:bgPr>
        <a:solidFill>
          <a:schemeClr val="lt1"/>
        </a:solidFill>
      </p:bgPr>
    </p:bg>
    <p:spTree>
      <p:nvGrpSpPr>
        <p:cNvPr id="179" name="Shape 179"/>
        <p:cNvGrpSpPr/>
        <p:nvPr/>
      </p:nvGrpSpPr>
      <p:grpSpPr>
        <a:xfrm>
          <a:off x="0" y="0"/>
          <a:ext cx="0" cy="0"/>
          <a:chOff x="0" y="0"/>
          <a:chExt cx="0" cy="0"/>
        </a:xfrm>
      </p:grpSpPr>
      <p:sp>
        <p:nvSpPr>
          <p:cNvPr id="180" name="Google Shape;180;p48"/>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81" name="Google Shape;181;p48"/>
          <p:cNvCxnSpPr/>
          <p:nvPr/>
        </p:nvCxnSpPr>
        <p:spPr>
          <a:xfrm>
            <a:off x="952500" y="1939108"/>
            <a:ext cx="3036477" cy="0"/>
          </a:xfrm>
          <a:prstGeom prst="straightConnector1">
            <a:avLst/>
          </a:prstGeom>
          <a:noFill/>
          <a:ln cap="flat" cmpd="sng" w="101600">
            <a:solidFill>
              <a:srgbClr val="7757A4"/>
            </a:solidFill>
            <a:prstDash val="solid"/>
            <a:miter lim="800000"/>
            <a:headEnd len="sm" w="sm" type="none"/>
            <a:tailEnd len="sm" w="sm" type="none"/>
          </a:ln>
        </p:spPr>
      </p:cxnSp>
      <p:sp>
        <p:nvSpPr>
          <p:cNvPr id="182" name="Google Shape;182;p48"/>
          <p:cNvSpPr txBox="1"/>
          <p:nvPr>
            <p:ph idx="1" type="body"/>
          </p:nvPr>
        </p:nvSpPr>
        <p:spPr>
          <a:xfrm>
            <a:off x="952500"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sz="1800">
                <a:solidFill>
                  <a:schemeClr val="dk1"/>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83" name="Google Shape;183;p48"/>
          <p:cNvSpPr txBox="1"/>
          <p:nvPr>
            <p:ph idx="2" type="body"/>
          </p:nvPr>
        </p:nvSpPr>
        <p:spPr>
          <a:xfrm>
            <a:off x="952500" y="2799146"/>
            <a:ext cx="3036477"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4" name="Google Shape;184;p48"/>
          <p:cNvSpPr txBox="1"/>
          <p:nvPr>
            <p:ph idx="3" type="body"/>
          </p:nvPr>
        </p:nvSpPr>
        <p:spPr>
          <a:xfrm>
            <a:off x="4569372"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sz="1800">
                <a:solidFill>
                  <a:schemeClr val="dk1"/>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85" name="Google Shape;185;p48"/>
          <p:cNvSpPr txBox="1"/>
          <p:nvPr>
            <p:ph idx="4" type="body"/>
          </p:nvPr>
        </p:nvSpPr>
        <p:spPr>
          <a:xfrm>
            <a:off x="4569372" y="2799146"/>
            <a:ext cx="3050628"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6" name="Google Shape;186;p48"/>
          <p:cNvSpPr txBox="1"/>
          <p:nvPr>
            <p:ph idx="5" type="body"/>
          </p:nvPr>
        </p:nvSpPr>
        <p:spPr>
          <a:xfrm>
            <a:off x="8187017"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sz="1800">
                <a:solidFill>
                  <a:schemeClr val="dk1"/>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87" name="Google Shape;187;p48"/>
          <p:cNvSpPr txBox="1"/>
          <p:nvPr>
            <p:ph idx="6" type="body"/>
          </p:nvPr>
        </p:nvSpPr>
        <p:spPr>
          <a:xfrm>
            <a:off x="8187017" y="2799146"/>
            <a:ext cx="3036477"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88" name="Google Shape;188;p48"/>
          <p:cNvCxnSpPr/>
          <p:nvPr/>
        </p:nvCxnSpPr>
        <p:spPr>
          <a:xfrm>
            <a:off x="4569372" y="1939108"/>
            <a:ext cx="3050628" cy="0"/>
          </a:xfrm>
          <a:prstGeom prst="straightConnector1">
            <a:avLst/>
          </a:prstGeom>
          <a:noFill/>
          <a:ln cap="flat" cmpd="sng" w="101600">
            <a:solidFill>
              <a:srgbClr val="7757A4"/>
            </a:solidFill>
            <a:prstDash val="solid"/>
            <a:miter lim="800000"/>
            <a:headEnd len="sm" w="sm" type="none"/>
            <a:tailEnd len="sm" w="sm" type="none"/>
          </a:ln>
        </p:spPr>
      </p:cxnSp>
      <p:cxnSp>
        <p:nvCxnSpPr>
          <p:cNvPr id="189" name="Google Shape;189;p48"/>
          <p:cNvCxnSpPr/>
          <p:nvPr/>
        </p:nvCxnSpPr>
        <p:spPr>
          <a:xfrm>
            <a:off x="8187017" y="1939108"/>
            <a:ext cx="3052483" cy="0"/>
          </a:xfrm>
          <a:prstGeom prst="straightConnector1">
            <a:avLst/>
          </a:prstGeom>
          <a:noFill/>
          <a:ln cap="flat" cmpd="sng" w="101600">
            <a:solidFill>
              <a:srgbClr val="7757A4"/>
            </a:solidFill>
            <a:prstDash val="solid"/>
            <a:miter lim="800000"/>
            <a:headEnd len="sm" w="sm" type="none"/>
            <a:tailEnd len="sm" w="sm" type="none"/>
          </a:ln>
        </p:spPr>
      </p:cxnSp>
      <p:grpSp>
        <p:nvGrpSpPr>
          <p:cNvPr id="190" name="Google Shape;190;p48"/>
          <p:cNvGrpSpPr/>
          <p:nvPr/>
        </p:nvGrpSpPr>
        <p:grpSpPr>
          <a:xfrm flipH="1" rot="-5400000">
            <a:off x="9232774" y="3534"/>
            <a:ext cx="2959226" cy="2959226"/>
            <a:chOff x="0" y="12289"/>
            <a:chExt cx="3550" cy="3551"/>
          </a:xfrm>
        </p:grpSpPr>
        <p:sp>
          <p:nvSpPr>
            <p:cNvPr id="191" name="Google Shape;191;p48"/>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rgbClr val="49236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92" name="Google Shape;192;p48"/>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93" name="Google Shape;193;p48"/>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rgbClr val="7757A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pic>
        <p:nvPicPr>
          <p:cNvPr id="194" name="Google Shape;194;p48"/>
          <p:cNvPicPr preferRelativeResize="0"/>
          <p:nvPr/>
        </p:nvPicPr>
        <p:blipFill rotWithShape="1">
          <a:blip r:embed="rId2">
            <a:alphaModFix/>
          </a:blip>
          <a:srcRect b="0" l="0" r="0" t="0"/>
          <a:stretch/>
        </p:blipFill>
        <p:spPr>
          <a:xfrm>
            <a:off x="10085436" y="6299793"/>
            <a:ext cx="418391" cy="415945"/>
          </a:xfrm>
          <a:prstGeom prst="rect">
            <a:avLst/>
          </a:prstGeom>
          <a:noFill/>
          <a:ln>
            <a:noFill/>
          </a:ln>
        </p:spPr>
      </p:pic>
      <p:sp>
        <p:nvSpPr>
          <p:cNvPr id="195" name="Google Shape;195;p48"/>
          <p:cNvSpPr txBox="1"/>
          <p:nvPr>
            <p:ph idx="11" type="ftr"/>
          </p:nvPr>
        </p:nvSpPr>
        <p:spPr>
          <a:xfrm>
            <a:off x="10693667" y="6362299"/>
            <a:ext cx="1317821" cy="334189"/>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200">
                <a:solidFill>
                  <a:schemeClr val="dk1"/>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Tree>
  </p:cSld>
  <p:clrMapOvr>
    <a:masterClrMapping/>
  </p:clrMapOvr>
  <p:extLst>
    <p:ext uri="{DCECCB84-F9BA-43D5-87BE-67443E8EF086}">
      <p15:sldGuideLst>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
  <p:cSld name="Summary ">
    <p:bg>
      <p:bgPr>
        <a:solidFill>
          <a:schemeClr val="lt1"/>
        </a:solidFill>
      </p:bgPr>
    </p:bg>
    <p:spTree>
      <p:nvGrpSpPr>
        <p:cNvPr id="196" name="Shape 196"/>
        <p:cNvGrpSpPr/>
        <p:nvPr/>
      </p:nvGrpSpPr>
      <p:grpSpPr>
        <a:xfrm>
          <a:off x="0" y="0"/>
          <a:ext cx="0" cy="0"/>
          <a:chOff x="0" y="0"/>
          <a:chExt cx="0" cy="0"/>
        </a:xfrm>
      </p:grpSpPr>
      <p:sp>
        <p:nvSpPr>
          <p:cNvPr id="197" name="Google Shape;197;p49"/>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98" name="Google Shape;198;p49"/>
          <p:cNvCxnSpPr/>
          <p:nvPr/>
        </p:nvCxnSpPr>
        <p:spPr>
          <a:xfrm>
            <a:off x="952500" y="1939108"/>
            <a:ext cx="4953000" cy="0"/>
          </a:xfrm>
          <a:prstGeom prst="straightConnector1">
            <a:avLst/>
          </a:prstGeom>
          <a:noFill/>
          <a:ln cap="flat" cmpd="sng" w="101600">
            <a:solidFill>
              <a:srgbClr val="7757A4"/>
            </a:solidFill>
            <a:prstDash val="solid"/>
            <a:miter lim="800000"/>
            <a:headEnd len="sm" w="sm" type="none"/>
            <a:tailEnd len="sm" w="sm" type="none"/>
          </a:ln>
        </p:spPr>
      </p:cxnSp>
      <p:sp>
        <p:nvSpPr>
          <p:cNvPr id="199" name="Google Shape;199;p49"/>
          <p:cNvSpPr txBox="1"/>
          <p:nvPr>
            <p:ph idx="1" type="body"/>
          </p:nvPr>
        </p:nvSpPr>
        <p:spPr>
          <a:xfrm>
            <a:off x="952500" y="2656904"/>
            <a:ext cx="4838700" cy="57431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grpSp>
        <p:nvGrpSpPr>
          <p:cNvPr id="200" name="Google Shape;200;p49"/>
          <p:cNvGrpSpPr/>
          <p:nvPr/>
        </p:nvGrpSpPr>
        <p:grpSpPr>
          <a:xfrm rot="10800000">
            <a:off x="8870040" y="0"/>
            <a:ext cx="3325208" cy="3325208"/>
            <a:chOff x="0" y="12289"/>
            <a:chExt cx="3550" cy="3551"/>
          </a:xfrm>
        </p:grpSpPr>
        <p:sp>
          <p:nvSpPr>
            <p:cNvPr id="201" name="Google Shape;201;p49"/>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rgbClr val="7757A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02" name="Google Shape;202;p49"/>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03" name="Google Shape;203;p49"/>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rgbClr val="49236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204" name="Google Shape;204;p49"/>
          <p:cNvSpPr txBox="1"/>
          <p:nvPr>
            <p:ph idx="2" type="body"/>
          </p:nvPr>
        </p:nvSpPr>
        <p:spPr>
          <a:xfrm>
            <a:off x="952500" y="2286000"/>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800"/>
              <a:buNone/>
              <a:defRPr b="0" sz="1800">
                <a:solidFill>
                  <a:schemeClr val="dk1"/>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05" name="Google Shape;205;p49"/>
          <p:cNvSpPr txBox="1"/>
          <p:nvPr>
            <p:ph idx="3" type="body"/>
          </p:nvPr>
        </p:nvSpPr>
        <p:spPr>
          <a:xfrm>
            <a:off x="953655" y="3841846"/>
            <a:ext cx="4838700" cy="63675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06" name="Google Shape;206;p49"/>
          <p:cNvSpPr txBox="1"/>
          <p:nvPr>
            <p:ph idx="4" type="body"/>
          </p:nvPr>
        </p:nvSpPr>
        <p:spPr>
          <a:xfrm>
            <a:off x="953655" y="3470942"/>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800"/>
              <a:buNone/>
              <a:defRPr b="0" sz="1800">
                <a:solidFill>
                  <a:schemeClr val="dk1"/>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07" name="Google Shape;207;p49"/>
          <p:cNvSpPr txBox="1"/>
          <p:nvPr>
            <p:ph idx="5" type="body"/>
          </p:nvPr>
        </p:nvSpPr>
        <p:spPr>
          <a:xfrm>
            <a:off x="952500" y="5017901"/>
            <a:ext cx="4838700" cy="9083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08" name="Google Shape;208;p49"/>
          <p:cNvSpPr txBox="1"/>
          <p:nvPr>
            <p:ph idx="6" type="body"/>
          </p:nvPr>
        </p:nvSpPr>
        <p:spPr>
          <a:xfrm>
            <a:off x="952500" y="4646997"/>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800"/>
              <a:buNone/>
              <a:defRPr b="0" sz="1800">
                <a:solidFill>
                  <a:schemeClr val="dk1"/>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09" name="Google Shape;209;p49"/>
          <p:cNvSpPr txBox="1"/>
          <p:nvPr>
            <p:ph idx="7" type="body"/>
          </p:nvPr>
        </p:nvSpPr>
        <p:spPr>
          <a:xfrm>
            <a:off x="6399647" y="2656904"/>
            <a:ext cx="4838700" cy="57431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10" name="Google Shape;210;p49"/>
          <p:cNvSpPr txBox="1"/>
          <p:nvPr>
            <p:ph idx="8" type="body"/>
          </p:nvPr>
        </p:nvSpPr>
        <p:spPr>
          <a:xfrm>
            <a:off x="6399647" y="2286000"/>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800"/>
              <a:buNone/>
              <a:defRPr b="0" sz="1800">
                <a:solidFill>
                  <a:schemeClr val="dk1"/>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11" name="Google Shape;211;p49"/>
          <p:cNvSpPr txBox="1"/>
          <p:nvPr>
            <p:ph idx="9" type="body"/>
          </p:nvPr>
        </p:nvSpPr>
        <p:spPr>
          <a:xfrm>
            <a:off x="6399647" y="3841846"/>
            <a:ext cx="4838700" cy="9083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12" name="Google Shape;212;p49"/>
          <p:cNvSpPr txBox="1"/>
          <p:nvPr>
            <p:ph idx="13" type="body"/>
          </p:nvPr>
        </p:nvSpPr>
        <p:spPr>
          <a:xfrm>
            <a:off x="6399647" y="3470942"/>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800"/>
              <a:buNone/>
              <a:defRPr b="0" sz="1800">
                <a:solidFill>
                  <a:schemeClr val="dk1"/>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pic>
        <p:nvPicPr>
          <p:cNvPr id="213" name="Google Shape;213;p49"/>
          <p:cNvPicPr preferRelativeResize="0"/>
          <p:nvPr/>
        </p:nvPicPr>
        <p:blipFill rotWithShape="1">
          <a:blip r:embed="rId2">
            <a:alphaModFix/>
          </a:blip>
          <a:srcRect b="0" l="0" r="0" t="0"/>
          <a:stretch/>
        </p:blipFill>
        <p:spPr>
          <a:xfrm>
            <a:off x="10085436" y="6299793"/>
            <a:ext cx="418391" cy="415945"/>
          </a:xfrm>
          <a:prstGeom prst="rect">
            <a:avLst/>
          </a:prstGeom>
          <a:noFill/>
          <a:ln>
            <a:noFill/>
          </a:ln>
        </p:spPr>
      </p:pic>
      <p:sp>
        <p:nvSpPr>
          <p:cNvPr id="214" name="Google Shape;214;p49"/>
          <p:cNvSpPr txBox="1"/>
          <p:nvPr>
            <p:ph idx="11" type="ftr"/>
          </p:nvPr>
        </p:nvSpPr>
        <p:spPr>
          <a:xfrm>
            <a:off x="10693667" y="6362299"/>
            <a:ext cx="1317821" cy="334189"/>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200">
                <a:solidFill>
                  <a:schemeClr val="dk1"/>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cSld name="End">
    <p:bg>
      <p:bgPr>
        <a:solidFill>
          <a:schemeClr val="lt1"/>
        </a:solidFill>
      </p:bgPr>
    </p:bg>
    <p:spTree>
      <p:nvGrpSpPr>
        <p:cNvPr id="215" name="Shape 215"/>
        <p:cNvGrpSpPr/>
        <p:nvPr/>
      </p:nvGrpSpPr>
      <p:grpSpPr>
        <a:xfrm>
          <a:off x="0" y="0"/>
          <a:ext cx="0" cy="0"/>
          <a:chOff x="0" y="0"/>
          <a:chExt cx="0" cy="0"/>
        </a:xfrm>
      </p:grpSpPr>
      <p:sp>
        <p:nvSpPr>
          <p:cNvPr id="216" name="Google Shape;216;p50"/>
          <p:cNvSpPr txBox="1"/>
          <p:nvPr>
            <p:ph idx="1" type="body"/>
          </p:nvPr>
        </p:nvSpPr>
        <p:spPr>
          <a:xfrm>
            <a:off x="6896100" y="5102063"/>
            <a:ext cx="4914900" cy="588795"/>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1000"/>
              </a:spcBef>
              <a:spcAft>
                <a:spcPts val="0"/>
              </a:spcAft>
              <a:buClr>
                <a:schemeClr val="dk1"/>
              </a:buClr>
              <a:buSzPts val="1600"/>
              <a:buNone/>
              <a:defRPr b="0" i="0" sz="16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17" name="Google Shape;217;p50"/>
          <p:cNvSpPr txBox="1"/>
          <p:nvPr>
            <p:ph idx="2" type="subTitle"/>
          </p:nvPr>
        </p:nvSpPr>
        <p:spPr>
          <a:xfrm>
            <a:off x="6907623" y="3591098"/>
            <a:ext cx="4903377" cy="1057791"/>
          </a:xfrm>
          <a:prstGeom prst="rect">
            <a:avLst/>
          </a:prstGeom>
          <a:noFill/>
          <a:ln>
            <a:noFill/>
          </a:ln>
        </p:spPr>
        <p:txBody>
          <a:bodyPr anchorCtr="0" anchor="t" bIns="0" lIns="0" spcFirstLastPara="1" rIns="0" wrap="square" tIns="0">
            <a:normAutofit/>
          </a:bodyPr>
          <a:lstStyle>
            <a:lvl1pPr lvl="0" algn="l">
              <a:lnSpc>
                <a:spcPct val="90000"/>
              </a:lnSpc>
              <a:spcBef>
                <a:spcPts val="1000"/>
              </a:spcBef>
              <a:spcAft>
                <a:spcPts val="0"/>
              </a:spcAft>
              <a:buClr>
                <a:schemeClr val="dk1"/>
              </a:buClr>
              <a:buSzPts val="1600"/>
              <a:buNone/>
              <a:defRPr b="0" i="0" sz="160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18" name="Google Shape;218;p50"/>
          <p:cNvSpPr txBox="1"/>
          <p:nvPr>
            <p:ph type="title"/>
          </p:nvPr>
        </p:nvSpPr>
        <p:spPr>
          <a:xfrm>
            <a:off x="6907623" y="2173658"/>
            <a:ext cx="49033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219" name="Google Shape;219;p50"/>
          <p:cNvCxnSpPr/>
          <p:nvPr/>
        </p:nvCxnSpPr>
        <p:spPr>
          <a:xfrm>
            <a:off x="6896100" y="3233703"/>
            <a:ext cx="4914900" cy="0"/>
          </a:xfrm>
          <a:prstGeom prst="straightConnector1">
            <a:avLst/>
          </a:prstGeom>
          <a:noFill/>
          <a:ln cap="flat" cmpd="sng" w="101600">
            <a:solidFill>
              <a:srgbClr val="7757A4"/>
            </a:solidFill>
            <a:prstDash val="solid"/>
            <a:miter lim="800000"/>
            <a:headEnd len="sm" w="sm" type="none"/>
            <a:tailEnd len="sm" w="sm" type="none"/>
          </a:ln>
        </p:spPr>
      </p:cxnSp>
      <p:sp>
        <p:nvSpPr>
          <p:cNvPr id="220" name="Google Shape;220;p50"/>
          <p:cNvSpPr/>
          <p:nvPr>
            <p:ph idx="3" type="pic"/>
          </p:nvPr>
        </p:nvSpPr>
        <p:spPr>
          <a:xfrm>
            <a:off x="0" y="0"/>
            <a:ext cx="6096000" cy="6858000"/>
          </a:xfrm>
          <a:prstGeom prst="rect">
            <a:avLst/>
          </a:prstGeom>
          <a:noFill/>
          <a:ln>
            <a:noFill/>
          </a:ln>
        </p:spPr>
      </p:sp>
      <p:grpSp>
        <p:nvGrpSpPr>
          <p:cNvPr id="221" name="Google Shape;221;p50"/>
          <p:cNvGrpSpPr/>
          <p:nvPr/>
        </p:nvGrpSpPr>
        <p:grpSpPr>
          <a:xfrm rot="10800000">
            <a:off x="8870040" y="0"/>
            <a:ext cx="3325208" cy="3325208"/>
            <a:chOff x="0" y="12289"/>
            <a:chExt cx="3550" cy="3551"/>
          </a:xfrm>
        </p:grpSpPr>
        <p:sp>
          <p:nvSpPr>
            <p:cNvPr id="222" name="Google Shape;222;p50"/>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rgbClr val="7757A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23" name="Google Shape;223;p50"/>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24" name="Google Shape;224;p50"/>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rgbClr val="49236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pic>
        <p:nvPicPr>
          <p:cNvPr id="225" name="Google Shape;225;p50"/>
          <p:cNvPicPr preferRelativeResize="0"/>
          <p:nvPr/>
        </p:nvPicPr>
        <p:blipFill rotWithShape="1">
          <a:blip r:embed="rId2">
            <a:alphaModFix/>
          </a:blip>
          <a:srcRect b="0" l="0" r="0" t="0"/>
          <a:stretch/>
        </p:blipFill>
        <p:spPr>
          <a:xfrm>
            <a:off x="10085436" y="6299793"/>
            <a:ext cx="418391" cy="415945"/>
          </a:xfrm>
          <a:prstGeom prst="rect">
            <a:avLst/>
          </a:prstGeom>
          <a:noFill/>
          <a:ln>
            <a:noFill/>
          </a:ln>
        </p:spPr>
      </p:pic>
      <p:sp>
        <p:nvSpPr>
          <p:cNvPr id="226" name="Google Shape;226;p50"/>
          <p:cNvSpPr txBox="1"/>
          <p:nvPr>
            <p:ph idx="11" type="ftr"/>
          </p:nvPr>
        </p:nvSpPr>
        <p:spPr>
          <a:xfrm>
            <a:off x="10693667" y="6362299"/>
            <a:ext cx="1317821" cy="334189"/>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200">
                <a:solidFill>
                  <a:schemeClr val="dk1"/>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Tree>
  </p:cSld>
  <p:clrMapOvr>
    <a:masterClrMapping/>
  </p:clrMapOvr>
  <p:extLst>
    <p:ext uri="{DCECCB84-F9BA-43D5-87BE-67443E8EF086}">
      <p15:sldGuideLst>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solidFill>
          <a:schemeClr val="lt1"/>
        </a:solidFill>
      </p:bgPr>
    </p:bg>
    <p:spTree>
      <p:nvGrpSpPr>
        <p:cNvPr id="26" name="Shape 26"/>
        <p:cNvGrpSpPr/>
        <p:nvPr/>
      </p:nvGrpSpPr>
      <p:grpSpPr>
        <a:xfrm>
          <a:off x="0" y="0"/>
          <a:ext cx="0" cy="0"/>
          <a:chOff x="0" y="0"/>
          <a:chExt cx="0" cy="0"/>
        </a:xfrm>
      </p:grpSpPr>
      <p:sp>
        <p:nvSpPr>
          <p:cNvPr id="27" name="Google Shape;27;p34"/>
          <p:cNvSpPr txBox="1"/>
          <p:nvPr>
            <p:ph type="ctrTitle"/>
          </p:nvPr>
        </p:nvSpPr>
        <p:spPr>
          <a:xfrm>
            <a:off x="6367054" y="2116182"/>
            <a:ext cx="5491571" cy="1514019"/>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6000"/>
              <a:buFont typeface="Franklin Gothic"/>
              <a:buNone/>
              <a:defRPr b="1" i="0" sz="60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28" name="Google Shape;28;p34"/>
          <p:cNvGrpSpPr/>
          <p:nvPr/>
        </p:nvGrpSpPr>
        <p:grpSpPr>
          <a:xfrm>
            <a:off x="1" y="758752"/>
            <a:ext cx="6099248" cy="6099248"/>
            <a:chOff x="0" y="12289"/>
            <a:chExt cx="3550" cy="3551"/>
          </a:xfrm>
        </p:grpSpPr>
        <p:sp>
          <p:nvSpPr>
            <p:cNvPr id="29" name="Google Shape;29;p34"/>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rgbClr val="7757A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30" name="Google Shape;30;p34"/>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rgbClr val="49236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31" name="Google Shape;31;p34"/>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32" name="Google Shape;32;p34"/>
          <p:cNvSpPr txBox="1"/>
          <p:nvPr>
            <p:ph idx="1" type="body"/>
          </p:nvPr>
        </p:nvSpPr>
        <p:spPr>
          <a:xfrm>
            <a:off x="6367055" y="4549553"/>
            <a:ext cx="5491570" cy="9533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800"/>
              <a:buNone/>
              <a:defRPr b="0" i="0" sz="18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33" name="Google Shape;33;p34"/>
          <p:cNvCxnSpPr/>
          <p:nvPr/>
        </p:nvCxnSpPr>
        <p:spPr>
          <a:xfrm>
            <a:off x="6367055" y="4252111"/>
            <a:ext cx="5491570" cy="0"/>
          </a:xfrm>
          <a:prstGeom prst="straightConnector1">
            <a:avLst/>
          </a:prstGeom>
          <a:noFill/>
          <a:ln cap="flat" cmpd="sng" w="101600">
            <a:solidFill>
              <a:srgbClr val="7757A4"/>
            </a:solidFill>
            <a:prstDash val="solid"/>
            <a:miter lim="800000"/>
            <a:headEnd len="sm" w="sm" type="none"/>
            <a:tailEnd len="sm" w="sm" type="none"/>
          </a:ln>
        </p:spPr>
      </p:cxnSp>
      <p:pic>
        <p:nvPicPr>
          <p:cNvPr id="34" name="Google Shape;34;p34"/>
          <p:cNvPicPr preferRelativeResize="0"/>
          <p:nvPr/>
        </p:nvPicPr>
        <p:blipFill rotWithShape="1">
          <a:blip r:embed="rId2">
            <a:alphaModFix/>
          </a:blip>
          <a:srcRect b="0" l="0" r="0" t="0"/>
          <a:stretch/>
        </p:blipFill>
        <p:spPr>
          <a:xfrm>
            <a:off x="10085436" y="6299793"/>
            <a:ext cx="418391" cy="415945"/>
          </a:xfrm>
          <a:prstGeom prst="rect">
            <a:avLst/>
          </a:prstGeom>
          <a:noFill/>
          <a:ln>
            <a:noFill/>
          </a:ln>
        </p:spPr>
      </p:pic>
      <p:sp>
        <p:nvSpPr>
          <p:cNvPr id="35" name="Google Shape;35;p34"/>
          <p:cNvSpPr txBox="1"/>
          <p:nvPr>
            <p:ph idx="11" type="ftr"/>
          </p:nvPr>
        </p:nvSpPr>
        <p:spPr>
          <a:xfrm>
            <a:off x="10693667" y="6362299"/>
            <a:ext cx="1317821" cy="334189"/>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200">
                <a:solidFill>
                  <a:schemeClr val="dk1"/>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ext only">
  <p:cSld name="1_text only">
    <p:bg>
      <p:bgPr>
        <a:solidFill>
          <a:schemeClr val="lt1"/>
        </a:solidFill>
      </p:bgPr>
    </p:bg>
    <p:spTree>
      <p:nvGrpSpPr>
        <p:cNvPr id="36" name="Shape 36"/>
        <p:cNvGrpSpPr/>
        <p:nvPr/>
      </p:nvGrpSpPr>
      <p:grpSpPr>
        <a:xfrm>
          <a:off x="0" y="0"/>
          <a:ext cx="0" cy="0"/>
          <a:chOff x="0" y="0"/>
          <a:chExt cx="0" cy="0"/>
        </a:xfrm>
      </p:grpSpPr>
      <p:sp>
        <p:nvSpPr>
          <p:cNvPr id="37" name="Google Shape;37;p35"/>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5"/>
          <p:cNvSpPr txBox="1"/>
          <p:nvPr>
            <p:ph idx="1" type="body"/>
          </p:nvPr>
        </p:nvSpPr>
        <p:spPr>
          <a:xfrm>
            <a:off x="963613" y="1757363"/>
            <a:ext cx="10693400" cy="446246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grpSp>
        <p:nvGrpSpPr>
          <p:cNvPr id="39" name="Google Shape;39;p35"/>
          <p:cNvGrpSpPr/>
          <p:nvPr/>
        </p:nvGrpSpPr>
        <p:grpSpPr>
          <a:xfrm flipH="1" rot="-5400000">
            <a:off x="9232774" y="3534"/>
            <a:ext cx="2959226" cy="2959226"/>
            <a:chOff x="0" y="12289"/>
            <a:chExt cx="3550" cy="3551"/>
          </a:xfrm>
        </p:grpSpPr>
        <p:sp>
          <p:nvSpPr>
            <p:cNvPr id="40" name="Google Shape;40;p35"/>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rgbClr val="49236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41" name="Google Shape;41;p35"/>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42" name="Google Shape;42;p35"/>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rgbClr val="7757A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pic>
        <p:nvPicPr>
          <p:cNvPr id="43" name="Google Shape;43;p35"/>
          <p:cNvPicPr preferRelativeResize="0"/>
          <p:nvPr/>
        </p:nvPicPr>
        <p:blipFill rotWithShape="1">
          <a:blip r:embed="rId2">
            <a:alphaModFix/>
          </a:blip>
          <a:srcRect b="0" l="0" r="0" t="0"/>
          <a:stretch/>
        </p:blipFill>
        <p:spPr>
          <a:xfrm>
            <a:off x="10085436" y="6299793"/>
            <a:ext cx="418391" cy="415945"/>
          </a:xfrm>
          <a:prstGeom prst="rect">
            <a:avLst/>
          </a:prstGeom>
          <a:noFill/>
          <a:ln>
            <a:noFill/>
          </a:ln>
        </p:spPr>
      </p:pic>
      <p:sp>
        <p:nvSpPr>
          <p:cNvPr id="44" name="Google Shape;44;p35"/>
          <p:cNvSpPr txBox="1"/>
          <p:nvPr>
            <p:ph idx="11" type="ftr"/>
          </p:nvPr>
        </p:nvSpPr>
        <p:spPr>
          <a:xfrm>
            <a:off x="10693667" y="6362299"/>
            <a:ext cx="1317821" cy="334189"/>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200">
                <a:solidFill>
                  <a:schemeClr val="dk1"/>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bg>
      <p:bgPr>
        <a:solidFill>
          <a:schemeClr val="lt1"/>
        </a:solidFill>
      </p:bgPr>
    </p:bg>
    <p:spTree>
      <p:nvGrpSpPr>
        <p:cNvPr id="45" name="Shape 45"/>
        <p:cNvGrpSpPr/>
        <p:nvPr/>
      </p:nvGrpSpPr>
      <p:grpSpPr>
        <a:xfrm>
          <a:off x="0" y="0"/>
          <a:ext cx="0" cy="0"/>
          <a:chOff x="0" y="0"/>
          <a:chExt cx="0" cy="0"/>
        </a:xfrm>
      </p:grpSpPr>
      <p:sp>
        <p:nvSpPr>
          <p:cNvPr id="46" name="Google Shape;46;p36"/>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47" name="Google Shape;47;p36"/>
          <p:cNvGrpSpPr/>
          <p:nvPr/>
        </p:nvGrpSpPr>
        <p:grpSpPr>
          <a:xfrm flipH="1" rot="-5400000">
            <a:off x="9232774" y="3534"/>
            <a:ext cx="2959226" cy="2959226"/>
            <a:chOff x="0" y="12289"/>
            <a:chExt cx="3550" cy="3551"/>
          </a:xfrm>
        </p:grpSpPr>
        <p:sp>
          <p:nvSpPr>
            <p:cNvPr id="48" name="Google Shape;48;p36"/>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rgbClr val="49236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49" name="Google Shape;49;p36"/>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50" name="Google Shape;50;p36"/>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rgbClr val="7757A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pic>
        <p:nvPicPr>
          <p:cNvPr id="51" name="Google Shape;51;p36"/>
          <p:cNvPicPr preferRelativeResize="0"/>
          <p:nvPr/>
        </p:nvPicPr>
        <p:blipFill rotWithShape="1">
          <a:blip r:embed="rId2">
            <a:alphaModFix/>
          </a:blip>
          <a:srcRect b="0" l="0" r="0" t="0"/>
          <a:stretch/>
        </p:blipFill>
        <p:spPr>
          <a:xfrm>
            <a:off x="10085436" y="6299793"/>
            <a:ext cx="418391" cy="415945"/>
          </a:xfrm>
          <a:prstGeom prst="rect">
            <a:avLst/>
          </a:prstGeom>
          <a:noFill/>
          <a:ln>
            <a:noFill/>
          </a:ln>
        </p:spPr>
      </p:pic>
      <p:sp>
        <p:nvSpPr>
          <p:cNvPr id="52" name="Google Shape;52;p36"/>
          <p:cNvSpPr txBox="1"/>
          <p:nvPr>
            <p:ph idx="11" type="ftr"/>
          </p:nvPr>
        </p:nvSpPr>
        <p:spPr>
          <a:xfrm>
            <a:off x="10693667" y="6362299"/>
            <a:ext cx="1317821" cy="334189"/>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200">
                <a:solidFill>
                  <a:schemeClr val="dk1"/>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bg>
      <p:bgPr>
        <a:solidFill>
          <a:schemeClr val="lt1"/>
        </a:solidFill>
      </p:bgPr>
    </p:bg>
    <p:spTree>
      <p:nvGrpSpPr>
        <p:cNvPr id="53" name="Shape 53"/>
        <p:cNvGrpSpPr/>
        <p:nvPr/>
      </p:nvGrpSpPr>
      <p:grpSpPr>
        <a:xfrm>
          <a:off x="0" y="0"/>
          <a:ext cx="0" cy="0"/>
          <a:chOff x="0" y="0"/>
          <a:chExt cx="0" cy="0"/>
        </a:xfrm>
      </p:grpSpPr>
      <p:grpSp>
        <p:nvGrpSpPr>
          <p:cNvPr id="54" name="Google Shape;54;p37"/>
          <p:cNvGrpSpPr/>
          <p:nvPr/>
        </p:nvGrpSpPr>
        <p:grpSpPr>
          <a:xfrm rot="10800000">
            <a:off x="9509760" y="-3"/>
            <a:ext cx="2682238" cy="2682238"/>
            <a:chOff x="0" y="12289"/>
            <a:chExt cx="3550" cy="3551"/>
          </a:xfrm>
        </p:grpSpPr>
        <p:sp>
          <p:nvSpPr>
            <p:cNvPr id="55" name="Google Shape;55;p37"/>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56" name="Google Shape;56;p37"/>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57" name="Google Shape;57;p37"/>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pic>
        <p:nvPicPr>
          <p:cNvPr id="58" name="Google Shape;58;p37"/>
          <p:cNvPicPr preferRelativeResize="0"/>
          <p:nvPr/>
        </p:nvPicPr>
        <p:blipFill rotWithShape="1">
          <a:blip r:embed="rId2">
            <a:alphaModFix/>
          </a:blip>
          <a:srcRect b="0" l="0" r="0" t="0"/>
          <a:stretch/>
        </p:blipFill>
        <p:spPr>
          <a:xfrm>
            <a:off x="10085436" y="6299793"/>
            <a:ext cx="418391" cy="415945"/>
          </a:xfrm>
          <a:prstGeom prst="rect">
            <a:avLst/>
          </a:prstGeom>
          <a:noFill/>
          <a:ln>
            <a:noFill/>
          </a:ln>
        </p:spPr>
      </p:pic>
      <p:sp>
        <p:nvSpPr>
          <p:cNvPr id="59" name="Google Shape;59;p37"/>
          <p:cNvSpPr txBox="1"/>
          <p:nvPr>
            <p:ph idx="11" type="ftr"/>
          </p:nvPr>
        </p:nvSpPr>
        <p:spPr>
          <a:xfrm>
            <a:off x="10693667" y="6362299"/>
            <a:ext cx="1317821" cy="334189"/>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200">
                <a:solidFill>
                  <a:schemeClr val="dk1"/>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Tree>
  </p:cSld>
  <p:clrMapOvr>
    <a:masterClrMapping/>
  </p:clrMapOvr>
  <p:extLst>
    <p:ext uri="{DCECCB84-F9BA-43D5-87BE-67443E8EF086}">
      <p15:sldGuideLst>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option 1">
  <p:cSld name="Agenda option 1">
    <p:spTree>
      <p:nvGrpSpPr>
        <p:cNvPr id="60" name="Shape 60"/>
        <p:cNvGrpSpPr/>
        <p:nvPr/>
      </p:nvGrpSpPr>
      <p:grpSpPr>
        <a:xfrm>
          <a:off x="0" y="0"/>
          <a:ext cx="0" cy="0"/>
          <a:chOff x="0" y="0"/>
          <a:chExt cx="0" cy="0"/>
        </a:xfrm>
      </p:grpSpPr>
      <p:sp>
        <p:nvSpPr>
          <p:cNvPr id="61" name="Google Shape;61;p38"/>
          <p:cNvSpPr txBox="1"/>
          <p:nvPr>
            <p:ph type="title"/>
          </p:nvPr>
        </p:nvSpPr>
        <p:spPr>
          <a:xfrm>
            <a:off x="964023" y="879063"/>
            <a:ext cx="6436902"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62" name="Google Shape;62;p38"/>
          <p:cNvCxnSpPr/>
          <p:nvPr/>
        </p:nvCxnSpPr>
        <p:spPr>
          <a:xfrm>
            <a:off x="952500" y="1943100"/>
            <a:ext cx="2737756" cy="0"/>
          </a:xfrm>
          <a:prstGeom prst="straightConnector1">
            <a:avLst/>
          </a:prstGeom>
          <a:noFill/>
          <a:ln cap="flat" cmpd="sng" w="101600">
            <a:solidFill>
              <a:srgbClr val="7757A4"/>
            </a:solidFill>
            <a:prstDash val="solid"/>
            <a:miter lim="800000"/>
            <a:headEnd len="sm" w="sm" type="none"/>
            <a:tailEnd len="sm" w="sm" type="none"/>
          </a:ln>
        </p:spPr>
      </p:cxnSp>
      <p:sp>
        <p:nvSpPr>
          <p:cNvPr id="63" name="Google Shape;63;p38"/>
          <p:cNvSpPr txBox="1"/>
          <p:nvPr>
            <p:ph idx="1" type="body"/>
          </p:nvPr>
        </p:nvSpPr>
        <p:spPr>
          <a:xfrm>
            <a:off x="966026" y="2748419"/>
            <a:ext cx="2133600"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4" name="Google Shape;64;p38"/>
          <p:cNvSpPr txBox="1"/>
          <p:nvPr>
            <p:ph idx="2" type="body"/>
          </p:nvPr>
        </p:nvSpPr>
        <p:spPr>
          <a:xfrm>
            <a:off x="966026" y="2139923"/>
            <a:ext cx="2133600"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65" name="Google Shape;65;p38"/>
          <p:cNvCxnSpPr/>
          <p:nvPr/>
        </p:nvCxnSpPr>
        <p:spPr>
          <a:xfrm>
            <a:off x="4419600" y="1943100"/>
            <a:ext cx="2743200" cy="0"/>
          </a:xfrm>
          <a:prstGeom prst="straightConnector1">
            <a:avLst/>
          </a:prstGeom>
          <a:noFill/>
          <a:ln cap="flat" cmpd="sng" w="101600">
            <a:solidFill>
              <a:srgbClr val="7757A4"/>
            </a:solidFill>
            <a:prstDash val="solid"/>
            <a:miter lim="800000"/>
            <a:headEnd len="sm" w="sm" type="none"/>
            <a:tailEnd len="sm" w="sm" type="none"/>
          </a:ln>
        </p:spPr>
      </p:cxnSp>
      <p:sp>
        <p:nvSpPr>
          <p:cNvPr id="66" name="Google Shape;66;p38"/>
          <p:cNvSpPr txBox="1"/>
          <p:nvPr>
            <p:ph idx="3" type="body"/>
          </p:nvPr>
        </p:nvSpPr>
        <p:spPr>
          <a:xfrm>
            <a:off x="4419600" y="2737856"/>
            <a:ext cx="2128157"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7" name="Google Shape;67;p38"/>
          <p:cNvSpPr txBox="1"/>
          <p:nvPr>
            <p:ph idx="4" type="body"/>
          </p:nvPr>
        </p:nvSpPr>
        <p:spPr>
          <a:xfrm>
            <a:off x="4419600" y="2129360"/>
            <a:ext cx="2128157"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68" name="Google Shape;68;p38"/>
          <p:cNvCxnSpPr/>
          <p:nvPr/>
        </p:nvCxnSpPr>
        <p:spPr>
          <a:xfrm>
            <a:off x="952500" y="4429125"/>
            <a:ext cx="2737756" cy="0"/>
          </a:xfrm>
          <a:prstGeom prst="straightConnector1">
            <a:avLst/>
          </a:prstGeom>
          <a:noFill/>
          <a:ln cap="flat" cmpd="sng" w="101600">
            <a:solidFill>
              <a:srgbClr val="7757A4"/>
            </a:solidFill>
            <a:prstDash val="solid"/>
            <a:miter lim="800000"/>
            <a:headEnd len="sm" w="sm" type="none"/>
            <a:tailEnd len="sm" w="sm" type="none"/>
          </a:ln>
        </p:spPr>
      </p:cxnSp>
      <p:sp>
        <p:nvSpPr>
          <p:cNvPr id="69" name="Google Shape;69;p38"/>
          <p:cNvSpPr txBox="1"/>
          <p:nvPr>
            <p:ph idx="5" type="body"/>
          </p:nvPr>
        </p:nvSpPr>
        <p:spPr>
          <a:xfrm>
            <a:off x="966026" y="5234444"/>
            <a:ext cx="2133600"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0" name="Google Shape;70;p38"/>
          <p:cNvSpPr txBox="1"/>
          <p:nvPr>
            <p:ph idx="6" type="body"/>
          </p:nvPr>
        </p:nvSpPr>
        <p:spPr>
          <a:xfrm>
            <a:off x="966026" y="4625948"/>
            <a:ext cx="2133600"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71" name="Google Shape;71;p38"/>
          <p:cNvCxnSpPr/>
          <p:nvPr/>
        </p:nvCxnSpPr>
        <p:spPr>
          <a:xfrm>
            <a:off x="4419600" y="4429125"/>
            <a:ext cx="2743200" cy="0"/>
          </a:xfrm>
          <a:prstGeom prst="straightConnector1">
            <a:avLst/>
          </a:prstGeom>
          <a:noFill/>
          <a:ln cap="flat" cmpd="sng" w="101600">
            <a:solidFill>
              <a:srgbClr val="7757A4"/>
            </a:solidFill>
            <a:prstDash val="solid"/>
            <a:miter lim="800000"/>
            <a:headEnd len="sm" w="sm" type="none"/>
            <a:tailEnd len="sm" w="sm" type="none"/>
          </a:ln>
        </p:spPr>
      </p:cxnSp>
      <p:sp>
        <p:nvSpPr>
          <p:cNvPr id="72" name="Google Shape;72;p38"/>
          <p:cNvSpPr txBox="1"/>
          <p:nvPr>
            <p:ph idx="7" type="body"/>
          </p:nvPr>
        </p:nvSpPr>
        <p:spPr>
          <a:xfrm>
            <a:off x="4419600" y="5223881"/>
            <a:ext cx="2128157"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3" name="Google Shape;73;p38"/>
          <p:cNvSpPr txBox="1"/>
          <p:nvPr>
            <p:ph idx="8" type="body"/>
          </p:nvPr>
        </p:nvSpPr>
        <p:spPr>
          <a:xfrm>
            <a:off x="4419600" y="4615385"/>
            <a:ext cx="2128157"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74" name="Google Shape;74;p38"/>
          <p:cNvCxnSpPr/>
          <p:nvPr/>
        </p:nvCxnSpPr>
        <p:spPr>
          <a:xfrm>
            <a:off x="7943850" y="4417436"/>
            <a:ext cx="2743200" cy="0"/>
          </a:xfrm>
          <a:prstGeom prst="straightConnector1">
            <a:avLst/>
          </a:prstGeom>
          <a:noFill/>
          <a:ln cap="flat" cmpd="sng" w="101600">
            <a:solidFill>
              <a:srgbClr val="7757A4"/>
            </a:solidFill>
            <a:prstDash val="solid"/>
            <a:miter lim="800000"/>
            <a:headEnd len="sm" w="sm" type="none"/>
            <a:tailEnd len="sm" w="sm" type="none"/>
          </a:ln>
        </p:spPr>
      </p:cxnSp>
      <p:sp>
        <p:nvSpPr>
          <p:cNvPr id="75" name="Google Shape;75;p38"/>
          <p:cNvSpPr txBox="1"/>
          <p:nvPr>
            <p:ph idx="9" type="body"/>
          </p:nvPr>
        </p:nvSpPr>
        <p:spPr>
          <a:xfrm>
            <a:off x="7943850" y="5212192"/>
            <a:ext cx="2128157"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6" name="Google Shape;76;p38"/>
          <p:cNvSpPr txBox="1"/>
          <p:nvPr>
            <p:ph idx="13" type="body"/>
          </p:nvPr>
        </p:nvSpPr>
        <p:spPr>
          <a:xfrm>
            <a:off x="7943850" y="4603696"/>
            <a:ext cx="2128157"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pic>
        <p:nvPicPr>
          <p:cNvPr id="77" name="Google Shape;77;p38"/>
          <p:cNvPicPr preferRelativeResize="0"/>
          <p:nvPr/>
        </p:nvPicPr>
        <p:blipFill rotWithShape="1">
          <a:blip r:embed="rId2">
            <a:alphaModFix/>
          </a:blip>
          <a:srcRect b="0" l="0" r="11144" t="21323"/>
          <a:stretch/>
        </p:blipFill>
        <p:spPr>
          <a:xfrm>
            <a:off x="8228291" y="0"/>
            <a:ext cx="3963709" cy="350211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a_editable">
  <p:cSld name="Agena_editable">
    <p:spTree>
      <p:nvGrpSpPr>
        <p:cNvPr id="78" name="Shape 78"/>
        <p:cNvGrpSpPr/>
        <p:nvPr/>
      </p:nvGrpSpPr>
      <p:grpSpPr>
        <a:xfrm>
          <a:off x="0" y="0"/>
          <a:ext cx="0" cy="0"/>
          <a:chOff x="0" y="0"/>
          <a:chExt cx="0" cy="0"/>
        </a:xfrm>
      </p:grpSpPr>
      <p:sp>
        <p:nvSpPr>
          <p:cNvPr id="79" name="Google Shape;79;p39"/>
          <p:cNvSpPr txBox="1"/>
          <p:nvPr>
            <p:ph type="title"/>
          </p:nvPr>
        </p:nvSpPr>
        <p:spPr>
          <a:xfrm>
            <a:off x="964023" y="879063"/>
            <a:ext cx="79259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80" name="Google Shape;80;p39"/>
          <p:cNvPicPr preferRelativeResize="0"/>
          <p:nvPr/>
        </p:nvPicPr>
        <p:blipFill rotWithShape="1">
          <a:blip r:embed="rId2">
            <a:alphaModFix/>
          </a:blip>
          <a:srcRect b="0" l="0" r="0" t="0"/>
          <a:stretch/>
        </p:blipFill>
        <p:spPr>
          <a:xfrm>
            <a:off x="10085436" y="6299793"/>
            <a:ext cx="418391" cy="415945"/>
          </a:xfrm>
          <a:prstGeom prst="rect">
            <a:avLst/>
          </a:prstGeom>
          <a:noFill/>
          <a:ln>
            <a:noFill/>
          </a:ln>
        </p:spPr>
      </p:pic>
      <p:sp>
        <p:nvSpPr>
          <p:cNvPr id="81" name="Google Shape;81;p39"/>
          <p:cNvSpPr txBox="1"/>
          <p:nvPr>
            <p:ph idx="11" type="ftr"/>
          </p:nvPr>
        </p:nvSpPr>
        <p:spPr>
          <a:xfrm>
            <a:off x="10693667" y="6362299"/>
            <a:ext cx="1317821" cy="334189"/>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200">
                <a:solidFill>
                  <a:schemeClr val="dk1"/>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82" name="Google Shape;82;p39"/>
          <p:cNvSpPr txBox="1"/>
          <p:nvPr>
            <p:ph idx="1" type="body"/>
          </p:nvPr>
        </p:nvSpPr>
        <p:spPr>
          <a:xfrm>
            <a:off x="963613" y="1757363"/>
            <a:ext cx="10693400" cy="446246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with custom photo">
  <p:cSld name="text with custom photo">
    <p:spTree>
      <p:nvGrpSpPr>
        <p:cNvPr id="83" name="Shape 83"/>
        <p:cNvGrpSpPr/>
        <p:nvPr/>
      </p:nvGrpSpPr>
      <p:grpSpPr>
        <a:xfrm>
          <a:off x="0" y="0"/>
          <a:ext cx="0" cy="0"/>
          <a:chOff x="0" y="0"/>
          <a:chExt cx="0" cy="0"/>
        </a:xfrm>
      </p:grpSpPr>
      <p:sp>
        <p:nvSpPr>
          <p:cNvPr id="84" name="Google Shape;84;p40"/>
          <p:cNvSpPr/>
          <p:nvPr>
            <p:ph idx="2" type="pic"/>
          </p:nvPr>
        </p:nvSpPr>
        <p:spPr>
          <a:xfrm>
            <a:off x="6096000" y="1645920"/>
            <a:ext cx="5425440" cy="4003040"/>
          </a:xfrm>
          <a:prstGeom prst="rect">
            <a:avLst/>
          </a:prstGeom>
          <a:noFill/>
          <a:ln>
            <a:noFill/>
          </a:ln>
        </p:spPr>
      </p:sp>
      <p:sp>
        <p:nvSpPr>
          <p:cNvPr id="85" name="Google Shape;85;p40"/>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86" name="Google Shape;86;p40"/>
          <p:cNvCxnSpPr/>
          <p:nvPr/>
        </p:nvCxnSpPr>
        <p:spPr>
          <a:xfrm>
            <a:off x="952500" y="1939108"/>
            <a:ext cx="4572000" cy="0"/>
          </a:xfrm>
          <a:prstGeom prst="straightConnector1">
            <a:avLst/>
          </a:prstGeom>
          <a:noFill/>
          <a:ln cap="flat" cmpd="sng" w="101600">
            <a:solidFill>
              <a:srgbClr val="7757A4"/>
            </a:solidFill>
            <a:prstDash val="solid"/>
            <a:miter lim="800000"/>
            <a:headEnd len="sm" w="sm" type="none"/>
            <a:tailEnd len="sm" w="sm" type="none"/>
          </a:ln>
        </p:spPr>
      </p:cxnSp>
      <p:sp>
        <p:nvSpPr>
          <p:cNvPr id="87" name="Google Shape;87;p40"/>
          <p:cNvSpPr txBox="1"/>
          <p:nvPr>
            <p:ph idx="1" type="body"/>
          </p:nvPr>
        </p:nvSpPr>
        <p:spPr>
          <a:xfrm>
            <a:off x="952499" y="2289363"/>
            <a:ext cx="4572001" cy="27952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600"/>
              <a:buNone/>
              <a:defRPr b="0" i="0" sz="16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grpSp>
        <p:nvGrpSpPr>
          <p:cNvPr id="88" name="Google Shape;88;p40"/>
          <p:cNvGrpSpPr/>
          <p:nvPr/>
        </p:nvGrpSpPr>
        <p:grpSpPr>
          <a:xfrm flipH="1" rot="-5400000">
            <a:off x="9232774" y="3534"/>
            <a:ext cx="2959226" cy="2959226"/>
            <a:chOff x="0" y="12289"/>
            <a:chExt cx="3550" cy="3551"/>
          </a:xfrm>
        </p:grpSpPr>
        <p:sp>
          <p:nvSpPr>
            <p:cNvPr id="89" name="Google Shape;89;p40"/>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rgbClr val="49236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90" name="Google Shape;90;p40"/>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91" name="Google Shape;91;p40"/>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rgbClr val="7757A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pic>
        <p:nvPicPr>
          <p:cNvPr id="92" name="Google Shape;92;p40"/>
          <p:cNvPicPr preferRelativeResize="0"/>
          <p:nvPr/>
        </p:nvPicPr>
        <p:blipFill rotWithShape="1">
          <a:blip r:embed="rId2">
            <a:alphaModFix/>
          </a:blip>
          <a:srcRect b="0" l="0" r="0" t="0"/>
          <a:stretch/>
        </p:blipFill>
        <p:spPr>
          <a:xfrm>
            <a:off x="10085436" y="6299793"/>
            <a:ext cx="418391" cy="415945"/>
          </a:xfrm>
          <a:prstGeom prst="rect">
            <a:avLst/>
          </a:prstGeom>
          <a:noFill/>
          <a:ln>
            <a:noFill/>
          </a:ln>
        </p:spPr>
      </p:pic>
      <p:sp>
        <p:nvSpPr>
          <p:cNvPr id="93" name="Google Shape;93;p40"/>
          <p:cNvSpPr txBox="1"/>
          <p:nvPr>
            <p:ph idx="11" type="ftr"/>
          </p:nvPr>
        </p:nvSpPr>
        <p:spPr>
          <a:xfrm>
            <a:off x="10693667" y="6362299"/>
            <a:ext cx="1317821" cy="334189"/>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200">
                <a:solidFill>
                  <a:schemeClr val="dk1"/>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Tree>
  </p:cSld>
  <p:clrMapOvr>
    <a:masterClrMapping/>
  </p:clrMapOvr>
  <p:extLst>
    <p:ext uri="{DCECCB84-F9BA-43D5-87BE-67443E8EF086}">
      <p15:sldGuideLst>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p:cSld name="Break">
    <p:bg>
      <p:bgPr>
        <a:solidFill>
          <a:schemeClr val="lt1"/>
        </a:solidFill>
      </p:bgPr>
    </p:bg>
    <p:spTree>
      <p:nvGrpSpPr>
        <p:cNvPr id="94" name="Shape 94"/>
        <p:cNvGrpSpPr/>
        <p:nvPr/>
      </p:nvGrpSpPr>
      <p:grpSpPr>
        <a:xfrm>
          <a:off x="0" y="0"/>
          <a:ext cx="0" cy="0"/>
          <a:chOff x="0" y="0"/>
          <a:chExt cx="0" cy="0"/>
        </a:xfrm>
      </p:grpSpPr>
      <p:sp>
        <p:nvSpPr>
          <p:cNvPr id="95" name="Google Shape;95;p41"/>
          <p:cNvSpPr/>
          <p:nvPr/>
        </p:nvSpPr>
        <p:spPr>
          <a:xfrm>
            <a:off x="0" y="0"/>
            <a:ext cx="12192000" cy="6858000"/>
          </a:xfrm>
          <a:prstGeom prst="rect">
            <a:avLst/>
          </a:prstGeom>
          <a:solidFill>
            <a:schemeClr val="accent2"/>
          </a:solidFill>
          <a:ln cap="flat" cmpd="sng" w="12700">
            <a:solidFill>
              <a:srgbClr val="3E1F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96" name="Google Shape;96;p41"/>
          <p:cNvSpPr txBox="1"/>
          <p:nvPr>
            <p:ph type="title"/>
          </p:nvPr>
        </p:nvSpPr>
        <p:spPr>
          <a:xfrm>
            <a:off x="7193943" y="3045437"/>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4100"/>
              <a:buFont typeface="Franklin Gothic"/>
              <a:buNone/>
              <a:defRPr b="1" i="0" sz="410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97" name="Google Shape;97;p41"/>
          <p:cNvCxnSpPr/>
          <p:nvPr/>
        </p:nvCxnSpPr>
        <p:spPr>
          <a:xfrm>
            <a:off x="7154721" y="4003877"/>
            <a:ext cx="2133600" cy="3992"/>
          </a:xfrm>
          <a:prstGeom prst="straightConnector1">
            <a:avLst/>
          </a:prstGeom>
          <a:noFill/>
          <a:ln cap="flat" cmpd="sng" w="101600">
            <a:solidFill>
              <a:schemeClr val="lt2"/>
            </a:solidFill>
            <a:prstDash val="solid"/>
            <a:miter lim="800000"/>
            <a:headEnd len="sm" w="sm" type="none"/>
            <a:tailEnd len="sm" w="sm" type="none"/>
          </a:ln>
        </p:spPr>
      </p:cxnSp>
      <p:grpSp>
        <p:nvGrpSpPr>
          <p:cNvPr id="98" name="Google Shape;98;p41"/>
          <p:cNvGrpSpPr/>
          <p:nvPr/>
        </p:nvGrpSpPr>
        <p:grpSpPr>
          <a:xfrm rot="10800000">
            <a:off x="9509760" y="-3"/>
            <a:ext cx="2682238" cy="2682238"/>
            <a:chOff x="0" y="12289"/>
            <a:chExt cx="3550" cy="3551"/>
          </a:xfrm>
        </p:grpSpPr>
        <p:sp>
          <p:nvSpPr>
            <p:cNvPr id="99" name="Google Shape;99;p41"/>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00" name="Google Shape;100;p41"/>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01" name="Google Shape;101;p41"/>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2"/>
          <p:cNvSpPr txBox="1"/>
          <p:nvPr>
            <p:ph idx="1" type="body"/>
          </p:nvPr>
        </p:nvSpPr>
        <p:spPr>
          <a:xfrm>
            <a:off x="971550" y="1825625"/>
            <a:ext cx="1038225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Franklin"/>
                <a:ea typeface="Libre Franklin"/>
                <a:cs typeface="Libre Franklin"/>
                <a:sym typeface="Libre Frankl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11" name="Google Shape;11;p32"/>
          <p:cNvSpPr txBox="1"/>
          <p:nvPr>
            <p:ph type="title"/>
          </p:nvPr>
        </p:nvSpPr>
        <p:spPr>
          <a:xfrm>
            <a:off x="952500" y="365125"/>
            <a:ext cx="104013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Franklin Gothic"/>
              <a:buNone/>
              <a:defRPr b="1" i="0" sz="4400" u="none" cap="none" strike="noStrike">
                <a:solidFill>
                  <a:schemeClr val="dk1"/>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doi-org.lopes.idm.oclc.org/10.1037/qup0000294" TargetMode="External"/><Relationship Id="rId4" Type="http://schemas.openxmlformats.org/officeDocument/2006/relationships/hyperlink" Target="https://doi-org.lopes.idm.oclc.org/10.1037/qup000029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
          <p:cNvSpPr txBox="1"/>
          <p:nvPr>
            <p:ph type="title"/>
          </p:nvPr>
        </p:nvSpPr>
        <p:spPr>
          <a:xfrm>
            <a:off x="964023" y="879063"/>
            <a:ext cx="6018668" cy="610863"/>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sz="4400" u="sng">
                <a:solidFill>
                  <a:schemeClr val="dk1"/>
                </a:solidFill>
                <a:latin typeface="Gill Sans"/>
                <a:ea typeface="Gill Sans"/>
                <a:cs typeface="Gill Sans"/>
                <a:sym typeface="Gill Sans"/>
              </a:rPr>
              <a:t>Qualitative Prospectus </a:t>
            </a:r>
            <a:r>
              <a:rPr b="0" lang="en-US" sz="4400">
                <a:solidFill>
                  <a:schemeClr val="dk1"/>
                </a:solidFill>
                <a:latin typeface="Gill Sans"/>
                <a:ea typeface="Gill Sans"/>
                <a:cs typeface="Gill Sans"/>
                <a:sym typeface="Gill Sans"/>
              </a:rPr>
              <a:t>Instructions for Learners</a:t>
            </a:r>
            <a:endParaRPr b="0">
              <a:solidFill>
                <a:schemeClr val="dk1"/>
              </a:solidFill>
            </a:endParaRPr>
          </a:p>
        </p:txBody>
      </p:sp>
      <p:sp>
        <p:nvSpPr>
          <p:cNvPr id="234" name="Google Shape;234;p1"/>
          <p:cNvSpPr txBox="1"/>
          <p:nvPr>
            <p:ph idx="1" type="body"/>
          </p:nvPr>
        </p:nvSpPr>
        <p:spPr>
          <a:xfrm>
            <a:off x="964023" y="2300984"/>
            <a:ext cx="4827178" cy="404216"/>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1800"/>
              <a:buNone/>
            </a:pPr>
            <a:r>
              <a:rPr lang="en-US"/>
              <a:t>General Instructions</a:t>
            </a:r>
            <a:endParaRPr/>
          </a:p>
        </p:txBody>
      </p:sp>
      <p:sp>
        <p:nvSpPr>
          <p:cNvPr id="235" name="Google Shape;235;p1"/>
          <p:cNvSpPr txBox="1"/>
          <p:nvPr>
            <p:ph idx="2" type="body"/>
          </p:nvPr>
        </p:nvSpPr>
        <p:spPr>
          <a:xfrm>
            <a:off x="6362700" y="2300984"/>
            <a:ext cx="5374375" cy="404216"/>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1800"/>
              <a:buNone/>
            </a:pPr>
            <a:r>
              <a:rPr lang="en-US"/>
              <a:t>Additional Information for Completing Each Slide</a:t>
            </a:r>
            <a:endParaRPr/>
          </a:p>
        </p:txBody>
      </p:sp>
      <p:sp>
        <p:nvSpPr>
          <p:cNvPr id="236" name="Google Shape;236;p1"/>
          <p:cNvSpPr txBox="1"/>
          <p:nvPr>
            <p:ph idx="3" type="body"/>
          </p:nvPr>
        </p:nvSpPr>
        <p:spPr>
          <a:xfrm>
            <a:off x="964023" y="2799146"/>
            <a:ext cx="4827178" cy="3784534"/>
          </a:xfrm>
          <a:prstGeom prst="rect">
            <a:avLst/>
          </a:prstGeom>
          <a:noFill/>
          <a:ln>
            <a:noFill/>
          </a:ln>
        </p:spPr>
        <p:txBody>
          <a:bodyPr anchorCtr="0" anchor="t" bIns="0" lIns="0" spcFirstLastPara="1" rIns="0" wrap="square" tIns="0">
            <a:normAutofit fontScale="92500" lnSpcReduction="10000"/>
          </a:bodyPr>
          <a:lstStyle/>
          <a:p>
            <a:pPr indent="-285750" lvl="0" marL="285750" rtl="0" algn="l">
              <a:lnSpc>
                <a:spcPct val="100000"/>
              </a:lnSpc>
              <a:spcBef>
                <a:spcPts val="0"/>
              </a:spcBef>
              <a:spcAft>
                <a:spcPts val="0"/>
              </a:spcAft>
              <a:buClr>
                <a:schemeClr val="dk1"/>
              </a:buClr>
              <a:buSzPct val="100000"/>
              <a:buFont typeface="Noto Sans Symbols"/>
              <a:buChar char="▪"/>
            </a:pPr>
            <a:r>
              <a:rPr b="1" lang="en-US" sz="1800"/>
              <a:t>Use this template only if you have a </a:t>
            </a:r>
            <a:r>
              <a:rPr b="1" i="1" lang="en-US" sz="1800" u="sng"/>
              <a:t>Qualitative</a:t>
            </a:r>
            <a:r>
              <a:rPr b="1" lang="en-US" sz="1800"/>
              <a:t> topic.</a:t>
            </a:r>
            <a:endParaRPr/>
          </a:p>
          <a:p>
            <a:pPr indent="-285750" lvl="0" marL="285750" rtl="0" algn="l">
              <a:lnSpc>
                <a:spcPct val="100000"/>
              </a:lnSpc>
              <a:spcBef>
                <a:spcPts val="1000"/>
              </a:spcBef>
              <a:spcAft>
                <a:spcPts val="0"/>
              </a:spcAft>
              <a:buClr>
                <a:schemeClr val="dk1"/>
              </a:buClr>
              <a:buSzPct val="100000"/>
              <a:buFont typeface="Noto Sans Symbols"/>
              <a:buChar char="▪"/>
            </a:pPr>
            <a:r>
              <a:rPr lang="en-US" sz="1800"/>
              <a:t>This is a working document. You will work on and revise this PPT starting in year one of your program up through x-955. </a:t>
            </a:r>
            <a:endParaRPr/>
          </a:p>
          <a:p>
            <a:pPr indent="-285750" lvl="0" marL="285750" rtl="0" algn="l">
              <a:lnSpc>
                <a:spcPct val="100000"/>
              </a:lnSpc>
              <a:spcBef>
                <a:spcPts val="1000"/>
              </a:spcBef>
              <a:spcAft>
                <a:spcPts val="0"/>
              </a:spcAft>
              <a:buClr>
                <a:schemeClr val="dk1"/>
              </a:buClr>
              <a:buSzPct val="100000"/>
              <a:buFont typeface="Noto Sans Symbols"/>
              <a:buChar char="▪"/>
            </a:pPr>
            <a:r>
              <a:rPr lang="en-US" sz="1800"/>
              <a:t>Instructions per Course Type: </a:t>
            </a:r>
            <a:endParaRPr/>
          </a:p>
          <a:p>
            <a:pPr indent="-228600" lvl="1" marL="685800" rtl="0" algn="l">
              <a:lnSpc>
                <a:spcPct val="90000"/>
              </a:lnSpc>
              <a:spcBef>
                <a:spcPts val="500"/>
              </a:spcBef>
              <a:spcAft>
                <a:spcPts val="0"/>
              </a:spcAft>
              <a:buClr>
                <a:schemeClr val="dk1"/>
              </a:buClr>
              <a:buSzPct val="100000"/>
              <a:buChar char="•"/>
            </a:pPr>
            <a:r>
              <a:rPr lang="en-US" sz="1800"/>
              <a:t>Research (RES) Courses: Refer to your course syllabus to determine which slides you should complete or revise. </a:t>
            </a:r>
            <a:endParaRPr/>
          </a:p>
          <a:p>
            <a:pPr indent="-228600" lvl="1" marL="685800" rtl="0" algn="l">
              <a:lnSpc>
                <a:spcPct val="90000"/>
              </a:lnSpc>
              <a:spcBef>
                <a:spcPts val="500"/>
              </a:spcBef>
              <a:spcAft>
                <a:spcPts val="0"/>
              </a:spcAft>
              <a:buClr>
                <a:schemeClr val="dk1"/>
              </a:buClr>
              <a:buSzPct val="100000"/>
              <a:buChar char="•"/>
            </a:pPr>
            <a:r>
              <a:rPr lang="en-US" sz="1800"/>
              <a:t>Residency (RSD) Courses &amp; Dissertation: </a:t>
            </a:r>
            <a:endParaRPr/>
          </a:p>
          <a:p>
            <a:pPr indent="-228600" lvl="2" marL="1143000" rtl="0" algn="l">
              <a:lnSpc>
                <a:spcPct val="90000"/>
              </a:lnSpc>
              <a:spcBef>
                <a:spcPts val="500"/>
              </a:spcBef>
              <a:spcAft>
                <a:spcPts val="0"/>
              </a:spcAft>
              <a:buClr>
                <a:schemeClr val="dk1"/>
              </a:buClr>
              <a:buSzPct val="100000"/>
              <a:buChar char="•"/>
            </a:pPr>
            <a:r>
              <a:rPr lang="en-US" sz="1800"/>
              <a:t>RSD-851 - complete slides in RSD1 section. </a:t>
            </a:r>
            <a:endParaRPr/>
          </a:p>
          <a:p>
            <a:pPr indent="-228600" lvl="2" marL="1143000" rtl="0" algn="l">
              <a:lnSpc>
                <a:spcPct val="90000"/>
              </a:lnSpc>
              <a:spcBef>
                <a:spcPts val="500"/>
              </a:spcBef>
              <a:spcAft>
                <a:spcPts val="0"/>
              </a:spcAft>
              <a:buClr>
                <a:schemeClr val="dk1"/>
              </a:buClr>
              <a:buSzPct val="100000"/>
              <a:buChar char="•"/>
            </a:pPr>
            <a:r>
              <a:rPr lang="en-US" sz="1800"/>
              <a:t>RSD-883/881 &amp; x-955 – revise/update slides from RSD1 and complete slides in RSD2 section.</a:t>
            </a:r>
            <a:endParaRPr/>
          </a:p>
          <a:p>
            <a:pPr indent="-180022" lvl="0" marL="285750" rtl="0" algn="l">
              <a:lnSpc>
                <a:spcPct val="100000"/>
              </a:lnSpc>
              <a:spcBef>
                <a:spcPts val="1000"/>
              </a:spcBef>
              <a:spcAft>
                <a:spcPts val="0"/>
              </a:spcAft>
              <a:buClr>
                <a:schemeClr val="dk1"/>
              </a:buClr>
              <a:buSzPct val="100000"/>
              <a:buFont typeface="Noto Sans Symbols"/>
              <a:buNone/>
            </a:pPr>
            <a:r>
              <a:t/>
            </a:r>
            <a:endParaRPr sz="1800"/>
          </a:p>
        </p:txBody>
      </p:sp>
      <p:sp>
        <p:nvSpPr>
          <p:cNvPr id="237" name="Google Shape;237;p1"/>
          <p:cNvSpPr txBox="1"/>
          <p:nvPr>
            <p:ph idx="4" type="body"/>
          </p:nvPr>
        </p:nvSpPr>
        <p:spPr>
          <a:xfrm>
            <a:off x="6362700" y="2799145"/>
            <a:ext cx="4756241" cy="3435399"/>
          </a:xfrm>
          <a:prstGeom prst="rect">
            <a:avLst/>
          </a:prstGeom>
          <a:noFill/>
          <a:ln>
            <a:noFill/>
          </a:ln>
        </p:spPr>
        <p:txBody>
          <a:bodyPr anchorCtr="0" anchor="t" bIns="0" lIns="0" spcFirstLastPara="1" rIns="0" wrap="square" tIns="0">
            <a:normAutofit/>
          </a:bodyPr>
          <a:lstStyle/>
          <a:p>
            <a:pPr indent="-285750" lvl="0" marL="285750" rtl="0" algn="l">
              <a:lnSpc>
                <a:spcPct val="100000"/>
              </a:lnSpc>
              <a:spcBef>
                <a:spcPts val="0"/>
              </a:spcBef>
              <a:spcAft>
                <a:spcPts val="0"/>
              </a:spcAft>
              <a:buClr>
                <a:schemeClr val="dk1"/>
              </a:buClr>
              <a:buSzPts val="1800"/>
              <a:buFont typeface="Noto Sans Symbols"/>
              <a:buChar char="▪"/>
            </a:pPr>
            <a:r>
              <a:rPr lang="en-US" sz="1800"/>
              <a:t>Requirements, hints, and alignment notes are found in the </a:t>
            </a:r>
            <a:r>
              <a:rPr lang="en-US" sz="1800" u="sng"/>
              <a:t>Speaker Notes </a:t>
            </a:r>
            <a:r>
              <a:rPr lang="en-US" sz="1800"/>
              <a:t>section. </a:t>
            </a:r>
            <a:endParaRPr/>
          </a:p>
          <a:p>
            <a:pPr indent="-228600" lvl="1" marL="685800" rtl="0" algn="l">
              <a:lnSpc>
                <a:spcPct val="90000"/>
              </a:lnSpc>
              <a:spcBef>
                <a:spcPts val="500"/>
              </a:spcBef>
              <a:spcAft>
                <a:spcPts val="0"/>
              </a:spcAft>
              <a:buClr>
                <a:srgbClr val="7030A0"/>
              </a:buClr>
              <a:buSzPts val="1800"/>
              <a:buChar char="•"/>
            </a:pPr>
            <a:r>
              <a:rPr b="1" lang="en-US" sz="1800">
                <a:solidFill>
                  <a:srgbClr val="7030A0"/>
                </a:solidFill>
              </a:rPr>
              <a:t>To view speaker notes, click the “View” tab at the top of the application and select “notes.”</a:t>
            </a:r>
            <a:endParaRPr/>
          </a:p>
          <a:p>
            <a:pPr indent="-228600" lvl="1" marL="685800" rtl="0" algn="l">
              <a:lnSpc>
                <a:spcPct val="90000"/>
              </a:lnSpc>
              <a:spcBef>
                <a:spcPts val="500"/>
              </a:spcBef>
              <a:spcAft>
                <a:spcPts val="0"/>
              </a:spcAft>
              <a:buClr>
                <a:schemeClr val="dk1"/>
              </a:buClr>
              <a:buSzPts val="1800"/>
              <a:buChar char="•"/>
            </a:pPr>
            <a:r>
              <a:rPr lang="en-US" sz="1800"/>
              <a:t>Hint: You may need to expand the notes section in order to see all of the notes contained for each slide.</a:t>
            </a:r>
            <a:endParaRPr/>
          </a:p>
          <a:p>
            <a:pPr indent="-285750" lvl="0" marL="285750" rtl="0" algn="l">
              <a:lnSpc>
                <a:spcPct val="100000"/>
              </a:lnSpc>
              <a:spcBef>
                <a:spcPts val="1000"/>
              </a:spcBef>
              <a:spcAft>
                <a:spcPts val="0"/>
              </a:spcAft>
              <a:buClr>
                <a:schemeClr val="dk1"/>
              </a:buClr>
              <a:buSzPts val="1800"/>
              <a:buFont typeface="Noto Sans Symbols"/>
              <a:buChar char="▪"/>
            </a:pPr>
            <a:r>
              <a:rPr lang="en-US" sz="1800"/>
              <a:t>To view comments/feedback from faculty, click the “review” tab at the top of the application and select “Show Comments.”</a:t>
            </a:r>
            <a:endParaRPr/>
          </a:p>
          <a:p>
            <a:pPr indent="-171450" lvl="0" marL="285750" rtl="0" algn="l">
              <a:lnSpc>
                <a:spcPct val="100000"/>
              </a:lnSpc>
              <a:spcBef>
                <a:spcPts val="1000"/>
              </a:spcBef>
              <a:spcAft>
                <a:spcPts val="0"/>
              </a:spcAft>
              <a:buClr>
                <a:schemeClr val="dk1"/>
              </a:buClr>
              <a:buSzPts val="1800"/>
              <a:buFont typeface="Noto Sans Symbols"/>
              <a:buNone/>
            </a:pPr>
            <a:r>
              <a:t/>
            </a:r>
            <a:endParaRPr sz="1800"/>
          </a:p>
        </p:txBody>
      </p:sp>
      <p:sp>
        <p:nvSpPr>
          <p:cNvPr id="238" name="Google Shape;238;p1"/>
          <p:cNvSpPr txBox="1"/>
          <p:nvPr>
            <p:ph idx="11" type="ftr"/>
          </p:nvPr>
        </p:nvSpPr>
        <p:spPr>
          <a:xfrm>
            <a:off x="10693667" y="6362299"/>
            <a:ext cx="1317821" cy="3341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1400"/>
              <a:t>DOCTORATES WITH PURPOSE</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9"/>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Franklin Gothic"/>
              <a:buNone/>
            </a:pPr>
            <a:r>
              <a:rPr lang="en-US"/>
              <a:t>Problem Statement</a:t>
            </a:r>
            <a:endParaRPr/>
          </a:p>
        </p:txBody>
      </p:sp>
      <p:sp>
        <p:nvSpPr>
          <p:cNvPr id="317" name="Google Shape;317;p9"/>
          <p:cNvSpPr txBox="1"/>
          <p:nvPr>
            <p:ph idx="1" type="body"/>
          </p:nvPr>
        </p:nvSpPr>
        <p:spPr>
          <a:xfrm>
            <a:off x="963613" y="1757363"/>
            <a:ext cx="10693400" cy="446246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sz="3500"/>
              <a:t>The specific problem is that current problem spaces in computationally complex domains are navigated in less efficient manners due to an overreliance on quantitative data, which overlooks the deeper qualitative insights necessary for improving model accuracy and understanding.</a:t>
            </a:r>
            <a:endParaRPr sz="3500"/>
          </a:p>
        </p:txBody>
      </p:sp>
      <p:sp>
        <p:nvSpPr>
          <p:cNvPr id="318" name="Google Shape;318;p9"/>
          <p:cNvSpPr txBox="1"/>
          <p:nvPr>
            <p:ph idx="11" type="ftr"/>
          </p:nvPr>
        </p:nvSpPr>
        <p:spPr>
          <a:xfrm>
            <a:off x="10693667" y="6362299"/>
            <a:ext cx="1317821" cy="3341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1400"/>
              <a:t>DOCTORATES WITH PURPOSE</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0"/>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Phenomenon</a:t>
            </a:r>
            <a:endParaRPr/>
          </a:p>
        </p:txBody>
      </p:sp>
      <p:sp>
        <p:nvSpPr>
          <p:cNvPr id="326" name="Google Shape;326;p10"/>
          <p:cNvSpPr txBox="1"/>
          <p:nvPr>
            <p:ph idx="1" type="body"/>
          </p:nvPr>
        </p:nvSpPr>
        <p:spPr>
          <a:xfrm>
            <a:off x="963613" y="1757363"/>
            <a:ext cx="10693400" cy="4462462"/>
          </a:xfrm>
          <a:prstGeom prst="rect">
            <a:avLst/>
          </a:prstGeom>
          <a:noFill/>
          <a:ln>
            <a:noFill/>
          </a:ln>
        </p:spPr>
        <p:txBody>
          <a:bodyPr anchorCtr="0" anchor="t" bIns="45700" lIns="91425" spcFirstLastPara="1" rIns="91425" wrap="square" tIns="45700">
            <a:normAutofit fontScale="85000" lnSpcReduction="10000"/>
          </a:bodyPr>
          <a:lstStyle/>
          <a:p>
            <a:pPr indent="-50800" lvl="0" marL="228600" rtl="0" algn="l">
              <a:lnSpc>
                <a:spcPct val="90000"/>
              </a:lnSpc>
              <a:spcBef>
                <a:spcPts val="0"/>
              </a:spcBef>
              <a:spcAft>
                <a:spcPts val="0"/>
              </a:spcAft>
              <a:buClr>
                <a:schemeClr val="dk1"/>
              </a:buClr>
              <a:buSzPct val="80000"/>
              <a:buNone/>
            </a:pPr>
            <a:r>
              <a:rPr lang="en-US" sz="3500"/>
              <a:t>The phenomenon is that in computationally complex problem spaces, an overemphasis on quantitative data leads to inefficient navigation and underperforming predictive models. This occurs because purely data-driven approaches fail to account for the nuanced, qualitative insights inherent in human cognition and reasoning, which are essential for improving model accuracy and understanding (Hélie &amp; Pizlo, 2022, p. 688; Osbeck et al., 2024, p. 237). Qualitative methodologies can provide deeper insights into the problem-solving processes, enhancing both efficiency and predictive accuracy in these complex domains (Grass, 2024, p. 48).</a:t>
            </a:r>
            <a:endParaRPr/>
          </a:p>
        </p:txBody>
      </p:sp>
      <p:sp>
        <p:nvSpPr>
          <p:cNvPr id="327" name="Google Shape;327;p10"/>
          <p:cNvSpPr txBox="1"/>
          <p:nvPr>
            <p:ph idx="11" type="ftr"/>
          </p:nvPr>
        </p:nvSpPr>
        <p:spPr>
          <a:xfrm>
            <a:off x="10693667" y="6362299"/>
            <a:ext cx="1317821" cy="3341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1400"/>
              <a:t>DOCTORATES WITH PURPOSE</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1"/>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Franklin Gothic"/>
              <a:buNone/>
            </a:pPr>
            <a:br>
              <a:rPr baseline="-25000" lang="en-US"/>
            </a:br>
            <a:br>
              <a:rPr lang="en-US"/>
            </a:br>
            <a:br>
              <a:rPr lang="en-US"/>
            </a:br>
            <a:endParaRPr/>
          </a:p>
        </p:txBody>
      </p:sp>
      <p:sp>
        <p:nvSpPr>
          <p:cNvPr id="335" name="Google Shape;335;p11"/>
          <p:cNvSpPr txBox="1"/>
          <p:nvPr>
            <p:ph idx="1" type="body"/>
          </p:nvPr>
        </p:nvSpPr>
        <p:spPr>
          <a:xfrm>
            <a:off x="963613" y="1757363"/>
            <a:ext cx="10693400" cy="4462462"/>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b="1" lang="en-US"/>
              <a:t>RQ1:</a:t>
            </a:r>
            <a:r>
              <a:rPr lang="en-US"/>
              <a:t> How do qualitative insights contribute to improving the efficiency of predictive models in computationally complex domains? </a:t>
            </a:r>
            <a:endParaRPr/>
          </a:p>
          <a:p>
            <a:pPr indent="0" lvl="0" marL="0" rtl="0" algn="l">
              <a:lnSpc>
                <a:spcPct val="90000"/>
              </a:lnSpc>
              <a:spcBef>
                <a:spcPts val="0"/>
              </a:spcBef>
              <a:spcAft>
                <a:spcPts val="0"/>
              </a:spcAft>
              <a:buClr>
                <a:schemeClr val="dk1"/>
              </a:buClr>
              <a:buSzPct val="100000"/>
              <a:buNone/>
            </a:pPr>
            <a:r>
              <a:t/>
            </a:r>
            <a:endParaRPr/>
          </a:p>
          <a:p>
            <a:pPr indent="0" lvl="0" marL="0" rtl="0" algn="l">
              <a:lnSpc>
                <a:spcPct val="90000"/>
              </a:lnSpc>
              <a:spcBef>
                <a:spcPts val="0"/>
              </a:spcBef>
              <a:spcAft>
                <a:spcPts val="0"/>
              </a:spcAft>
              <a:buClr>
                <a:schemeClr val="dk1"/>
              </a:buClr>
              <a:buSzPct val="100000"/>
              <a:buNone/>
            </a:pPr>
            <a:r>
              <a:rPr b="1" i="1" lang="en-US"/>
              <a:t>RQ1 Explained:</a:t>
            </a:r>
            <a:r>
              <a:rPr lang="en-US"/>
              <a:t> This question investigates how qualitative approaches, such as problem re-representation and heuristic use, enhance the navigation of complex problem spaces that are traditionally reliant on quantitative data (Hélie &amp; Pizlo, 2022, p. 692; Grass, 2024, p. 50).</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b="1" lang="en-US"/>
              <a:t>RQ2</a:t>
            </a:r>
            <a:r>
              <a:rPr lang="en-US"/>
              <a:t>:How can a qualitative framework be designed to complement existing quantitative models for more accurate and efficient predictions in computationally complex domains?</a:t>
            </a:r>
            <a:endParaRPr/>
          </a:p>
          <a:p>
            <a:pPr indent="0" lvl="1" marL="457200" rtl="0" algn="l">
              <a:lnSpc>
                <a:spcPct val="90000"/>
              </a:lnSpc>
              <a:spcBef>
                <a:spcPts val="5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b="1" i="1" lang="en-US"/>
              <a:t>RQ2 Explained: </a:t>
            </a:r>
            <a:r>
              <a:rPr lang="en-US"/>
              <a:t>This overarching question seeks to understand how a hybrid approach leveraging both qualitative and quantitative insights can improve model performance (Osbeck et al., 2024, p. 240; Hélie &amp; Pizlo, 2022, p. 690).</a:t>
            </a:r>
            <a:endParaRPr/>
          </a:p>
          <a:p>
            <a:pPr indent="-50800" lvl="0" marL="228600" rtl="0" algn="l">
              <a:lnSpc>
                <a:spcPct val="90000"/>
              </a:lnSpc>
              <a:spcBef>
                <a:spcPts val="1000"/>
              </a:spcBef>
              <a:spcAft>
                <a:spcPts val="0"/>
              </a:spcAft>
              <a:buClr>
                <a:schemeClr val="dk1"/>
              </a:buClr>
              <a:buSzPct val="100000"/>
              <a:buNone/>
            </a:pPr>
            <a:r>
              <a:t/>
            </a:r>
            <a:endParaRPr/>
          </a:p>
        </p:txBody>
      </p:sp>
      <p:sp>
        <p:nvSpPr>
          <p:cNvPr id="336" name="Google Shape;336;p11"/>
          <p:cNvSpPr txBox="1"/>
          <p:nvPr/>
        </p:nvSpPr>
        <p:spPr>
          <a:xfrm>
            <a:off x="964023" y="879063"/>
            <a:ext cx="6935377" cy="61086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200"/>
              <a:buFont typeface="Franklin Gothic"/>
              <a:buNone/>
            </a:pPr>
            <a:r>
              <a:rPr b="1" i="0" lang="en-US" sz="3200">
                <a:solidFill>
                  <a:schemeClr val="dk1"/>
                </a:solidFill>
                <a:latin typeface="Franklin Gothic"/>
                <a:ea typeface="Franklin Gothic"/>
                <a:cs typeface="Franklin Gothic"/>
                <a:sym typeface="Franklin Gothic"/>
              </a:rPr>
              <a:t>Research Questions</a:t>
            </a:r>
            <a:endParaRPr/>
          </a:p>
        </p:txBody>
      </p:sp>
      <p:sp>
        <p:nvSpPr>
          <p:cNvPr id="337" name="Google Shape;337;p11"/>
          <p:cNvSpPr txBox="1"/>
          <p:nvPr>
            <p:ph idx="11" type="ftr"/>
          </p:nvPr>
        </p:nvSpPr>
        <p:spPr>
          <a:xfrm>
            <a:off x="10693667" y="6362299"/>
            <a:ext cx="1317821" cy="3341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1400"/>
              <a:t>DOCTORATES WITH PURPOSE</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12"/>
          <p:cNvSpPr txBox="1"/>
          <p:nvPr>
            <p:ph type="title"/>
          </p:nvPr>
        </p:nvSpPr>
        <p:spPr>
          <a:xfrm>
            <a:off x="952500" y="495701"/>
            <a:ext cx="6579777" cy="610863"/>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Franklin Gothic"/>
              <a:buNone/>
            </a:pPr>
            <a:r>
              <a:rPr lang="en-US"/>
              <a:t>Methodology Justification</a:t>
            </a:r>
            <a:endParaRPr/>
          </a:p>
        </p:txBody>
      </p:sp>
      <p:graphicFrame>
        <p:nvGraphicFramePr>
          <p:cNvPr id="345" name="Google Shape;345;p12"/>
          <p:cNvGraphicFramePr/>
          <p:nvPr/>
        </p:nvGraphicFramePr>
        <p:xfrm>
          <a:off x="952500" y="1106563"/>
          <a:ext cx="3000000" cy="3000000"/>
        </p:xfrm>
        <a:graphic>
          <a:graphicData uri="http://schemas.openxmlformats.org/drawingml/2006/table">
            <a:tbl>
              <a:tblPr bandRow="1" firstRow="1">
                <a:noFill/>
                <a:tableStyleId>{F71C4B4B-F09C-41CD-B9C7-4C6B8EC00CDD}</a:tableStyleId>
              </a:tblPr>
              <a:tblGrid>
                <a:gridCol w="5143500"/>
                <a:gridCol w="5143500"/>
              </a:tblGrid>
              <a:tr h="475550">
                <a:tc>
                  <a:txBody>
                    <a:bodyPr/>
                    <a:lstStyle/>
                    <a:p>
                      <a:pPr indent="0" lvl="0" marL="0" marR="0" rtl="0" algn="ctr">
                        <a:spcBef>
                          <a:spcPts val="0"/>
                        </a:spcBef>
                        <a:spcAft>
                          <a:spcPts val="0"/>
                        </a:spcAft>
                        <a:buNone/>
                      </a:pPr>
                      <a:r>
                        <a:rPr lang="en-US" sz="2400"/>
                        <a:t>Qualitative</a:t>
                      </a:r>
                      <a:endParaRPr/>
                    </a:p>
                  </a:txBody>
                  <a:tcPr marT="45725" marB="45725" marR="91450" marL="91450" anchor="ctr"/>
                </a:tc>
                <a:tc>
                  <a:txBody>
                    <a:bodyPr/>
                    <a:lstStyle/>
                    <a:p>
                      <a:pPr indent="0" lvl="0" marL="0" marR="0" rtl="0" algn="ctr">
                        <a:spcBef>
                          <a:spcPts val="0"/>
                        </a:spcBef>
                        <a:spcAft>
                          <a:spcPts val="0"/>
                        </a:spcAft>
                        <a:buNone/>
                      </a:pPr>
                      <a:r>
                        <a:rPr lang="en-US" sz="2400"/>
                        <a:t>Quantitative</a:t>
                      </a:r>
                      <a:endParaRPr/>
                    </a:p>
                  </a:txBody>
                  <a:tcPr marT="45725" marB="45725" marR="91450" marL="91450" anchor="ctr"/>
                </a:tc>
              </a:tr>
              <a:tr h="2390100">
                <a:tc>
                  <a:txBody>
                    <a:bodyPr/>
                    <a:lstStyle/>
                    <a:p>
                      <a:pPr indent="0" lvl="0" marL="0" marR="0" rtl="0" algn="l">
                        <a:spcBef>
                          <a:spcPts val="0"/>
                        </a:spcBef>
                        <a:spcAft>
                          <a:spcPts val="0"/>
                        </a:spcAft>
                        <a:buNone/>
                      </a:pPr>
                      <a:r>
                        <a:rPr b="1" lang="en-US" sz="1300">
                          <a:latin typeface="Libre Franklin"/>
                          <a:ea typeface="Libre Franklin"/>
                          <a:cs typeface="Libre Franklin"/>
                          <a:sym typeface="Libre Franklin"/>
                        </a:rPr>
                        <a:t>Main attributes of qualitative methodology: </a:t>
                      </a:r>
                      <a:r>
                        <a:rPr lang="en-US" sz="1300">
                          <a:latin typeface="Libre Franklin"/>
                          <a:ea typeface="Libre Franklin"/>
                          <a:cs typeface="Libre Franklin"/>
                          <a:sym typeface="Libre Franklin"/>
                        </a:rPr>
                        <a:t> Qualitative methodology is characterized by its focus on exploring complex phenomena through non-numeric data, which allows for a deep understanding of subjective experiences, processes, and meanings (Osbeck et al., 2024, p. 237). It is often used to investigate how individuals or systems interact with their environments, providing insights into the underlying reasons, motivations, and behaviors within a given context (Grass, 2024, p. 48). Qualitative research typically employs methods such as interviews, case studies, and participant observation, aiming to interpret and explain phenomena rather than predict or generalize findings.</a:t>
                      </a:r>
                      <a:endParaRPr sz="1300">
                        <a:latin typeface="Libre Franklin"/>
                        <a:ea typeface="Libre Franklin"/>
                        <a:cs typeface="Libre Franklin"/>
                        <a:sym typeface="Libre Franklin"/>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400"/>
                        <a:buFont typeface="Calibri"/>
                        <a:buNone/>
                      </a:pPr>
                      <a:r>
                        <a:rPr b="1" lang="en-US">
                          <a:latin typeface="Libre Franklin"/>
                          <a:ea typeface="Libre Franklin"/>
                          <a:cs typeface="Libre Franklin"/>
                          <a:sym typeface="Libre Franklin"/>
                        </a:rPr>
                        <a:t>Main attributes of quantitative methodology: </a:t>
                      </a:r>
                      <a:r>
                        <a:rPr lang="en-US">
                          <a:latin typeface="Libre Franklin"/>
                          <a:ea typeface="Libre Franklin"/>
                          <a:cs typeface="Libre Franklin"/>
                          <a:sym typeface="Libre Franklin"/>
                        </a:rPr>
                        <a:t>Quantitative research, in contrast, is grounded in the collection and analysis of numerical data to identify patterns, test hypotheses, and generate statistical conclusions (Wainstein et al., 2023, p. 308). It seeks to measure variables and relationships between them, often employing structured methodologies like surveys, experiments, or numerical simulations. The primary focus is on objectivity, replicability, and generalizability of findings to broader populations (Grass, 2024, p. 50).</a:t>
                      </a:r>
                      <a:endParaRPr>
                        <a:latin typeface="Libre Franklin"/>
                        <a:ea typeface="Libre Franklin"/>
                        <a:cs typeface="Libre Franklin"/>
                        <a:sym typeface="Libre Franklin"/>
                      </a:endParaRPr>
                    </a:p>
                  </a:txBody>
                  <a:tcPr marT="45725" marB="45725" marR="91450" marL="91450"/>
                </a:tc>
              </a:tr>
              <a:tr h="2083575">
                <a:tc>
                  <a:txBody>
                    <a:bodyPr/>
                    <a:lstStyle/>
                    <a:p>
                      <a:pPr indent="0" lvl="0" marL="0" marR="0" rtl="0" algn="l">
                        <a:lnSpc>
                          <a:spcPct val="100000"/>
                        </a:lnSpc>
                        <a:spcBef>
                          <a:spcPts val="0"/>
                        </a:spcBef>
                        <a:spcAft>
                          <a:spcPts val="0"/>
                        </a:spcAft>
                        <a:buClr>
                          <a:schemeClr val="lt1"/>
                        </a:buClr>
                        <a:buSzPts val="1400"/>
                        <a:buFont typeface="Calibri"/>
                        <a:buNone/>
                      </a:pPr>
                      <a:r>
                        <a:rPr b="1" lang="en-US" sz="1200">
                          <a:latin typeface="Libre Franklin"/>
                          <a:ea typeface="Libre Franklin"/>
                          <a:cs typeface="Libre Franklin"/>
                          <a:sym typeface="Libre Franklin"/>
                        </a:rPr>
                        <a:t>Justification for qualitative</a:t>
                      </a:r>
                      <a:r>
                        <a:rPr lang="en-US" sz="1200">
                          <a:latin typeface="Libre Franklin"/>
                          <a:ea typeface="Libre Franklin"/>
                          <a:cs typeface="Libre Franklin"/>
                          <a:sym typeface="Libre Franklin"/>
                        </a:rPr>
                        <a:t>: A qualitative methodology is appropriate for my proposed topic because the study focuses on exploring the deeper qualitative insights that are often overlooked in computationally complex domains. As Hélie and Pizlo (2022) emphasize, the complexity of such domains requires a more nuanced understanding of how qualitative reasoning can inform and improve the predictive accuracy of models (p. 692). By investigating intellectual history and philosophical perspectives, qualitative research enables me to examine how these insights influence the efficiency of navigating problem spaces, which aligns with the study's goals (Osbeck et al., 2024, p. 240).</a:t>
                      </a:r>
                      <a:endParaRPr sz="1200">
                        <a:latin typeface="Libre Franklin"/>
                        <a:ea typeface="Libre Franklin"/>
                        <a:cs typeface="Libre Franklin"/>
                        <a:sym typeface="Libre Franklin"/>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400"/>
                        <a:buFont typeface="Calibri"/>
                        <a:buNone/>
                      </a:pPr>
                      <a:r>
                        <a:rPr b="1" lang="en-US" sz="1100">
                          <a:latin typeface="Libre Franklin"/>
                          <a:ea typeface="Libre Franklin"/>
                          <a:cs typeface="Libre Franklin"/>
                          <a:sym typeface="Libre Franklin"/>
                        </a:rPr>
                        <a:t>Justification against quantitative: </a:t>
                      </a:r>
                      <a:r>
                        <a:rPr lang="en-US" sz="1100">
                          <a:latin typeface="Libre Franklin"/>
                          <a:ea typeface="Libre Franklin"/>
                          <a:cs typeface="Libre Franklin"/>
                          <a:sym typeface="Libre Franklin"/>
                        </a:rPr>
                        <a:t>Quantitative methodology is not suitable for this study because the central research question involves exploring qualitative insights and intellectual history, which cannot be adequately captured through numerical data alone. The purpose of the study is to explore the inefficiencies arising from an overreliance on quantitative methods in computationally complex domains. Using quantitative methods would replicate the very limitations the study seeks to address—namely, an inability to capture deeper, context-specific, and subjective insights (Hélie &amp; Pizlo, 2022, p. 694). Therefore, a purely numerical approach would be inadequate for understanding the conceptual and philosophical dimensions necessary to enhance predictive models.</a:t>
                      </a:r>
                      <a:endParaRPr sz="1100">
                        <a:latin typeface="Libre Franklin"/>
                        <a:ea typeface="Libre Franklin"/>
                        <a:cs typeface="Libre Franklin"/>
                        <a:sym typeface="Libre Franklin"/>
                      </a:endParaRPr>
                    </a:p>
                  </a:txBody>
                  <a:tcPr marT="45725" marB="45725" marR="91450" marL="91450"/>
                </a:tc>
              </a:tr>
            </a:tbl>
          </a:graphicData>
        </a:graphic>
      </p:graphicFrame>
      <p:sp>
        <p:nvSpPr>
          <p:cNvPr id="346" name="Google Shape;346;p12"/>
          <p:cNvSpPr txBox="1"/>
          <p:nvPr>
            <p:ph idx="11" type="ftr"/>
          </p:nvPr>
        </p:nvSpPr>
        <p:spPr>
          <a:xfrm>
            <a:off x="10693667" y="6362299"/>
            <a:ext cx="1317821" cy="3341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1400"/>
              <a:t>DOCTORATES WITH PURPOSE</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30d854aa1da_0_24"/>
          <p:cNvSpPr txBox="1"/>
          <p:nvPr>
            <p:ph type="title"/>
          </p:nvPr>
        </p:nvSpPr>
        <p:spPr>
          <a:xfrm>
            <a:off x="952500" y="364028"/>
            <a:ext cx="4941600" cy="6108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Design</a:t>
            </a:r>
            <a:endParaRPr/>
          </a:p>
        </p:txBody>
      </p:sp>
      <p:graphicFrame>
        <p:nvGraphicFramePr>
          <p:cNvPr id="354" name="Google Shape;354;g30d854aa1da_0_24"/>
          <p:cNvGraphicFramePr/>
          <p:nvPr/>
        </p:nvGraphicFramePr>
        <p:xfrm>
          <a:off x="952500" y="1117599"/>
          <a:ext cx="3000000" cy="3000000"/>
        </p:xfrm>
        <a:graphic>
          <a:graphicData uri="http://schemas.openxmlformats.org/drawingml/2006/table">
            <a:tbl>
              <a:tblPr bandRow="1" firstRow="1">
                <a:noFill/>
                <a:tableStyleId>{F71C4B4B-F09C-41CD-B9C7-4C6B8EC00CDD}</a:tableStyleId>
              </a:tblPr>
              <a:tblGrid>
                <a:gridCol w="1536700"/>
                <a:gridCol w="5600700"/>
                <a:gridCol w="3149600"/>
              </a:tblGrid>
              <a:tr h="609025">
                <a:tc>
                  <a:txBody>
                    <a:bodyPr/>
                    <a:lstStyle/>
                    <a:p>
                      <a:pPr indent="0" lvl="0" marL="0" marR="0" rtl="0" algn="ctr">
                        <a:spcBef>
                          <a:spcPts val="0"/>
                        </a:spcBef>
                        <a:spcAft>
                          <a:spcPts val="0"/>
                        </a:spcAft>
                        <a:buNone/>
                      </a:pPr>
                      <a:r>
                        <a:rPr b="1" i="0" lang="en-US" sz="1600">
                          <a:solidFill>
                            <a:schemeClr val="lt1"/>
                          </a:solidFill>
                          <a:latin typeface="Calibri"/>
                          <a:ea typeface="Calibri"/>
                          <a:cs typeface="Calibri"/>
                          <a:sym typeface="Calibri"/>
                        </a:rPr>
                        <a:t>Design</a:t>
                      </a:r>
                      <a:endParaRPr/>
                    </a:p>
                  </a:txBody>
                  <a:tcPr marT="45725" marB="45725" marR="91450" marL="91450" anchor="ctr"/>
                </a:tc>
                <a:tc>
                  <a:txBody>
                    <a:bodyPr/>
                    <a:lstStyle/>
                    <a:p>
                      <a:pPr indent="0" lvl="0" marL="0" marR="0" rtl="0" algn="ctr">
                        <a:spcBef>
                          <a:spcPts val="0"/>
                        </a:spcBef>
                        <a:spcAft>
                          <a:spcPts val="0"/>
                        </a:spcAft>
                        <a:buNone/>
                      </a:pPr>
                      <a:r>
                        <a:rPr b="1" i="0" lang="en-US" sz="1600">
                          <a:solidFill>
                            <a:schemeClr val="lt1"/>
                          </a:solidFill>
                          <a:latin typeface="Calibri"/>
                          <a:ea typeface="Calibri"/>
                          <a:cs typeface="Calibri"/>
                          <a:sym typeface="Calibri"/>
                        </a:rPr>
                        <a:t>Definition</a:t>
                      </a:r>
                      <a:endParaRPr/>
                    </a:p>
                  </a:txBody>
                  <a:tcPr marT="45725" marB="45725" marR="91450" marL="91450" anchor="ctr"/>
                </a:tc>
                <a:tc>
                  <a:txBody>
                    <a:bodyPr/>
                    <a:lstStyle/>
                    <a:p>
                      <a:pPr indent="0" lvl="0" marL="0" marR="0" rtl="0" algn="ctr">
                        <a:spcBef>
                          <a:spcPts val="0"/>
                        </a:spcBef>
                        <a:spcAft>
                          <a:spcPts val="0"/>
                        </a:spcAft>
                        <a:buNone/>
                      </a:pPr>
                      <a:r>
                        <a:rPr b="1" i="0" lang="en-US" sz="1600">
                          <a:solidFill>
                            <a:schemeClr val="lt1"/>
                          </a:solidFill>
                          <a:latin typeface="Calibri"/>
                          <a:ea typeface="Calibri"/>
                          <a:cs typeface="Calibri"/>
                          <a:sym typeface="Calibri"/>
                        </a:rPr>
                        <a:t>Justification</a:t>
                      </a:r>
                      <a:endParaRPr/>
                    </a:p>
                    <a:p>
                      <a:pPr indent="0" lvl="0" marL="0" marR="0" rtl="0" algn="ctr">
                        <a:spcBef>
                          <a:spcPts val="0"/>
                        </a:spcBef>
                        <a:spcAft>
                          <a:spcPts val="0"/>
                        </a:spcAft>
                        <a:buNone/>
                      </a:pPr>
                      <a:r>
                        <a:rPr b="1" i="0" lang="en-US" sz="1600">
                          <a:solidFill>
                            <a:schemeClr val="lt1"/>
                          </a:solidFill>
                          <a:latin typeface="Calibri"/>
                          <a:ea typeface="Calibri"/>
                          <a:cs typeface="Calibri"/>
                          <a:sym typeface="Calibri"/>
                        </a:rPr>
                        <a:t>(use /not use)</a:t>
                      </a:r>
                      <a:endParaRPr/>
                    </a:p>
                  </a:txBody>
                  <a:tcPr marT="45725" marB="45725" marR="91450" marL="91450" anchor="ctr"/>
                </a:tc>
              </a:tr>
              <a:tr h="927125">
                <a:tc>
                  <a:txBody>
                    <a:bodyPr/>
                    <a:lstStyle/>
                    <a:p>
                      <a:pPr indent="0" lvl="0" marL="0" marR="0" rtl="0" algn="l">
                        <a:spcBef>
                          <a:spcPts val="0"/>
                        </a:spcBef>
                        <a:spcAft>
                          <a:spcPts val="0"/>
                        </a:spcAft>
                        <a:buNone/>
                      </a:pPr>
                      <a:r>
                        <a:rPr lang="en-US" sz="1600">
                          <a:latin typeface="Libre Franklin"/>
                          <a:ea typeface="Libre Franklin"/>
                          <a:cs typeface="Libre Franklin"/>
                          <a:sym typeface="Libre Franklin"/>
                        </a:rPr>
                        <a:t>Grounded Theory </a:t>
                      </a:r>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400"/>
                        <a:buFont typeface="Arial"/>
                        <a:buNone/>
                      </a:pPr>
                      <a:r>
                        <a:rPr lang="en-US" sz="2000">
                          <a:latin typeface="Libre Franklin"/>
                          <a:ea typeface="Libre Franklin"/>
                          <a:cs typeface="Libre Franklin"/>
                          <a:sym typeface="Libre Franklin"/>
                        </a:rPr>
                        <a:t>Grounded theory involves developing a theory that emerges from systematically collected and analyzed data. The aim is to generate a framework that explains or accounts for patterns and relationships within the data, particularly when there is little existing theoretical foundation (Wainstein et al., 2023, p. 310).</a:t>
                      </a:r>
                      <a:endParaRPr b="0" i="0" sz="2200" u="none" strike="noStrike">
                        <a:latin typeface="Calibri"/>
                        <a:ea typeface="Calibri"/>
                        <a:cs typeface="Calibri"/>
                        <a:sym typeface="Calibri"/>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400"/>
                        <a:buFont typeface="Libre Franklin"/>
                        <a:buNone/>
                      </a:pPr>
                      <a:r>
                        <a:rPr b="1" lang="en-US" sz="1500">
                          <a:latin typeface="Libre Franklin"/>
                          <a:ea typeface="Libre Franklin"/>
                          <a:cs typeface="Libre Franklin"/>
                          <a:sym typeface="Libre Franklin"/>
                        </a:rPr>
                        <a:t>Selected: </a:t>
                      </a:r>
                      <a:r>
                        <a:rPr lang="en-US" sz="1500">
                          <a:latin typeface="Libre Franklin"/>
                          <a:ea typeface="Libre Franklin"/>
                          <a:cs typeface="Libre Franklin"/>
                          <a:sym typeface="Libre Franklin"/>
                        </a:rPr>
                        <a:t>Grounded theory is the most appropriate design for my study because I am developing the Svoboda-James Transcendental Tri-Hierarchy from the qualitative insights derived from non-artificial intelligence disciplines. I aim to build this theory based on qualitative data, such as historical and philosophical analysis, to address inefficiencies in navigating computationally complex problem spaces. This approach aligns with the grounded theory method of generating theory directly from qualitative data (Wainstein et al., 2023, p. 310).</a:t>
                      </a:r>
                      <a:endParaRPr b="0" i="0" sz="1700">
                        <a:latin typeface="Calibri"/>
                        <a:ea typeface="Calibri"/>
                        <a:cs typeface="Calibri"/>
                        <a:sym typeface="Calibri"/>
                      </a:endParaRPr>
                    </a:p>
                  </a:txBody>
                  <a:tcPr marT="45725" marB="45725" marR="91450" marL="91450"/>
                </a:tc>
              </a:tr>
            </a:tbl>
          </a:graphicData>
        </a:graphic>
      </p:graphicFrame>
      <p:sp>
        <p:nvSpPr>
          <p:cNvPr id="355" name="Google Shape;355;g30d854aa1da_0_24"/>
          <p:cNvSpPr txBox="1"/>
          <p:nvPr>
            <p:ph idx="11" type="ftr"/>
          </p:nvPr>
        </p:nvSpPr>
        <p:spPr>
          <a:xfrm>
            <a:off x="10693667" y="6362299"/>
            <a:ext cx="1317900" cy="334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1400"/>
              <a:t>DOCTORATES WITH PURPOSE</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13"/>
          <p:cNvSpPr txBox="1"/>
          <p:nvPr>
            <p:ph type="title"/>
          </p:nvPr>
        </p:nvSpPr>
        <p:spPr>
          <a:xfrm>
            <a:off x="952500" y="364028"/>
            <a:ext cx="4941600" cy="6108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Design cont..</a:t>
            </a:r>
            <a:endParaRPr/>
          </a:p>
        </p:txBody>
      </p:sp>
      <p:graphicFrame>
        <p:nvGraphicFramePr>
          <p:cNvPr id="363" name="Google Shape;363;p13"/>
          <p:cNvGraphicFramePr/>
          <p:nvPr/>
        </p:nvGraphicFramePr>
        <p:xfrm>
          <a:off x="952500" y="1117599"/>
          <a:ext cx="3000000" cy="3000000"/>
        </p:xfrm>
        <a:graphic>
          <a:graphicData uri="http://schemas.openxmlformats.org/drawingml/2006/table">
            <a:tbl>
              <a:tblPr bandRow="1" firstRow="1">
                <a:noFill/>
                <a:tableStyleId>{F71C4B4B-F09C-41CD-B9C7-4C6B8EC00CDD}</a:tableStyleId>
              </a:tblPr>
              <a:tblGrid>
                <a:gridCol w="1536700"/>
                <a:gridCol w="5600700"/>
                <a:gridCol w="3149600"/>
              </a:tblGrid>
              <a:tr h="609025">
                <a:tc>
                  <a:txBody>
                    <a:bodyPr/>
                    <a:lstStyle/>
                    <a:p>
                      <a:pPr indent="0" lvl="0" marL="0" marR="0" rtl="0" algn="ctr">
                        <a:spcBef>
                          <a:spcPts val="0"/>
                        </a:spcBef>
                        <a:spcAft>
                          <a:spcPts val="0"/>
                        </a:spcAft>
                        <a:buNone/>
                      </a:pPr>
                      <a:r>
                        <a:rPr b="1" i="0" lang="en-US" sz="1600">
                          <a:solidFill>
                            <a:schemeClr val="lt1"/>
                          </a:solidFill>
                          <a:latin typeface="Calibri"/>
                          <a:ea typeface="Calibri"/>
                          <a:cs typeface="Calibri"/>
                          <a:sym typeface="Calibri"/>
                        </a:rPr>
                        <a:t>Design</a:t>
                      </a:r>
                      <a:endParaRPr/>
                    </a:p>
                  </a:txBody>
                  <a:tcPr marT="45725" marB="45725" marR="91450" marL="91450" anchor="ctr"/>
                </a:tc>
                <a:tc>
                  <a:txBody>
                    <a:bodyPr/>
                    <a:lstStyle/>
                    <a:p>
                      <a:pPr indent="0" lvl="0" marL="0" marR="0" rtl="0" algn="ctr">
                        <a:spcBef>
                          <a:spcPts val="0"/>
                        </a:spcBef>
                        <a:spcAft>
                          <a:spcPts val="0"/>
                        </a:spcAft>
                        <a:buNone/>
                      </a:pPr>
                      <a:r>
                        <a:rPr b="1" i="0" lang="en-US" sz="1600">
                          <a:solidFill>
                            <a:schemeClr val="lt1"/>
                          </a:solidFill>
                          <a:latin typeface="Calibri"/>
                          <a:ea typeface="Calibri"/>
                          <a:cs typeface="Calibri"/>
                          <a:sym typeface="Calibri"/>
                        </a:rPr>
                        <a:t>Definition</a:t>
                      </a:r>
                      <a:endParaRPr/>
                    </a:p>
                  </a:txBody>
                  <a:tcPr marT="45725" marB="45725" marR="91450" marL="91450" anchor="ctr"/>
                </a:tc>
                <a:tc>
                  <a:txBody>
                    <a:bodyPr/>
                    <a:lstStyle/>
                    <a:p>
                      <a:pPr indent="0" lvl="0" marL="0" marR="0" rtl="0" algn="ctr">
                        <a:spcBef>
                          <a:spcPts val="0"/>
                        </a:spcBef>
                        <a:spcAft>
                          <a:spcPts val="0"/>
                        </a:spcAft>
                        <a:buNone/>
                      </a:pPr>
                      <a:r>
                        <a:rPr b="1" i="0" lang="en-US" sz="1600">
                          <a:solidFill>
                            <a:schemeClr val="lt1"/>
                          </a:solidFill>
                          <a:latin typeface="Calibri"/>
                          <a:ea typeface="Calibri"/>
                          <a:cs typeface="Calibri"/>
                          <a:sym typeface="Calibri"/>
                        </a:rPr>
                        <a:t>Justification</a:t>
                      </a:r>
                      <a:endParaRPr/>
                    </a:p>
                    <a:p>
                      <a:pPr indent="0" lvl="0" marL="0" marR="0" rtl="0" algn="ctr">
                        <a:spcBef>
                          <a:spcPts val="0"/>
                        </a:spcBef>
                        <a:spcAft>
                          <a:spcPts val="0"/>
                        </a:spcAft>
                        <a:buNone/>
                      </a:pPr>
                      <a:r>
                        <a:rPr b="1" i="0" lang="en-US" sz="1600">
                          <a:solidFill>
                            <a:schemeClr val="lt1"/>
                          </a:solidFill>
                          <a:latin typeface="Calibri"/>
                          <a:ea typeface="Calibri"/>
                          <a:cs typeface="Calibri"/>
                          <a:sym typeface="Calibri"/>
                        </a:rPr>
                        <a:t>(use /not use)</a:t>
                      </a:r>
                      <a:endParaRPr/>
                    </a:p>
                  </a:txBody>
                  <a:tcPr marT="45725" marB="45725" marR="91450" marL="91450" anchor="ctr"/>
                </a:tc>
              </a:tr>
              <a:tr h="927125">
                <a:tc>
                  <a:txBody>
                    <a:bodyPr/>
                    <a:lstStyle/>
                    <a:p>
                      <a:pPr indent="0" lvl="0" marL="0" marR="0" rtl="0" algn="l">
                        <a:spcBef>
                          <a:spcPts val="0"/>
                        </a:spcBef>
                        <a:spcAft>
                          <a:spcPts val="0"/>
                        </a:spcAft>
                        <a:buNone/>
                      </a:pPr>
                      <a:r>
                        <a:rPr b="0" i="0" lang="en-US" sz="1400">
                          <a:latin typeface="Calibri"/>
                          <a:ea typeface="Calibri"/>
                          <a:cs typeface="Calibri"/>
                          <a:sym typeface="Calibri"/>
                        </a:rPr>
                        <a:t>Narrative </a:t>
                      </a:r>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400"/>
                        <a:buFont typeface="Arial"/>
                        <a:buNone/>
                      </a:pPr>
                      <a:r>
                        <a:rPr lang="en-US" sz="1600">
                          <a:latin typeface="Libre Franklin"/>
                          <a:ea typeface="Libre Franklin"/>
                          <a:cs typeface="Libre Franklin"/>
                          <a:sym typeface="Libre Franklin"/>
                        </a:rPr>
                        <a:t>Narrative research involves exploring and analyzing stories or personal accounts to understand how individuals construct meaning around their experiences or events. It often focuses on the structure and content of stories to reveal deeper insights (Grass, 2024, p. 48).</a:t>
                      </a:r>
                      <a:endParaRPr sz="1600">
                        <a:latin typeface="Libre Franklin"/>
                        <a:ea typeface="Libre Franklin"/>
                        <a:cs typeface="Libre Franklin"/>
                        <a:sym typeface="Libre Franklin"/>
                      </a:endParaRPr>
                    </a:p>
                  </a:txBody>
                  <a:tcPr marT="45725" marB="45725" marR="91450" marL="91450"/>
                </a:tc>
                <a:tc>
                  <a:txBody>
                    <a:bodyPr/>
                    <a:lstStyle/>
                    <a:p>
                      <a:pPr indent="0" lvl="0" marL="0" marR="0" rtl="0" algn="l">
                        <a:spcBef>
                          <a:spcPts val="0"/>
                        </a:spcBef>
                        <a:spcAft>
                          <a:spcPts val="0"/>
                        </a:spcAft>
                        <a:buNone/>
                      </a:pPr>
                      <a:r>
                        <a:rPr b="1" lang="en-US" sz="1200">
                          <a:latin typeface="Libre Franklin"/>
                          <a:ea typeface="Libre Franklin"/>
                          <a:cs typeface="Libre Franklin"/>
                          <a:sym typeface="Libre Franklin"/>
                        </a:rPr>
                        <a:t>Not selected: </a:t>
                      </a:r>
                      <a:r>
                        <a:rPr lang="en-US" sz="1200">
                          <a:latin typeface="Libre Franklin"/>
                          <a:ea typeface="Libre Franklin"/>
                          <a:cs typeface="Libre Franklin"/>
                          <a:sym typeface="Libre Franklin"/>
                        </a:rPr>
                        <a:t>Narrative research is primarily concerned with the stories and personal accounts of individuals, which is not the focus of my study. My research examines philosophical reflections and intellectual history to enhance understanding in computationally complex domains, which does not align with the narrative </a:t>
                      </a:r>
                      <a:r>
                        <a:rPr lang="en-US" sz="1200">
                          <a:latin typeface="Libre Franklin"/>
                          <a:ea typeface="Libre Franklin"/>
                          <a:cs typeface="Libre Franklin"/>
                          <a:sym typeface="Libre Franklin"/>
                        </a:rPr>
                        <a:t>approach</a:t>
                      </a:r>
                      <a:r>
                        <a:rPr lang="en-US" sz="1200">
                          <a:latin typeface="Libre Franklin"/>
                          <a:ea typeface="Libre Franklin"/>
                          <a:cs typeface="Libre Franklin"/>
                          <a:sym typeface="Libre Franklin"/>
                        </a:rPr>
                        <a:t> emphasis on storytelling and personal experiences.</a:t>
                      </a:r>
                      <a:endParaRPr sz="1200">
                        <a:latin typeface="Libre Franklin"/>
                        <a:ea typeface="Libre Franklin"/>
                        <a:cs typeface="Libre Franklin"/>
                        <a:sym typeface="Libre Franklin"/>
                      </a:endParaRPr>
                    </a:p>
                  </a:txBody>
                  <a:tcPr marT="45725" marB="45725" marR="91450" marL="91450"/>
                </a:tc>
              </a:tr>
              <a:tr h="927125">
                <a:tc>
                  <a:txBody>
                    <a:bodyPr/>
                    <a:lstStyle/>
                    <a:p>
                      <a:pPr indent="0" lvl="0" marL="0" marR="0" rtl="0" algn="l">
                        <a:spcBef>
                          <a:spcPts val="0"/>
                        </a:spcBef>
                        <a:spcAft>
                          <a:spcPts val="0"/>
                        </a:spcAft>
                        <a:buNone/>
                      </a:pPr>
                      <a:r>
                        <a:rPr b="0" i="0" lang="en-US" sz="1400">
                          <a:latin typeface="Calibri"/>
                          <a:ea typeface="Calibri"/>
                          <a:cs typeface="Calibri"/>
                          <a:sym typeface="Calibri"/>
                        </a:rPr>
                        <a:t>Case Study </a:t>
                      </a:r>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400"/>
                        <a:buFont typeface="Arial"/>
                        <a:buNone/>
                      </a:pPr>
                      <a:r>
                        <a:rPr lang="en-US" sz="1600">
                          <a:latin typeface="Libre Franklin"/>
                          <a:ea typeface="Libre Franklin"/>
                          <a:cs typeface="Libre Franklin"/>
                          <a:sym typeface="Libre Franklin"/>
                        </a:rPr>
                        <a:t>A case study design involves an in-depth, contextual analysis of a particular instance, event, or phenomenon within its real-life context. It is used to gain a holistic understanding of the case and explore the complexity of the phenomenon in detail (Osbeck et al., 2024, p. 237).</a:t>
                      </a:r>
                      <a:endParaRPr sz="1600">
                        <a:latin typeface="Libre Franklin"/>
                        <a:ea typeface="Libre Franklin"/>
                        <a:cs typeface="Libre Franklin"/>
                        <a:sym typeface="Libre Franklin"/>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400"/>
                        <a:buFont typeface="Libre Franklin"/>
                        <a:buNone/>
                      </a:pPr>
                      <a:r>
                        <a:rPr b="1" lang="en-US" sz="1200">
                          <a:latin typeface="Libre Franklin"/>
                          <a:ea typeface="Libre Franklin"/>
                          <a:cs typeface="Libre Franklin"/>
                          <a:sym typeface="Libre Franklin"/>
                        </a:rPr>
                        <a:t>Not Selected:</a:t>
                      </a:r>
                      <a:r>
                        <a:rPr lang="en-US" sz="1200">
                          <a:latin typeface="Libre Franklin"/>
                          <a:ea typeface="Libre Franklin"/>
                          <a:cs typeface="Libre Franklin"/>
                          <a:sym typeface="Libre Franklin"/>
                        </a:rPr>
                        <a:t> I will use case studies to support the development of grounded theory by providing rich, contextualized examples where qualitative reasoning has improved the efficiency of predictive models in computationally complex domains. However, my primary goal is theory generation, not merely understanding a specific case, which is why case study is a secondary design supporting my theory-driven approach rather than the main methodology (Osbeck et al., 2024, p. 237).</a:t>
                      </a:r>
                      <a:endParaRPr sz="1200">
                        <a:latin typeface="Libre Franklin"/>
                        <a:ea typeface="Libre Franklin"/>
                        <a:cs typeface="Libre Franklin"/>
                        <a:sym typeface="Libre Franklin"/>
                      </a:endParaRPr>
                    </a:p>
                  </a:txBody>
                  <a:tcPr marT="45725" marB="45725" marR="91450" marL="91450"/>
                </a:tc>
              </a:tr>
            </a:tbl>
          </a:graphicData>
        </a:graphic>
      </p:graphicFrame>
      <p:sp>
        <p:nvSpPr>
          <p:cNvPr id="364" name="Google Shape;364;p13"/>
          <p:cNvSpPr txBox="1"/>
          <p:nvPr>
            <p:ph idx="11" type="ftr"/>
          </p:nvPr>
        </p:nvSpPr>
        <p:spPr>
          <a:xfrm>
            <a:off x="10693667" y="6362299"/>
            <a:ext cx="1317821" cy="3341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1400"/>
              <a:t>DOCTORATES WITH PURPOSE</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30d854aa1da_0_16"/>
          <p:cNvSpPr txBox="1"/>
          <p:nvPr>
            <p:ph type="title"/>
          </p:nvPr>
        </p:nvSpPr>
        <p:spPr>
          <a:xfrm>
            <a:off x="952500" y="364028"/>
            <a:ext cx="4941600" cy="6108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Design cont…</a:t>
            </a:r>
            <a:endParaRPr/>
          </a:p>
        </p:txBody>
      </p:sp>
      <p:graphicFrame>
        <p:nvGraphicFramePr>
          <p:cNvPr id="372" name="Google Shape;372;g30d854aa1da_0_16"/>
          <p:cNvGraphicFramePr/>
          <p:nvPr/>
        </p:nvGraphicFramePr>
        <p:xfrm>
          <a:off x="952500" y="1117599"/>
          <a:ext cx="3000000" cy="3000000"/>
        </p:xfrm>
        <a:graphic>
          <a:graphicData uri="http://schemas.openxmlformats.org/drawingml/2006/table">
            <a:tbl>
              <a:tblPr bandRow="1" firstRow="1">
                <a:noFill/>
                <a:tableStyleId>{F71C4B4B-F09C-41CD-B9C7-4C6B8EC00CDD}</a:tableStyleId>
              </a:tblPr>
              <a:tblGrid>
                <a:gridCol w="1536700"/>
                <a:gridCol w="5600700"/>
                <a:gridCol w="3149600"/>
              </a:tblGrid>
              <a:tr h="609025">
                <a:tc>
                  <a:txBody>
                    <a:bodyPr/>
                    <a:lstStyle/>
                    <a:p>
                      <a:pPr indent="0" lvl="0" marL="0" marR="0" rtl="0" algn="ctr">
                        <a:spcBef>
                          <a:spcPts val="0"/>
                        </a:spcBef>
                        <a:spcAft>
                          <a:spcPts val="0"/>
                        </a:spcAft>
                        <a:buNone/>
                      </a:pPr>
                      <a:r>
                        <a:rPr b="1" i="0" lang="en-US" sz="1600">
                          <a:solidFill>
                            <a:schemeClr val="lt1"/>
                          </a:solidFill>
                          <a:latin typeface="Calibri"/>
                          <a:ea typeface="Calibri"/>
                          <a:cs typeface="Calibri"/>
                          <a:sym typeface="Calibri"/>
                        </a:rPr>
                        <a:t>Design</a:t>
                      </a:r>
                      <a:endParaRPr/>
                    </a:p>
                  </a:txBody>
                  <a:tcPr marT="45725" marB="45725" marR="91450" marL="91450" anchor="ctr"/>
                </a:tc>
                <a:tc>
                  <a:txBody>
                    <a:bodyPr/>
                    <a:lstStyle/>
                    <a:p>
                      <a:pPr indent="0" lvl="0" marL="0" marR="0" rtl="0" algn="ctr">
                        <a:spcBef>
                          <a:spcPts val="0"/>
                        </a:spcBef>
                        <a:spcAft>
                          <a:spcPts val="0"/>
                        </a:spcAft>
                        <a:buNone/>
                      </a:pPr>
                      <a:r>
                        <a:rPr b="1" i="0" lang="en-US" sz="1600">
                          <a:solidFill>
                            <a:schemeClr val="lt1"/>
                          </a:solidFill>
                          <a:latin typeface="Calibri"/>
                          <a:ea typeface="Calibri"/>
                          <a:cs typeface="Calibri"/>
                          <a:sym typeface="Calibri"/>
                        </a:rPr>
                        <a:t>Definition</a:t>
                      </a:r>
                      <a:endParaRPr/>
                    </a:p>
                  </a:txBody>
                  <a:tcPr marT="45725" marB="45725" marR="91450" marL="91450" anchor="ctr"/>
                </a:tc>
                <a:tc>
                  <a:txBody>
                    <a:bodyPr/>
                    <a:lstStyle/>
                    <a:p>
                      <a:pPr indent="0" lvl="0" marL="0" marR="0" rtl="0" algn="ctr">
                        <a:spcBef>
                          <a:spcPts val="0"/>
                        </a:spcBef>
                        <a:spcAft>
                          <a:spcPts val="0"/>
                        </a:spcAft>
                        <a:buNone/>
                      </a:pPr>
                      <a:r>
                        <a:rPr b="1" i="0" lang="en-US" sz="1600">
                          <a:solidFill>
                            <a:schemeClr val="lt1"/>
                          </a:solidFill>
                          <a:latin typeface="Calibri"/>
                          <a:ea typeface="Calibri"/>
                          <a:cs typeface="Calibri"/>
                          <a:sym typeface="Calibri"/>
                        </a:rPr>
                        <a:t>Justification</a:t>
                      </a:r>
                      <a:endParaRPr/>
                    </a:p>
                    <a:p>
                      <a:pPr indent="0" lvl="0" marL="0" marR="0" rtl="0" algn="ctr">
                        <a:spcBef>
                          <a:spcPts val="0"/>
                        </a:spcBef>
                        <a:spcAft>
                          <a:spcPts val="0"/>
                        </a:spcAft>
                        <a:buNone/>
                      </a:pPr>
                      <a:r>
                        <a:rPr b="1" i="0" lang="en-US" sz="1600">
                          <a:solidFill>
                            <a:schemeClr val="lt1"/>
                          </a:solidFill>
                          <a:latin typeface="Calibri"/>
                          <a:ea typeface="Calibri"/>
                          <a:cs typeface="Calibri"/>
                          <a:sym typeface="Calibri"/>
                        </a:rPr>
                        <a:t>(use /not use)</a:t>
                      </a:r>
                      <a:endParaRPr/>
                    </a:p>
                  </a:txBody>
                  <a:tcPr marT="45725" marB="45725" marR="91450" marL="91450" anchor="ctr"/>
                </a:tc>
              </a:tr>
              <a:tr h="927125">
                <a:tc>
                  <a:txBody>
                    <a:bodyPr/>
                    <a:lstStyle/>
                    <a:p>
                      <a:pPr indent="0" lvl="0" marL="0" marR="0" rtl="0" algn="l">
                        <a:spcBef>
                          <a:spcPts val="0"/>
                        </a:spcBef>
                        <a:spcAft>
                          <a:spcPts val="0"/>
                        </a:spcAft>
                        <a:buNone/>
                      </a:pPr>
                      <a:r>
                        <a:rPr lang="en-US" sz="1600">
                          <a:latin typeface="Libre Franklin"/>
                          <a:ea typeface="Libre Franklin"/>
                          <a:cs typeface="Libre Franklin"/>
                          <a:sym typeface="Libre Franklin"/>
                        </a:rPr>
                        <a:t>Qualitative Descriptive</a:t>
                      </a:r>
                      <a:endParaRPr sz="1600">
                        <a:latin typeface="Libre Franklin"/>
                        <a:ea typeface="Libre Franklin"/>
                        <a:cs typeface="Libre Franklin"/>
                        <a:sym typeface="Libre Franklin"/>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400"/>
                        <a:buFont typeface="Arial"/>
                        <a:buNone/>
                      </a:pPr>
                      <a:r>
                        <a:rPr lang="en-US" sz="1600">
                          <a:latin typeface="Libre Franklin"/>
                          <a:ea typeface="Libre Franklin"/>
                          <a:cs typeface="Libre Franklin"/>
                          <a:sym typeface="Libre Franklin"/>
                        </a:rPr>
                        <a:t>Qualitative prescription refers to the structured development of insights or recommendations based on qualitative data, often aimed at improving practice or decision-making within a specific domain. It is focused on generating actionable strategies that stem from a deep understanding of the context and participants involved (Osbeck et al., 2024, p. 240).</a:t>
                      </a:r>
                      <a:endParaRPr sz="1600">
                        <a:latin typeface="Libre Franklin"/>
                        <a:ea typeface="Libre Franklin"/>
                        <a:cs typeface="Libre Franklin"/>
                        <a:sym typeface="Libre Franklin"/>
                      </a:endParaRPr>
                    </a:p>
                  </a:txBody>
                  <a:tcPr marT="45725" marB="45725" marR="91450" marL="91450"/>
                </a:tc>
                <a:tc>
                  <a:txBody>
                    <a:bodyPr/>
                    <a:lstStyle/>
                    <a:p>
                      <a:pPr indent="0" lvl="0" marL="0" marR="0" rtl="0" algn="l">
                        <a:spcBef>
                          <a:spcPts val="0"/>
                        </a:spcBef>
                        <a:spcAft>
                          <a:spcPts val="0"/>
                        </a:spcAft>
                        <a:buNone/>
                      </a:pPr>
                      <a:r>
                        <a:rPr b="1" lang="en-US" sz="1200">
                          <a:latin typeface="Libre Franklin"/>
                          <a:ea typeface="Libre Franklin"/>
                          <a:cs typeface="Libre Franklin"/>
                          <a:sym typeface="Libre Franklin"/>
                        </a:rPr>
                        <a:t>Not selected: </a:t>
                      </a:r>
                      <a:r>
                        <a:rPr lang="en-US" sz="1200">
                          <a:latin typeface="Libre Franklin"/>
                          <a:ea typeface="Libre Franklin"/>
                          <a:cs typeface="Libre Franklin"/>
                          <a:sym typeface="Libre Franklin"/>
                        </a:rPr>
                        <a:t>Although qualitative prescription focuses on generating actionable insights, my study is more exploratory in nature, examining intellectual history and philosophical reflections rather than aiming to develop direct prescriptions or recommendations for practice. Therefore, this design does not align with my focus on understanding rather than prescribing.</a:t>
                      </a:r>
                      <a:endParaRPr sz="1200">
                        <a:latin typeface="Libre Franklin"/>
                        <a:ea typeface="Libre Franklin"/>
                        <a:cs typeface="Libre Franklin"/>
                        <a:sym typeface="Libre Franklin"/>
                      </a:endParaRPr>
                    </a:p>
                  </a:txBody>
                  <a:tcPr marT="45725" marB="45725" marR="91450" marL="91450"/>
                </a:tc>
              </a:tr>
              <a:tr h="927125">
                <a:tc>
                  <a:txBody>
                    <a:bodyPr/>
                    <a:lstStyle/>
                    <a:p>
                      <a:pPr indent="0" lvl="0" marL="0" marR="0" rtl="0" algn="l">
                        <a:spcBef>
                          <a:spcPts val="0"/>
                        </a:spcBef>
                        <a:spcAft>
                          <a:spcPts val="0"/>
                        </a:spcAft>
                        <a:buNone/>
                      </a:pPr>
                      <a:r>
                        <a:rPr b="0" i="0" lang="en-US" sz="1400">
                          <a:latin typeface="Calibri"/>
                          <a:ea typeface="Calibri"/>
                          <a:cs typeface="Calibri"/>
                          <a:sym typeface="Calibri"/>
                        </a:rPr>
                        <a:t>Phenomenological </a:t>
                      </a:r>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1400"/>
                        <a:buFont typeface="Arial"/>
                        <a:buNone/>
                      </a:pPr>
                      <a:r>
                        <a:rPr lang="en-US" sz="1600">
                          <a:latin typeface="Libre Franklin"/>
                          <a:ea typeface="Libre Franklin"/>
                          <a:cs typeface="Libre Franklin"/>
                          <a:sym typeface="Libre Franklin"/>
                        </a:rPr>
                        <a:t>Phenomenology aims to explore the lived experiences of individuals and how they make sense of specific phenomena. This approach focuses on understanding how individuals perceive and experience an event or concept (Wainstein et al., 2023, p. 302).</a:t>
                      </a:r>
                      <a:endParaRPr sz="1600">
                        <a:latin typeface="Libre Franklin"/>
                        <a:ea typeface="Libre Franklin"/>
                        <a:cs typeface="Libre Franklin"/>
                        <a:sym typeface="Libre Franklin"/>
                      </a:endParaRPr>
                    </a:p>
                  </a:txBody>
                  <a:tcPr marT="45725" marB="45725" marR="91450" marL="91450"/>
                </a:tc>
                <a:tc>
                  <a:txBody>
                    <a:bodyPr/>
                    <a:lstStyle/>
                    <a:p>
                      <a:pPr indent="0" lvl="0" marL="0" marR="0" rtl="0" algn="l">
                        <a:spcBef>
                          <a:spcPts val="0"/>
                        </a:spcBef>
                        <a:spcAft>
                          <a:spcPts val="0"/>
                        </a:spcAft>
                        <a:buNone/>
                      </a:pPr>
                      <a:r>
                        <a:rPr b="1" lang="en-US" sz="1200">
                          <a:latin typeface="Libre Franklin"/>
                          <a:ea typeface="Libre Franklin"/>
                          <a:cs typeface="Libre Franklin"/>
                          <a:sym typeface="Libre Franklin"/>
                        </a:rPr>
                        <a:t>Not selected: </a:t>
                      </a:r>
                      <a:r>
                        <a:rPr lang="en-US" sz="1200">
                          <a:latin typeface="Libre Franklin"/>
                          <a:ea typeface="Libre Franklin"/>
                          <a:cs typeface="Libre Franklin"/>
                          <a:sym typeface="Libre Franklin"/>
                        </a:rPr>
                        <a:t>While phenomenology is valuable for capturing personal experiences, my study is not focused on the lived experiences of individuals but rather on exploring qualitative insights from intellectual history and philosophy. Thus, phenomenology is not appropriate for my research, which seeks to investigate how qualitative reasoning, rather than individual experience, can enhance computational models.</a:t>
                      </a:r>
                      <a:endParaRPr sz="1200">
                        <a:latin typeface="Libre Franklin"/>
                        <a:ea typeface="Libre Franklin"/>
                        <a:cs typeface="Libre Franklin"/>
                        <a:sym typeface="Libre Franklin"/>
                      </a:endParaRPr>
                    </a:p>
                  </a:txBody>
                  <a:tcPr marT="45725" marB="45725" marR="91450" marL="91450"/>
                </a:tc>
              </a:tr>
            </a:tbl>
          </a:graphicData>
        </a:graphic>
      </p:graphicFrame>
      <p:sp>
        <p:nvSpPr>
          <p:cNvPr id="373" name="Google Shape;373;g30d854aa1da_0_16"/>
          <p:cNvSpPr txBox="1"/>
          <p:nvPr>
            <p:ph idx="11" type="ftr"/>
          </p:nvPr>
        </p:nvSpPr>
        <p:spPr>
          <a:xfrm>
            <a:off x="10693667" y="6362299"/>
            <a:ext cx="1317900" cy="334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1400"/>
              <a:t>DOCTORATES WITH PURPOSE</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14"/>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Feasibility Slide 1</a:t>
            </a:r>
            <a:endParaRPr/>
          </a:p>
        </p:txBody>
      </p:sp>
      <p:sp>
        <p:nvSpPr>
          <p:cNvPr id="381" name="Google Shape;381;p14"/>
          <p:cNvSpPr txBox="1"/>
          <p:nvPr>
            <p:ph idx="1" type="body"/>
          </p:nvPr>
        </p:nvSpPr>
        <p:spPr>
          <a:xfrm>
            <a:off x="964023" y="2094337"/>
            <a:ext cx="4827178" cy="369463"/>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1800"/>
              <a:buNone/>
            </a:pPr>
            <a:r>
              <a:rPr lang="en-US"/>
              <a:t>Resources for Study</a:t>
            </a:r>
            <a:endParaRPr/>
          </a:p>
        </p:txBody>
      </p:sp>
      <p:sp>
        <p:nvSpPr>
          <p:cNvPr id="382" name="Google Shape;382;p14"/>
          <p:cNvSpPr txBox="1"/>
          <p:nvPr>
            <p:ph idx="2" type="body"/>
          </p:nvPr>
        </p:nvSpPr>
        <p:spPr>
          <a:xfrm>
            <a:off x="6362700" y="2094337"/>
            <a:ext cx="4764829" cy="369463"/>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1800"/>
              <a:buNone/>
            </a:pPr>
            <a:r>
              <a:rPr lang="en-US"/>
              <a:t>Ethical Concerns</a:t>
            </a:r>
            <a:endParaRPr/>
          </a:p>
        </p:txBody>
      </p:sp>
      <p:sp>
        <p:nvSpPr>
          <p:cNvPr id="383" name="Google Shape;383;p14"/>
          <p:cNvSpPr txBox="1"/>
          <p:nvPr>
            <p:ph idx="3" type="body"/>
          </p:nvPr>
        </p:nvSpPr>
        <p:spPr>
          <a:xfrm>
            <a:off x="964023" y="2463801"/>
            <a:ext cx="4827178" cy="3898498"/>
          </a:xfrm>
          <a:prstGeom prst="rect">
            <a:avLst/>
          </a:prstGeom>
          <a:noFill/>
          <a:ln>
            <a:noFill/>
          </a:ln>
        </p:spPr>
        <p:txBody>
          <a:bodyPr anchorCtr="0" anchor="t" bIns="0" lIns="0" spcFirstLastPara="1" rIns="0" wrap="square" tIns="0">
            <a:noAutofit/>
          </a:bodyPr>
          <a:lstStyle/>
          <a:p>
            <a:pPr indent="-184150" lvl="0" marL="285750" rtl="0" algn="l">
              <a:spcBef>
                <a:spcPts val="0"/>
              </a:spcBef>
              <a:spcAft>
                <a:spcPts val="0"/>
              </a:spcAft>
              <a:buClr>
                <a:schemeClr val="dk1"/>
              </a:buClr>
              <a:buSzPts val="275"/>
              <a:buFont typeface="Arial"/>
              <a:buNone/>
            </a:pPr>
            <a:r>
              <a:rPr b="1" lang="en-US" sz="975"/>
              <a:t>Authorization(s) Required: </a:t>
            </a:r>
            <a:r>
              <a:rPr lang="en-US" sz="975"/>
              <a:t>No specific authorizations are required for this study as it focuses on qualitative analysis within computational problem spaces, which does not involve human subjects or sensitive data collection. This is supported by the fact that the study will rely on existing qualitative research and intellectual history in fields such as philosophy and mathematics (Osbeck et al., 2024, p. 240; Grass, 2024, p. 48). However, any institutional review boards (IRBs) will be notified for confirmation, as needed, to ensure proper research protocols.</a:t>
            </a:r>
            <a:endParaRPr sz="975"/>
          </a:p>
          <a:p>
            <a:pPr indent="-184150" lvl="0" marL="285750" rtl="0" algn="l">
              <a:spcBef>
                <a:spcPts val="0"/>
              </a:spcBef>
              <a:spcAft>
                <a:spcPts val="0"/>
              </a:spcAft>
              <a:buClr>
                <a:schemeClr val="dk1"/>
              </a:buClr>
              <a:buSzPts val="275"/>
              <a:buFont typeface="Arial"/>
              <a:buNone/>
            </a:pPr>
            <a:r>
              <a:rPr b="1" lang="en-US" sz="975"/>
              <a:t>Access to Site Resources: </a:t>
            </a:r>
            <a:r>
              <a:rPr lang="en-US" sz="975"/>
              <a:t>Access to site resources will primarily involve digital tools and computational frameworks to analyze existing qualitative data. This includes access to advanced computational models and academic databases for sourcing historical qualitative insights from non-artificial intelligence disciplines such as mathematics and philosophy (Hélie &amp; Pizlo, 2022, p. 688).</a:t>
            </a:r>
            <a:endParaRPr sz="975"/>
          </a:p>
          <a:p>
            <a:pPr indent="-184150" lvl="0" marL="285750" rtl="0" algn="l">
              <a:spcBef>
                <a:spcPts val="0"/>
              </a:spcBef>
              <a:spcAft>
                <a:spcPts val="0"/>
              </a:spcAft>
              <a:buClr>
                <a:schemeClr val="dk1"/>
              </a:buClr>
              <a:buSzPts val="275"/>
              <a:buFont typeface="Arial"/>
              <a:buNone/>
            </a:pPr>
            <a:r>
              <a:rPr b="1" lang="en-US" sz="975"/>
              <a:t>Additional Trainings Necessary: </a:t>
            </a:r>
            <a:r>
              <a:rPr lang="en-US" sz="975"/>
              <a:t>No additional certifications are required as the study will not involve instruments or quantitative data collection. However, familiarity with qualitative analysis methodologies will be crucial, as outlined by Wainstein et al. (2023, p. 302) in their research on using qualitative methodologies effectively. Training in the proper application of qualitative techniques will be reinforced through continued academic study and review.</a:t>
            </a:r>
            <a:endParaRPr sz="975"/>
          </a:p>
          <a:p>
            <a:pPr indent="-184150" lvl="0" marL="285750" rtl="0" algn="l">
              <a:spcBef>
                <a:spcPts val="0"/>
              </a:spcBef>
              <a:spcAft>
                <a:spcPts val="0"/>
              </a:spcAft>
              <a:buClr>
                <a:schemeClr val="dk1"/>
              </a:buClr>
              <a:buSzPts val="275"/>
              <a:buFont typeface="Arial"/>
              <a:buNone/>
            </a:pPr>
            <a:r>
              <a:rPr b="1" lang="en-US" sz="975"/>
              <a:t>Other Resources Needed: </a:t>
            </a:r>
            <a:r>
              <a:rPr lang="en-US" sz="975"/>
              <a:t>To complete this study, access to academic journals, computational tools for qualitative data analysis, and philosophical texts that inform the intellectual history of domains will be necessary. Tools such as NVivo may also be used to organize and analyze qualitative data (Wainstein et al., 2023, p. 309).</a:t>
            </a:r>
            <a:endParaRPr sz="975"/>
          </a:p>
          <a:p>
            <a:pPr indent="-184150" lvl="0" marL="285750" rtl="0" algn="l">
              <a:lnSpc>
                <a:spcPct val="100000"/>
              </a:lnSpc>
              <a:spcBef>
                <a:spcPts val="0"/>
              </a:spcBef>
              <a:spcAft>
                <a:spcPts val="0"/>
              </a:spcAft>
              <a:buClr>
                <a:schemeClr val="dk1"/>
              </a:buClr>
              <a:buSzPts val="400"/>
              <a:buFont typeface="Noto Sans Symbols"/>
              <a:buNone/>
            </a:pPr>
            <a:r>
              <a:t/>
            </a:r>
            <a:endParaRPr sz="400"/>
          </a:p>
        </p:txBody>
      </p:sp>
      <p:sp>
        <p:nvSpPr>
          <p:cNvPr id="384" name="Google Shape;384;p14"/>
          <p:cNvSpPr txBox="1"/>
          <p:nvPr>
            <p:ph idx="4" type="body"/>
          </p:nvPr>
        </p:nvSpPr>
        <p:spPr>
          <a:xfrm>
            <a:off x="6362700" y="2463800"/>
            <a:ext cx="4756241" cy="3898498"/>
          </a:xfrm>
          <a:prstGeom prst="rect">
            <a:avLst/>
          </a:prstGeom>
          <a:noFill/>
          <a:ln>
            <a:noFill/>
          </a:ln>
        </p:spPr>
        <p:txBody>
          <a:bodyPr anchorCtr="0" anchor="t" bIns="0" lIns="0" spcFirstLastPara="1" rIns="0" wrap="square" tIns="0">
            <a:normAutofit fontScale="40000" lnSpcReduction="10000"/>
          </a:bodyPr>
          <a:lstStyle/>
          <a:p>
            <a:pPr indent="-184150" lvl="0" marL="285750" marR="0" rtl="0" algn="l">
              <a:lnSpc>
                <a:spcPct val="100000"/>
              </a:lnSpc>
              <a:spcBef>
                <a:spcPts val="0"/>
              </a:spcBef>
              <a:spcAft>
                <a:spcPts val="0"/>
              </a:spcAft>
              <a:buClr>
                <a:schemeClr val="dk1"/>
              </a:buClr>
              <a:buSzPct val="31428"/>
              <a:buFont typeface="Arial"/>
              <a:buNone/>
            </a:pPr>
            <a:r>
              <a:rPr b="1" lang="en-US" sz="3500"/>
              <a:t>Risks: </a:t>
            </a:r>
            <a:r>
              <a:rPr lang="en-US" sz="3500"/>
              <a:t>Since this study is primarily a qualitative exploration of historical and philosophical concepts, the risk to participants is minimal to none. There are no direct human subjects involved. The potential risk would be misinterpreting or misrepresenting the intellectual history of a domain, which I will mitigate by thoroughly cross-referencing academic sources and ensuring my conclusions are grounded in established research (Osbeck et al., 2024, p. 241).</a:t>
            </a:r>
            <a:endParaRPr sz="3500"/>
          </a:p>
          <a:p>
            <a:pPr indent="-184150" lvl="0" marL="285750" marR="0" rtl="0" algn="l">
              <a:lnSpc>
                <a:spcPct val="100000"/>
              </a:lnSpc>
              <a:spcBef>
                <a:spcPts val="0"/>
              </a:spcBef>
              <a:spcAft>
                <a:spcPts val="0"/>
              </a:spcAft>
              <a:buClr>
                <a:schemeClr val="dk1"/>
              </a:buClr>
              <a:buSzPct val="31428"/>
              <a:buFont typeface="Arial"/>
              <a:buNone/>
            </a:pPr>
            <a:r>
              <a:rPr b="1" lang="en-US" sz="3500"/>
              <a:t>Benefits to Participants: </a:t>
            </a:r>
            <a:r>
              <a:rPr lang="en-US" sz="3500"/>
              <a:t>Although no direct human participants are involved, the benefits to the academic and professional communities are substantial. By highlighting the importance of qualitative insights in computationally complex problem spaces, this research can guide practitioners and researchers in developing more effective and nuanced predictive models, ultimately leading to more accurate results in industries reliant on computational data (Hélie &amp; Pizlo, 2022, p. 692).</a:t>
            </a:r>
            <a:endParaRPr sz="3500"/>
          </a:p>
          <a:p>
            <a:pPr indent="-184150" lvl="0" marL="285750" rtl="0" algn="l">
              <a:lnSpc>
                <a:spcPct val="100000"/>
              </a:lnSpc>
              <a:spcBef>
                <a:spcPts val="0"/>
              </a:spcBef>
              <a:spcAft>
                <a:spcPts val="0"/>
              </a:spcAft>
              <a:buClr>
                <a:schemeClr val="dk1"/>
              </a:buClr>
              <a:buSzPct val="100000"/>
              <a:buFont typeface="Noto Sans Symbols"/>
              <a:buNone/>
            </a:pPr>
            <a:r>
              <a:t/>
            </a:r>
            <a:endParaRPr/>
          </a:p>
        </p:txBody>
      </p:sp>
      <p:sp>
        <p:nvSpPr>
          <p:cNvPr id="385" name="Google Shape;385;p14"/>
          <p:cNvSpPr txBox="1"/>
          <p:nvPr>
            <p:ph idx="11" type="ftr"/>
          </p:nvPr>
        </p:nvSpPr>
        <p:spPr>
          <a:xfrm>
            <a:off x="10693667" y="6362299"/>
            <a:ext cx="1317821" cy="3341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1400"/>
              <a:t>DOCTORATES WITH PURPOSE</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15"/>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Feasibility Slide 2</a:t>
            </a:r>
            <a:endParaRPr/>
          </a:p>
        </p:txBody>
      </p:sp>
      <p:sp>
        <p:nvSpPr>
          <p:cNvPr id="393" name="Google Shape;393;p15"/>
          <p:cNvSpPr txBox="1"/>
          <p:nvPr>
            <p:ph idx="1" type="body"/>
          </p:nvPr>
        </p:nvSpPr>
        <p:spPr>
          <a:xfrm>
            <a:off x="964023" y="2094337"/>
            <a:ext cx="4827178" cy="610863"/>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800"/>
              <a:buNone/>
            </a:pPr>
            <a:r>
              <a:rPr lang="en-US"/>
              <a:t>Study Alignment with Program </a:t>
            </a:r>
            <a:endParaRPr/>
          </a:p>
          <a:p>
            <a:pPr indent="0" lvl="0" marL="0" rtl="0" algn="l">
              <a:lnSpc>
                <a:spcPct val="100000"/>
              </a:lnSpc>
              <a:spcBef>
                <a:spcPts val="0"/>
              </a:spcBef>
              <a:spcAft>
                <a:spcPts val="0"/>
              </a:spcAft>
              <a:buClr>
                <a:schemeClr val="dk1"/>
              </a:buClr>
              <a:buSzPts val="1800"/>
              <a:buNone/>
            </a:pPr>
            <a:r>
              <a:rPr lang="en-US"/>
              <a:t>(Identify Program of Study)</a:t>
            </a:r>
            <a:endParaRPr/>
          </a:p>
        </p:txBody>
      </p:sp>
      <p:sp>
        <p:nvSpPr>
          <p:cNvPr id="394" name="Google Shape;394;p15"/>
          <p:cNvSpPr txBox="1"/>
          <p:nvPr>
            <p:ph idx="2" type="body"/>
          </p:nvPr>
        </p:nvSpPr>
        <p:spPr>
          <a:xfrm>
            <a:off x="6362700" y="2094337"/>
            <a:ext cx="4764829" cy="610863"/>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1800"/>
              <a:buNone/>
            </a:pPr>
            <a:r>
              <a:rPr lang="en-US"/>
              <a:t>Feasibility Concerns</a:t>
            </a:r>
            <a:endParaRPr/>
          </a:p>
        </p:txBody>
      </p:sp>
      <p:sp>
        <p:nvSpPr>
          <p:cNvPr id="395" name="Google Shape;395;p15"/>
          <p:cNvSpPr txBox="1"/>
          <p:nvPr>
            <p:ph idx="3" type="body"/>
          </p:nvPr>
        </p:nvSpPr>
        <p:spPr>
          <a:xfrm>
            <a:off x="964023" y="2799145"/>
            <a:ext cx="4827178" cy="3563153"/>
          </a:xfrm>
          <a:prstGeom prst="rect">
            <a:avLst/>
          </a:prstGeom>
          <a:noFill/>
          <a:ln>
            <a:noFill/>
          </a:ln>
        </p:spPr>
        <p:txBody>
          <a:bodyPr anchorCtr="0" anchor="t" bIns="0" lIns="0" spcFirstLastPara="1" rIns="0" wrap="square" tIns="0">
            <a:noAutofit/>
          </a:bodyPr>
          <a:lstStyle/>
          <a:p>
            <a:pPr indent="-304800" lvl="0" marL="292100" rtl="0" algn="l">
              <a:lnSpc>
                <a:spcPct val="100000"/>
              </a:lnSpc>
              <a:spcBef>
                <a:spcPts val="0"/>
              </a:spcBef>
              <a:spcAft>
                <a:spcPts val="0"/>
              </a:spcAft>
              <a:buClr>
                <a:schemeClr val="dk1"/>
              </a:buClr>
              <a:buSzPts val="1900"/>
              <a:buChar char="▪"/>
            </a:pPr>
            <a:r>
              <a:rPr b="1" lang="en-US" sz="1275"/>
              <a:t>Degree &amp; Emphasis:</a:t>
            </a:r>
            <a:r>
              <a:rPr lang="en-US" sz="1275"/>
              <a:t> Doctorate in Business Administration. Emphasis in Data Analytics (Qualitative Research)</a:t>
            </a:r>
            <a:endParaRPr sz="1275"/>
          </a:p>
          <a:p>
            <a:pPr indent="-184150" lvl="0" marL="292100" rtl="0" algn="l">
              <a:lnSpc>
                <a:spcPct val="100000"/>
              </a:lnSpc>
              <a:spcBef>
                <a:spcPts val="1000"/>
              </a:spcBef>
              <a:spcAft>
                <a:spcPts val="0"/>
              </a:spcAft>
              <a:buClr>
                <a:schemeClr val="dk1"/>
              </a:buClr>
              <a:buSzPts val="1600"/>
              <a:buNone/>
            </a:pPr>
            <a:r>
              <a:t/>
            </a:r>
            <a:endParaRPr sz="1275"/>
          </a:p>
          <a:p>
            <a:pPr indent="-304800" lvl="0" marL="292100" rtl="0" algn="l">
              <a:lnSpc>
                <a:spcPct val="100000"/>
              </a:lnSpc>
              <a:spcBef>
                <a:spcPts val="1000"/>
              </a:spcBef>
              <a:spcAft>
                <a:spcPts val="0"/>
              </a:spcAft>
              <a:buClr>
                <a:schemeClr val="dk1"/>
              </a:buClr>
              <a:buSzPts val="1900"/>
              <a:buChar char="▪"/>
            </a:pPr>
            <a:r>
              <a:rPr b="1" lang="en-US" sz="1275"/>
              <a:t>Alignment of topic to degree:  </a:t>
            </a:r>
            <a:r>
              <a:rPr lang="en-US" sz="1275"/>
              <a:t>My study aligns directly with my degree program by bridging the gap between traditional quantitative approaches and the nuanced, qualitative insights needed in decision-making processes within business environments. Business administration, particularly at the doctoral level, requires a comprehensive understanding of both data-driven and human-centered approaches to problem-solving (Grass, 2024, p. 48). This study advances that goal by applying a qualitative framework to enhance the accuracy and efficiency of predictive models in business contexts (Osbeck et al., 2024, p. 237).</a:t>
            </a:r>
            <a:endParaRPr sz="1275"/>
          </a:p>
          <a:p>
            <a:pPr indent="-184150" lvl="0" marL="285750" rtl="0" algn="l">
              <a:lnSpc>
                <a:spcPct val="100000"/>
              </a:lnSpc>
              <a:spcBef>
                <a:spcPts val="1000"/>
              </a:spcBef>
              <a:spcAft>
                <a:spcPts val="0"/>
              </a:spcAft>
              <a:buClr>
                <a:schemeClr val="dk1"/>
              </a:buClr>
              <a:buSzPts val="1600"/>
              <a:buFont typeface="Noto Sans Symbols"/>
              <a:buNone/>
            </a:pPr>
            <a:r>
              <a:t/>
            </a:r>
            <a:endParaRPr/>
          </a:p>
        </p:txBody>
      </p:sp>
      <p:sp>
        <p:nvSpPr>
          <p:cNvPr id="396" name="Google Shape;396;p15"/>
          <p:cNvSpPr txBox="1"/>
          <p:nvPr>
            <p:ph idx="4" type="body"/>
          </p:nvPr>
        </p:nvSpPr>
        <p:spPr>
          <a:xfrm>
            <a:off x="6362700" y="2799146"/>
            <a:ext cx="4756241" cy="3563152"/>
          </a:xfrm>
          <a:prstGeom prst="rect">
            <a:avLst/>
          </a:prstGeom>
          <a:noFill/>
          <a:ln>
            <a:noFill/>
          </a:ln>
        </p:spPr>
        <p:txBody>
          <a:bodyPr anchorCtr="0" anchor="t" bIns="0" lIns="0" spcFirstLastPara="1" rIns="0" wrap="square" tIns="0">
            <a:noAutofit/>
          </a:bodyPr>
          <a:lstStyle/>
          <a:p>
            <a:pPr indent="-184150" lvl="0" marL="285750" rtl="0" algn="l">
              <a:lnSpc>
                <a:spcPct val="80000"/>
              </a:lnSpc>
              <a:spcBef>
                <a:spcPts val="0"/>
              </a:spcBef>
              <a:spcAft>
                <a:spcPts val="0"/>
              </a:spcAft>
              <a:buClr>
                <a:schemeClr val="dk1"/>
              </a:buClr>
              <a:buSzPts val="935"/>
              <a:buFont typeface="Arial"/>
              <a:buNone/>
            </a:pPr>
            <a:r>
              <a:rPr b="1" lang="en-US" sz="1100"/>
              <a:t>Obstacles:</a:t>
            </a:r>
            <a:r>
              <a:rPr lang="en-US" sz="1100"/>
              <a:t> One potential obstacle is ensuring that I have access to sufficient qualitative data and historical intellectual sources to inform the study. There may also be challenges in gaining support from stakeholders who are more accustomed to quantitative methods. Additionally, balancing computational and qualitative analysis methods requires a deep understanding of both areas, which could present a learning curve (Wainstein et al., 2023, p. 303).</a:t>
            </a:r>
            <a:endParaRPr sz="1100"/>
          </a:p>
          <a:p>
            <a:pPr indent="-184150" lvl="0" marL="285750" rtl="0" algn="l">
              <a:lnSpc>
                <a:spcPct val="80000"/>
              </a:lnSpc>
              <a:spcBef>
                <a:spcPts val="0"/>
              </a:spcBef>
              <a:spcAft>
                <a:spcPts val="0"/>
              </a:spcAft>
              <a:buClr>
                <a:schemeClr val="dk1"/>
              </a:buClr>
              <a:buSzPts val="935"/>
              <a:buFont typeface="Arial"/>
              <a:buNone/>
            </a:pPr>
            <a:r>
              <a:t/>
            </a:r>
            <a:endParaRPr sz="1100"/>
          </a:p>
          <a:p>
            <a:pPr indent="-184150" lvl="0" marL="285750" rtl="0" algn="l">
              <a:lnSpc>
                <a:spcPct val="80000"/>
              </a:lnSpc>
              <a:spcBef>
                <a:spcPts val="0"/>
              </a:spcBef>
              <a:spcAft>
                <a:spcPts val="0"/>
              </a:spcAft>
              <a:buClr>
                <a:schemeClr val="dk1"/>
              </a:buClr>
              <a:buSzPts val="935"/>
              <a:buFont typeface="Arial"/>
              <a:buNone/>
            </a:pPr>
            <a:r>
              <a:rPr b="1" lang="en-US" sz="1100"/>
              <a:t>Backup Plans:</a:t>
            </a:r>
            <a:r>
              <a:rPr lang="en-US" sz="1100"/>
              <a:t> To mitigate these concerns, I will ensure that I have access to comprehensive academic databases and qualitative tools, such as NVivo, for organizing and analyzing the data. Should I encounter resistance from stakeholders, I plan to demonstrate the value of qualitative insights by using real-world examples where such methodologies have successfully improved decision-making (Osbeck et al., 2024, p. 240). Additionally, continuous academic support and guidance from experts in both qualitative and computational methods will be key in overcoming potential learning challenges.</a:t>
            </a:r>
            <a:endParaRPr sz="1100"/>
          </a:p>
          <a:p>
            <a:pPr indent="-184150" lvl="0" marL="285750" rtl="0" algn="l">
              <a:lnSpc>
                <a:spcPct val="80000"/>
              </a:lnSpc>
              <a:spcBef>
                <a:spcPts val="0"/>
              </a:spcBef>
              <a:spcAft>
                <a:spcPts val="0"/>
              </a:spcAft>
              <a:buClr>
                <a:schemeClr val="dk1"/>
              </a:buClr>
              <a:buSzPts val="935"/>
              <a:buFont typeface="Arial"/>
              <a:buNone/>
            </a:pPr>
            <a:r>
              <a:t/>
            </a:r>
            <a:endParaRPr sz="1100"/>
          </a:p>
          <a:p>
            <a:pPr indent="-184150" lvl="0" marL="285750" rtl="0" algn="l">
              <a:lnSpc>
                <a:spcPct val="80000"/>
              </a:lnSpc>
              <a:spcBef>
                <a:spcPts val="0"/>
              </a:spcBef>
              <a:spcAft>
                <a:spcPts val="0"/>
              </a:spcAft>
              <a:buClr>
                <a:schemeClr val="dk1"/>
              </a:buClr>
              <a:buSzPts val="935"/>
              <a:buFont typeface="Arial"/>
              <a:buNone/>
            </a:pPr>
            <a:r>
              <a:rPr b="1" lang="en-US" sz="1100"/>
              <a:t>Feasibility: </a:t>
            </a:r>
            <a:r>
              <a:rPr lang="en-US" sz="1100"/>
              <a:t>Based on the research conducted, I believe my study is feasible. The increasing recognition of qualitative insights in AI and problem-solving underscores the relevance of my research (Hélie &amp; Pizlo, 2022, p. 692). I can make my study more manageable by focusing on a well-defined case study that applies qualitative insights to a specific computationally complex domain, allowing for a focused and in-depth analysis without overextending the scope.</a:t>
            </a:r>
            <a:endParaRPr sz="1100">
              <a:latin typeface="Arial"/>
              <a:ea typeface="Arial"/>
              <a:cs typeface="Arial"/>
              <a:sym typeface="Arial"/>
            </a:endParaRPr>
          </a:p>
          <a:p>
            <a:pPr indent="-184150" lvl="0" marL="285750" rtl="0" algn="l">
              <a:lnSpc>
                <a:spcPct val="80000"/>
              </a:lnSpc>
              <a:spcBef>
                <a:spcPts val="0"/>
              </a:spcBef>
              <a:spcAft>
                <a:spcPts val="0"/>
              </a:spcAft>
              <a:buClr>
                <a:schemeClr val="dk1"/>
              </a:buClr>
              <a:buSzPts val="1360"/>
              <a:buFont typeface="Noto Sans Symbols"/>
              <a:buNone/>
            </a:pPr>
            <a:r>
              <a:t/>
            </a:r>
            <a:endParaRPr sz="1360"/>
          </a:p>
        </p:txBody>
      </p:sp>
      <p:sp>
        <p:nvSpPr>
          <p:cNvPr id="397" name="Google Shape;397;p15"/>
          <p:cNvSpPr txBox="1"/>
          <p:nvPr>
            <p:ph idx="11" type="ftr"/>
          </p:nvPr>
        </p:nvSpPr>
        <p:spPr>
          <a:xfrm>
            <a:off x="10693667" y="6362299"/>
            <a:ext cx="1317821" cy="3341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1400"/>
              <a:t>DOCTORATES WITH PURPOSE</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16"/>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Defend</a:t>
            </a:r>
            <a:endParaRPr/>
          </a:p>
        </p:txBody>
      </p:sp>
      <p:sp>
        <p:nvSpPr>
          <p:cNvPr id="405" name="Google Shape;405;p16"/>
          <p:cNvSpPr txBox="1"/>
          <p:nvPr>
            <p:ph idx="1" type="body"/>
          </p:nvPr>
        </p:nvSpPr>
        <p:spPr>
          <a:xfrm>
            <a:off x="963613" y="1757363"/>
            <a:ext cx="10693400" cy="446246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Questions</a:t>
            </a:r>
            <a:endParaRPr/>
          </a:p>
          <a:p>
            <a:pPr indent="-228600" lvl="0" marL="228600" rtl="0" algn="l">
              <a:lnSpc>
                <a:spcPct val="90000"/>
              </a:lnSpc>
              <a:spcBef>
                <a:spcPts val="1000"/>
              </a:spcBef>
              <a:spcAft>
                <a:spcPts val="0"/>
              </a:spcAft>
              <a:buClr>
                <a:schemeClr val="dk1"/>
              </a:buClr>
              <a:buSzPts val="2800"/>
              <a:buChar char="•"/>
            </a:pPr>
            <a:r>
              <a:rPr lang="en-US"/>
              <a:t>Feedback</a:t>
            </a:r>
            <a:endParaRPr/>
          </a:p>
          <a:p>
            <a:pPr indent="-50800" lvl="0" marL="228600" rtl="0" algn="l">
              <a:lnSpc>
                <a:spcPct val="90000"/>
              </a:lnSpc>
              <a:spcBef>
                <a:spcPts val="1000"/>
              </a:spcBef>
              <a:spcAft>
                <a:spcPts val="0"/>
              </a:spcAft>
              <a:buClr>
                <a:schemeClr val="dk1"/>
              </a:buClr>
              <a:buSzPts val="2800"/>
              <a:buNone/>
            </a:pPr>
            <a:r>
              <a:t/>
            </a:r>
            <a:endParaRPr/>
          </a:p>
        </p:txBody>
      </p:sp>
      <p:sp>
        <p:nvSpPr>
          <p:cNvPr id="406" name="Google Shape;406;p16"/>
          <p:cNvSpPr txBox="1"/>
          <p:nvPr>
            <p:ph idx="11" type="ftr"/>
          </p:nvPr>
        </p:nvSpPr>
        <p:spPr>
          <a:xfrm>
            <a:off x="10693667" y="6362299"/>
            <a:ext cx="1317821" cy="3341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1400"/>
              <a:t>DOCTORATES WITH PURPOSE</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
          <p:cNvSpPr txBox="1"/>
          <p:nvPr>
            <p:ph type="title"/>
          </p:nvPr>
        </p:nvSpPr>
        <p:spPr>
          <a:xfrm>
            <a:off x="964023" y="879063"/>
            <a:ext cx="6018668"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Gill Sans"/>
              <a:buNone/>
            </a:pPr>
            <a:r>
              <a:rPr lang="en-US" sz="4400">
                <a:solidFill>
                  <a:schemeClr val="dk1"/>
                </a:solidFill>
                <a:latin typeface="Gill Sans"/>
                <a:ea typeface="Gill Sans"/>
                <a:cs typeface="Gill Sans"/>
                <a:sym typeface="Gill Sans"/>
              </a:rPr>
              <a:t>Instructions for Faculty</a:t>
            </a:r>
            <a:endParaRPr>
              <a:solidFill>
                <a:schemeClr val="dk1"/>
              </a:solidFill>
            </a:endParaRPr>
          </a:p>
        </p:txBody>
      </p:sp>
      <p:sp>
        <p:nvSpPr>
          <p:cNvPr id="244" name="Google Shape;244;p2"/>
          <p:cNvSpPr txBox="1"/>
          <p:nvPr>
            <p:ph idx="1" type="body"/>
          </p:nvPr>
        </p:nvSpPr>
        <p:spPr>
          <a:xfrm>
            <a:off x="964023" y="2300984"/>
            <a:ext cx="4827178" cy="404216"/>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1800"/>
              <a:buNone/>
            </a:pPr>
            <a:r>
              <a:rPr lang="en-US"/>
              <a:t>General Instructions</a:t>
            </a:r>
            <a:endParaRPr/>
          </a:p>
        </p:txBody>
      </p:sp>
      <p:sp>
        <p:nvSpPr>
          <p:cNvPr id="245" name="Google Shape;245;p2"/>
          <p:cNvSpPr txBox="1"/>
          <p:nvPr>
            <p:ph idx="2" type="body"/>
          </p:nvPr>
        </p:nvSpPr>
        <p:spPr>
          <a:xfrm>
            <a:off x="6362700" y="2300984"/>
            <a:ext cx="4764829" cy="404216"/>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1800"/>
              <a:buNone/>
            </a:pPr>
            <a:r>
              <a:rPr lang="en-US"/>
              <a:t>Additional Information</a:t>
            </a:r>
            <a:endParaRPr/>
          </a:p>
        </p:txBody>
      </p:sp>
      <p:sp>
        <p:nvSpPr>
          <p:cNvPr id="246" name="Google Shape;246;p2"/>
          <p:cNvSpPr txBox="1"/>
          <p:nvPr>
            <p:ph idx="3" type="body"/>
          </p:nvPr>
        </p:nvSpPr>
        <p:spPr>
          <a:xfrm>
            <a:off x="964023" y="2799146"/>
            <a:ext cx="4827178" cy="3784534"/>
          </a:xfrm>
          <a:prstGeom prst="rect">
            <a:avLst/>
          </a:prstGeom>
          <a:noFill/>
          <a:ln>
            <a:noFill/>
          </a:ln>
        </p:spPr>
        <p:txBody>
          <a:bodyPr anchorCtr="0" anchor="t" bIns="0" lIns="0" spcFirstLastPara="1" rIns="0" wrap="square" tIns="0">
            <a:normAutofit/>
          </a:bodyPr>
          <a:lstStyle/>
          <a:p>
            <a:pPr indent="-285750" lvl="0" marL="285750" rtl="0" algn="l">
              <a:lnSpc>
                <a:spcPct val="100000"/>
              </a:lnSpc>
              <a:spcBef>
                <a:spcPts val="0"/>
              </a:spcBef>
              <a:spcAft>
                <a:spcPts val="0"/>
              </a:spcAft>
              <a:buClr>
                <a:schemeClr val="dk1"/>
              </a:buClr>
              <a:buSzPts val="1800"/>
              <a:buFont typeface="Noto Sans Symbols"/>
              <a:buChar char="▪"/>
            </a:pPr>
            <a:r>
              <a:rPr lang="en-US" sz="1800"/>
              <a:t>Written feedback is to be provided via bubble comments. </a:t>
            </a:r>
            <a:endParaRPr/>
          </a:p>
          <a:p>
            <a:pPr indent="-285750" lvl="0" marL="285750" rtl="0" algn="l">
              <a:lnSpc>
                <a:spcPct val="100000"/>
              </a:lnSpc>
              <a:spcBef>
                <a:spcPts val="1000"/>
              </a:spcBef>
              <a:spcAft>
                <a:spcPts val="0"/>
              </a:spcAft>
              <a:buClr>
                <a:schemeClr val="dk1"/>
              </a:buClr>
              <a:buSzPts val="1800"/>
              <a:buFont typeface="Noto Sans Symbols"/>
              <a:buChar char="▪"/>
            </a:pPr>
            <a:r>
              <a:rPr lang="en-US" sz="1800"/>
              <a:t>Comments can be created by holding Ctrl+M (for PC) or Command+Shift+M (Mac) on your keyboard, or via the Review tab. </a:t>
            </a:r>
            <a:endParaRPr/>
          </a:p>
          <a:p>
            <a:pPr indent="-285750" lvl="0" marL="285750" rtl="0" algn="l">
              <a:lnSpc>
                <a:spcPct val="100000"/>
              </a:lnSpc>
              <a:spcBef>
                <a:spcPts val="1000"/>
              </a:spcBef>
              <a:spcAft>
                <a:spcPts val="0"/>
              </a:spcAft>
              <a:buClr>
                <a:schemeClr val="dk1"/>
              </a:buClr>
              <a:buSzPts val="1800"/>
              <a:buFont typeface="Noto Sans Symbols"/>
              <a:buChar char="▪"/>
            </a:pPr>
            <a:r>
              <a:rPr lang="en-US" sz="1800"/>
              <a:t>To access the Comment pane, click the “review” tab and select “Show comments.”</a:t>
            </a:r>
            <a:endParaRPr/>
          </a:p>
          <a:p>
            <a:pPr indent="-171450" lvl="0" marL="285750" rtl="0" algn="l">
              <a:lnSpc>
                <a:spcPct val="100000"/>
              </a:lnSpc>
              <a:spcBef>
                <a:spcPts val="1000"/>
              </a:spcBef>
              <a:spcAft>
                <a:spcPts val="0"/>
              </a:spcAft>
              <a:buClr>
                <a:schemeClr val="dk1"/>
              </a:buClr>
              <a:buSzPts val="1800"/>
              <a:buFont typeface="Noto Sans Symbols"/>
              <a:buNone/>
            </a:pPr>
            <a:r>
              <a:t/>
            </a:r>
            <a:endParaRPr sz="1800"/>
          </a:p>
        </p:txBody>
      </p:sp>
      <p:sp>
        <p:nvSpPr>
          <p:cNvPr id="247" name="Google Shape;247;p2"/>
          <p:cNvSpPr txBox="1"/>
          <p:nvPr>
            <p:ph idx="4" type="body"/>
          </p:nvPr>
        </p:nvSpPr>
        <p:spPr>
          <a:xfrm>
            <a:off x="6362700" y="2799145"/>
            <a:ext cx="4756241" cy="3435399"/>
          </a:xfrm>
          <a:prstGeom prst="rect">
            <a:avLst/>
          </a:prstGeom>
          <a:noFill/>
          <a:ln>
            <a:noFill/>
          </a:ln>
        </p:spPr>
        <p:txBody>
          <a:bodyPr anchorCtr="0" anchor="t" bIns="0" lIns="0" spcFirstLastPara="1" rIns="0" wrap="square" tIns="0">
            <a:normAutofit/>
          </a:bodyPr>
          <a:lstStyle/>
          <a:p>
            <a:pPr indent="-285750" lvl="0" marL="285750" rtl="0" algn="l">
              <a:lnSpc>
                <a:spcPct val="100000"/>
              </a:lnSpc>
              <a:spcBef>
                <a:spcPts val="0"/>
              </a:spcBef>
              <a:spcAft>
                <a:spcPts val="0"/>
              </a:spcAft>
              <a:buClr>
                <a:schemeClr val="dk1"/>
              </a:buClr>
              <a:buSzPts val="1800"/>
              <a:buFont typeface="Noto Sans Symbols"/>
              <a:buChar char="▪"/>
            </a:pPr>
            <a:r>
              <a:rPr lang="en-US" sz="1800"/>
              <a:t>The notes section in each slide contains the slide requirements. </a:t>
            </a:r>
            <a:endParaRPr/>
          </a:p>
          <a:p>
            <a:pPr indent="-285750" lvl="0" marL="285750" rtl="0" algn="l">
              <a:lnSpc>
                <a:spcPct val="100000"/>
              </a:lnSpc>
              <a:spcBef>
                <a:spcPts val="1000"/>
              </a:spcBef>
              <a:spcAft>
                <a:spcPts val="0"/>
              </a:spcAft>
              <a:buClr>
                <a:schemeClr val="dk1"/>
              </a:buClr>
              <a:buSzPts val="1800"/>
              <a:buFont typeface="Noto Sans Symbols"/>
              <a:buChar char="▪"/>
            </a:pPr>
            <a:r>
              <a:rPr lang="en-US" sz="1800"/>
              <a:t>Feedback should be focused on helping the learner meet the slide requirements. </a:t>
            </a:r>
            <a:endParaRPr/>
          </a:p>
          <a:p>
            <a:pPr indent="-285750" lvl="0" marL="285750" rtl="0" algn="l">
              <a:lnSpc>
                <a:spcPct val="100000"/>
              </a:lnSpc>
              <a:spcBef>
                <a:spcPts val="1000"/>
              </a:spcBef>
              <a:spcAft>
                <a:spcPts val="0"/>
              </a:spcAft>
              <a:buClr>
                <a:schemeClr val="dk1"/>
              </a:buClr>
              <a:buSzPts val="1800"/>
              <a:buFont typeface="Noto Sans Symbols"/>
              <a:buChar char="▪"/>
            </a:pPr>
            <a:r>
              <a:rPr lang="en-US" sz="1800"/>
              <a:t>See the supplementary faculty job aid materials for grading and other resources.</a:t>
            </a:r>
            <a:endParaRPr/>
          </a:p>
          <a:p>
            <a:pPr indent="-171450" lvl="0" marL="285750" rtl="0" algn="l">
              <a:lnSpc>
                <a:spcPct val="100000"/>
              </a:lnSpc>
              <a:spcBef>
                <a:spcPts val="1000"/>
              </a:spcBef>
              <a:spcAft>
                <a:spcPts val="0"/>
              </a:spcAft>
              <a:buClr>
                <a:schemeClr val="dk1"/>
              </a:buClr>
              <a:buSzPts val="1800"/>
              <a:buFont typeface="Noto Sans Symbols"/>
              <a:buNone/>
            </a:pPr>
            <a:r>
              <a:t/>
            </a:r>
            <a:endParaRPr sz="1800"/>
          </a:p>
        </p:txBody>
      </p:sp>
      <p:sp>
        <p:nvSpPr>
          <p:cNvPr id="248" name="Google Shape;248;p2"/>
          <p:cNvSpPr txBox="1"/>
          <p:nvPr>
            <p:ph idx="11" type="ftr"/>
          </p:nvPr>
        </p:nvSpPr>
        <p:spPr>
          <a:xfrm>
            <a:off x="10693667" y="6362299"/>
            <a:ext cx="1317821" cy="3341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1400"/>
              <a:t>DOCTORATES WITH PURPOSE</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17"/>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Next Steps</a:t>
            </a:r>
            <a:endParaRPr/>
          </a:p>
        </p:txBody>
      </p:sp>
      <p:sp>
        <p:nvSpPr>
          <p:cNvPr id="414" name="Google Shape;414;p17"/>
          <p:cNvSpPr txBox="1"/>
          <p:nvPr>
            <p:ph idx="1" type="body"/>
          </p:nvPr>
        </p:nvSpPr>
        <p:spPr>
          <a:xfrm>
            <a:off x="963613" y="1757363"/>
            <a:ext cx="10693400" cy="4462462"/>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415" name="Google Shape;415;p17"/>
          <p:cNvSpPr txBox="1"/>
          <p:nvPr>
            <p:ph idx="11" type="ftr"/>
          </p:nvPr>
        </p:nvSpPr>
        <p:spPr>
          <a:xfrm>
            <a:off x="10693667" y="6362299"/>
            <a:ext cx="1317821" cy="3341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1400"/>
              <a:t>DOCTORATES WITH PURPOSE</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18"/>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Purpose Statement</a:t>
            </a:r>
            <a:endParaRPr/>
          </a:p>
        </p:txBody>
      </p:sp>
      <p:sp>
        <p:nvSpPr>
          <p:cNvPr id="423" name="Google Shape;423;p18"/>
          <p:cNvSpPr txBox="1"/>
          <p:nvPr>
            <p:ph idx="1" type="body"/>
          </p:nvPr>
        </p:nvSpPr>
        <p:spPr>
          <a:xfrm>
            <a:off x="963613" y="1757363"/>
            <a:ext cx="10693400" cy="446246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The purpose of this qualitative…</a:t>
            </a:r>
            <a:endParaRPr/>
          </a:p>
        </p:txBody>
      </p:sp>
      <p:sp>
        <p:nvSpPr>
          <p:cNvPr id="424" name="Google Shape;424;p18"/>
          <p:cNvSpPr txBox="1"/>
          <p:nvPr>
            <p:ph idx="11" type="ftr"/>
          </p:nvPr>
        </p:nvSpPr>
        <p:spPr>
          <a:xfrm>
            <a:off x="10693667" y="6362299"/>
            <a:ext cx="1317821" cy="3341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1400"/>
              <a:t>DOCTORATES WITH PURPOSE</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19"/>
          <p:cNvSpPr txBox="1"/>
          <p:nvPr>
            <p:ph type="title"/>
          </p:nvPr>
        </p:nvSpPr>
        <p:spPr>
          <a:xfrm>
            <a:off x="964023" y="879063"/>
            <a:ext cx="5703477" cy="610863"/>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Franklin Gothic"/>
              <a:buNone/>
            </a:pPr>
            <a:r>
              <a:rPr lang="en-US"/>
              <a:t>Population, Target Population, &amp; Sample</a:t>
            </a:r>
            <a:endParaRPr/>
          </a:p>
        </p:txBody>
      </p:sp>
      <p:graphicFrame>
        <p:nvGraphicFramePr>
          <p:cNvPr id="432" name="Google Shape;432;p19"/>
          <p:cNvGraphicFramePr/>
          <p:nvPr/>
        </p:nvGraphicFramePr>
        <p:xfrm>
          <a:off x="952500" y="1689099"/>
          <a:ext cx="3000000" cy="3000000"/>
        </p:xfrm>
        <a:graphic>
          <a:graphicData uri="http://schemas.openxmlformats.org/drawingml/2006/table">
            <a:tbl>
              <a:tblPr bandRow="1" firstRow="1">
                <a:noFill/>
                <a:tableStyleId>{F71C4B4B-F09C-41CD-B9C7-4C6B8EC00CDD}</a:tableStyleId>
              </a:tblPr>
              <a:tblGrid>
                <a:gridCol w="3429000"/>
                <a:gridCol w="3429000"/>
                <a:gridCol w="3429000"/>
              </a:tblGrid>
              <a:tr h="466475">
                <a:tc>
                  <a:txBody>
                    <a:bodyPr/>
                    <a:lstStyle/>
                    <a:p>
                      <a:pPr indent="0" lvl="0" marL="0" marR="0" rtl="0" algn="ctr">
                        <a:spcBef>
                          <a:spcPts val="0"/>
                        </a:spcBef>
                        <a:spcAft>
                          <a:spcPts val="0"/>
                        </a:spcAft>
                        <a:buNone/>
                      </a:pPr>
                      <a:r>
                        <a:rPr b="1" i="0" lang="en-US" sz="2000">
                          <a:latin typeface="Calibri"/>
                          <a:ea typeface="Calibri"/>
                          <a:cs typeface="Calibri"/>
                          <a:sym typeface="Calibri"/>
                        </a:rPr>
                        <a:t>General Population</a:t>
                      </a:r>
                      <a:endParaRPr/>
                    </a:p>
                  </a:txBody>
                  <a:tcPr marT="45725" marB="45725" marR="91450" marL="91450"/>
                </a:tc>
                <a:tc>
                  <a:txBody>
                    <a:bodyPr/>
                    <a:lstStyle/>
                    <a:p>
                      <a:pPr indent="0" lvl="0" marL="0" marR="0" rtl="0" algn="ctr">
                        <a:spcBef>
                          <a:spcPts val="0"/>
                        </a:spcBef>
                        <a:spcAft>
                          <a:spcPts val="0"/>
                        </a:spcAft>
                        <a:buNone/>
                      </a:pPr>
                      <a:r>
                        <a:rPr b="1" i="0" lang="en-US" sz="2000">
                          <a:latin typeface="Calibri"/>
                          <a:ea typeface="Calibri"/>
                          <a:cs typeface="Calibri"/>
                          <a:sym typeface="Calibri"/>
                        </a:rPr>
                        <a:t>Target Population</a:t>
                      </a:r>
                      <a:endParaRPr/>
                    </a:p>
                  </a:txBody>
                  <a:tcPr marT="45725" marB="45725" marR="91450" marL="91450"/>
                </a:tc>
                <a:tc>
                  <a:txBody>
                    <a:bodyPr/>
                    <a:lstStyle/>
                    <a:p>
                      <a:pPr indent="0" lvl="0" marL="0" marR="0" rtl="0" algn="ctr">
                        <a:spcBef>
                          <a:spcPts val="0"/>
                        </a:spcBef>
                        <a:spcAft>
                          <a:spcPts val="0"/>
                        </a:spcAft>
                        <a:buNone/>
                      </a:pPr>
                      <a:r>
                        <a:rPr b="1" i="0" lang="en-US" sz="2000">
                          <a:latin typeface="Calibri"/>
                          <a:ea typeface="Calibri"/>
                          <a:cs typeface="Calibri"/>
                          <a:sym typeface="Calibri"/>
                        </a:rPr>
                        <a:t>Sample</a:t>
                      </a:r>
                      <a:endParaRPr/>
                    </a:p>
                  </a:txBody>
                  <a:tcPr marT="45725" marB="45725" marR="91450" marL="91450"/>
                </a:tc>
              </a:tr>
              <a:tr h="2103375">
                <a:tc>
                  <a:txBody>
                    <a:bodyPr/>
                    <a:lstStyle/>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t/>
                      </a:r>
                      <a:endParaRPr sz="1400"/>
                    </a:p>
                  </a:txBody>
                  <a:tcPr marT="45725" marB="45725" marR="91450" marL="91450"/>
                </a:tc>
              </a:tr>
              <a:tr h="2103375">
                <a:tc>
                  <a:txBody>
                    <a:bodyPr/>
                    <a:lstStyle/>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t/>
                      </a:r>
                      <a:endParaRPr sz="1400"/>
                    </a:p>
                  </a:txBody>
                  <a:tcPr marT="45725" marB="45725" marR="91450" marL="91450"/>
                </a:tc>
              </a:tr>
            </a:tbl>
          </a:graphicData>
        </a:graphic>
      </p:graphicFrame>
      <p:sp>
        <p:nvSpPr>
          <p:cNvPr id="433" name="Google Shape;433;p19"/>
          <p:cNvSpPr txBox="1"/>
          <p:nvPr>
            <p:ph idx="11" type="ftr"/>
          </p:nvPr>
        </p:nvSpPr>
        <p:spPr>
          <a:xfrm>
            <a:off x="10693667" y="6362299"/>
            <a:ext cx="1317821" cy="3341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1400"/>
              <a:t>DOCTORATES WITH PURPOSE</a:t>
            </a: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0"/>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Franklin Gothic"/>
              <a:buNone/>
            </a:pPr>
            <a:r>
              <a:rPr lang="en-US"/>
              <a:t>Instrumentation &amp; Data Sources</a:t>
            </a:r>
            <a:endParaRPr/>
          </a:p>
        </p:txBody>
      </p:sp>
      <p:graphicFrame>
        <p:nvGraphicFramePr>
          <p:cNvPr id="441" name="Google Shape;441;p20"/>
          <p:cNvGraphicFramePr/>
          <p:nvPr/>
        </p:nvGraphicFramePr>
        <p:xfrm>
          <a:off x="952500" y="1489926"/>
          <a:ext cx="3000000" cy="3000000"/>
        </p:xfrm>
        <a:graphic>
          <a:graphicData uri="http://schemas.openxmlformats.org/drawingml/2006/table">
            <a:tbl>
              <a:tblPr bandRow="1" firstRow="1">
                <a:noFill/>
                <a:tableStyleId>{F71C4B4B-F09C-41CD-B9C7-4C6B8EC00CDD}</a:tableStyleId>
              </a:tblPr>
              <a:tblGrid>
                <a:gridCol w="3429000"/>
                <a:gridCol w="3429000"/>
                <a:gridCol w="3429000"/>
              </a:tblGrid>
              <a:tr h="739675">
                <a:tc>
                  <a:txBody>
                    <a:bodyPr/>
                    <a:lstStyle/>
                    <a:p>
                      <a:pPr indent="0" lvl="0" marL="0" marR="0" rtl="0" algn="ctr">
                        <a:lnSpc>
                          <a:spcPct val="100000"/>
                        </a:lnSpc>
                        <a:spcBef>
                          <a:spcPts val="0"/>
                        </a:spcBef>
                        <a:spcAft>
                          <a:spcPts val="0"/>
                        </a:spcAft>
                        <a:buClr>
                          <a:schemeClr val="lt1"/>
                        </a:buClr>
                        <a:buSzPts val="2000"/>
                        <a:buFont typeface="Calibri"/>
                        <a:buNone/>
                      </a:pPr>
                      <a:r>
                        <a:rPr b="1" i="0" lang="en-US" sz="2000">
                          <a:solidFill>
                            <a:schemeClr val="lt1"/>
                          </a:solidFill>
                          <a:latin typeface="Calibri"/>
                          <a:ea typeface="Calibri"/>
                          <a:cs typeface="Calibri"/>
                          <a:sym typeface="Calibri"/>
                        </a:rPr>
                        <a:t>Data Source #1</a:t>
                      </a:r>
                      <a:endParaRPr/>
                    </a:p>
                    <a:p>
                      <a:pPr indent="0" lvl="0" marL="0" marR="0" rtl="0" algn="ctr">
                        <a:lnSpc>
                          <a:spcPct val="100000"/>
                        </a:lnSpc>
                        <a:spcBef>
                          <a:spcPts val="0"/>
                        </a:spcBef>
                        <a:spcAft>
                          <a:spcPts val="0"/>
                        </a:spcAft>
                        <a:buClr>
                          <a:schemeClr val="lt1"/>
                        </a:buClr>
                        <a:buSzPts val="2000"/>
                        <a:buFont typeface="Calibri"/>
                        <a:buNone/>
                      </a:pPr>
                      <a:r>
                        <a:rPr b="1" i="0" lang="en-US" sz="2000">
                          <a:solidFill>
                            <a:schemeClr val="lt1"/>
                          </a:solidFill>
                          <a:latin typeface="Calibri"/>
                          <a:ea typeface="Calibri"/>
                          <a:cs typeface="Calibri"/>
                          <a:sym typeface="Calibri"/>
                        </a:rPr>
                        <a:t>[Identify Source Here]</a:t>
                      </a:r>
                      <a:endParaRPr/>
                    </a:p>
                  </a:txBody>
                  <a:tcPr marT="45725" marB="45725" marR="91450" marL="91450" anchor="ctr"/>
                </a:tc>
                <a:tc>
                  <a:txBody>
                    <a:bodyPr/>
                    <a:lstStyle/>
                    <a:p>
                      <a:pPr indent="0" lvl="0" marL="0" marR="0" rtl="0" algn="ctr">
                        <a:lnSpc>
                          <a:spcPct val="100000"/>
                        </a:lnSpc>
                        <a:spcBef>
                          <a:spcPts val="0"/>
                        </a:spcBef>
                        <a:spcAft>
                          <a:spcPts val="0"/>
                        </a:spcAft>
                        <a:buClr>
                          <a:schemeClr val="lt1"/>
                        </a:buClr>
                        <a:buSzPts val="2000"/>
                        <a:buFont typeface="Calibri"/>
                        <a:buNone/>
                      </a:pPr>
                      <a:r>
                        <a:rPr b="1" i="0" lang="en-US" sz="2000" u="none" cap="none" strike="noStrike">
                          <a:solidFill>
                            <a:schemeClr val="lt1"/>
                          </a:solidFill>
                          <a:latin typeface="Calibri"/>
                          <a:ea typeface="Calibri"/>
                          <a:cs typeface="Calibri"/>
                          <a:sym typeface="Calibri"/>
                        </a:rPr>
                        <a:t>Data Source #2</a:t>
                      </a:r>
                      <a:endParaRPr/>
                    </a:p>
                    <a:p>
                      <a:pPr indent="0" lvl="0" marL="0" marR="0" rtl="0" algn="ctr">
                        <a:lnSpc>
                          <a:spcPct val="100000"/>
                        </a:lnSpc>
                        <a:spcBef>
                          <a:spcPts val="0"/>
                        </a:spcBef>
                        <a:spcAft>
                          <a:spcPts val="0"/>
                        </a:spcAft>
                        <a:buClr>
                          <a:schemeClr val="lt1"/>
                        </a:buClr>
                        <a:buSzPts val="2000"/>
                        <a:buFont typeface="Calibri"/>
                        <a:buNone/>
                      </a:pPr>
                      <a:r>
                        <a:rPr b="1" i="0" lang="en-US" sz="2000">
                          <a:solidFill>
                            <a:schemeClr val="lt1"/>
                          </a:solidFill>
                          <a:latin typeface="Calibri"/>
                          <a:ea typeface="Calibri"/>
                          <a:cs typeface="Calibri"/>
                          <a:sym typeface="Calibri"/>
                        </a:rPr>
                        <a:t>[Identify Source Here]</a:t>
                      </a:r>
                      <a:endParaRPr/>
                    </a:p>
                  </a:txBody>
                  <a:tcPr marT="45725" marB="45725" marR="91450" marL="91450" anchor="ctr"/>
                </a:tc>
                <a:tc>
                  <a:txBody>
                    <a:bodyPr/>
                    <a:lstStyle/>
                    <a:p>
                      <a:pPr indent="0" lvl="0" marL="0" marR="0" rtl="0" algn="ctr">
                        <a:lnSpc>
                          <a:spcPct val="100000"/>
                        </a:lnSpc>
                        <a:spcBef>
                          <a:spcPts val="0"/>
                        </a:spcBef>
                        <a:spcAft>
                          <a:spcPts val="0"/>
                        </a:spcAft>
                        <a:buClr>
                          <a:schemeClr val="lt1"/>
                        </a:buClr>
                        <a:buSzPts val="2000"/>
                        <a:buFont typeface="Calibri"/>
                        <a:buNone/>
                      </a:pPr>
                      <a:r>
                        <a:rPr b="1" i="0" lang="en-US" sz="2000" u="none" cap="none" strike="noStrike">
                          <a:solidFill>
                            <a:schemeClr val="lt1"/>
                          </a:solidFill>
                          <a:latin typeface="Calibri"/>
                          <a:ea typeface="Calibri"/>
                          <a:cs typeface="Calibri"/>
                          <a:sym typeface="Calibri"/>
                        </a:rPr>
                        <a:t>Data Source #3</a:t>
                      </a:r>
                      <a:endParaRPr/>
                    </a:p>
                    <a:p>
                      <a:pPr indent="0" lvl="0" marL="0" marR="0" rtl="0" algn="ctr">
                        <a:lnSpc>
                          <a:spcPct val="100000"/>
                        </a:lnSpc>
                        <a:spcBef>
                          <a:spcPts val="0"/>
                        </a:spcBef>
                        <a:spcAft>
                          <a:spcPts val="0"/>
                        </a:spcAft>
                        <a:buClr>
                          <a:schemeClr val="lt1"/>
                        </a:buClr>
                        <a:buSzPts val="2000"/>
                        <a:buFont typeface="Calibri"/>
                        <a:buNone/>
                      </a:pPr>
                      <a:r>
                        <a:rPr b="1" i="0" lang="en-US" sz="2000">
                          <a:solidFill>
                            <a:schemeClr val="lt1"/>
                          </a:solidFill>
                          <a:latin typeface="Calibri"/>
                          <a:ea typeface="Calibri"/>
                          <a:cs typeface="Calibri"/>
                          <a:sym typeface="Calibri"/>
                        </a:rPr>
                        <a:t>[Identify Source Here]</a:t>
                      </a:r>
                      <a:endParaRPr/>
                    </a:p>
                  </a:txBody>
                  <a:tcPr marT="45725" marB="45725" marR="91450" marL="91450" anchor="ctr"/>
                </a:tc>
              </a:tr>
              <a:tr h="4006100">
                <a:tc>
                  <a:txBody>
                    <a:bodyPr/>
                    <a:lstStyle/>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t/>
                      </a:r>
                      <a:endParaRPr sz="1400"/>
                    </a:p>
                  </a:txBody>
                  <a:tcPr marT="45725" marB="45725" marR="91450" marL="91450"/>
                </a:tc>
              </a:tr>
            </a:tbl>
          </a:graphicData>
        </a:graphic>
      </p:graphicFrame>
      <p:sp>
        <p:nvSpPr>
          <p:cNvPr id="442" name="Google Shape;442;p20"/>
          <p:cNvSpPr txBox="1"/>
          <p:nvPr>
            <p:ph idx="11" type="ftr"/>
          </p:nvPr>
        </p:nvSpPr>
        <p:spPr>
          <a:xfrm>
            <a:off x="10693667" y="6362299"/>
            <a:ext cx="1317821" cy="3341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1400"/>
              <a:t>DOCTORATES WITH PURPOSE</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21"/>
          <p:cNvSpPr txBox="1"/>
          <p:nvPr>
            <p:ph type="title"/>
          </p:nvPr>
        </p:nvSpPr>
        <p:spPr>
          <a:xfrm>
            <a:off x="964023" y="879063"/>
            <a:ext cx="7227477" cy="610863"/>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Franklin Gothic"/>
              <a:buNone/>
            </a:pPr>
            <a:r>
              <a:rPr lang="en-US" sz="4400">
                <a:solidFill>
                  <a:schemeClr val="dk1"/>
                </a:solidFill>
              </a:rPr>
              <a:t>Data Collection Steps: Slide 1</a:t>
            </a:r>
            <a:br>
              <a:rPr lang="en-US" sz="4400">
                <a:solidFill>
                  <a:schemeClr val="dk1"/>
                </a:solidFill>
              </a:rPr>
            </a:br>
            <a:r>
              <a:rPr lang="en-US" sz="4000">
                <a:solidFill>
                  <a:schemeClr val="dk1"/>
                </a:solidFill>
              </a:rPr>
              <a:t>Required Permissions</a:t>
            </a:r>
            <a:endParaRPr/>
          </a:p>
        </p:txBody>
      </p:sp>
      <p:sp>
        <p:nvSpPr>
          <p:cNvPr id="450" name="Google Shape;450;p21"/>
          <p:cNvSpPr txBox="1"/>
          <p:nvPr>
            <p:ph idx="1" type="body"/>
          </p:nvPr>
        </p:nvSpPr>
        <p:spPr>
          <a:xfrm>
            <a:off x="964023" y="2192821"/>
            <a:ext cx="10154918" cy="404216"/>
          </a:xfrm>
          <a:prstGeom prst="rect">
            <a:avLst/>
          </a:prstGeom>
          <a:noFill/>
          <a:ln>
            <a:noFill/>
          </a:ln>
        </p:spPr>
        <p:txBody>
          <a:bodyPr anchorCtr="0" anchor="t" bIns="0" lIns="0" spcFirstLastPara="1" rIns="0" wrap="square" tIns="0">
            <a:normAutofit/>
          </a:bodyPr>
          <a:lstStyle/>
          <a:p>
            <a:pPr indent="0" lvl="0" marL="0" rtl="0" algn="ctr">
              <a:lnSpc>
                <a:spcPct val="90000"/>
              </a:lnSpc>
              <a:spcBef>
                <a:spcPts val="0"/>
              </a:spcBef>
              <a:spcAft>
                <a:spcPts val="0"/>
              </a:spcAft>
              <a:buClr>
                <a:schemeClr val="dk1"/>
              </a:buClr>
              <a:buSzPts val="2400"/>
              <a:buNone/>
            </a:pPr>
            <a:r>
              <a:rPr b="1" lang="en-US" sz="2400">
                <a:latin typeface="Libre Franklin"/>
                <a:ea typeface="Libre Franklin"/>
                <a:cs typeface="Libre Franklin"/>
                <a:sym typeface="Libre Franklin"/>
              </a:rPr>
              <a:t>Required permissions/approvals (prior to data collection)</a:t>
            </a:r>
            <a:endParaRPr sz="2400"/>
          </a:p>
        </p:txBody>
      </p:sp>
      <p:sp>
        <p:nvSpPr>
          <p:cNvPr id="451" name="Google Shape;451;p21"/>
          <p:cNvSpPr txBox="1"/>
          <p:nvPr>
            <p:ph idx="3" type="body"/>
          </p:nvPr>
        </p:nvSpPr>
        <p:spPr>
          <a:xfrm>
            <a:off x="964023" y="2799145"/>
            <a:ext cx="4827178" cy="3563153"/>
          </a:xfrm>
          <a:prstGeom prst="rect">
            <a:avLst/>
          </a:prstGeom>
          <a:noFill/>
          <a:ln>
            <a:noFill/>
          </a:ln>
        </p:spPr>
        <p:txBody>
          <a:bodyPr anchorCtr="0" anchor="t" bIns="0" lIns="0" spcFirstLastPara="1" rIns="0" wrap="square" tIns="0">
            <a:normAutofit fontScale="92500" lnSpcReduction="20000"/>
          </a:bodyPr>
          <a:lstStyle/>
          <a:p>
            <a:pPr indent="-285750" lvl="0" marL="285750" rtl="0" algn="l">
              <a:lnSpc>
                <a:spcPct val="100000"/>
              </a:lnSpc>
              <a:spcBef>
                <a:spcPts val="0"/>
              </a:spcBef>
              <a:spcAft>
                <a:spcPts val="0"/>
              </a:spcAft>
              <a:buClr>
                <a:schemeClr val="dk1"/>
              </a:buClr>
              <a:buSzPct val="100000"/>
              <a:buFont typeface="Noto Sans Symbols"/>
              <a:buChar char="▪"/>
            </a:pPr>
            <a:r>
              <a:rPr lang="en-US" sz="2800"/>
              <a:t>Site approval (if applicable)</a:t>
            </a:r>
            <a:endParaRPr/>
          </a:p>
          <a:p>
            <a:pPr indent="-285750" lvl="0" marL="285750" rtl="0" algn="l">
              <a:lnSpc>
                <a:spcPct val="100000"/>
              </a:lnSpc>
              <a:spcBef>
                <a:spcPts val="1000"/>
              </a:spcBef>
              <a:spcAft>
                <a:spcPts val="0"/>
              </a:spcAft>
              <a:buClr>
                <a:schemeClr val="dk1"/>
              </a:buClr>
              <a:buSzPct val="100000"/>
              <a:buFont typeface="Noto Sans Symbols"/>
              <a:buChar char="▪"/>
            </a:pPr>
            <a:r>
              <a:rPr lang="en-US" sz="2800"/>
              <a:t>Permission to use each instrument and data sources</a:t>
            </a:r>
            <a:endParaRPr/>
          </a:p>
          <a:p>
            <a:pPr indent="-285750" lvl="0" marL="285750" rtl="0" algn="l">
              <a:lnSpc>
                <a:spcPct val="100000"/>
              </a:lnSpc>
              <a:spcBef>
                <a:spcPts val="1000"/>
              </a:spcBef>
              <a:spcAft>
                <a:spcPts val="0"/>
              </a:spcAft>
              <a:buClr>
                <a:schemeClr val="dk1"/>
              </a:buClr>
              <a:buSzPct val="100000"/>
              <a:buFont typeface="Noto Sans Symbols"/>
              <a:buChar char="▪"/>
            </a:pPr>
            <a:r>
              <a:rPr lang="en-US" sz="2800"/>
              <a:t>If using archival data, permission to use the data</a:t>
            </a:r>
            <a:endParaRPr/>
          </a:p>
          <a:p>
            <a:pPr indent="-285750" lvl="0" marL="285750" rtl="0" algn="l">
              <a:lnSpc>
                <a:spcPct val="100000"/>
              </a:lnSpc>
              <a:spcBef>
                <a:spcPts val="1000"/>
              </a:spcBef>
              <a:spcAft>
                <a:spcPts val="0"/>
              </a:spcAft>
              <a:buClr>
                <a:schemeClr val="dk1"/>
              </a:buClr>
              <a:buSzPct val="100000"/>
              <a:buFont typeface="Noto Sans Symbols"/>
              <a:buChar char="▪"/>
            </a:pPr>
            <a:r>
              <a:rPr lang="en-US" sz="2800"/>
              <a:t>Obtaining administrative guide and validation information on each instrument from owner/literature</a:t>
            </a:r>
            <a:endParaRPr/>
          </a:p>
          <a:p>
            <a:pPr indent="-121285" lvl="0" marL="285750" rtl="0" algn="l">
              <a:lnSpc>
                <a:spcPct val="100000"/>
              </a:lnSpc>
              <a:spcBef>
                <a:spcPts val="1000"/>
              </a:spcBef>
              <a:spcAft>
                <a:spcPts val="0"/>
              </a:spcAft>
              <a:buClr>
                <a:schemeClr val="dk1"/>
              </a:buClr>
              <a:buSzPct val="100000"/>
              <a:buFont typeface="Noto Sans Symbols"/>
              <a:buNone/>
            </a:pPr>
            <a:r>
              <a:t/>
            </a:r>
            <a:endParaRPr sz="2800"/>
          </a:p>
        </p:txBody>
      </p:sp>
      <p:sp>
        <p:nvSpPr>
          <p:cNvPr id="452" name="Google Shape;452;p21"/>
          <p:cNvSpPr txBox="1"/>
          <p:nvPr>
            <p:ph idx="4" type="body"/>
          </p:nvPr>
        </p:nvSpPr>
        <p:spPr>
          <a:xfrm>
            <a:off x="6362700" y="2799146"/>
            <a:ext cx="4756241" cy="3563152"/>
          </a:xfrm>
          <a:prstGeom prst="rect">
            <a:avLst/>
          </a:prstGeom>
          <a:noFill/>
          <a:ln>
            <a:noFill/>
          </a:ln>
        </p:spPr>
        <p:txBody>
          <a:bodyPr anchorCtr="0" anchor="t" bIns="0" lIns="0" spcFirstLastPara="1" rIns="0" wrap="square" tIns="0">
            <a:normAutofit/>
          </a:bodyPr>
          <a:lstStyle/>
          <a:p>
            <a:pPr indent="-285750" lvl="0" marL="285750" rtl="0" algn="l">
              <a:lnSpc>
                <a:spcPct val="100000"/>
              </a:lnSpc>
              <a:spcBef>
                <a:spcPts val="0"/>
              </a:spcBef>
              <a:spcAft>
                <a:spcPts val="0"/>
              </a:spcAft>
              <a:buClr>
                <a:schemeClr val="dk1"/>
              </a:buClr>
              <a:buSzPts val="2400"/>
              <a:buFont typeface="Noto Sans Symbols"/>
              <a:buChar char="▪"/>
            </a:pPr>
            <a:r>
              <a:rPr lang="en-US" sz="2400"/>
              <a:t>GCU Chair and Committee Approvals</a:t>
            </a:r>
            <a:endParaRPr/>
          </a:p>
          <a:p>
            <a:pPr indent="-285750" lvl="0" marL="285750" rtl="0" algn="l">
              <a:lnSpc>
                <a:spcPct val="100000"/>
              </a:lnSpc>
              <a:spcBef>
                <a:spcPts val="1000"/>
              </a:spcBef>
              <a:spcAft>
                <a:spcPts val="0"/>
              </a:spcAft>
              <a:buClr>
                <a:schemeClr val="dk1"/>
              </a:buClr>
              <a:buSzPts val="2400"/>
              <a:buFont typeface="Noto Sans Symbols"/>
              <a:buChar char="▪"/>
            </a:pPr>
            <a:r>
              <a:rPr lang="en-US" sz="2400"/>
              <a:t>AQR Approval </a:t>
            </a:r>
            <a:endParaRPr/>
          </a:p>
          <a:p>
            <a:pPr indent="-285750" lvl="0" marL="285750" rtl="0" algn="l">
              <a:lnSpc>
                <a:spcPct val="100000"/>
              </a:lnSpc>
              <a:spcBef>
                <a:spcPts val="1000"/>
              </a:spcBef>
              <a:spcAft>
                <a:spcPts val="0"/>
              </a:spcAft>
              <a:buClr>
                <a:schemeClr val="dk1"/>
              </a:buClr>
              <a:buSzPts val="2400"/>
              <a:buFont typeface="Noto Sans Symbols"/>
              <a:buChar char="▪"/>
            </a:pPr>
            <a:r>
              <a:rPr lang="en-US" sz="2400"/>
              <a:t>IRB Approval</a:t>
            </a:r>
            <a:endParaRPr/>
          </a:p>
          <a:p>
            <a:pPr indent="-285750" lvl="0" marL="285750" rtl="0" algn="l">
              <a:lnSpc>
                <a:spcPct val="100000"/>
              </a:lnSpc>
              <a:spcBef>
                <a:spcPts val="1000"/>
              </a:spcBef>
              <a:spcAft>
                <a:spcPts val="0"/>
              </a:spcAft>
              <a:buClr>
                <a:schemeClr val="dk1"/>
              </a:buClr>
              <a:buSzPts val="2400"/>
              <a:buFont typeface="Noto Sans Symbols"/>
              <a:buChar char="▪"/>
            </a:pPr>
            <a:r>
              <a:rPr lang="en-US" sz="2400"/>
              <a:t>Informed Consent form from individual participants</a:t>
            </a:r>
            <a:endParaRPr/>
          </a:p>
        </p:txBody>
      </p:sp>
      <p:sp>
        <p:nvSpPr>
          <p:cNvPr id="453" name="Google Shape;453;p21"/>
          <p:cNvSpPr txBox="1"/>
          <p:nvPr>
            <p:ph idx="11" type="ftr"/>
          </p:nvPr>
        </p:nvSpPr>
        <p:spPr>
          <a:xfrm>
            <a:off x="10693667" y="6362299"/>
            <a:ext cx="1317821" cy="3341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1400"/>
              <a:t>DOCTORATES WITH PURPOSE</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22"/>
          <p:cNvSpPr txBox="1"/>
          <p:nvPr>
            <p:ph type="title"/>
          </p:nvPr>
        </p:nvSpPr>
        <p:spPr>
          <a:xfrm>
            <a:off x="964023" y="879063"/>
            <a:ext cx="9729644" cy="610863"/>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Franklin Gothic"/>
              <a:buNone/>
            </a:pPr>
            <a:r>
              <a:rPr lang="en-US" sz="4800"/>
              <a:t>Data Collection Steps: Slide 2</a:t>
            </a:r>
            <a:br>
              <a:rPr lang="en-US" sz="4400"/>
            </a:br>
            <a:r>
              <a:rPr lang="en-US" sz="4200"/>
              <a:t>Sampling Strategy and Sample Selection</a:t>
            </a:r>
            <a:endParaRPr/>
          </a:p>
        </p:txBody>
      </p:sp>
      <p:graphicFrame>
        <p:nvGraphicFramePr>
          <p:cNvPr id="461" name="Google Shape;461;p22"/>
          <p:cNvGraphicFramePr/>
          <p:nvPr/>
        </p:nvGraphicFramePr>
        <p:xfrm>
          <a:off x="952500" y="1663701"/>
          <a:ext cx="3000000" cy="3000000"/>
        </p:xfrm>
        <a:graphic>
          <a:graphicData uri="http://schemas.openxmlformats.org/drawingml/2006/table">
            <a:tbl>
              <a:tblPr bandRow="1" firstRow="1">
                <a:noFill/>
                <a:tableStyleId>{F71C4B4B-F09C-41CD-B9C7-4C6B8EC00CDD}</a:tableStyleId>
              </a:tblPr>
              <a:tblGrid>
                <a:gridCol w="1765300"/>
                <a:gridCol w="3860800"/>
                <a:gridCol w="4660900"/>
              </a:tblGrid>
              <a:tr h="905000">
                <a:tc>
                  <a:txBody>
                    <a:bodyPr/>
                    <a:lstStyle/>
                    <a:p>
                      <a:pPr indent="0" lvl="0" marL="0" marR="0" rtl="0" algn="ctr">
                        <a:spcBef>
                          <a:spcPts val="0"/>
                        </a:spcBef>
                        <a:spcAft>
                          <a:spcPts val="0"/>
                        </a:spcAft>
                        <a:buNone/>
                      </a:pPr>
                      <a:r>
                        <a:t/>
                      </a:r>
                      <a:endParaRPr b="1" i="0" sz="1400">
                        <a:solidFill>
                          <a:schemeClr val="lt1"/>
                        </a:solidFill>
                        <a:latin typeface="Calibri"/>
                        <a:ea typeface="Calibri"/>
                        <a:cs typeface="Calibri"/>
                        <a:sym typeface="Calibri"/>
                      </a:endParaRPr>
                    </a:p>
                  </a:txBody>
                  <a:tcPr marT="45725" marB="45725" marR="91450" marL="91450"/>
                </a:tc>
                <a:tc>
                  <a:txBody>
                    <a:bodyPr/>
                    <a:lstStyle/>
                    <a:p>
                      <a:pPr indent="0" lvl="0" marL="0" marR="0" rtl="0" algn="ctr">
                        <a:lnSpc>
                          <a:spcPct val="100000"/>
                        </a:lnSpc>
                        <a:spcBef>
                          <a:spcPts val="0"/>
                        </a:spcBef>
                        <a:spcAft>
                          <a:spcPts val="0"/>
                        </a:spcAft>
                        <a:buClr>
                          <a:schemeClr val="lt1"/>
                        </a:buClr>
                        <a:buSzPts val="2000"/>
                        <a:buFont typeface="Calibri"/>
                        <a:buNone/>
                      </a:pPr>
                      <a:r>
                        <a:rPr b="1" i="0" lang="en-US" sz="2000">
                          <a:solidFill>
                            <a:schemeClr val="lt1"/>
                          </a:solidFill>
                          <a:latin typeface="Calibri"/>
                          <a:ea typeface="Calibri"/>
                          <a:cs typeface="Calibri"/>
                          <a:sym typeface="Calibri"/>
                        </a:rPr>
                        <a:t>Primary Sampling (Plan A)</a:t>
                      </a:r>
                      <a:endParaRPr/>
                    </a:p>
                  </a:txBody>
                  <a:tcPr marT="45725" marB="45725" marR="91450" marL="91450" anchor="ctr"/>
                </a:tc>
                <a:tc>
                  <a:txBody>
                    <a:bodyPr/>
                    <a:lstStyle/>
                    <a:p>
                      <a:pPr indent="0" lvl="0" marL="0" marR="0" rtl="0" algn="ctr">
                        <a:lnSpc>
                          <a:spcPct val="100000"/>
                        </a:lnSpc>
                        <a:spcBef>
                          <a:spcPts val="0"/>
                        </a:spcBef>
                        <a:spcAft>
                          <a:spcPts val="0"/>
                        </a:spcAft>
                        <a:buClr>
                          <a:schemeClr val="lt1"/>
                        </a:buClr>
                        <a:buSzPts val="2000"/>
                        <a:buFont typeface="Calibri"/>
                        <a:buNone/>
                      </a:pPr>
                      <a:r>
                        <a:rPr b="1" i="0" lang="en-US" sz="2000">
                          <a:solidFill>
                            <a:schemeClr val="lt1"/>
                          </a:solidFill>
                          <a:latin typeface="Calibri"/>
                          <a:ea typeface="Calibri"/>
                          <a:cs typeface="Calibri"/>
                          <a:sym typeface="Calibri"/>
                        </a:rPr>
                        <a:t>Backup Sampling (Plan B)</a:t>
                      </a:r>
                      <a:endParaRPr/>
                    </a:p>
                  </a:txBody>
                  <a:tcPr marT="45725" marB="45725" marR="91450" marL="91450" anchor="ctr"/>
                </a:tc>
              </a:tr>
              <a:tr h="1264525">
                <a:tc>
                  <a:txBody>
                    <a:bodyPr/>
                    <a:lstStyle/>
                    <a:p>
                      <a:pPr indent="0" lvl="0" marL="0" marR="0" rtl="0" algn="l">
                        <a:lnSpc>
                          <a:spcPct val="100000"/>
                        </a:lnSpc>
                        <a:spcBef>
                          <a:spcPts val="0"/>
                        </a:spcBef>
                        <a:spcAft>
                          <a:spcPts val="0"/>
                        </a:spcAft>
                        <a:buClr>
                          <a:schemeClr val="dk1"/>
                        </a:buClr>
                        <a:buSzPts val="1400"/>
                        <a:buFont typeface="Calibri"/>
                        <a:buNone/>
                      </a:pPr>
                      <a:r>
                        <a:rPr b="0" i="0" lang="en-US" sz="1400">
                          <a:solidFill>
                            <a:schemeClr val="dk1"/>
                          </a:solidFill>
                          <a:latin typeface="Calibri"/>
                          <a:ea typeface="Calibri"/>
                          <a:cs typeface="Calibri"/>
                          <a:sym typeface="Calibri"/>
                        </a:rPr>
                        <a:t>Steps to Access/Identify Participants for Each Data Source</a:t>
                      </a:r>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Calibri"/>
                          <a:ea typeface="Calibri"/>
                          <a:cs typeface="Calibri"/>
                          <a:sym typeface="Calibri"/>
                        </a:rPr>
                        <a:t>Source 1:</a:t>
                      </a:r>
                      <a:endParaRPr/>
                    </a:p>
                    <a:p>
                      <a:pPr indent="0" lvl="0" marL="0" marR="0" rtl="0" algn="l">
                        <a:spcBef>
                          <a:spcPts val="0"/>
                        </a:spcBef>
                        <a:spcAft>
                          <a:spcPts val="0"/>
                        </a:spcAft>
                        <a:buNone/>
                      </a:pPr>
                      <a:r>
                        <a:rPr b="0" i="0" lang="en-US" sz="1400">
                          <a:solidFill>
                            <a:schemeClr val="dk1"/>
                          </a:solidFill>
                          <a:latin typeface="Calibri"/>
                          <a:ea typeface="Calibri"/>
                          <a:cs typeface="Calibri"/>
                          <a:sym typeface="Calibri"/>
                        </a:rPr>
                        <a:t>Source 2: (delete if no 2</a:t>
                      </a:r>
                      <a:r>
                        <a:rPr b="0" baseline="30000" i="0" lang="en-US" sz="1400">
                          <a:solidFill>
                            <a:schemeClr val="dk1"/>
                          </a:solidFill>
                          <a:latin typeface="Calibri"/>
                          <a:ea typeface="Calibri"/>
                          <a:cs typeface="Calibri"/>
                          <a:sym typeface="Calibri"/>
                        </a:rPr>
                        <a:t>nd</a:t>
                      </a:r>
                      <a:r>
                        <a:rPr b="0" i="0" lang="en-US" sz="1400">
                          <a:solidFill>
                            <a:schemeClr val="dk1"/>
                          </a:solidFill>
                          <a:latin typeface="Calibri"/>
                          <a:ea typeface="Calibri"/>
                          <a:cs typeface="Calibri"/>
                          <a:sym typeface="Calibri"/>
                        </a:rPr>
                        <a:t> source)</a:t>
                      </a:r>
                      <a:endParaRPr/>
                    </a:p>
                    <a:p>
                      <a:pPr indent="0" lvl="0" marL="0" marR="0" rtl="0" algn="l">
                        <a:spcBef>
                          <a:spcPts val="0"/>
                        </a:spcBef>
                        <a:spcAft>
                          <a:spcPts val="0"/>
                        </a:spcAft>
                        <a:buNone/>
                      </a:pPr>
                      <a:r>
                        <a:rPr b="0" i="0" lang="en-US" sz="1400">
                          <a:solidFill>
                            <a:schemeClr val="dk1"/>
                          </a:solidFill>
                          <a:latin typeface="Calibri"/>
                          <a:ea typeface="Calibri"/>
                          <a:cs typeface="Calibri"/>
                          <a:sym typeface="Calibri"/>
                        </a:rPr>
                        <a:t>Source 3: (delete if no 3</a:t>
                      </a:r>
                      <a:r>
                        <a:rPr b="0" baseline="30000" i="0" lang="en-US" sz="1400">
                          <a:solidFill>
                            <a:schemeClr val="dk1"/>
                          </a:solidFill>
                          <a:latin typeface="Calibri"/>
                          <a:ea typeface="Calibri"/>
                          <a:cs typeface="Calibri"/>
                          <a:sym typeface="Calibri"/>
                        </a:rPr>
                        <a:t>rd</a:t>
                      </a:r>
                      <a:r>
                        <a:rPr b="0" i="0" lang="en-US" sz="1400">
                          <a:solidFill>
                            <a:schemeClr val="dk1"/>
                          </a:solidFill>
                          <a:latin typeface="Calibri"/>
                          <a:ea typeface="Calibri"/>
                          <a:cs typeface="Calibri"/>
                          <a:sym typeface="Calibri"/>
                        </a:rPr>
                        <a:t> source)</a:t>
                      </a:r>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Calibri"/>
                          <a:ea typeface="Calibri"/>
                          <a:cs typeface="Calibri"/>
                          <a:sym typeface="Calibri"/>
                        </a:rPr>
                        <a:t>Source 1:</a:t>
                      </a:r>
                      <a:endParaRPr/>
                    </a:p>
                    <a:p>
                      <a:pPr indent="0" lvl="0" marL="0" marR="0" rtl="0" algn="l">
                        <a:spcBef>
                          <a:spcPts val="0"/>
                        </a:spcBef>
                        <a:spcAft>
                          <a:spcPts val="0"/>
                        </a:spcAft>
                        <a:buNone/>
                      </a:pPr>
                      <a:r>
                        <a:rPr b="0" i="0" lang="en-US" sz="1400">
                          <a:solidFill>
                            <a:schemeClr val="dk1"/>
                          </a:solidFill>
                          <a:latin typeface="Calibri"/>
                          <a:ea typeface="Calibri"/>
                          <a:cs typeface="Calibri"/>
                          <a:sym typeface="Calibri"/>
                        </a:rPr>
                        <a:t>Source 2: (delete if no 2</a:t>
                      </a:r>
                      <a:r>
                        <a:rPr b="0" baseline="30000" i="0" lang="en-US" sz="1400">
                          <a:solidFill>
                            <a:schemeClr val="dk1"/>
                          </a:solidFill>
                          <a:latin typeface="Calibri"/>
                          <a:ea typeface="Calibri"/>
                          <a:cs typeface="Calibri"/>
                          <a:sym typeface="Calibri"/>
                        </a:rPr>
                        <a:t>nd</a:t>
                      </a:r>
                      <a:r>
                        <a:rPr b="0" i="0" lang="en-US" sz="1400">
                          <a:solidFill>
                            <a:schemeClr val="dk1"/>
                          </a:solidFill>
                          <a:latin typeface="Calibri"/>
                          <a:ea typeface="Calibri"/>
                          <a:cs typeface="Calibri"/>
                          <a:sym typeface="Calibri"/>
                        </a:rPr>
                        <a:t> source)</a:t>
                      </a:r>
                      <a:endParaRPr/>
                    </a:p>
                    <a:p>
                      <a:pPr indent="0" lvl="0" marL="0" marR="0" rtl="0" algn="l">
                        <a:spcBef>
                          <a:spcPts val="0"/>
                        </a:spcBef>
                        <a:spcAft>
                          <a:spcPts val="0"/>
                        </a:spcAft>
                        <a:buNone/>
                      </a:pPr>
                      <a:r>
                        <a:rPr b="0" i="0" lang="en-US" sz="1400">
                          <a:solidFill>
                            <a:schemeClr val="dk1"/>
                          </a:solidFill>
                          <a:latin typeface="Calibri"/>
                          <a:ea typeface="Calibri"/>
                          <a:cs typeface="Calibri"/>
                          <a:sym typeface="Calibri"/>
                        </a:rPr>
                        <a:t>Source 3: (delete if no 3</a:t>
                      </a:r>
                      <a:r>
                        <a:rPr b="0" baseline="30000" i="0" lang="en-US" sz="1400">
                          <a:solidFill>
                            <a:schemeClr val="dk1"/>
                          </a:solidFill>
                          <a:latin typeface="Calibri"/>
                          <a:ea typeface="Calibri"/>
                          <a:cs typeface="Calibri"/>
                          <a:sym typeface="Calibri"/>
                        </a:rPr>
                        <a:t>rd</a:t>
                      </a:r>
                      <a:r>
                        <a:rPr b="0" i="0" lang="en-US" sz="1400">
                          <a:solidFill>
                            <a:schemeClr val="dk1"/>
                          </a:solidFill>
                          <a:latin typeface="Calibri"/>
                          <a:ea typeface="Calibri"/>
                          <a:cs typeface="Calibri"/>
                          <a:sym typeface="Calibri"/>
                        </a:rPr>
                        <a:t> source)</a:t>
                      </a:r>
                      <a:endParaRPr/>
                    </a:p>
                  </a:txBody>
                  <a:tcPr marT="45725" marB="45725" marR="91450" marL="91450"/>
                </a:tc>
              </a:tr>
              <a:tr h="1264525">
                <a:tc>
                  <a:txBody>
                    <a:bodyPr/>
                    <a:lstStyle/>
                    <a:p>
                      <a:pPr indent="0" lvl="0" marL="0" marR="0" rtl="0" algn="l">
                        <a:spcBef>
                          <a:spcPts val="0"/>
                        </a:spcBef>
                        <a:spcAft>
                          <a:spcPts val="0"/>
                        </a:spcAft>
                        <a:buNone/>
                      </a:pPr>
                      <a:r>
                        <a:rPr b="0" i="0" lang="en-US" sz="1400">
                          <a:solidFill>
                            <a:schemeClr val="dk1"/>
                          </a:solidFill>
                          <a:latin typeface="Calibri"/>
                          <a:ea typeface="Calibri"/>
                          <a:cs typeface="Calibri"/>
                          <a:sym typeface="Calibri"/>
                        </a:rPr>
                        <a:t>Participation Criteria for Each Data Source</a:t>
                      </a:r>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Calibri"/>
                          <a:ea typeface="Calibri"/>
                          <a:cs typeface="Calibri"/>
                          <a:sym typeface="Calibri"/>
                        </a:rPr>
                        <a:t>Source 1:</a:t>
                      </a:r>
                      <a:endParaRPr/>
                    </a:p>
                    <a:p>
                      <a:pPr indent="0" lvl="0" marL="0" marR="0" rtl="0" algn="l">
                        <a:spcBef>
                          <a:spcPts val="0"/>
                        </a:spcBef>
                        <a:spcAft>
                          <a:spcPts val="0"/>
                        </a:spcAft>
                        <a:buNone/>
                      </a:pPr>
                      <a:r>
                        <a:rPr b="0" i="0" lang="en-US" sz="1400">
                          <a:solidFill>
                            <a:schemeClr val="dk1"/>
                          </a:solidFill>
                          <a:latin typeface="Calibri"/>
                          <a:ea typeface="Calibri"/>
                          <a:cs typeface="Calibri"/>
                          <a:sym typeface="Calibri"/>
                        </a:rPr>
                        <a:t>Source 2: (delete if no 2</a:t>
                      </a:r>
                      <a:r>
                        <a:rPr b="0" baseline="30000" i="0" lang="en-US" sz="1400">
                          <a:solidFill>
                            <a:schemeClr val="dk1"/>
                          </a:solidFill>
                          <a:latin typeface="Calibri"/>
                          <a:ea typeface="Calibri"/>
                          <a:cs typeface="Calibri"/>
                          <a:sym typeface="Calibri"/>
                        </a:rPr>
                        <a:t>nd</a:t>
                      </a:r>
                      <a:r>
                        <a:rPr b="0" i="0" lang="en-US" sz="1400">
                          <a:solidFill>
                            <a:schemeClr val="dk1"/>
                          </a:solidFill>
                          <a:latin typeface="Calibri"/>
                          <a:ea typeface="Calibri"/>
                          <a:cs typeface="Calibri"/>
                          <a:sym typeface="Calibri"/>
                        </a:rPr>
                        <a:t> source)</a:t>
                      </a:r>
                      <a:endParaRPr/>
                    </a:p>
                    <a:p>
                      <a:pPr indent="0" lvl="0" marL="0" marR="0" rtl="0" algn="l">
                        <a:spcBef>
                          <a:spcPts val="0"/>
                        </a:spcBef>
                        <a:spcAft>
                          <a:spcPts val="0"/>
                        </a:spcAft>
                        <a:buNone/>
                      </a:pPr>
                      <a:r>
                        <a:rPr b="0" i="0" lang="en-US" sz="1400">
                          <a:solidFill>
                            <a:schemeClr val="dk1"/>
                          </a:solidFill>
                          <a:latin typeface="Calibri"/>
                          <a:ea typeface="Calibri"/>
                          <a:cs typeface="Calibri"/>
                          <a:sym typeface="Calibri"/>
                        </a:rPr>
                        <a:t>Source 3: (delete if no 3</a:t>
                      </a:r>
                      <a:r>
                        <a:rPr b="0" baseline="30000" i="0" lang="en-US" sz="1400">
                          <a:solidFill>
                            <a:schemeClr val="dk1"/>
                          </a:solidFill>
                          <a:latin typeface="Calibri"/>
                          <a:ea typeface="Calibri"/>
                          <a:cs typeface="Calibri"/>
                          <a:sym typeface="Calibri"/>
                        </a:rPr>
                        <a:t>rd</a:t>
                      </a:r>
                      <a:r>
                        <a:rPr b="0" i="0" lang="en-US" sz="1400">
                          <a:solidFill>
                            <a:schemeClr val="dk1"/>
                          </a:solidFill>
                          <a:latin typeface="Calibri"/>
                          <a:ea typeface="Calibri"/>
                          <a:cs typeface="Calibri"/>
                          <a:sym typeface="Calibri"/>
                        </a:rPr>
                        <a:t> source)</a:t>
                      </a:r>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Calibri"/>
                          <a:ea typeface="Calibri"/>
                          <a:cs typeface="Calibri"/>
                          <a:sym typeface="Calibri"/>
                        </a:rPr>
                        <a:t>Source 1:</a:t>
                      </a:r>
                      <a:endParaRPr/>
                    </a:p>
                    <a:p>
                      <a:pPr indent="0" lvl="0" marL="0" marR="0" rtl="0" algn="l">
                        <a:spcBef>
                          <a:spcPts val="0"/>
                        </a:spcBef>
                        <a:spcAft>
                          <a:spcPts val="0"/>
                        </a:spcAft>
                        <a:buNone/>
                      </a:pPr>
                      <a:r>
                        <a:rPr b="0" i="0" lang="en-US" sz="1400">
                          <a:solidFill>
                            <a:schemeClr val="dk1"/>
                          </a:solidFill>
                          <a:latin typeface="Calibri"/>
                          <a:ea typeface="Calibri"/>
                          <a:cs typeface="Calibri"/>
                          <a:sym typeface="Calibri"/>
                        </a:rPr>
                        <a:t>Source 2: (delete if no 2</a:t>
                      </a:r>
                      <a:r>
                        <a:rPr b="0" baseline="30000" i="0" lang="en-US" sz="1400">
                          <a:solidFill>
                            <a:schemeClr val="dk1"/>
                          </a:solidFill>
                          <a:latin typeface="Calibri"/>
                          <a:ea typeface="Calibri"/>
                          <a:cs typeface="Calibri"/>
                          <a:sym typeface="Calibri"/>
                        </a:rPr>
                        <a:t>nd</a:t>
                      </a:r>
                      <a:r>
                        <a:rPr b="0" i="0" lang="en-US" sz="1400">
                          <a:solidFill>
                            <a:schemeClr val="dk1"/>
                          </a:solidFill>
                          <a:latin typeface="Calibri"/>
                          <a:ea typeface="Calibri"/>
                          <a:cs typeface="Calibri"/>
                          <a:sym typeface="Calibri"/>
                        </a:rPr>
                        <a:t> source)</a:t>
                      </a:r>
                      <a:endParaRPr/>
                    </a:p>
                    <a:p>
                      <a:pPr indent="0" lvl="0" marL="0" marR="0" rtl="0" algn="l">
                        <a:spcBef>
                          <a:spcPts val="0"/>
                        </a:spcBef>
                        <a:spcAft>
                          <a:spcPts val="0"/>
                        </a:spcAft>
                        <a:buNone/>
                      </a:pPr>
                      <a:r>
                        <a:rPr b="0" i="0" lang="en-US" sz="1400">
                          <a:solidFill>
                            <a:schemeClr val="dk1"/>
                          </a:solidFill>
                          <a:latin typeface="Calibri"/>
                          <a:ea typeface="Calibri"/>
                          <a:cs typeface="Calibri"/>
                          <a:sym typeface="Calibri"/>
                        </a:rPr>
                        <a:t>Source 3: (delete if no 3</a:t>
                      </a:r>
                      <a:r>
                        <a:rPr b="0" baseline="30000" i="0" lang="en-US" sz="1400">
                          <a:solidFill>
                            <a:schemeClr val="dk1"/>
                          </a:solidFill>
                          <a:latin typeface="Calibri"/>
                          <a:ea typeface="Calibri"/>
                          <a:cs typeface="Calibri"/>
                          <a:sym typeface="Calibri"/>
                        </a:rPr>
                        <a:t>rd</a:t>
                      </a:r>
                      <a:r>
                        <a:rPr b="0" i="0" lang="en-US" sz="1400">
                          <a:solidFill>
                            <a:schemeClr val="dk1"/>
                          </a:solidFill>
                          <a:latin typeface="Calibri"/>
                          <a:ea typeface="Calibri"/>
                          <a:cs typeface="Calibri"/>
                          <a:sym typeface="Calibri"/>
                        </a:rPr>
                        <a:t> source)</a:t>
                      </a:r>
                      <a:endParaRPr/>
                    </a:p>
                  </a:txBody>
                  <a:tcPr marT="45725" marB="45725" marR="91450" marL="91450"/>
                </a:tc>
              </a:tr>
              <a:tr h="1264525">
                <a:tc>
                  <a:txBody>
                    <a:bodyPr/>
                    <a:lstStyle/>
                    <a:p>
                      <a:pPr indent="0" lvl="0" marL="0" marR="0" rtl="0" algn="l">
                        <a:lnSpc>
                          <a:spcPct val="100000"/>
                        </a:lnSpc>
                        <a:spcBef>
                          <a:spcPts val="0"/>
                        </a:spcBef>
                        <a:spcAft>
                          <a:spcPts val="0"/>
                        </a:spcAft>
                        <a:buClr>
                          <a:schemeClr val="dk1"/>
                        </a:buClr>
                        <a:buSzPts val="1400"/>
                        <a:buFont typeface="Calibri"/>
                        <a:buNone/>
                      </a:pPr>
                      <a:r>
                        <a:rPr b="0" i="0" lang="en-US" sz="1400">
                          <a:solidFill>
                            <a:schemeClr val="dk1"/>
                          </a:solidFill>
                          <a:latin typeface="Calibri"/>
                          <a:ea typeface="Calibri"/>
                          <a:cs typeface="Calibri"/>
                          <a:sym typeface="Calibri"/>
                        </a:rPr>
                        <a:t>Sampling Strategy &amp; Description for Each Data Source</a:t>
                      </a:r>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Calibri"/>
                          <a:ea typeface="Calibri"/>
                          <a:cs typeface="Calibri"/>
                          <a:sym typeface="Calibri"/>
                        </a:rPr>
                        <a:t>Source 1:</a:t>
                      </a:r>
                      <a:endParaRPr/>
                    </a:p>
                    <a:p>
                      <a:pPr indent="0" lvl="0" marL="0" marR="0" rtl="0" algn="l">
                        <a:spcBef>
                          <a:spcPts val="0"/>
                        </a:spcBef>
                        <a:spcAft>
                          <a:spcPts val="0"/>
                        </a:spcAft>
                        <a:buNone/>
                      </a:pPr>
                      <a:r>
                        <a:rPr b="0" i="0" lang="en-US" sz="1400">
                          <a:solidFill>
                            <a:schemeClr val="dk1"/>
                          </a:solidFill>
                          <a:latin typeface="Calibri"/>
                          <a:ea typeface="Calibri"/>
                          <a:cs typeface="Calibri"/>
                          <a:sym typeface="Calibri"/>
                        </a:rPr>
                        <a:t>Source 2: (delete if no 2</a:t>
                      </a:r>
                      <a:r>
                        <a:rPr b="0" baseline="30000" i="0" lang="en-US" sz="1400">
                          <a:solidFill>
                            <a:schemeClr val="dk1"/>
                          </a:solidFill>
                          <a:latin typeface="Calibri"/>
                          <a:ea typeface="Calibri"/>
                          <a:cs typeface="Calibri"/>
                          <a:sym typeface="Calibri"/>
                        </a:rPr>
                        <a:t>nd</a:t>
                      </a:r>
                      <a:r>
                        <a:rPr b="0" i="0" lang="en-US" sz="1400">
                          <a:solidFill>
                            <a:schemeClr val="dk1"/>
                          </a:solidFill>
                          <a:latin typeface="Calibri"/>
                          <a:ea typeface="Calibri"/>
                          <a:cs typeface="Calibri"/>
                          <a:sym typeface="Calibri"/>
                        </a:rPr>
                        <a:t> source)</a:t>
                      </a:r>
                      <a:endParaRPr/>
                    </a:p>
                    <a:p>
                      <a:pPr indent="0" lvl="0" marL="0" marR="0" rtl="0" algn="l">
                        <a:spcBef>
                          <a:spcPts val="0"/>
                        </a:spcBef>
                        <a:spcAft>
                          <a:spcPts val="0"/>
                        </a:spcAft>
                        <a:buNone/>
                      </a:pPr>
                      <a:r>
                        <a:rPr b="0" i="0" lang="en-US" sz="1400">
                          <a:solidFill>
                            <a:schemeClr val="dk1"/>
                          </a:solidFill>
                          <a:latin typeface="Calibri"/>
                          <a:ea typeface="Calibri"/>
                          <a:cs typeface="Calibri"/>
                          <a:sym typeface="Calibri"/>
                        </a:rPr>
                        <a:t>Source 3: (delete if no 3</a:t>
                      </a:r>
                      <a:r>
                        <a:rPr b="0" baseline="30000" i="0" lang="en-US" sz="1400">
                          <a:solidFill>
                            <a:schemeClr val="dk1"/>
                          </a:solidFill>
                          <a:latin typeface="Calibri"/>
                          <a:ea typeface="Calibri"/>
                          <a:cs typeface="Calibri"/>
                          <a:sym typeface="Calibri"/>
                        </a:rPr>
                        <a:t>rd</a:t>
                      </a:r>
                      <a:r>
                        <a:rPr b="0" i="0" lang="en-US" sz="1400">
                          <a:solidFill>
                            <a:schemeClr val="dk1"/>
                          </a:solidFill>
                          <a:latin typeface="Calibri"/>
                          <a:ea typeface="Calibri"/>
                          <a:cs typeface="Calibri"/>
                          <a:sym typeface="Calibri"/>
                        </a:rPr>
                        <a:t> source)</a:t>
                      </a:r>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Calibri"/>
                          <a:ea typeface="Calibri"/>
                          <a:cs typeface="Calibri"/>
                          <a:sym typeface="Calibri"/>
                        </a:rPr>
                        <a:t>Source 1:</a:t>
                      </a:r>
                      <a:endParaRPr/>
                    </a:p>
                    <a:p>
                      <a:pPr indent="0" lvl="0" marL="0" marR="0" rtl="0" algn="l">
                        <a:spcBef>
                          <a:spcPts val="0"/>
                        </a:spcBef>
                        <a:spcAft>
                          <a:spcPts val="0"/>
                        </a:spcAft>
                        <a:buNone/>
                      </a:pPr>
                      <a:r>
                        <a:rPr b="0" i="0" lang="en-US" sz="1400">
                          <a:solidFill>
                            <a:schemeClr val="dk1"/>
                          </a:solidFill>
                          <a:latin typeface="Calibri"/>
                          <a:ea typeface="Calibri"/>
                          <a:cs typeface="Calibri"/>
                          <a:sym typeface="Calibri"/>
                        </a:rPr>
                        <a:t>Source 2: (delete if no 2</a:t>
                      </a:r>
                      <a:r>
                        <a:rPr b="0" baseline="30000" i="0" lang="en-US" sz="1400">
                          <a:solidFill>
                            <a:schemeClr val="dk1"/>
                          </a:solidFill>
                          <a:latin typeface="Calibri"/>
                          <a:ea typeface="Calibri"/>
                          <a:cs typeface="Calibri"/>
                          <a:sym typeface="Calibri"/>
                        </a:rPr>
                        <a:t>nd</a:t>
                      </a:r>
                      <a:r>
                        <a:rPr b="0" i="0" lang="en-US" sz="1400">
                          <a:solidFill>
                            <a:schemeClr val="dk1"/>
                          </a:solidFill>
                          <a:latin typeface="Calibri"/>
                          <a:ea typeface="Calibri"/>
                          <a:cs typeface="Calibri"/>
                          <a:sym typeface="Calibri"/>
                        </a:rPr>
                        <a:t> source)</a:t>
                      </a:r>
                      <a:endParaRPr/>
                    </a:p>
                    <a:p>
                      <a:pPr indent="0" lvl="0" marL="0" marR="0" rtl="0" algn="l">
                        <a:spcBef>
                          <a:spcPts val="0"/>
                        </a:spcBef>
                        <a:spcAft>
                          <a:spcPts val="0"/>
                        </a:spcAft>
                        <a:buNone/>
                      </a:pPr>
                      <a:r>
                        <a:rPr b="0" i="0" lang="en-US" sz="1400">
                          <a:solidFill>
                            <a:schemeClr val="dk1"/>
                          </a:solidFill>
                          <a:latin typeface="Calibri"/>
                          <a:ea typeface="Calibri"/>
                          <a:cs typeface="Calibri"/>
                          <a:sym typeface="Calibri"/>
                        </a:rPr>
                        <a:t>Source 3: (delete if no 3</a:t>
                      </a:r>
                      <a:r>
                        <a:rPr b="0" baseline="30000" i="0" lang="en-US" sz="1400">
                          <a:solidFill>
                            <a:schemeClr val="dk1"/>
                          </a:solidFill>
                          <a:latin typeface="Calibri"/>
                          <a:ea typeface="Calibri"/>
                          <a:cs typeface="Calibri"/>
                          <a:sym typeface="Calibri"/>
                        </a:rPr>
                        <a:t>rd</a:t>
                      </a:r>
                      <a:r>
                        <a:rPr b="0" i="0" lang="en-US" sz="1400">
                          <a:solidFill>
                            <a:schemeClr val="dk1"/>
                          </a:solidFill>
                          <a:latin typeface="Calibri"/>
                          <a:ea typeface="Calibri"/>
                          <a:cs typeface="Calibri"/>
                          <a:sym typeface="Calibri"/>
                        </a:rPr>
                        <a:t> source)</a:t>
                      </a:r>
                      <a:endParaRPr/>
                    </a:p>
                  </a:txBody>
                  <a:tcPr marT="45725" marB="45725" marR="91450" marL="91450"/>
                </a:tc>
              </a:tr>
            </a:tbl>
          </a:graphicData>
        </a:graphic>
      </p:graphicFrame>
      <p:sp>
        <p:nvSpPr>
          <p:cNvPr id="462" name="Google Shape;462;p22"/>
          <p:cNvSpPr txBox="1"/>
          <p:nvPr>
            <p:ph idx="11" type="ftr"/>
          </p:nvPr>
        </p:nvSpPr>
        <p:spPr>
          <a:xfrm>
            <a:off x="10693667" y="6362299"/>
            <a:ext cx="1317821" cy="3341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1400"/>
              <a:t>DOCTORATES WITH PURPOSE</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23"/>
          <p:cNvSpPr txBox="1"/>
          <p:nvPr>
            <p:ph type="title"/>
          </p:nvPr>
        </p:nvSpPr>
        <p:spPr>
          <a:xfrm>
            <a:off x="964023" y="879063"/>
            <a:ext cx="7405277" cy="610863"/>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Franklin Gothic"/>
              <a:buNone/>
            </a:pPr>
            <a:r>
              <a:rPr lang="en-US" sz="4400"/>
              <a:t>Data Collection Steps: Slide 3</a:t>
            </a:r>
            <a:br>
              <a:rPr lang="en-US" sz="4800"/>
            </a:br>
            <a:r>
              <a:rPr lang="en-US" sz="4800"/>
              <a:t> </a:t>
            </a:r>
            <a:r>
              <a:rPr lang="en-US" sz="4000"/>
              <a:t>Collecting the Data</a:t>
            </a:r>
            <a:endParaRPr/>
          </a:p>
        </p:txBody>
      </p:sp>
      <p:sp>
        <p:nvSpPr>
          <p:cNvPr id="470" name="Google Shape;470;p23"/>
          <p:cNvSpPr txBox="1"/>
          <p:nvPr>
            <p:ph idx="1" type="body"/>
          </p:nvPr>
        </p:nvSpPr>
        <p:spPr>
          <a:xfrm>
            <a:off x="963613" y="1757363"/>
            <a:ext cx="10693400" cy="446246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Step 1:</a:t>
            </a:r>
            <a:endParaRPr/>
          </a:p>
          <a:p>
            <a:pPr indent="-228600" lvl="0" marL="228600" rtl="0" algn="l">
              <a:lnSpc>
                <a:spcPct val="90000"/>
              </a:lnSpc>
              <a:spcBef>
                <a:spcPts val="1000"/>
              </a:spcBef>
              <a:spcAft>
                <a:spcPts val="0"/>
              </a:spcAft>
              <a:buClr>
                <a:schemeClr val="dk1"/>
              </a:buClr>
              <a:buSzPts val="2800"/>
              <a:buChar char="•"/>
            </a:pPr>
            <a:r>
              <a:rPr lang="en-US"/>
              <a:t>Step 2:</a:t>
            </a:r>
            <a:endParaRPr/>
          </a:p>
          <a:p>
            <a:pPr indent="-228600" lvl="0" marL="228600" rtl="0" algn="l">
              <a:lnSpc>
                <a:spcPct val="90000"/>
              </a:lnSpc>
              <a:spcBef>
                <a:spcPts val="1000"/>
              </a:spcBef>
              <a:spcAft>
                <a:spcPts val="0"/>
              </a:spcAft>
              <a:buClr>
                <a:schemeClr val="dk1"/>
              </a:buClr>
              <a:buSzPts val="2800"/>
              <a:buChar char="•"/>
            </a:pPr>
            <a:r>
              <a:rPr lang="en-US"/>
              <a:t>Step 3:</a:t>
            </a:r>
            <a:endParaRPr/>
          </a:p>
          <a:p>
            <a:pPr indent="-228600" lvl="0" marL="228600" rtl="0" algn="l">
              <a:lnSpc>
                <a:spcPct val="90000"/>
              </a:lnSpc>
              <a:spcBef>
                <a:spcPts val="1000"/>
              </a:spcBef>
              <a:spcAft>
                <a:spcPts val="0"/>
              </a:spcAft>
              <a:buClr>
                <a:schemeClr val="dk1"/>
              </a:buClr>
              <a:buSzPts val="2800"/>
              <a:buChar char="•"/>
            </a:pPr>
            <a:r>
              <a:rPr lang="en-US"/>
              <a:t>etc.</a:t>
            </a:r>
            <a:endParaRPr/>
          </a:p>
          <a:p>
            <a:pPr indent="-50800" lvl="0" marL="228600" rtl="0" algn="l">
              <a:lnSpc>
                <a:spcPct val="90000"/>
              </a:lnSpc>
              <a:spcBef>
                <a:spcPts val="1000"/>
              </a:spcBef>
              <a:spcAft>
                <a:spcPts val="0"/>
              </a:spcAft>
              <a:buClr>
                <a:schemeClr val="dk1"/>
              </a:buClr>
              <a:buSzPts val="2800"/>
              <a:buNone/>
            </a:pPr>
            <a:r>
              <a:t/>
            </a:r>
            <a:endParaRPr/>
          </a:p>
        </p:txBody>
      </p:sp>
      <p:sp>
        <p:nvSpPr>
          <p:cNvPr id="471" name="Google Shape;471;p23"/>
          <p:cNvSpPr txBox="1"/>
          <p:nvPr>
            <p:ph idx="11" type="ftr"/>
          </p:nvPr>
        </p:nvSpPr>
        <p:spPr>
          <a:xfrm>
            <a:off x="10693667" y="6362299"/>
            <a:ext cx="1317821" cy="3341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1400"/>
              <a:t>DOCTORATES WITH PURPOSE</a:t>
            </a:r>
            <a:endParaRPr sz="1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24"/>
          <p:cNvSpPr txBox="1"/>
          <p:nvPr>
            <p:ph type="title"/>
          </p:nvPr>
        </p:nvSpPr>
        <p:spPr>
          <a:xfrm>
            <a:off x="964023" y="879063"/>
            <a:ext cx="7405277" cy="610863"/>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Franklin Gothic"/>
              <a:buNone/>
            </a:pPr>
            <a:r>
              <a:rPr lang="en-US" sz="4400"/>
              <a:t>Data Collection Steps: Slide 4</a:t>
            </a:r>
            <a:br>
              <a:rPr lang="en-US" sz="4400"/>
            </a:br>
            <a:r>
              <a:rPr lang="en-US" sz="3600"/>
              <a:t>Data Management and Storage</a:t>
            </a:r>
            <a:endParaRPr/>
          </a:p>
        </p:txBody>
      </p:sp>
      <p:sp>
        <p:nvSpPr>
          <p:cNvPr id="479" name="Google Shape;479;p24"/>
          <p:cNvSpPr txBox="1"/>
          <p:nvPr>
            <p:ph idx="1" type="body"/>
          </p:nvPr>
        </p:nvSpPr>
        <p:spPr>
          <a:xfrm>
            <a:off x="963613" y="1757363"/>
            <a:ext cx="10693400" cy="446246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Where will you store the data? </a:t>
            </a:r>
            <a:endParaRPr/>
          </a:p>
          <a:p>
            <a:pPr indent="-228600" lvl="1" marL="685800" rtl="0" algn="l">
              <a:lnSpc>
                <a:spcPct val="90000"/>
              </a:lnSpc>
              <a:spcBef>
                <a:spcPts val="500"/>
              </a:spcBef>
              <a:spcAft>
                <a:spcPts val="0"/>
              </a:spcAft>
              <a:buClr>
                <a:schemeClr val="dk1"/>
              </a:buClr>
              <a:buSzPts val="2400"/>
              <a:buChar char="•"/>
            </a:pPr>
            <a:r>
              <a:rPr lang="en-US"/>
              <a:t>[answer]</a:t>
            </a:r>
            <a:endParaRPr/>
          </a:p>
          <a:p>
            <a:pPr indent="-228600" lvl="0" marL="228600" rtl="0" algn="l">
              <a:lnSpc>
                <a:spcPct val="90000"/>
              </a:lnSpc>
              <a:spcBef>
                <a:spcPts val="1000"/>
              </a:spcBef>
              <a:spcAft>
                <a:spcPts val="0"/>
              </a:spcAft>
              <a:buClr>
                <a:schemeClr val="dk1"/>
              </a:buClr>
              <a:buSzPts val="2800"/>
              <a:buChar char="•"/>
            </a:pPr>
            <a:r>
              <a:rPr lang="en-US" sz="2800"/>
              <a:t>How long will you store the data? </a:t>
            </a:r>
            <a:endParaRPr/>
          </a:p>
          <a:p>
            <a:pPr indent="-228600" lvl="1" marL="685800" rtl="0" algn="l">
              <a:lnSpc>
                <a:spcPct val="90000"/>
              </a:lnSpc>
              <a:spcBef>
                <a:spcPts val="500"/>
              </a:spcBef>
              <a:spcAft>
                <a:spcPts val="0"/>
              </a:spcAft>
              <a:buClr>
                <a:schemeClr val="dk1"/>
              </a:buClr>
              <a:buSzPts val="2400"/>
              <a:buChar char="•"/>
            </a:pPr>
            <a:r>
              <a:rPr lang="en-US"/>
              <a:t>[answer]</a:t>
            </a:r>
            <a:endParaRPr/>
          </a:p>
          <a:p>
            <a:pPr indent="-228600" lvl="0" marL="228600" rtl="0" algn="l">
              <a:lnSpc>
                <a:spcPct val="90000"/>
              </a:lnSpc>
              <a:spcBef>
                <a:spcPts val="1000"/>
              </a:spcBef>
              <a:spcAft>
                <a:spcPts val="0"/>
              </a:spcAft>
              <a:buClr>
                <a:schemeClr val="dk1"/>
              </a:buClr>
              <a:buSzPts val="2800"/>
              <a:buChar char="•"/>
            </a:pPr>
            <a:r>
              <a:rPr lang="en-US" sz="2800"/>
              <a:t>How will you protect the data? </a:t>
            </a:r>
            <a:endParaRPr/>
          </a:p>
          <a:p>
            <a:pPr indent="-228600" lvl="1" marL="685800" rtl="0" algn="l">
              <a:lnSpc>
                <a:spcPct val="90000"/>
              </a:lnSpc>
              <a:spcBef>
                <a:spcPts val="500"/>
              </a:spcBef>
              <a:spcAft>
                <a:spcPts val="0"/>
              </a:spcAft>
              <a:buClr>
                <a:schemeClr val="dk1"/>
              </a:buClr>
              <a:buSzPts val="2400"/>
              <a:buChar char="•"/>
            </a:pPr>
            <a:r>
              <a:rPr lang="en-US"/>
              <a:t>[answer]</a:t>
            </a:r>
            <a:endParaRPr/>
          </a:p>
          <a:p>
            <a:pPr indent="-228600" lvl="0" marL="228600" rtl="0" algn="l">
              <a:lnSpc>
                <a:spcPct val="90000"/>
              </a:lnSpc>
              <a:spcBef>
                <a:spcPts val="1000"/>
              </a:spcBef>
              <a:spcAft>
                <a:spcPts val="0"/>
              </a:spcAft>
              <a:buClr>
                <a:schemeClr val="dk1"/>
              </a:buClr>
              <a:buSzPts val="2800"/>
              <a:buChar char="•"/>
            </a:pPr>
            <a:r>
              <a:rPr lang="en-US" sz="2800"/>
              <a:t>How will you destroy the data? </a:t>
            </a:r>
            <a:endParaRPr/>
          </a:p>
          <a:p>
            <a:pPr indent="-228600" lvl="1" marL="685800" rtl="0" algn="l">
              <a:lnSpc>
                <a:spcPct val="90000"/>
              </a:lnSpc>
              <a:spcBef>
                <a:spcPts val="500"/>
              </a:spcBef>
              <a:spcAft>
                <a:spcPts val="0"/>
              </a:spcAft>
              <a:buClr>
                <a:schemeClr val="dk1"/>
              </a:buClr>
              <a:buSzPts val="2400"/>
              <a:buChar char="•"/>
            </a:pPr>
            <a:r>
              <a:rPr lang="en-US"/>
              <a:t>[answer]</a:t>
            </a:r>
            <a:endParaRPr/>
          </a:p>
        </p:txBody>
      </p:sp>
      <p:sp>
        <p:nvSpPr>
          <p:cNvPr id="480" name="Google Shape;480;p24"/>
          <p:cNvSpPr txBox="1"/>
          <p:nvPr>
            <p:ph idx="11" type="ftr"/>
          </p:nvPr>
        </p:nvSpPr>
        <p:spPr>
          <a:xfrm>
            <a:off x="10693667" y="6362299"/>
            <a:ext cx="1317821" cy="3341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1400"/>
              <a:t>DOCTORATES WITH PURPOSE</a:t>
            </a:r>
            <a:endParaRPr sz="1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25"/>
          <p:cNvSpPr txBox="1"/>
          <p:nvPr>
            <p:ph type="title"/>
          </p:nvPr>
        </p:nvSpPr>
        <p:spPr>
          <a:xfrm>
            <a:off x="964023" y="879063"/>
            <a:ext cx="8446677" cy="610863"/>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Franklin Gothic"/>
              <a:buNone/>
            </a:pPr>
            <a:r>
              <a:rPr lang="en-US" sz="4400"/>
              <a:t>Data Analysis Steps: Slide 1</a:t>
            </a:r>
            <a:br>
              <a:rPr lang="en-US" sz="4400"/>
            </a:br>
            <a:r>
              <a:rPr lang="en-US" sz="4400"/>
              <a:t>Data Source #1 – Analysis Strategy</a:t>
            </a:r>
            <a:endParaRPr/>
          </a:p>
        </p:txBody>
      </p:sp>
      <p:sp>
        <p:nvSpPr>
          <p:cNvPr id="488" name="Google Shape;488;p25"/>
          <p:cNvSpPr txBox="1"/>
          <p:nvPr>
            <p:ph idx="1" type="body"/>
          </p:nvPr>
        </p:nvSpPr>
        <p:spPr>
          <a:xfrm>
            <a:off x="963613" y="1757363"/>
            <a:ext cx="10693400" cy="446246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Step 1:</a:t>
            </a:r>
            <a:endParaRPr/>
          </a:p>
          <a:p>
            <a:pPr indent="-228600" lvl="0" marL="228600" rtl="0" algn="l">
              <a:lnSpc>
                <a:spcPct val="90000"/>
              </a:lnSpc>
              <a:spcBef>
                <a:spcPts val="1000"/>
              </a:spcBef>
              <a:spcAft>
                <a:spcPts val="0"/>
              </a:spcAft>
              <a:buClr>
                <a:schemeClr val="dk1"/>
              </a:buClr>
              <a:buSzPts val="2800"/>
              <a:buChar char="•"/>
            </a:pPr>
            <a:r>
              <a:rPr lang="en-US" sz="2800"/>
              <a:t>Step 2:</a:t>
            </a:r>
            <a:endParaRPr/>
          </a:p>
          <a:p>
            <a:pPr indent="-228600" lvl="0" marL="228600" rtl="0" algn="l">
              <a:lnSpc>
                <a:spcPct val="90000"/>
              </a:lnSpc>
              <a:spcBef>
                <a:spcPts val="1000"/>
              </a:spcBef>
              <a:spcAft>
                <a:spcPts val="0"/>
              </a:spcAft>
              <a:buClr>
                <a:schemeClr val="dk1"/>
              </a:buClr>
              <a:buSzPts val="2800"/>
              <a:buChar char="•"/>
            </a:pPr>
            <a:r>
              <a:rPr lang="en-US" sz="2800"/>
              <a:t>Step 3: </a:t>
            </a:r>
            <a:endParaRPr/>
          </a:p>
          <a:p>
            <a:pPr indent="-228600" lvl="0" marL="228600" rtl="0" algn="l">
              <a:lnSpc>
                <a:spcPct val="90000"/>
              </a:lnSpc>
              <a:spcBef>
                <a:spcPts val="1000"/>
              </a:spcBef>
              <a:spcAft>
                <a:spcPts val="0"/>
              </a:spcAft>
              <a:buClr>
                <a:schemeClr val="dk1"/>
              </a:buClr>
              <a:buSzPts val="2800"/>
              <a:buChar char="•"/>
            </a:pPr>
            <a:r>
              <a:rPr lang="en-US" sz="2800"/>
              <a:t>etc.</a:t>
            </a:r>
            <a:endParaRPr/>
          </a:p>
        </p:txBody>
      </p:sp>
      <p:sp>
        <p:nvSpPr>
          <p:cNvPr id="489" name="Google Shape;489;p25"/>
          <p:cNvSpPr txBox="1"/>
          <p:nvPr>
            <p:ph idx="11" type="ftr"/>
          </p:nvPr>
        </p:nvSpPr>
        <p:spPr>
          <a:xfrm>
            <a:off x="10693667" y="6362299"/>
            <a:ext cx="1317821" cy="3341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1400"/>
              <a:t>DOCTORATES WITH PURPOSE</a:t>
            </a:r>
            <a:endParaRPr sz="1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26"/>
          <p:cNvSpPr txBox="1"/>
          <p:nvPr>
            <p:ph type="title"/>
          </p:nvPr>
        </p:nvSpPr>
        <p:spPr>
          <a:xfrm>
            <a:off x="964023" y="879063"/>
            <a:ext cx="8446677" cy="610863"/>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Franklin Gothic"/>
              <a:buNone/>
            </a:pPr>
            <a:r>
              <a:rPr lang="en-US" sz="4400"/>
              <a:t>Data Analysis Steps: Slide 2</a:t>
            </a:r>
            <a:br>
              <a:rPr lang="en-US" sz="4400"/>
            </a:br>
            <a:r>
              <a:rPr lang="en-US" sz="4400"/>
              <a:t>Data Source #2 – Analysis Strategy</a:t>
            </a:r>
            <a:endParaRPr/>
          </a:p>
        </p:txBody>
      </p:sp>
      <p:sp>
        <p:nvSpPr>
          <p:cNvPr id="497" name="Google Shape;497;p26"/>
          <p:cNvSpPr txBox="1"/>
          <p:nvPr>
            <p:ph idx="1" type="body"/>
          </p:nvPr>
        </p:nvSpPr>
        <p:spPr>
          <a:xfrm>
            <a:off x="963613" y="1757363"/>
            <a:ext cx="10693400" cy="446246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Step 1:</a:t>
            </a:r>
            <a:endParaRPr/>
          </a:p>
          <a:p>
            <a:pPr indent="-228600" lvl="0" marL="228600" rtl="0" algn="l">
              <a:lnSpc>
                <a:spcPct val="90000"/>
              </a:lnSpc>
              <a:spcBef>
                <a:spcPts val="1000"/>
              </a:spcBef>
              <a:spcAft>
                <a:spcPts val="0"/>
              </a:spcAft>
              <a:buClr>
                <a:schemeClr val="dk1"/>
              </a:buClr>
              <a:buSzPts val="2800"/>
              <a:buChar char="•"/>
            </a:pPr>
            <a:r>
              <a:rPr lang="en-US" sz="2800"/>
              <a:t>Step 2:</a:t>
            </a:r>
            <a:endParaRPr/>
          </a:p>
          <a:p>
            <a:pPr indent="-228600" lvl="0" marL="228600" rtl="0" algn="l">
              <a:lnSpc>
                <a:spcPct val="90000"/>
              </a:lnSpc>
              <a:spcBef>
                <a:spcPts val="1000"/>
              </a:spcBef>
              <a:spcAft>
                <a:spcPts val="0"/>
              </a:spcAft>
              <a:buClr>
                <a:schemeClr val="dk1"/>
              </a:buClr>
              <a:buSzPts val="2800"/>
              <a:buChar char="•"/>
            </a:pPr>
            <a:r>
              <a:rPr lang="en-US" sz="2800"/>
              <a:t>Step 3: </a:t>
            </a:r>
            <a:endParaRPr/>
          </a:p>
          <a:p>
            <a:pPr indent="-228600" lvl="0" marL="228600" rtl="0" algn="l">
              <a:lnSpc>
                <a:spcPct val="90000"/>
              </a:lnSpc>
              <a:spcBef>
                <a:spcPts val="1000"/>
              </a:spcBef>
              <a:spcAft>
                <a:spcPts val="0"/>
              </a:spcAft>
              <a:buClr>
                <a:schemeClr val="dk1"/>
              </a:buClr>
              <a:buSzPts val="2800"/>
              <a:buChar char="•"/>
            </a:pPr>
            <a:r>
              <a:rPr lang="en-US" sz="2800"/>
              <a:t>etc.</a:t>
            </a:r>
            <a:endParaRPr/>
          </a:p>
        </p:txBody>
      </p:sp>
      <p:sp>
        <p:nvSpPr>
          <p:cNvPr id="498" name="Google Shape;498;p26"/>
          <p:cNvSpPr txBox="1"/>
          <p:nvPr>
            <p:ph idx="11" type="ftr"/>
          </p:nvPr>
        </p:nvSpPr>
        <p:spPr>
          <a:xfrm>
            <a:off x="10693667" y="6362299"/>
            <a:ext cx="1317821" cy="3341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1400"/>
              <a:t>DOCTORATES WITH PURPOSE</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
          <p:cNvSpPr txBox="1"/>
          <p:nvPr>
            <p:ph type="ctrTitle"/>
          </p:nvPr>
        </p:nvSpPr>
        <p:spPr>
          <a:xfrm>
            <a:off x="6367054" y="2116182"/>
            <a:ext cx="5491571" cy="1514019"/>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6000"/>
              <a:buFont typeface="Franklin Gothic"/>
              <a:buNone/>
            </a:pPr>
            <a:r>
              <a:rPr lang="en-US" sz="3300"/>
              <a:t>Svoboda-James Temporally Trivariate Qualitative Methodology: Novel Oscillating Framework for Prescriptions within Computationally Complex Domains</a:t>
            </a:r>
            <a:endParaRPr sz="3300"/>
          </a:p>
        </p:txBody>
      </p:sp>
      <p:sp>
        <p:nvSpPr>
          <p:cNvPr id="254" name="Google Shape;254;p3"/>
          <p:cNvSpPr txBox="1"/>
          <p:nvPr>
            <p:ph idx="1" type="body"/>
          </p:nvPr>
        </p:nvSpPr>
        <p:spPr>
          <a:xfrm>
            <a:off x="6367055" y="4549553"/>
            <a:ext cx="5491570" cy="953337"/>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latin typeface="Franklin Gothic"/>
                <a:ea typeface="Franklin Gothic"/>
                <a:cs typeface="Franklin Gothic"/>
                <a:sym typeface="Franklin Gothic"/>
              </a:rPr>
              <a:t>Johnathan Svoboda-James</a:t>
            </a:r>
            <a:endParaRPr/>
          </a:p>
          <a:p>
            <a:pPr indent="0" lvl="0" marL="0" rtl="0" algn="l">
              <a:lnSpc>
                <a:spcPct val="90000"/>
              </a:lnSpc>
              <a:spcBef>
                <a:spcPts val="1000"/>
              </a:spcBef>
              <a:spcAft>
                <a:spcPts val="0"/>
              </a:spcAft>
              <a:buClr>
                <a:schemeClr val="dk1"/>
              </a:buClr>
              <a:buSzPts val="1800"/>
              <a:buNone/>
            </a:pPr>
            <a:r>
              <a:rPr lang="en-US">
                <a:latin typeface="Franklin Gothic"/>
                <a:ea typeface="Franklin Gothic"/>
                <a:cs typeface="Franklin Gothic"/>
                <a:sym typeface="Franklin Gothic"/>
              </a:rPr>
              <a:t>Richard Hale</a:t>
            </a:r>
            <a:endParaRPr/>
          </a:p>
          <a:p>
            <a:pPr indent="0" lvl="0" marL="0" rtl="0" algn="l">
              <a:lnSpc>
                <a:spcPct val="90000"/>
              </a:lnSpc>
              <a:spcBef>
                <a:spcPts val="1000"/>
              </a:spcBef>
              <a:spcAft>
                <a:spcPts val="0"/>
              </a:spcAft>
              <a:buClr>
                <a:schemeClr val="dk1"/>
              </a:buClr>
              <a:buSzPts val="1800"/>
              <a:buNone/>
            </a:pPr>
            <a:r>
              <a:rPr lang="en-US">
                <a:latin typeface="Franklin Gothic"/>
                <a:ea typeface="Franklin Gothic"/>
                <a:cs typeface="Franklin Gothic"/>
                <a:sym typeface="Franklin Gothic"/>
              </a:rPr>
              <a:t>10/23/24</a:t>
            </a:r>
            <a:endParaRPr/>
          </a:p>
        </p:txBody>
      </p:sp>
      <p:sp>
        <p:nvSpPr>
          <p:cNvPr id="255" name="Google Shape;255;p3"/>
          <p:cNvSpPr txBox="1"/>
          <p:nvPr>
            <p:ph idx="11" type="ftr"/>
          </p:nvPr>
        </p:nvSpPr>
        <p:spPr>
          <a:xfrm>
            <a:off x="10693667" y="6362299"/>
            <a:ext cx="1317821" cy="3341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1400"/>
              <a:t>DOCTORATES WITH PURPOSE</a:t>
            </a:r>
            <a:endParaRPr sz="1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27"/>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Feasibility Slide 1</a:t>
            </a:r>
            <a:endParaRPr/>
          </a:p>
        </p:txBody>
      </p:sp>
      <p:sp>
        <p:nvSpPr>
          <p:cNvPr id="506" name="Google Shape;506;p27"/>
          <p:cNvSpPr txBox="1"/>
          <p:nvPr>
            <p:ph idx="1" type="body"/>
          </p:nvPr>
        </p:nvSpPr>
        <p:spPr>
          <a:xfrm>
            <a:off x="964023" y="2094337"/>
            <a:ext cx="4827178" cy="369463"/>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1800"/>
              <a:buNone/>
            </a:pPr>
            <a:r>
              <a:rPr lang="en-US"/>
              <a:t>Resources for Study</a:t>
            </a:r>
            <a:endParaRPr/>
          </a:p>
        </p:txBody>
      </p:sp>
      <p:sp>
        <p:nvSpPr>
          <p:cNvPr id="507" name="Google Shape;507;p27"/>
          <p:cNvSpPr txBox="1"/>
          <p:nvPr>
            <p:ph idx="2" type="body"/>
          </p:nvPr>
        </p:nvSpPr>
        <p:spPr>
          <a:xfrm>
            <a:off x="6362700" y="2094337"/>
            <a:ext cx="4764829" cy="369463"/>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1800"/>
              <a:buNone/>
            </a:pPr>
            <a:r>
              <a:rPr lang="en-US"/>
              <a:t>Ethical Concerns</a:t>
            </a:r>
            <a:endParaRPr/>
          </a:p>
        </p:txBody>
      </p:sp>
      <p:sp>
        <p:nvSpPr>
          <p:cNvPr id="508" name="Google Shape;508;p27"/>
          <p:cNvSpPr txBox="1"/>
          <p:nvPr>
            <p:ph idx="3" type="body"/>
          </p:nvPr>
        </p:nvSpPr>
        <p:spPr>
          <a:xfrm>
            <a:off x="964023" y="2463801"/>
            <a:ext cx="4827178" cy="3898498"/>
          </a:xfrm>
          <a:prstGeom prst="rect">
            <a:avLst/>
          </a:prstGeom>
          <a:noFill/>
          <a:ln>
            <a:noFill/>
          </a:ln>
        </p:spPr>
        <p:txBody>
          <a:bodyPr anchorCtr="0" anchor="t" bIns="0" lIns="0" spcFirstLastPara="1" rIns="0" wrap="square" tIns="0">
            <a:normAutofit/>
          </a:bodyPr>
          <a:lstStyle/>
          <a:p>
            <a:pPr indent="-184150" lvl="0" marL="285750" rtl="0" algn="l">
              <a:lnSpc>
                <a:spcPct val="100000"/>
              </a:lnSpc>
              <a:spcBef>
                <a:spcPts val="0"/>
              </a:spcBef>
              <a:spcAft>
                <a:spcPts val="0"/>
              </a:spcAft>
              <a:buClr>
                <a:schemeClr val="dk1"/>
              </a:buClr>
              <a:buSzPts val="1600"/>
              <a:buFont typeface="Noto Sans Symbols"/>
              <a:buNone/>
            </a:pPr>
            <a:r>
              <a:t/>
            </a:r>
            <a:endParaRPr/>
          </a:p>
        </p:txBody>
      </p:sp>
      <p:sp>
        <p:nvSpPr>
          <p:cNvPr id="509" name="Google Shape;509;p27"/>
          <p:cNvSpPr txBox="1"/>
          <p:nvPr>
            <p:ph idx="4" type="body"/>
          </p:nvPr>
        </p:nvSpPr>
        <p:spPr>
          <a:xfrm>
            <a:off x="6362700" y="2463800"/>
            <a:ext cx="4756241" cy="3898498"/>
          </a:xfrm>
          <a:prstGeom prst="rect">
            <a:avLst/>
          </a:prstGeom>
          <a:noFill/>
          <a:ln>
            <a:noFill/>
          </a:ln>
        </p:spPr>
        <p:txBody>
          <a:bodyPr anchorCtr="0" anchor="t" bIns="0" lIns="0" spcFirstLastPara="1" rIns="0" wrap="square" tIns="0">
            <a:normAutofit/>
          </a:bodyPr>
          <a:lstStyle/>
          <a:p>
            <a:pPr indent="-184150" lvl="0" marL="285750" rtl="0" algn="l">
              <a:lnSpc>
                <a:spcPct val="100000"/>
              </a:lnSpc>
              <a:spcBef>
                <a:spcPts val="0"/>
              </a:spcBef>
              <a:spcAft>
                <a:spcPts val="0"/>
              </a:spcAft>
              <a:buClr>
                <a:schemeClr val="dk1"/>
              </a:buClr>
              <a:buSzPts val="1600"/>
              <a:buFont typeface="Noto Sans Symbols"/>
              <a:buNone/>
            </a:pPr>
            <a:r>
              <a:t/>
            </a:r>
            <a:endParaRPr/>
          </a:p>
        </p:txBody>
      </p:sp>
      <p:sp>
        <p:nvSpPr>
          <p:cNvPr id="510" name="Google Shape;510;p27"/>
          <p:cNvSpPr txBox="1"/>
          <p:nvPr>
            <p:ph idx="11" type="ftr"/>
          </p:nvPr>
        </p:nvSpPr>
        <p:spPr>
          <a:xfrm>
            <a:off x="10693667" y="6362299"/>
            <a:ext cx="1317821" cy="3341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1400"/>
              <a:t>DOCTORATES WITH PURPOSE</a:t>
            </a:r>
            <a:endParaRPr sz="1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28"/>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Feasibility Slide 2</a:t>
            </a:r>
            <a:endParaRPr/>
          </a:p>
        </p:txBody>
      </p:sp>
      <p:sp>
        <p:nvSpPr>
          <p:cNvPr id="518" name="Google Shape;518;p28"/>
          <p:cNvSpPr txBox="1"/>
          <p:nvPr>
            <p:ph idx="1" type="body"/>
          </p:nvPr>
        </p:nvSpPr>
        <p:spPr>
          <a:xfrm>
            <a:off x="964023" y="2094337"/>
            <a:ext cx="4827178" cy="610863"/>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800"/>
              <a:buNone/>
            </a:pPr>
            <a:r>
              <a:rPr lang="en-US"/>
              <a:t>Study Alignment with Program </a:t>
            </a:r>
            <a:endParaRPr/>
          </a:p>
          <a:p>
            <a:pPr indent="0" lvl="0" marL="0" rtl="0" algn="l">
              <a:lnSpc>
                <a:spcPct val="100000"/>
              </a:lnSpc>
              <a:spcBef>
                <a:spcPts val="0"/>
              </a:spcBef>
              <a:spcAft>
                <a:spcPts val="0"/>
              </a:spcAft>
              <a:buClr>
                <a:schemeClr val="dk1"/>
              </a:buClr>
              <a:buSzPts val="1800"/>
              <a:buNone/>
            </a:pPr>
            <a:r>
              <a:rPr lang="en-US"/>
              <a:t>(Identify Program of Study)</a:t>
            </a:r>
            <a:endParaRPr/>
          </a:p>
        </p:txBody>
      </p:sp>
      <p:sp>
        <p:nvSpPr>
          <p:cNvPr id="519" name="Google Shape;519;p28"/>
          <p:cNvSpPr txBox="1"/>
          <p:nvPr>
            <p:ph idx="2" type="body"/>
          </p:nvPr>
        </p:nvSpPr>
        <p:spPr>
          <a:xfrm>
            <a:off x="6362700" y="2094337"/>
            <a:ext cx="4764829" cy="610863"/>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1800"/>
              <a:buNone/>
            </a:pPr>
            <a:r>
              <a:rPr lang="en-US"/>
              <a:t>Feasibility Concerns</a:t>
            </a:r>
            <a:endParaRPr/>
          </a:p>
        </p:txBody>
      </p:sp>
      <p:sp>
        <p:nvSpPr>
          <p:cNvPr id="520" name="Google Shape;520;p28"/>
          <p:cNvSpPr txBox="1"/>
          <p:nvPr>
            <p:ph idx="3" type="body"/>
          </p:nvPr>
        </p:nvSpPr>
        <p:spPr>
          <a:xfrm>
            <a:off x="964023" y="2799145"/>
            <a:ext cx="4827178" cy="3563153"/>
          </a:xfrm>
          <a:prstGeom prst="rect">
            <a:avLst/>
          </a:prstGeom>
          <a:noFill/>
          <a:ln>
            <a:noFill/>
          </a:ln>
        </p:spPr>
        <p:txBody>
          <a:bodyPr anchorCtr="0" anchor="t" bIns="0" lIns="0" spcFirstLastPara="1" rIns="0" wrap="square" tIns="0">
            <a:normAutofit/>
          </a:bodyPr>
          <a:lstStyle/>
          <a:p>
            <a:pPr indent="-285750" lvl="0" marL="292100" rtl="0" algn="l">
              <a:lnSpc>
                <a:spcPct val="100000"/>
              </a:lnSpc>
              <a:spcBef>
                <a:spcPts val="0"/>
              </a:spcBef>
              <a:spcAft>
                <a:spcPts val="0"/>
              </a:spcAft>
              <a:buClr>
                <a:schemeClr val="dk1"/>
              </a:buClr>
              <a:buSzPts val="1600"/>
              <a:buChar char="▪"/>
            </a:pPr>
            <a:r>
              <a:rPr lang="en-US" sz="1600"/>
              <a:t>Degree &amp; Emphasis:</a:t>
            </a:r>
            <a:endParaRPr/>
          </a:p>
          <a:p>
            <a:pPr indent="-184150" lvl="0" marL="292100" rtl="0" algn="l">
              <a:lnSpc>
                <a:spcPct val="100000"/>
              </a:lnSpc>
              <a:spcBef>
                <a:spcPts val="1000"/>
              </a:spcBef>
              <a:spcAft>
                <a:spcPts val="0"/>
              </a:spcAft>
              <a:buClr>
                <a:schemeClr val="dk1"/>
              </a:buClr>
              <a:buSzPts val="1600"/>
              <a:buNone/>
            </a:pPr>
            <a:r>
              <a:t/>
            </a:r>
            <a:endParaRPr sz="1600"/>
          </a:p>
          <a:p>
            <a:pPr indent="-285750" lvl="0" marL="292100" rtl="0" algn="l">
              <a:lnSpc>
                <a:spcPct val="100000"/>
              </a:lnSpc>
              <a:spcBef>
                <a:spcPts val="1000"/>
              </a:spcBef>
              <a:spcAft>
                <a:spcPts val="0"/>
              </a:spcAft>
              <a:buClr>
                <a:schemeClr val="dk1"/>
              </a:buClr>
              <a:buSzPts val="1600"/>
              <a:buChar char="▪"/>
            </a:pPr>
            <a:r>
              <a:rPr lang="en-US" sz="1600"/>
              <a:t>Alignment of topic to degree:</a:t>
            </a:r>
            <a:endParaRPr b="1" sz="1600" u="sng"/>
          </a:p>
          <a:p>
            <a:pPr indent="-184150" lvl="0" marL="285750" rtl="0" algn="l">
              <a:lnSpc>
                <a:spcPct val="100000"/>
              </a:lnSpc>
              <a:spcBef>
                <a:spcPts val="1000"/>
              </a:spcBef>
              <a:spcAft>
                <a:spcPts val="0"/>
              </a:spcAft>
              <a:buClr>
                <a:schemeClr val="dk1"/>
              </a:buClr>
              <a:buSzPts val="1600"/>
              <a:buFont typeface="Noto Sans Symbols"/>
              <a:buNone/>
            </a:pPr>
            <a:r>
              <a:t/>
            </a:r>
            <a:endParaRPr/>
          </a:p>
        </p:txBody>
      </p:sp>
      <p:sp>
        <p:nvSpPr>
          <p:cNvPr id="521" name="Google Shape;521;p28"/>
          <p:cNvSpPr txBox="1"/>
          <p:nvPr>
            <p:ph idx="4" type="body"/>
          </p:nvPr>
        </p:nvSpPr>
        <p:spPr>
          <a:xfrm>
            <a:off x="6362700" y="2799146"/>
            <a:ext cx="4756241" cy="3563152"/>
          </a:xfrm>
          <a:prstGeom prst="rect">
            <a:avLst/>
          </a:prstGeom>
          <a:noFill/>
          <a:ln>
            <a:noFill/>
          </a:ln>
        </p:spPr>
        <p:txBody>
          <a:bodyPr anchorCtr="0" anchor="t" bIns="0" lIns="0" spcFirstLastPara="1" rIns="0" wrap="square" tIns="0">
            <a:normAutofit/>
          </a:bodyPr>
          <a:lstStyle/>
          <a:p>
            <a:pPr indent="-184150" lvl="0" marL="285750" rtl="0" algn="l">
              <a:lnSpc>
                <a:spcPct val="100000"/>
              </a:lnSpc>
              <a:spcBef>
                <a:spcPts val="0"/>
              </a:spcBef>
              <a:spcAft>
                <a:spcPts val="0"/>
              </a:spcAft>
              <a:buClr>
                <a:schemeClr val="dk1"/>
              </a:buClr>
              <a:buSzPts val="1600"/>
              <a:buFont typeface="Noto Sans Symbols"/>
              <a:buNone/>
            </a:pPr>
            <a:r>
              <a:t/>
            </a:r>
            <a:endParaRPr/>
          </a:p>
        </p:txBody>
      </p:sp>
      <p:sp>
        <p:nvSpPr>
          <p:cNvPr id="522" name="Google Shape;522;p28"/>
          <p:cNvSpPr txBox="1"/>
          <p:nvPr>
            <p:ph idx="11" type="ftr"/>
          </p:nvPr>
        </p:nvSpPr>
        <p:spPr>
          <a:xfrm>
            <a:off x="10693667" y="6362299"/>
            <a:ext cx="1317821" cy="3341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1400"/>
              <a:t>DOCTORATES WITH PURPOSE</a:t>
            </a:r>
            <a:endParaRPr sz="1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29"/>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Defend</a:t>
            </a:r>
            <a:endParaRPr/>
          </a:p>
        </p:txBody>
      </p:sp>
      <p:sp>
        <p:nvSpPr>
          <p:cNvPr id="530" name="Google Shape;530;p29"/>
          <p:cNvSpPr txBox="1"/>
          <p:nvPr>
            <p:ph idx="1" type="body"/>
          </p:nvPr>
        </p:nvSpPr>
        <p:spPr>
          <a:xfrm>
            <a:off x="963613" y="1757363"/>
            <a:ext cx="10693400" cy="446246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Questions</a:t>
            </a:r>
            <a:endParaRPr/>
          </a:p>
          <a:p>
            <a:pPr indent="-228600" lvl="0" marL="228600" rtl="0" algn="l">
              <a:lnSpc>
                <a:spcPct val="90000"/>
              </a:lnSpc>
              <a:spcBef>
                <a:spcPts val="1000"/>
              </a:spcBef>
              <a:spcAft>
                <a:spcPts val="0"/>
              </a:spcAft>
              <a:buClr>
                <a:schemeClr val="dk1"/>
              </a:buClr>
              <a:buSzPts val="2800"/>
              <a:buChar char="•"/>
            </a:pPr>
            <a:r>
              <a:rPr lang="en-US"/>
              <a:t>Feedback</a:t>
            </a:r>
            <a:endParaRPr/>
          </a:p>
          <a:p>
            <a:pPr indent="-50800" lvl="0" marL="228600" rtl="0" algn="l">
              <a:lnSpc>
                <a:spcPct val="90000"/>
              </a:lnSpc>
              <a:spcBef>
                <a:spcPts val="1000"/>
              </a:spcBef>
              <a:spcAft>
                <a:spcPts val="0"/>
              </a:spcAft>
              <a:buClr>
                <a:schemeClr val="dk1"/>
              </a:buClr>
              <a:buSzPts val="2800"/>
              <a:buNone/>
            </a:pPr>
            <a:r>
              <a:t/>
            </a:r>
            <a:endParaRPr/>
          </a:p>
        </p:txBody>
      </p:sp>
      <p:sp>
        <p:nvSpPr>
          <p:cNvPr id="531" name="Google Shape;531;p29"/>
          <p:cNvSpPr txBox="1"/>
          <p:nvPr>
            <p:ph idx="11" type="ftr"/>
          </p:nvPr>
        </p:nvSpPr>
        <p:spPr>
          <a:xfrm>
            <a:off x="10693667" y="6362299"/>
            <a:ext cx="1317821" cy="3341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1400"/>
              <a:t>DOCTORATES WITH PURPOSE</a:t>
            </a:r>
            <a:endParaRPr sz="1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30"/>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Next Steps</a:t>
            </a:r>
            <a:endParaRPr/>
          </a:p>
        </p:txBody>
      </p:sp>
      <p:sp>
        <p:nvSpPr>
          <p:cNvPr id="539" name="Google Shape;539;p30"/>
          <p:cNvSpPr txBox="1"/>
          <p:nvPr>
            <p:ph idx="1" type="body"/>
          </p:nvPr>
        </p:nvSpPr>
        <p:spPr>
          <a:xfrm>
            <a:off x="963613" y="1757363"/>
            <a:ext cx="10693400" cy="4462462"/>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540" name="Google Shape;540;p30"/>
          <p:cNvSpPr txBox="1"/>
          <p:nvPr>
            <p:ph idx="11" type="ftr"/>
          </p:nvPr>
        </p:nvSpPr>
        <p:spPr>
          <a:xfrm>
            <a:off x="10693667" y="6362299"/>
            <a:ext cx="1317821" cy="3341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1400"/>
              <a:t>DOCTORATES WITH PURPOSE</a:t>
            </a:r>
            <a:endParaRPr sz="1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31"/>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References</a:t>
            </a:r>
            <a:endParaRPr/>
          </a:p>
        </p:txBody>
      </p:sp>
      <p:sp>
        <p:nvSpPr>
          <p:cNvPr id="548" name="Google Shape;548;p31"/>
          <p:cNvSpPr txBox="1"/>
          <p:nvPr>
            <p:ph idx="1" type="body"/>
          </p:nvPr>
        </p:nvSpPr>
        <p:spPr>
          <a:xfrm>
            <a:off x="963613" y="1757363"/>
            <a:ext cx="10693400" cy="4462462"/>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lang="en-US" sz="1050">
                <a:solidFill>
                  <a:srgbClr val="212121"/>
                </a:solidFill>
                <a:highlight>
                  <a:srgbClr val="FFFFFF"/>
                </a:highlight>
                <a:latin typeface="Open Sans"/>
                <a:ea typeface="Open Sans"/>
                <a:cs typeface="Open Sans"/>
                <a:sym typeface="Open Sans"/>
              </a:rPr>
              <a:t>Grass, K. (2024). The Three Logics of Qualitative Research: Epistemology, Ontology, and Methodology in Political Science. </a:t>
            </a:r>
            <a:r>
              <a:rPr i="1" lang="en-US" sz="1050">
                <a:solidFill>
                  <a:srgbClr val="212121"/>
                </a:solidFill>
                <a:highlight>
                  <a:srgbClr val="FFFFFF"/>
                </a:highlight>
                <a:latin typeface="Open Sans"/>
                <a:ea typeface="Open Sans"/>
                <a:cs typeface="Open Sans"/>
                <a:sym typeface="Open Sans"/>
              </a:rPr>
              <a:t>American Journal of Qualitative Research</a:t>
            </a:r>
            <a:r>
              <a:rPr lang="en-US" sz="1050">
                <a:solidFill>
                  <a:srgbClr val="212121"/>
                </a:solidFill>
                <a:highlight>
                  <a:srgbClr val="FFFFFF"/>
                </a:highlight>
                <a:latin typeface="Open Sans"/>
                <a:ea typeface="Open Sans"/>
                <a:cs typeface="Open Sans"/>
                <a:sym typeface="Open Sans"/>
              </a:rPr>
              <a:t>, </a:t>
            </a:r>
            <a:r>
              <a:rPr i="1" lang="en-US" sz="1050">
                <a:solidFill>
                  <a:srgbClr val="212121"/>
                </a:solidFill>
                <a:highlight>
                  <a:srgbClr val="FFFFFF"/>
                </a:highlight>
                <a:latin typeface="Open Sans"/>
                <a:ea typeface="Open Sans"/>
                <a:cs typeface="Open Sans"/>
                <a:sym typeface="Open Sans"/>
              </a:rPr>
              <a:t>8</a:t>
            </a:r>
            <a:r>
              <a:rPr lang="en-US" sz="1050">
                <a:solidFill>
                  <a:srgbClr val="212121"/>
                </a:solidFill>
                <a:highlight>
                  <a:srgbClr val="FFFFFF"/>
                </a:highlight>
                <a:latin typeface="Open Sans"/>
                <a:ea typeface="Open Sans"/>
                <a:cs typeface="Open Sans"/>
                <a:sym typeface="Open Sans"/>
              </a:rPr>
              <a:t>(1), 42-56. </a:t>
            </a:r>
            <a:r>
              <a:rPr lang="en-US" sz="1050" u="sng">
                <a:solidFill>
                  <a:srgbClr val="212121"/>
                </a:solidFill>
                <a:highlight>
                  <a:srgbClr val="FFFFFF"/>
                </a:highlight>
                <a:latin typeface="Open Sans"/>
                <a:ea typeface="Open Sans"/>
                <a:cs typeface="Open Sans"/>
                <a:sym typeface="Open Sans"/>
              </a:rPr>
              <a:t>https://doi.org/10.1177/ajqr.2024.001</a:t>
            </a:r>
            <a:r>
              <a:rPr lang="en-US" sz="1050">
                <a:solidFill>
                  <a:srgbClr val="212121"/>
                </a:solidFill>
                <a:highlight>
                  <a:srgbClr val="FFFFFF"/>
                </a:highlight>
                <a:latin typeface="Open Sans"/>
                <a:ea typeface="Open Sans"/>
                <a:cs typeface="Open Sans"/>
                <a:sym typeface="Open Sans"/>
              </a:rPr>
              <a:t> (p. 45, p. 47) </a:t>
            </a:r>
            <a:endParaRPr sz="1050">
              <a:solidFill>
                <a:srgbClr val="212121"/>
              </a:solidFill>
              <a:highlight>
                <a:srgbClr val="FFFFFF"/>
              </a:highlight>
              <a:latin typeface="Open Sans"/>
              <a:ea typeface="Open Sans"/>
              <a:cs typeface="Open Sans"/>
              <a:sym typeface="Open Sans"/>
            </a:endParaRPr>
          </a:p>
          <a:p>
            <a:pPr indent="0" lvl="0" marL="0" rtl="0" algn="l">
              <a:lnSpc>
                <a:spcPct val="150000"/>
              </a:lnSpc>
              <a:spcBef>
                <a:spcPts val="600"/>
              </a:spcBef>
              <a:spcAft>
                <a:spcPts val="0"/>
              </a:spcAft>
              <a:buClr>
                <a:schemeClr val="dk1"/>
              </a:buClr>
              <a:buSzPts val="1100"/>
              <a:buFont typeface="Arial"/>
              <a:buNone/>
            </a:pPr>
            <a:r>
              <a:rPr lang="en-US" sz="1050">
                <a:solidFill>
                  <a:srgbClr val="212121"/>
                </a:solidFill>
                <a:highlight>
                  <a:srgbClr val="FFFFFF"/>
                </a:highlight>
                <a:latin typeface="Open Sans"/>
                <a:ea typeface="Open Sans"/>
                <a:cs typeface="Open Sans"/>
                <a:sym typeface="Open Sans"/>
              </a:rPr>
              <a:t>Wainstein, T., Elliott, A. M., &amp; Austin, J. C. (2023). Considerations for the use of qualitative methodologies in genetic counseling research. </a:t>
            </a:r>
            <a:r>
              <a:rPr i="1" lang="en-US" sz="1050">
                <a:solidFill>
                  <a:srgbClr val="212121"/>
                </a:solidFill>
                <a:highlight>
                  <a:srgbClr val="FFFFFF"/>
                </a:highlight>
                <a:latin typeface="Open Sans"/>
                <a:ea typeface="Open Sans"/>
                <a:cs typeface="Open Sans"/>
                <a:sym typeface="Open Sans"/>
              </a:rPr>
              <a:t>Journal of Genetic Counseling</a:t>
            </a:r>
            <a:r>
              <a:rPr lang="en-US" sz="1050">
                <a:solidFill>
                  <a:srgbClr val="212121"/>
                </a:solidFill>
                <a:highlight>
                  <a:srgbClr val="FFFFFF"/>
                </a:highlight>
                <a:latin typeface="Open Sans"/>
                <a:ea typeface="Open Sans"/>
                <a:cs typeface="Open Sans"/>
                <a:sym typeface="Open Sans"/>
              </a:rPr>
              <a:t>, </a:t>
            </a:r>
            <a:r>
              <a:rPr i="1" lang="en-US" sz="1050">
                <a:solidFill>
                  <a:srgbClr val="212121"/>
                </a:solidFill>
                <a:highlight>
                  <a:srgbClr val="FFFFFF"/>
                </a:highlight>
                <a:latin typeface="Open Sans"/>
                <a:ea typeface="Open Sans"/>
                <a:cs typeface="Open Sans"/>
                <a:sym typeface="Open Sans"/>
              </a:rPr>
              <a:t>32</a:t>
            </a:r>
            <a:r>
              <a:rPr lang="en-US" sz="1050">
                <a:solidFill>
                  <a:srgbClr val="212121"/>
                </a:solidFill>
                <a:highlight>
                  <a:srgbClr val="FFFFFF"/>
                </a:highlight>
                <a:latin typeface="Open Sans"/>
                <a:ea typeface="Open Sans"/>
                <a:cs typeface="Open Sans"/>
                <a:sym typeface="Open Sans"/>
              </a:rPr>
              <a:t>(2), 300-314. </a:t>
            </a:r>
            <a:r>
              <a:rPr lang="en-US" sz="1050" u="sng">
                <a:solidFill>
                  <a:srgbClr val="212121"/>
                </a:solidFill>
                <a:highlight>
                  <a:srgbClr val="FFFFFF"/>
                </a:highlight>
                <a:latin typeface="Open Sans"/>
                <a:ea typeface="Open Sans"/>
                <a:cs typeface="Open Sans"/>
                <a:sym typeface="Open Sans"/>
              </a:rPr>
              <a:t>https://doi.org/10.1002/jgc4.1644</a:t>
            </a:r>
            <a:r>
              <a:rPr lang="en-US" sz="1050">
                <a:solidFill>
                  <a:srgbClr val="212121"/>
                </a:solidFill>
                <a:highlight>
                  <a:srgbClr val="FFFFFF"/>
                </a:highlight>
                <a:latin typeface="Open Sans"/>
                <a:ea typeface="Open Sans"/>
                <a:cs typeface="Open Sans"/>
                <a:sym typeface="Open Sans"/>
              </a:rPr>
              <a:t> (p. 303)</a:t>
            </a:r>
            <a:endParaRPr sz="1050">
              <a:solidFill>
                <a:srgbClr val="212121"/>
              </a:solidFill>
              <a:highlight>
                <a:srgbClr val="FFFFFF"/>
              </a:highlight>
              <a:latin typeface="Open Sans"/>
              <a:ea typeface="Open Sans"/>
              <a:cs typeface="Open Sans"/>
              <a:sym typeface="Open Sans"/>
            </a:endParaRPr>
          </a:p>
          <a:p>
            <a:pPr indent="0" lvl="0" marL="0" rtl="0" algn="l">
              <a:lnSpc>
                <a:spcPct val="150000"/>
              </a:lnSpc>
              <a:spcBef>
                <a:spcPts val="600"/>
              </a:spcBef>
              <a:spcAft>
                <a:spcPts val="0"/>
              </a:spcAft>
              <a:buClr>
                <a:schemeClr val="dk1"/>
              </a:buClr>
              <a:buSzPts val="1100"/>
              <a:buFont typeface="Arial"/>
              <a:buNone/>
            </a:pPr>
            <a:r>
              <a:rPr lang="en-US" sz="1000">
                <a:solidFill>
                  <a:srgbClr val="333333"/>
                </a:solidFill>
                <a:highlight>
                  <a:srgbClr val="F5F5F5"/>
                </a:highlight>
                <a:latin typeface="Arial"/>
                <a:ea typeface="Arial"/>
                <a:cs typeface="Arial"/>
                <a:sym typeface="Arial"/>
              </a:rPr>
              <a:t>Hélie, S., &amp; Pizlo, Z. (2022). When is Psychology Research Useful in Artificial Intelligence? A Case for Reducing Computational Complexity in Problem Solving. </a:t>
            </a:r>
            <a:r>
              <a:rPr i="1" lang="en-US" sz="1000">
                <a:solidFill>
                  <a:srgbClr val="333333"/>
                </a:solidFill>
                <a:highlight>
                  <a:srgbClr val="F5F5F5"/>
                </a:highlight>
                <a:latin typeface="Arial"/>
                <a:ea typeface="Arial"/>
                <a:cs typeface="Arial"/>
                <a:sym typeface="Arial"/>
              </a:rPr>
              <a:t>Topics in Cognitive Science</a:t>
            </a:r>
            <a:r>
              <a:rPr lang="en-US" sz="1000">
                <a:solidFill>
                  <a:srgbClr val="333333"/>
                </a:solidFill>
                <a:highlight>
                  <a:srgbClr val="F5F5F5"/>
                </a:highlight>
                <a:latin typeface="Arial"/>
                <a:ea typeface="Arial"/>
                <a:cs typeface="Arial"/>
                <a:sym typeface="Arial"/>
              </a:rPr>
              <a:t>, </a:t>
            </a:r>
            <a:r>
              <a:rPr i="1" lang="en-US" sz="1000">
                <a:solidFill>
                  <a:srgbClr val="333333"/>
                </a:solidFill>
                <a:highlight>
                  <a:srgbClr val="F5F5F5"/>
                </a:highlight>
                <a:latin typeface="Arial"/>
                <a:ea typeface="Arial"/>
                <a:cs typeface="Arial"/>
                <a:sym typeface="Arial"/>
              </a:rPr>
              <a:t>14</a:t>
            </a:r>
            <a:r>
              <a:rPr lang="en-US" sz="1000">
                <a:solidFill>
                  <a:srgbClr val="333333"/>
                </a:solidFill>
                <a:highlight>
                  <a:srgbClr val="F5F5F5"/>
                </a:highlight>
                <a:latin typeface="Arial"/>
                <a:ea typeface="Arial"/>
                <a:cs typeface="Arial"/>
                <a:sym typeface="Arial"/>
              </a:rPr>
              <a:t>(4), 687–701. https://doi-org.lopes.idm.oclc.org/10.1111/tops.12572</a:t>
            </a:r>
            <a:endParaRPr sz="1050">
              <a:solidFill>
                <a:srgbClr val="212121"/>
              </a:solidFill>
              <a:highlight>
                <a:srgbClr val="FFFFFF"/>
              </a:highlight>
              <a:latin typeface="Open Sans"/>
              <a:ea typeface="Open Sans"/>
              <a:cs typeface="Open Sans"/>
              <a:sym typeface="Open Sans"/>
            </a:endParaRPr>
          </a:p>
          <a:p>
            <a:pPr indent="0" lvl="0" marL="0" rtl="0" algn="l">
              <a:lnSpc>
                <a:spcPct val="100000"/>
              </a:lnSpc>
              <a:spcBef>
                <a:spcPts val="600"/>
              </a:spcBef>
              <a:spcAft>
                <a:spcPts val="0"/>
              </a:spcAft>
              <a:buClr>
                <a:schemeClr val="dk1"/>
              </a:buClr>
              <a:buSzPts val="2800"/>
              <a:buNone/>
            </a:pPr>
            <a:r>
              <a:rPr lang="en-US" sz="1100">
                <a:latin typeface="Arial"/>
                <a:ea typeface="Arial"/>
                <a:cs typeface="Arial"/>
                <a:sym typeface="Arial"/>
              </a:rPr>
              <a:t>Osbeck, L. M., Nersessian, N. J., &amp; Antczak, S. L. (2024). Qualitative methods in philosophy of science: Historical and contemporary applications. </a:t>
            </a:r>
            <a:r>
              <a:rPr i="1" lang="en-US" sz="1100">
                <a:latin typeface="Arial"/>
                <a:ea typeface="Arial"/>
                <a:cs typeface="Arial"/>
                <a:sym typeface="Arial"/>
              </a:rPr>
              <a:t>Qualitative Psychology, 11</a:t>
            </a:r>
            <a:r>
              <a:rPr lang="en-US" sz="1100">
                <a:latin typeface="Arial"/>
                <a:ea typeface="Arial"/>
                <a:cs typeface="Arial"/>
                <a:sym typeface="Arial"/>
              </a:rPr>
              <a:t>(2), 235–246.</a:t>
            </a:r>
            <a:r>
              <a:rPr lang="en-US" sz="1100">
                <a:uFill>
                  <a:noFill/>
                </a:uFill>
                <a:latin typeface="Arial"/>
                <a:ea typeface="Arial"/>
                <a:cs typeface="Arial"/>
                <a:sym typeface="Arial"/>
                <a:hlinkClick r:id="rId3"/>
              </a:rPr>
              <a:t> </a:t>
            </a:r>
            <a:r>
              <a:rPr lang="en-US" sz="1100" u="sng">
                <a:solidFill>
                  <a:schemeClr val="hlink"/>
                </a:solidFill>
                <a:latin typeface="Arial"/>
                <a:ea typeface="Arial"/>
                <a:cs typeface="Arial"/>
                <a:sym typeface="Arial"/>
                <a:hlinkClick r:id="rId4"/>
              </a:rPr>
              <a:t>https://doi-org.lopes.idm.oclc.org/10.1037/qup0000294</a:t>
            </a:r>
            <a:endParaRPr/>
          </a:p>
        </p:txBody>
      </p:sp>
      <p:sp>
        <p:nvSpPr>
          <p:cNvPr id="549" name="Google Shape;549;p31"/>
          <p:cNvSpPr txBox="1"/>
          <p:nvPr>
            <p:ph idx="11" type="ftr"/>
          </p:nvPr>
        </p:nvSpPr>
        <p:spPr>
          <a:xfrm>
            <a:off x="10693667" y="6362299"/>
            <a:ext cx="1317821" cy="3341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1400"/>
              <a:t>DOCTORATES WITH PURPOSE</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
          <p:cNvSpPr txBox="1"/>
          <p:nvPr>
            <p:ph type="title"/>
          </p:nvPr>
        </p:nvSpPr>
        <p:spPr>
          <a:xfrm>
            <a:off x="519523" y="193263"/>
            <a:ext cx="494147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Alignment Table</a:t>
            </a:r>
            <a:endParaRPr/>
          </a:p>
        </p:txBody>
      </p:sp>
      <p:sp>
        <p:nvSpPr>
          <p:cNvPr id="263" name="Google Shape;263;p4"/>
          <p:cNvSpPr txBox="1"/>
          <p:nvPr>
            <p:ph idx="11" type="ftr"/>
          </p:nvPr>
        </p:nvSpPr>
        <p:spPr>
          <a:xfrm>
            <a:off x="10693667" y="6362299"/>
            <a:ext cx="1317821" cy="3341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1400"/>
              <a:t>DOCTORATES WITH PURPOSE</a:t>
            </a:r>
            <a:endParaRPr sz="1400"/>
          </a:p>
        </p:txBody>
      </p:sp>
      <p:graphicFrame>
        <p:nvGraphicFramePr>
          <p:cNvPr id="264" name="Google Shape;264;p4"/>
          <p:cNvGraphicFramePr/>
          <p:nvPr/>
        </p:nvGraphicFramePr>
        <p:xfrm>
          <a:off x="519522" y="1023777"/>
          <a:ext cx="3000000" cy="3000000"/>
        </p:xfrm>
        <a:graphic>
          <a:graphicData uri="http://schemas.openxmlformats.org/drawingml/2006/table">
            <a:tbl>
              <a:tblPr>
                <a:noFill/>
                <a:tableStyleId>{EF5566FA-E14B-45F8-B196-0AD80C6A4994}</a:tableStyleId>
              </a:tblPr>
              <a:tblGrid>
                <a:gridCol w="5152600"/>
                <a:gridCol w="6037275"/>
              </a:tblGrid>
              <a:tr h="1546600">
                <a:tc>
                  <a:txBody>
                    <a:bodyPr/>
                    <a:lstStyle/>
                    <a:p>
                      <a:pPr indent="0" lvl="0" marL="0" marR="0" rtl="0" algn="l">
                        <a:spcBef>
                          <a:spcPts val="0"/>
                        </a:spcBef>
                        <a:spcAft>
                          <a:spcPts val="0"/>
                        </a:spcAft>
                        <a:buNone/>
                      </a:pPr>
                      <a:r>
                        <a:rPr lang="en-US" sz="1100" u="none" cap="none" strike="noStrike">
                          <a:solidFill>
                            <a:schemeClr val="dk1"/>
                          </a:solidFill>
                          <a:latin typeface="Libre Franklin"/>
                          <a:ea typeface="Libre Franklin"/>
                          <a:cs typeface="Libre Franklin"/>
                          <a:sym typeface="Libre Franklin"/>
                        </a:rPr>
                        <a:t> </a:t>
                      </a:r>
                      <a:r>
                        <a:rPr b="1" lang="en-US" sz="1100" u="none" cap="none" strike="noStrike">
                          <a:solidFill>
                            <a:schemeClr val="dk1"/>
                          </a:solidFill>
                          <a:latin typeface="Libre Franklin"/>
                          <a:ea typeface="Libre Franklin"/>
                          <a:cs typeface="Libre Franklin"/>
                          <a:sym typeface="Libre Franklin"/>
                        </a:rPr>
                        <a:t>Problem Statement</a:t>
                      </a:r>
                      <a:r>
                        <a:rPr lang="en-US" sz="1100" u="none" cap="none" strike="noStrike">
                          <a:solidFill>
                            <a:schemeClr val="dk1"/>
                          </a:solidFill>
                          <a:latin typeface="Libre Franklin"/>
                          <a:ea typeface="Libre Franklin"/>
                          <a:cs typeface="Libre Franklin"/>
                          <a:sym typeface="Libre Franklin"/>
                        </a:rPr>
                        <a:t>:</a:t>
                      </a:r>
                      <a:endParaRPr sz="1200" u="none" cap="none" strike="noStrike">
                        <a:solidFill>
                          <a:schemeClr val="dk1"/>
                        </a:solidFill>
                        <a:latin typeface="Libre Franklin"/>
                        <a:ea typeface="Libre Franklin"/>
                        <a:cs typeface="Libre Franklin"/>
                        <a:sym typeface="Libre Franklin"/>
                      </a:endParaRPr>
                    </a:p>
                    <a:p>
                      <a:pPr indent="0" lvl="0" marL="19050" marR="0" rtl="0" algn="l">
                        <a:spcBef>
                          <a:spcPts val="1000"/>
                        </a:spcBef>
                        <a:spcAft>
                          <a:spcPts val="0"/>
                        </a:spcAft>
                        <a:buNone/>
                      </a:pPr>
                      <a:r>
                        <a:rPr lang="en-US" sz="1100">
                          <a:solidFill>
                            <a:schemeClr val="dk1"/>
                          </a:solidFill>
                          <a:latin typeface="Libre Franklin"/>
                          <a:ea typeface="Libre Franklin"/>
                          <a:cs typeface="Libre Franklin"/>
                          <a:sym typeface="Libre Franklin"/>
                        </a:rPr>
                        <a:t>The Svoboda-James Transcendental Tri-Hierarchy framework addresses the underperformance of predictive models in computationally complex domains by integrating both artificial (machine learning) and non-artificial (philosophy, epidemiology, etc.) intelligence. The primary challenge lies in the overemphasis on quantitative data, neglecting the qualitative intellectual history within a domain, resulting in incomplete predictions. The framework proposes that blending logic and mathematical proofs with qualitative insight will enhance model performance (Grass, 2024; Wainstein et al., 2023, p. 302).</a:t>
                      </a:r>
                      <a:endParaRPr sz="1200" u="none" cap="none" strike="noStrike">
                        <a:solidFill>
                          <a:schemeClr val="dk1"/>
                        </a:solidFill>
                        <a:latin typeface="Libre Franklin"/>
                        <a:ea typeface="Libre Franklin"/>
                        <a:cs typeface="Libre Franklin"/>
                        <a:sym typeface="Libre Franklin"/>
                      </a:endParaRPr>
                    </a:p>
                  </a:txBody>
                  <a:tcPr marT="9525" marB="0" marR="36200" marL="362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1100" u="none" cap="none" strike="noStrike">
                          <a:solidFill>
                            <a:schemeClr val="dk1"/>
                          </a:solidFill>
                          <a:latin typeface="Libre Franklin"/>
                          <a:ea typeface="Libre Franklin"/>
                          <a:cs typeface="Libre Franklin"/>
                          <a:sym typeface="Libre Franklin"/>
                        </a:rPr>
                        <a:t>Purpose Statement</a:t>
                      </a:r>
                      <a:r>
                        <a:rPr lang="en-US" sz="1100" u="none" cap="none" strike="noStrike">
                          <a:solidFill>
                            <a:schemeClr val="dk1"/>
                          </a:solidFill>
                          <a:latin typeface="Libre Franklin"/>
                          <a:ea typeface="Libre Franklin"/>
                          <a:cs typeface="Libre Franklin"/>
                          <a:sym typeface="Libre Franklin"/>
                        </a:rPr>
                        <a:t>:</a:t>
                      </a:r>
                      <a:endParaRPr sz="1200" u="none" cap="none" strike="noStrike">
                        <a:solidFill>
                          <a:schemeClr val="dk1"/>
                        </a:solidFill>
                        <a:latin typeface="Libre Franklin"/>
                        <a:ea typeface="Libre Franklin"/>
                        <a:cs typeface="Libre Franklin"/>
                        <a:sym typeface="Libre Franklin"/>
                      </a:endParaRPr>
                    </a:p>
                    <a:p>
                      <a:pPr indent="0" lvl="0" marL="0" marR="0" rtl="0" algn="l">
                        <a:spcBef>
                          <a:spcPts val="1000"/>
                        </a:spcBef>
                        <a:spcAft>
                          <a:spcPts val="0"/>
                        </a:spcAft>
                        <a:buNone/>
                      </a:pPr>
                      <a:r>
                        <a:rPr lang="en-US">
                          <a:solidFill>
                            <a:schemeClr val="dk1"/>
                          </a:solidFill>
                          <a:latin typeface="Libre Franklin"/>
                          <a:ea typeface="Libre Franklin"/>
                          <a:cs typeface="Libre Franklin"/>
                          <a:sym typeface="Libre Franklin"/>
                        </a:rPr>
                        <a:t>The purpose of this grounded theory study is to develop a theoretical framework that integrates qualitative insights from intellectual history and philosophy to enhance the efficiency and accuracy of predictive models in computationally complex domains.</a:t>
                      </a:r>
                      <a:endParaRPr sz="1500" u="none" cap="none" strike="noStrike">
                        <a:solidFill>
                          <a:schemeClr val="dk1"/>
                        </a:solidFill>
                        <a:latin typeface="Libre Franklin"/>
                        <a:ea typeface="Libre Franklin"/>
                        <a:cs typeface="Libre Franklin"/>
                        <a:sym typeface="Libre Frankli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855400">
                <a:tc gridSpan="2">
                  <a:txBody>
                    <a:bodyPr/>
                    <a:lstStyle/>
                    <a:p>
                      <a:pPr indent="0" lvl="0" marL="0" marR="0" rtl="0" algn="l">
                        <a:spcBef>
                          <a:spcPts val="0"/>
                        </a:spcBef>
                        <a:spcAft>
                          <a:spcPts val="0"/>
                        </a:spcAft>
                        <a:buNone/>
                      </a:pPr>
                      <a:r>
                        <a:rPr b="1" lang="en-US" sz="1100" u="none" cap="none" strike="noStrike">
                          <a:solidFill>
                            <a:schemeClr val="dk1"/>
                          </a:solidFill>
                          <a:latin typeface="Libre Franklin"/>
                          <a:ea typeface="Libre Franklin"/>
                          <a:cs typeface="Libre Franklin"/>
                          <a:sym typeface="Libre Franklin"/>
                        </a:rPr>
                        <a:t>Phenomena</a:t>
                      </a:r>
                      <a:endParaRPr sz="1200" u="none" cap="none" strike="noStrike">
                        <a:solidFill>
                          <a:schemeClr val="dk1"/>
                        </a:solidFill>
                        <a:latin typeface="Libre Franklin"/>
                        <a:ea typeface="Libre Franklin"/>
                        <a:cs typeface="Libre Franklin"/>
                        <a:sym typeface="Libre Franklin"/>
                      </a:endParaRPr>
                    </a:p>
                    <a:p>
                      <a:pPr indent="0" lvl="0" marL="0" marR="0" rtl="0" algn="l">
                        <a:spcBef>
                          <a:spcPts val="1000"/>
                        </a:spcBef>
                        <a:spcAft>
                          <a:spcPts val="0"/>
                        </a:spcAft>
                        <a:buNone/>
                      </a:pPr>
                      <a:r>
                        <a:rPr lang="en-US" sz="1100">
                          <a:solidFill>
                            <a:schemeClr val="dk1"/>
                          </a:solidFill>
                          <a:latin typeface="Libre Franklin"/>
                          <a:ea typeface="Libre Franklin"/>
                          <a:cs typeface="Libre Franklin"/>
                          <a:sym typeface="Libre Franklin"/>
                        </a:rPr>
                        <a:t>The phenomenon is that in computationally complex problem spaces, an overemphasis on quantitative data leads to inefficient navigation and underperforming predictive models. This occurs because purely data-driven approaches fail to account for the nuanced, qualitative insights inherent in human cognition and reasoning, which are essential for improving model accuracy and understanding (Hélie &amp; Pizlo, 2022, p. 688; Osbeck et al., 2024, p. 237). Qualitative methodologies can provide deeper insights into the problem-solving processes, enhancing both efficiency and predictive accuracy in these complex domains (Grass, 2024, p. 48).</a:t>
                      </a:r>
                      <a:endParaRPr sz="1200" u="none" cap="none" strike="noStrike">
                        <a:solidFill>
                          <a:schemeClr val="dk1"/>
                        </a:solidFill>
                        <a:latin typeface="Libre Franklin"/>
                        <a:ea typeface="Libre Franklin"/>
                        <a:cs typeface="Libre Franklin"/>
                        <a:sym typeface="Libre Franklin"/>
                      </a:endParaRPr>
                    </a:p>
                  </a:txBody>
                  <a:tcPr marT="9525" marB="0" marR="36200" marL="362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hMerge="1"/>
              </a:tr>
              <a:tr h="1894000">
                <a:tc gridSpan="2">
                  <a:txBody>
                    <a:bodyPr/>
                    <a:lstStyle/>
                    <a:p>
                      <a:pPr indent="0" lvl="0" marL="0" marR="0" rtl="0" algn="l">
                        <a:spcBef>
                          <a:spcPts val="0"/>
                        </a:spcBef>
                        <a:spcAft>
                          <a:spcPts val="0"/>
                        </a:spcAft>
                        <a:buNone/>
                      </a:pPr>
                      <a:r>
                        <a:rPr b="1" lang="en-US" sz="1100" u="none" cap="none" strike="noStrike">
                          <a:solidFill>
                            <a:schemeClr val="dk1"/>
                          </a:solidFill>
                          <a:latin typeface="Libre Franklin"/>
                          <a:ea typeface="Libre Franklin"/>
                          <a:cs typeface="Libre Franklin"/>
                          <a:sym typeface="Libre Franklin"/>
                        </a:rPr>
                        <a:t>Research Question(s):</a:t>
                      </a:r>
                      <a:endParaRPr sz="1200" u="none" cap="none" strike="noStrike">
                        <a:solidFill>
                          <a:schemeClr val="dk1"/>
                        </a:solidFill>
                        <a:latin typeface="Libre Franklin"/>
                        <a:ea typeface="Libre Franklin"/>
                        <a:cs typeface="Libre Franklin"/>
                        <a:sym typeface="Libre Franklin"/>
                      </a:endParaRPr>
                    </a:p>
                    <a:p>
                      <a:pPr indent="0" lvl="0" marL="19050" marR="0" rtl="0" algn="l">
                        <a:spcBef>
                          <a:spcPts val="1000"/>
                        </a:spcBef>
                        <a:spcAft>
                          <a:spcPts val="0"/>
                        </a:spcAft>
                        <a:buNone/>
                      </a:pPr>
                      <a:r>
                        <a:rPr lang="en-US">
                          <a:solidFill>
                            <a:schemeClr val="dk1"/>
                          </a:solidFill>
                          <a:latin typeface="Libre Franklin"/>
                          <a:ea typeface="Libre Franklin"/>
                          <a:cs typeface="Libre Franklin"/>
                          <a:sym typeface="Libre Franklin"/>
                        </a:rPr>
                        <a:t>RQ1:How do qualitative insights contribute to improving the efficiency of predictive models in computationally complex domains?</a:t>
                      </a:r>
                      <a:endParaRPr>
                        <a:solidFill>
                          <a:schemeClr val="dk1"/>
                        </a:solidFill>
                        <a:latin typeface="Libre Franklin"/>
                        <a:ea typeface="Libre Franklin"/>
                        <a:cs typeface="Libre Franklin"/>
                        <a:sym typeface="Libre Franklin"/>
                      </a:endParaRPr>
                    </a:p>
                    <a:p>
                      <a:pPr indent="0" lvl="0" marL="19050" marR="0" rtl="0" algn="l">
                        <a:spcBef>
                          <a:spcPts val="1000"/>
                        </a:spcBef>
                        <a:spcAft>
                          <a:spcPts val="0"/>
                        </a:spcAft>
                        <a:buNone/>
                      </a:pPr>
                      <a:r>
                        <a:rPr lang="en-US">
                          <a:solidFill>
                            <a:schemeClr val="dk1"/>
                          </a:solidFill>
                          <a:latin typeface="Libre Franklin"/>
                          <a:ea typeface="Libre Franklin"/>
                          <a:cs typeface="Libre Franklin"/>
                          <a:sym typeface="Libre Franklin"/>
                        </a:rPr>
                        <a:t> </a:t>
                      </a:r>
                      <a:endParaRPr>
                        <a:solidFill>
                          <a:schemeClr val="dk1"/>
                        </a:solidFill>
                        <a:latin typeface="Libre Franklin"/>
                        <a:ea typeface="Libre Franklin"/>
                        <a:cs typeface="Libre Franklin"/>
                        <a:sym typeface="Libre Franklin"/>
                      </a:endParaRPr>
                    </a:p>
                    <a:p>
                      <a:pPr indent="0" lvl="0" marL="19050" marR="0" rtl="0" algn="l">
                        <a:spcBef>
                          <a:spcPts val="1000"/>
                        </a:spcBef>
                        <a:spcAft>
                          <a:spcPts val="0"/>
                        </a:spcAft>
                        <a:buNone/>
                      </a:pPr>
                      <a:r>
                        <a:rPr lang="en-US">
                          <a:solidFill>
                            <a:schemeClr val="dk1"/>
                          </a:solidFill>
                          <a:latin typeface="Libre Franklin"/>
                          <a:ea typeface="Libre Franklin"/>
                          <a:cs typeface="Libre Franklin"/>
                          <a:sym typeface="Libre Franklin"/>
                        </a:rPr>
                        <a:t>RQ2: How can a qualitative framework be designed to complement existing quantitative models for more accurate and efficient predictions in computationally complex domains?</a:t>
                      </a:r>
                      <a:endParaRPr>
                        <a:solidFill>
                          <a:schemeClr val="dk1"/>
                        </a:solidFill>
                        <a:latin typeface="Libre Franklin"/>
                        <a:ea typeface="Libre Franklin"/>
                        <a:cs typeface="Libre Franklin"/>
                        <a:sym typeface="Libre Franklin"/>
                      </a:endParaRPr>
                    </a:p>
                    <a:p>
                      <a:pPr indent="0" lvl="0" marL="19050" marR="0" rtl="0" algn="l">
                        <a:spcBef>
                          <a:spcPts val="1000"/>
                        </a:spcBef>
                        <a:spcAft>
                          <a:spcPts val="0"/>
                        </a:spcAft>
                        <a:buNone/>
                      </a:pPr>
                      <a:r>
                        <a:t/>
                      </a:r>
                      <a:endParaRPr sz="1100">
                        <a:solidFill>
                          <a:schemeClr val="dk1"/>
                        </a:solidFill>
                        <a:latin typeface="Libre Franklin"/>
                        <a:ea typeface="Libre Franklin"/>
                        <a:cs typeface="Libre Franklin"/>
                        <a:sym typeface="Libre Franklin"/>
                      </a:endParaRPr>
                    </a:p>
                  </a:txBody>
                  <a:tcPr marT="9525" marB="0" marR="36200" marL="362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hMerge="1"/>
              </a:tr>
              <a:tr h="1042525">
                <a:tc>
                  <a:txBody>
                    <a:bodyPr/>
                    <a:lstStyle/>
                    <a:p>
                      <a:pPr indent="0" lvl="0" marL="0" marR="0" rtl="0" algn="l">
                        <a:spcBef>
                          <a:spcPts val="0"/>
                        </a:spcBef>
                        <a:spcAft>
                          <a:spcPts val="0"/>
                        </a:spcAft>
                        <a:buNone/>
                      </a:pPr>
                      <a:r>
                        <a:rPr b="1" lang="en-US" sz="1100" u="none" cap="none" strike="noStrike">
                          <a:solidFill>
                            <a:schemeClr val="dk1"/>
                          </a:solidFill>
                          <a:latin typeface="Libre Franklin"/>
                          <a:ea typeface="Libre Franklin"/>
                          <a:cs typeface="Libre Franklin"/>
                          <a:sym typeface="Libre Franklin"/>
                        </a:rPr>
                        <a:t>Methodology &amp; Justification</a:t>
                      </a:r>
                      <a:r>
                        <a:rPr lang="en-US" sz="1100" u="none" cap="none" strike="noStrike">
                          <a:solidFill>
                            <a:schemeClr val="dk1"/>
                          </a:solidFill>
                          <a:latin typeface="Libre Franklin"/>
                          <a:ea typeface="Libre Franklin"/>
                          <a:cs typeface="Libre Franklin"/>
                          <a:sym typeface="Libre Franklin"/>
                        </a:rPr>
                        <a:t>:</a:t>
                      </a:r>
                      <a:endParaRPr sz="1200" u="none" cap="none" strike="noStrike">
                        <a:solidFill>
                          <a:schemeClr val="dk1"/>
                        </a:solidFill>
                        <a:latin typeface="Libre Franklin"/>
                        <a:ea typeface="Libre Franklin"/>
                        <a:cs typeface="Libre Franklin"/>
                        <a:sym typeface="Libre Franklin"/>
                      </a:endParaRPr>
                    </a:p>
                    <a:p>
                      <a:pPr indent="0" lvl="0" marL="0" marR="0" rtl="0" algn="l">
                        <a:spcBef>
                          <a:spcPts val="1000"/>
                        </a:spcBef>
                        <a:spcAft>
                          <a:spcPts val="0"/>
                        </a:spcAft>
                        <a:buNone/>
                      </a:pPr>
                      <a:r>
                        <a:rPr lang="en-US" sz="1100">
                          <a:solidFill>
                            <a:schemeClr val="dk1"/>
                          </a:solidFill>
                          <a:latin typeface="Libre Franklin"/>
                          <a:ea typeface="Libre Franklin"/>
                          <a:cs typeface="Libre Franklin"/>
                          <a:sym typeface="Libre Franklin"/>
                        </a:rPr>
                        <a:t>The methodology for this study is grounded in qualitative research, focusing on exploring the deeper insights that can be derived from non-numeric data, such as historical analysis, philosophical reflections, and conceptual understanding.Qualitative methodology is chosen for this study because it allows for an in-depth exploration of the conceptual and intellectual history of problem-solving approaches in computational spaces.</a:t>
                      </a:r>
                      <a:endParaRPr sz="1200" u="none" cap="none" strike="noStrike">
                        <a:solidFill>
                          <a:schemeClr val="dk1"/>
                        </a:solidFill>
                        <a:latin typeface="Libre Franklin"/>
                        <a:ea typeface="Libre Franklin"/>
                        <a:cs typeface="Libre Franklin"/>
                        <a:sym typeface="Libre Franklin"/>
                      </a:endParaRPr>
                    </a:p>
                  </a:txBody>
                  <a:tcPr marT="9525" marB="0" marR="36200" marL="362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1100" u="none" cap="none" strike="noStrike">
                          <a:solidFill>
                            <a:schemeClr val="dk1"/>
                          </a:solidFill>
                          <a:latin typeface="Libre Franklin"/>
                          <a:ea typeface="Libre Franklin"/>
                          <a:cs typeface="Libre Franklin"/>
                          <a:sym typeface="Libre Franklin"/>
                        </a:rPr>
                        <a:t>Design &amp; Justification</a:t>
                      </a:r>
                      <a:r>
                        <a:rPr lang="en-US" sz="1100" u="none" cap="none" strike="noStrike">
                          <a:solidFill>
                            <a:schemeClr val="dk1"/>
                          </a:solidFill>
                          <a:latin typeface="Libre Franklin"/>
                          <a:ea typeface="Libre Franklin"/>
                          <a:cs typeface="Libre Franklin"/>
                          <a:sym typeface="Libre Franklin"/>
                        </a:rPr>
                        <a:t>:</a:t>
                      </a:r>
                      <a:endParaRPr sz="1200" u="none" cap="none" strike="noStrike">
                        <a:solidFill>
                          <a:schemeClr val="dk1"/>
                        </a:solidFill>
                        <a:latin typeface="Libre Franklin"/>
                        <a:ea typeface="Libre Franklin"/>
                        <a:cs typeface="Libre Franklin"/>
                        <a:sym typeface="Libre Franklin"/>
                      </a:endParaRPr>
                    </a:p>
                    <a:p>
                      <a:pPr indent="0" lvl="0" marL="0" marR="0" rtl="0" algn="l">
                        <a:spcBef>
                          <a:spcPts val="1000"/>
                        </a:spcBef>
                        <a:spcAft>
                          <a:spcPts val="0"/>
                        </a:spcAft>
                        <a:buNone/>
                      </a:pPr>
                      <a:r>
                        <a:rPr lang="en-US" sz="1100">
                          <a:solidFill>
                            <a:schemeClr val="dk1"/>
                          </a:solidFill>
                          <a:latin typeface="Libre Franklin"/>
                          <a:ea typeface="Libre Franklin"/>
                          <a:cs typeface="Libre Franklin"/>
                          <a:sym typeface="Libre Franklin"/>
                        </a:rPr>
                        <a:t>The chosen design for this study is grounded theory. Grounded theory is appropriate because it supports the generation of new theories from qualitative insights, which is central to my study's goal of developing the Svoboda-James Transcendental Tri-Hierarchy. This design enables me to systematically collect and analyze qualitative data from non-artificial intelligence disciplines, providing a robust foundation for enhancing predictive models by incorporating qualitative reasoning</a:t>
                      </a:r>
                      <a:endParaRPr sz="1200" u="none" cap="none" strike="noStrike">
                        <a:solidFill>
                          <a:schemeClr val="dk1"/>
                        </a:solidFill>
                        <a:latin typeface="Libre Franklin"/>
                        <a:ea typeface="Libre Franklin"/>
                        <a:cs typeface="Libre Franklin"/>
                        <a:sym typeface="Libre Franklin"/>
                      </a:endParaRPr>
                    </a:p>
                  </a:txBody>
                  <a:tcPr marT="9525" marB="0" marR="36200" marL="362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5"/>
          <p:cNvSpPr txBox="1"/>
          <p:nvPr>
            <p:ph type="title"/>
          </p:nvPr>
        </p:nvSpPr>
        <p:spPr>
          <a:xfrm>
            <a:off x="964023" y="879063"/>
            <a:ext cx="6600559" cy="610863"/>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Franklin Gothic"/>
              <a:buNone/>
            </a:pPr>
            <a:r>
              <a:rPr lang="en-US"/>
              <a:t>Literature Review: Background to the Problem</a:t>
            </a:r>
            <a:endParaRPr/>
          </a:p>
        </p:txBody>
      </p:sp>
      <p:sp>
        <p:nvSpPr>
          <p:cNvPr id="272" name="Google Shape;272;p5"/>
          <p:cNvSpPr txBox="1"/>
          <p:nvPr>
            <p:ph idx="1" type="body"/>
          </p:nvPr>
        </p:nvSpPr>
        <p:spPr>
          <a:xfrm>
            <a:off x="963613" y="1757363"/>
            <a:ext cx="10693400" cy="4462462"/>
          </a:xfrm>
          <a:prstGeom prst="rect">
            <a:avLst/>
          </a:prstGeom>
          <a:noFill/>
          <a:ln>
            <a:noFill/>
          </a:ln>
        </p:spPr>
        <p:txBody>
          <a:bodyPr anchorCtr="0" anchor="t" bIns="45700" lIns="91425" spcFirstLastPara="1" rIns="91425" wrap="square" tIns="45700">
            <a:normAutofit fontScale="62500" lnSpcReduction="20000"/>
          </a:bodyPr>
          <a:lstStyle/>
          <a:p>
            <a:pPr indent="-50800" lvl="0" marL="228600" rtl="0" algn="l">
              <a:lnSpc>
                <a:spcPct val="90000"/>
              </a:lnSpc>
              <a:spcBef>
                <a:spcPts val="0"/>
              </a:spcBef>
              <a:spcAft>
                <a:spcPts val="0"/>
              </a:spcAft>
              <a:buClr>
                <a:schemeClr val="dk1"/>
              </a:buClr>
              <a:buSzPct val="100000"/>
              <a:buNone/>
            </a:pPr>
            <a:r>
              <a:rPr b="1" lang="en-US"/>
              <a:t>Emergence in the literature: </a:t>
            </a:r>
            <a:r>
              <a:rPr lang="en-US"/>
              <a:t>The use of qualitative methods in the philosophy of science gained attention in the 1970s, most notably with Ian Mitroff’s pioneering study of NASA scientists during the Apollo missions (Mitroff, 1974). This study broke new ground by applying qualitative methods to explore the human side of science, emphasizing the complex, collaborative efforts of scientists in the epistemic process (Osbeck et al., 2024, p. 235). The work of Latour and Woolgar (1979) also made a significant impact by suggesting that scientific knowledge production could be reduced to sociocultural processes.</a:t>
            </a:r>
            <a:endParaRPr/>
          </a:p>
          <a:p>
            <a:pPr indent="-50800" lvl="0" marL="228600" rtl="0" algn="l">
              <a:lnSpc>
                <a:spcPct val="90000"/>
              </a:lnSpc>
              <a:spcBef>
                <a:spcPts val="0"/>
              </a:spcBef>
              <a:spcAft>
                <a:spcPts val="0"/>
              </a:spcAft>
              <a:buClr>
                <a:schemeClr val="dk1"/>
              </a:buClr>
              <a:buSzPct val="100000"/>
              <a:buNone/>
            </a:pPr>
            <a:r>
              <a:t/>
            </a:r>
            <a:endParaRPr/>
          </a:p>
          <a:p>
            <a:pPr indent="-50800" lvl="0" marL="228600" rtl="0" algn="l">
              <a:lnSpc>
                <a:spcPct val="90000"/>
              </a:lnSpc>
              <a:spcBef>
                <a:spcPts val="0"/>
              </a:spcBef>
              <a:spcAft>
                <a:spcPts val="0"/>
              </a:spcAft>
              <a:buClr>
                <a:schemeClr val="dk1"/>
              </a:buClr>
              <a:buSzPct val="100000"/>
              <a:buNone/>
            </a:pPr>
            <a:r>
              <a:rPr b="1" lang="en-US"/>
              <a:t>Trends since emergence: </a:t>
            </a:r>
            <a:r>
              <a:rPr lang="en-US"/>
              <a:t>In the decades following, research expanded to include interdisciplinary approaches combining philosophy, sociology, and cognitive science. Scholars like Nancy Nersessian began applying qualitative methods, such as participant observation and interview analysis, to study the “cognitive-cultural” systems within laboratories (Osbeck et al., 2024, p. 236). This trend marked a shift from viewing science as purely objective to a more nuanced understanding of it as a human practice influenced by cognitive and social dimensions.</a:t>
            </a:r>
            <a:endParaRPr/>
          </a:p>
          <a:p>
            <a:pPr indent="-50800" lvl="0" marL="228600" rtl="0" algn="l">
              <a:lnSpc>
                <a:spcPct val="90000"/>
              </a:lnSpc>
              <a:spcBef>
                <a:spcPts val="0"/>
              </a:spcBef>
              <a:spcAft>
                <a:spcPts val="0"/>
              </a:spcAft>
              <a:buClr>
                <a:schemeClr val="dk1"/>
              </a:buClr>
              <a:buSzPct val="100000"/>
              <a:buNone/>
            </a:pPr>
            <a:r>
              <a:t/>
            </a:r>
            <a:endParaRPr/>
          </a:p>
          <a:p>
            <a:pPr indent="-50800" lvl="0" marL="228600" rtl="0" algn="l">
              <a:lnSpc>
                <a:spcPct val="90000"/>
              </a:lnSpc>
              <a:spcBef>
                <a:spcPts val="0"/>
              </a:spcBef>
              <a:spcAft>
                <a:spcPts val="0"/>
              </a:spcAft>
              <a:buClr>
                <a:schemeClr val="dk1"/>
              </a:buClr>
              <a:buSzPct val="254545"/>
              <a:buNone/>
            </a:pPr>
            <a:r>
              <a:rPr b="1" lang="en-US"/>
              <a:t>Recent changes in research focus: </a:t>
            </a:r>
            <a:r>
              <a:rPr lang="en-US"/>
              <a:t>Over the past five years, there has been a growing emphasis on the interplay between cognitive, social, and material aspects in the practice of science. Researchers like Nersessian (2022) and others have advocated for a broader range of empirical methods, arguing that studying how science gets done requires qualitative insights into the social and cognitive dynamics at play (Osbeck et al., 2024, p. 237). This shift reflects a move toward integrating qualitative psychology and philosophy of science to explore how knowledge is created and validated in scientific communities.</a:t>
            </a:r>
            <a:endParaRPr sz="1100"/>
          </a:p>
        </p:txBody>
      </p:sp>
      <p:sp>
        <p:nvSpPr>
          <p:cNvPr id="273" name="Google Shape;273;p5"/>
          <p:cNvSpPr txBox="1"/>
          <p:nvPr>
            <p:ph idx="11" type="ftr"/>
          </p:nvPr>
        </p:nvSpPr>
        <p:spPr>
          <a:xfrm>
            <a:off x="10693667" y="6362299"/>
            <a:ext cx="1317821" cy="3341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1400"/>
              <a:t>DOCTORATES WITH PURPOSE</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6"/>
          <p:cNvSpPr txBox="1"/>
          <p:nvPr>
            <p:ph type="title"/>
          </p:nvPr>
        </p:nvSpPr>
        <p:spPr>
          <a:xfrm>
            <a:off x="964023" y="879063"/>
            <a:ext cx="6600559" cy="610863"/>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Franklin Gothic"/>
              <a:buNone/>
            </a:pPr>
            <a:r>
              <a:rPr lang="en-US"/>
              <a:t>Literature Review: </a:t>
            </a:r>
            <a:br>
              <a:rPr lang="en-US"/>
            </a:br>
            <a:r>
              <a:rPr lang="en-US"/>
              <a:t>Problem Space</a:t>
            </a:r>
            <a:endParaRPr/>
          </a:p>
        </p:txBody>
      </p:sp>
      <p:sp>
        <p:nvSpPr>
          <p:cNvPr id="281" name="Google Shape;281;p6"/>
          <p:cNvSpPr txBox="1"/>
          <p:nvPr>
            <p:ph idx="1" type="body"/>
          </p:nvPr>
        </p:nvSpPr>
        <p:spPr>
          <a:xfrm>
            <a:off x="963613" y="1757363"/>
            <a:ext cx="10693400" cy="4462462"/>
          </a:xfrm>
          <a:prstGeom prst="rect">
            <a:avLst/>
          </a:prstGeom>
          <a:noFill/>
          <a:ln>
            <a:noFill/>
          </a:ln>
        </p:spPr>
        <p:txBody>
          <a:bodyPr anchorCtr="0" anchor="t" bIns="45700" lIns="91425" spcFirstLastPara="1" rIns="91425" wrap="square" tIns="45700">
            <a:normAutofit fontScale="40000" lnSpcReduction="20000"/>
          </a:bodyPr>
          <a:lstStyle/>
          <a:p>
            <a:pPr indent="-50800" lvl="0" marL="228600" rtl="0" algn="l">
              <a:spcBef>
                <a:spcPts val="0"/>
              </a:spcBef>
              <a:spcAft>
                <a:spcPts val="0"/>
              </a:spcAft>
              <a:buClr>
                <a:schemeClr val="dk1"/>
              </a:buClr>
              <a:buSzPct val="28184"/>
              <a:buNone/>
            </a:pPr>
            <a:r>
              <a:rPr b="1" lang="en-US" sz="3902"/>
              <a:t>State of the problem in practice: </a:t>
            </a:r>
            <a:r>
              <a:rPr lang="en-US" sz="3902"/>
              <a:t>The issue of reducing computational complexity in problem-solving is prominent in both artificial intelligence (AI) and human cognition. While AI systems have substantial computing power, they struggle with problems involving high computational complexity due to exhaustive search methods. Humans, on the other hand, navigate these complexities efficiently using heuristics and problem re-representation (Hélie &amp; Pizlo, 2022, p. 688).</a:t>
            </a:r>
            <a:endParaRPr sz="3902"/>
          </a:p>
          <a:p>
            <a:pPr indent="-50800" lvl="0" marL="228600" rtl="0" algn="l">
              <a:spcBef>
                <a:spcPts val="0"/>
              </a:spcBef>
              <a:spcAft>
                <a:spcPts val="0"/>
              </a:spcAft>
              <a:buClr>
                <a:schemeClr val="dk1"/>
              </a:buClr>
              <a:buSzPct val="28184"/>
              <a:buFont typeface="Arial"/>
              <a:buNone/>
            </a:pPr>
            <a:r>
              <a:t/>
            </a:r>
            <a:endParaRPr sz="3902"/>
          </a:p>
          <a:p>
            <a:pPr indent="-50800" lvl="0" marL="228600" rtl="0" algn="l">
              <a:spcBef>
                <a:spcPts val="0"/>
              </a:spcBef>
              <a:spcAft>
                <a:spcPts val="0"/>
              </a:spcAft>
              <a:buClr>
                <a:schemeClr val="dk1"/>
              </a:buClr>
              <a:buSzPct val="28184"/>
              <a:buNone/>
            </a:pPr>
            <a:r>
              <a:rPr b="1" lang="en-US" sz="3902"/>
              <a:t>What is already known</a:t>
            </a:r>
            <a:r>
              <a:rPr lang="en-US" sz="3902"/>
              <a:t>: Existing research has demonstrated that human problem-solving is often efficient because individuals do not engage in exhaustive search but instead simplify problems using heuristic strategies and problem re-representation. These methods allow for near-optimal solutions in shorter times, even in highly complex problem spaces like the Traveling Salesperson Problem (Hélie &amp; Pizlo, 2022, p. 692). AI research is increasingly incorporating these strategies to enhance problem-solving efficiency.</a:t>
            </a:r>
            <a:endParaRPr sz="3902"/>
          </a:p>
          <a:p>
            <a:pPr indent="-50800" lvl="0" marL="228600" rtl="0" algn="l">
              <a:spcBef>
                <a:spcPts val="0"/>
              </a:spcBef>
              <a:spcAft>
                <a:spcPts val="0"/>
              </a:spcAft>
              <a:buClr>
                <a:schemeClr val="dk1"/>
              </a:buClr>
              <a:buSzPct val="28184"/>
              <a:buFont typeface="Arial"/>
              <a:buNone/>
            </a:pPr>
            <a:r>
              <a:t/>
            </a:r>
            <a:endParaRPr sz="3902"/>
          </a:p>
          <a:p>
            <a:pPr indent="-50800" lvl="0" marL="228600" rtl="0" algn="l">
              <a:spcBef>
                <a:spcPts val="0"/>
              </a:spcBef>
              <a:spcAft>
                <a:spcPts val="0"/>
              </a:spcAft>
              <a:buClr>
                <a:schemeClr val="dk1"/>
              </a:buClr>
              <a:buSzPct val="28184"/>
              <a:buNone/>
            </a:pPr>
            <a:r>
              <a:rPr b="1" lang="en-US" sz="3902"/>
              <a:t>What still needs to be studied</a:t>
            </a:r>
            <a:r>
              <a:rPr lang="en-US" sz="3902"/>
              <a:t>: Although progress has been made, more research is needed to fully understand the mechanisms through which humans re-represent problems and reduce computational complexity. Current AI approaches often do not account for the non-analytical decision-making processes used by humans, such as intuitive heuristics, which are influenced by environmental cues and learned patterns (Hélie &amp; Pizlo, 2022, p. 694). Further empirical studies are required to integrate these human-like methods into AI more effectively.</a:t>
            </a:r>
            <a:endParaRPr sz="3902"/>
          </a:p>
          <a:p>
            <a:pPr indent="-50800" lvl="0" marL="228600" rtl="0" algn="l">
              <a:spcBef>
                <a:spcPts val="0"/>
              </a:spcBef>
              <a:spcAft>
                <a:spcPts val="0"/>
              </a:spcAft>
              <a:buClr>
                <a:schemeClr val="dk1"/>
              </a:buClr>
              <a:buSzPct val="28184"/>
              <a:buFont typeface="Arial"/>
              <a:buNone/>
            </a:pPr>
            <a:r>
              <a:t/>
            </a:r>
            <a:endParaRPr sz="3902"/>
          </a:p>
          <a:p>
            <a:pPr indent="-50800" lvl="0" marL="228600" rtl="0" algn="l">
              <a:spcBef>
                <a:spcPts val="0"/>
              </a:spcBef>
              <a:spcAft>
                <a:spcPts val="0"/>
              </a:spcAft>
              <a:buClr>
                <a:schemeClr val="dk1"/>
              </a:buClr>
              <a:buSzPct val="28184"/>
              <a:buFont typeface="Arial"/>
              <a:buNone/>
            </a:pPr>
            <a:r>
              <a:rPr b="1" lang="en-US" sz="3902"/>
              <a:t>Synthesis:</a:t>
            </a:r>
            <a:r>
              <a:rPr lang="en-US" sz="3902"/>
              <a:t> The relevance of this research stems from the need to improve problem-solving methodologies in computationally complex domains. Current AI systems, though powerful, lack the nuanced approaches that humans use to reduce complexity. This underscores the importance of studying human problem-solving processes, which could provide insights for developing AI algorithms that are both efficient and scalable. These gaps justify the need for my proposed framework, which leverages qualitative insights from human cognition to enhance computational models in AI.</a:t>
            </a:r>
            <a:endParaRPr sz="2602">
              <a:latin typeface="Arial"/>
              <a:ea typeface="Arial"/>
              <a:cs typeface="Arial"/>
              <a:sym typeface="Arial"/>
            </a:endParaRPr>
          </a:p>
          <a:p>
            <a:pPr indent="-50800" lvl="0" marL="228600" rtl="0" algn="l">
              <a:lnSpc>
                <a:spcPct val="90000"/>
              </a:lnSpc>
              <a:spcBef>
                <a:spcPts val="0"/>
              </a:spcBef>
              <a:spcAft>
                <a:spcPts val="0"/>
              </a:spcAft>
              <a:buClr>
                <a:schemeClr val="dk1"/>
              </a:buClr>
              <a:buSzPct val="100000"/>
              <a:buNone/>
            </a:pPr>
            <a:r>
              <a:t/>
            </a:r>
            <a:endParaRPr/>
          </a:p>
        </p:txBody>
      </p:sp>
      <p:sp>
        <p:nvSpPr>
          <p:cNvPr id="282" name="Google Shape;282;p6"/>
          <p:cNvSpPr txBox="1"/>
          <p:nvPr>
            <p:ph idx="11" type="ftr"/>
          </p:nvPr>
        </p:nvSpPr>
        <p:spPr>
          <a:xfrm>
            <a:off x="10693667" y="6362299"/>
            <a:ext cx="1317821" cy="3341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1400"/>
              <a:t>DOCTORATES WITH PURPOSE</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7"/>
          <p:cNvSpPr txBox="1"/>
          <p:nvPr>
            <p:ph type="title"/>
          </p:nvPr>
        </p:nvSpPr>
        <p:spPr>
          <a:xfrm>
            <a:off x="964023" y="879063"/>
            <a:ext cx="6600559" cy="610863"/>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Franklin Gothic"/>
              <a:buNone/>
            </a:pPr>
            <a:r>
              <a:rPr lang="en-US"/>
              <a:t>Literature Review: </a:t>
            </a:r>
            <a:br>
              <a:rPr lang="en-US"/>
            </a:br>
            <a:r>
              <a:rPr lang="en-US"/>
              <a:t>Theoretical Foundations</a:t>
            </a:r>
            <a:endParaRPr/>
          </a:p>
        </p:txBody>
      </p:sp>
      <p:sp>
        <p:nvSpPr>
          <p:cNvPr id="290" name="Google Shape;290;p7"/>
          <p:cNvSpPr txBox="1"/>
          <p:nvPr>
            <p:ph idx="1" type="body"/>
          </p:nvPr>
        </p:nvSpPr>
        <p:spPr>
          <a:xfrm>
            <a:off x="963613" y="1757363"/>
            <a:ext cx="10693400" cy="4462462"/>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50000"/>
              </a:lnSpc>
              <a:spcBef>
                <a:spcPts val="0"/>
              </a:spcBef>
              <a:spcAft>
                <a:spcPts val="0"/>
              </a:spcAft>
              <a:buClr>
                <a:schemeClr val="dk1"/>
              </a:buClr>
              <a:buSzPct val="27500"/>
              <a:buFont typeface="Arial"/>
              <a:buNone/>
            </a:pPr>
            <a:r>
              <a:rPr lang="en-US" sz="4000"/>
              <a:t>In qualitative research, theory plays a guiding role in shaping the research design, informing the interpretation of data, and providing a framework for understanding the phenomena under investigation. Theory helps researchers navigate the complexity of human experiences and social constructs, offering a lens through which the collected data can be interpreted. As Grass (2024) points out, qualitative research often involves exploring "ontological and epistemological foundations," meaning that theory is used to frame how we understand the nature of reality and knowledge within a particular study (p. 45). In my proposed qualitative research, which focuses on integrating qualitative intellectual history into computationally complex domains, the use of theory will help explain how non-empirical knowledge, such as philosophical insights, contributes to improved predictive models.</a:t>
            </a:r>
            <a:endParaRPr sz="4000"/>
          </a:p>
          <a:p>
            <a:pPr indent="0" lvl="0" marL="0" rtl="0" algn="l">
              <a:lnSpc>
                <a:spcPct val="150000"/>
              </a:lnSpc>
              <a:spcBef>
                <a:spcPts val="600"/>
              </a:spcBef>
              <a:spcAft>
                <a:spcPts val="0"/>
              </a:spcAft>
              <a:buClr>
                <a:schemeClr val="dk1"/>
              </a:buClr>
              <a:buSzPct val="27500"/>
              <a:buFont typeface="Arial"/>
              <a:buNone/>
            </a:pPr>
            <a:r>
              <a:rPr lang="en-US" sz="4000"/>
              <a:t> </a:t>
            </a:r>
            <a:endParaRPr sz="4000"/>
          </a:p>
          <a:p>
            <a:pPr indent="0" lvl="0" marL="0" rtl="0" algn="l">
              <a:lnSpc>
                <a:spcPct val="150000"/>
              </a:lnSpc>
              <a:spcBef>
                <a:spcPts val="600"/>
              </a:spcBef>
              <a:spcAft>
                <a:spcPts val="0"/>
              </a:spcAft>
              <a:buClr>
                <a:schemeClr val="dk1"/>
              </a:buClr>
              <a:buSzPct val="27500"/>
              <a:buFont typeface="Arial"/>
              <a:buNone/>
            </a:pPr>
            <a:r>
              <a:rPr lang="en-US" sz="4000"/>
              <a:t>In understanding and investigating the qualitative components I identified, such as the role of intellectual history in improving model performance, theory can help make sense of the relationship between qualitative insights and empirical data. For instance, grounded theory could help build new frameworks to explain how historical knowledge impacts machine learning outcomes. Wainstein et al. (2023) emphasize the importance of applying theory to qualitative research, stating that theory helps “identify key variables and relationships” within complex data, even when those variables aren’t measurable in a traditional sense (p. 303). In my research, theories from epistemology or the philosophy of science might help frame how the integration of historical knowledge changes the trajectory of predictive models in real-world applications.</a:t>
            </a:r>
            <a:endParaRPr sz="4000"/>
          </a:p>
          <a:p>
            <a:pPr indent="0" lvl="0" marL="0" rtl="0" algn="l">
              <a:lnSpc>
                <a:spcPct val="150000"/>
              </a:lnSpc>
              <a:spcBef>
                <a:spcPts val="600"/>
              </a:spcBef>
              <a:spcAft>
                <a:spcPts val="0"/>
              </a:spcAft>
              <a:buClr>
                <a:schemeClr val="dk1"/>
              </a:buClr>
              <a:buSzPct val="27500"/>
              <a:buFont typeface="Arial"/>
              <a:buNone/>
            </a:pPr>
            <a:r>
              <a:rPr lang="en-US" sz="4000"/>
              <a:t> </a:t>
            </a:r>
            <a:endParaRPr sz="4000"/>
          </a:p>
          <a:p>
            <a:pPr indent="0" lvl="0" marL="0" rtl="0" algn="l">
              <a:lnSpc>
                <a:spcPct val="150000"/>
              </a:lnSpc>
              <a:spcBef>
                <a:spcPts val="600"/>
              </a:spcBef>
              <a:spcAft>
                <a:spcPts val="0"/>
              </a:spcAft>
              <a:buClr>
                <a:schemeClr val="dk1"/>
              </a:buClr>
              <a:buSzPct val="27500"/>
              <a:buFont typeface="Arial"/>
              <a:buNone/>
            </a:pPr>
            <a:r>
              <a:rPr lang="en-US" sz="4000"/>
              <a:t>To identify an appropriate theory for this study, I will begin by reviewing the literature in both computational complexity and qualitative research methodologies. Since my research is interdisciplinary, I will seek theories that bridge both machine learning and intellectual history, particularly those that address the epistemological differences between empirical data and qualitative insights. Grass (2024) suggests that researchers should align their theoretical framework with their methodological choices, and in my case, a theory that accounts for the integration of different types of intelligence—artificial and non-artificial—will be essential (p. 47). A theory of knowledge that addresses both qualitative and quantitative elements will provide a solid foundation for understanding how integrating intellectual history can create more holistic predictive models. Theory will be indispensable in guiding both the design and interpretation of my qualitative study. By using an appropriate theoretical framework, I can more effectively explore the role of qualitative insights in improving computational models and make sense of the complex interplay between different types of knowledge.</a:t>
            </a:r>
            <a:endParaRPr sz="4000">
              <a:solidFill>
                <a:srgbClr val="212121"/>
              </a:solidFill>
              <a:highlight>
                <a:srgbClr val="FFFFFF"/>
              </a:highlight>
              <a:latin typeface="Open Sans"/>
              <a:ea typeface="Open Sans"/>
              <a:cs typeface="Open Sans"/>
              <a:sym typeface="Open Sans"/>
            </a:endParaRPr>
          </a:p>
          <a:p>
            <a:pPr indent="-50800" lvl="0" marL="228600" rtl="0" algn="l">
              <a:lnSpc>
                <a:spcPct val="90000"/>
              </a:lnSpc>
              <a:spcBef>
                <a:spcPts val="600"/>
              </a:spcBef>
              <a:spcAft>
                <a:spcPts val="0"/>
              </a:spcAft>
              <a:buClr>
                <a:schemeClr val="dk1"/>
              </a:buClr>
              <a:buSzPct val="100000"/>
              <a:buNone/>
            </a:pPr>
            <a:r>
              <a:t/>
            </a:r>
            <a:endParaRPr/>
          </a:p>
        </p:txBody>
      </p:sp>
      <p:sp>
        <p:nvSpPr>
          <p:cNvPr id="291" name="Google Shape;291;p7"/>
          <p:cNvSpPr txBox="1"/>
          <p:nvPr>
            <p:ph idx="11" type="ftr"/>
          </p:nvPr>
        </p:nvSpPr>
        <p:spPr>
          <a:xfrm>
            <a:off x="10693667" y="6362299"/>
            <a:ext cx="1317821" cy="3341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1400"/>
              <a:t>DOCTORATES WITH PURPOSE</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8"/>
          <p:cNvSpPr txBox="1"/>
          <p:nvPr>
            <p:ph type="title"/>
          </p:nvPr>
        </p:nvSpPr>
        <p:spPr>
          <a:xfrm>
            <a:off x="964023" y="879063"/>
            <a:ext cx="4941600" cy="610800"/>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Franklin Gothic"/>
              <a:buNone/>
            </a:pPr>
            <a:r>
              <a:rPr lang="en-US"/>
              <a:t>Literature Review: Review of Literature</a:t>
            </a:r>
            <a:endParaRPr/>
          </a:p>
        </p:txBody>
      </p:sp>
      <p:graphicFrame>
        <p:nvGraphicFramePr>
          <p:cNvPr id="299" name="Google Shape;299;p8"/>
          <p:cNvGraphicFramePr/>
          <p:nvPr/>
        </p:nvGraphicFramePr>
        <p:xfrm>
          <a:off x="1111250" y="1827863"/>
          <a:ext cx="3000000" cy="3000000"/>
        </p:xfrm>
        <a:graphic>
          <a:graphicData uri="http://schemas.openxmlformats.org/drawingml/2006/table">
            <a:tbl>
              <a:tblPr bandRow="1" firstRow="1">
                <a:noFill/>
                <a:tableStyleId>{F71C4B4B-F09C-41CD-B9C7-4C6B8EC00CDD}</a:tableStyleId>
              </a:tblPr>
              <a:tblGrid>
                <a:gridCol w="2400300"/>
                <a:gridCol w="7886700"/>
              </a:tblGrid>
              <a:tr h="526825">
                <a:tc>
                  <a:txBody>
                    <a:bodyPr/>
                    <a:lstStyle/>
                    <a:p>
                      <a:pPr indent="0" lvl="0" marL="0" marR="0" rtl="0" algn="l">
                        <a:spcBef>
                          <a:spcPts val="0"/>
                        </a:spcBef>
                        <a:spcAft>
                          <a:spcPts val="0"/>
                        </a:spcAft>
                        <a:buNone/>
                      </a:pPr>
                      <a:r>
                        <a:rPr lang="en-US" sz="1800" u="none" cap="none" strike="noStrike"/>
                        <a:t>Major Topic/Theme </a:t>
                      </a:r>
                      <a:r>
                        <a:rPr lang="en-US" sz="1600" u="none" cap="none" strike="noStrike"/>
                        <a:t>(name the topic)</a:t>
                      </a:r>
                      <a:endParaRPr sz="1800"/>
                    </a:p>
                  </a:txBody>
                  <a:tcPr marT="45725" marB="45725" marR="91450" marL="91450"/>
                </a:tc>
                <a:tc>
                  <a:txBody>
                    <a:bodyPr/>
                    <a:lstStyle/>
                    <a:p>
                      <a:pPr indent="0" lvl="0" marL="0" marR="0" rtl="0" algn="l">
                        <a:spcBef>
                          <a:spcPts val="0"/>
                        </a:spcBef>
                        <a:spcAft>
                          <a:spcPts val="0"/>
                        </a:spcAft>
                        <a:buNone/>
                      </a:pPr>
                      <a:r>
                        <a:rPr lang="en-US" sz="1800"/>
                        <a:t>Topic/Theme Description </a:t>
                      </a:r>
                      <a:endParaRPr/>
                    </a:p>
                    <a:p>
                      <a:pPr indent="0" lvl="0" marL="0" marR="0" rtl="0" algn="l">
                        <a:spcBef>
                          <a:spcPts val="0"/>
                        </a:spcBef>
                        <a:spcAft>
                          <a:spcPts val="0"/>
                        </a:spcAft>
                        <a:buNone/>
                      </a:pPr>
                      <a:r>
                        <a:rPr lang="en-US" sz="1600"/>
                        <a:t>(2-3 sentences with at least 3 in-text citations per topic)</a:t>
                      </a:r>
                      <a:endParaRPr sz="1800"/>
                    </a:p>
                  </a:txBody>
                  <a:tcPr marT="45725" marB="45725" marR="91450" marL="91450"/>
                </a:tc>
              </a:tr>
              <a:tr h="1448775">
                <a:tc>
                  <a:txBody>
                    <a:bodyPr/>
                    <a:lstStyle/>
                    <a:p>
                      <a:pPr indent="0" lvl="0" marL="0" marR="0" rtl="0" algn="l">
                        <a:spcBef>
                          <a:spcPts val="0"/>
                        </a:spcBef>
                        <a:spcAft>
                          <a:spcPts val="0"/>
                        </a:spcAft>
                        <a:buNone/>
                      </a:pPr>
                      <a:r>
                        <a:rPr b="1" lang="en-US" sz="1800"/>
                        <a:t>Qualitative Methods in Science and AI Research</a:t>
                      </a:r>
                      <a:endParaRPr b="1" sz="1800"/>
                    </a:p>
                  </a:txBody>
                  <a:tcPr marT="45725" marB="45725" marR="91450" marL="91450"/>
                </a:tc>
                <a:tc>
                  <a:txBody>
                    <a:bodyPr/>
                    <a:lstStyle/>
                    <a:p>
                      <a:pPr indent="0" lvl="0" marL="0" marR="0" rtl="0" algn="l">
                        <a:spcBef>
                          <a:spcPts val="0"/>
                        </a:spcBef>
                        <a:spcAft>
                          <a:spcPts val="0"/>
                        </a:spcAft>
                        <a:buNone/>
                      </a:pPr>
                      <a:r>
                        <a:rPr lang="en-US" sz="1300"/>
                        <a:t>Qualitative research has played a critical role in uncovering the limits of quantitative analysis in fields such as artificial intelligence and cognitive science. The need for human-like problem-solving strategies in AI has highlighted how qualitative insights, particularly those from human cognition and psychology, can reduce computational complexity in AI systems (Hélie &amp; Pizlo, 2022, p. 688). Additionally, qualitative methods have been shown to illuminate the sociocultural dimensions of scientific discovery, revealing gaps in purely data-driven approaches (Osbeck et al., 2024, p. 237). Research emphasizes that understanding the cognitive processes involved in human problem-solving is essential for developing more efficient AI algorithms (Hélie &amp; Pizlo, 2022, p. 694).</a:t>
                      </a:r>
                      <a:endParaRPr sz="1300"/>
                    </a:p>
                  </a:txBody>
                  <a:tcPr marT="45725" marB="45725" marR="91450" marL="91450"/>
                </a:tc>
              </a:tr>
              <a:tr h="1277550">
                <a:tc>
                  <a:txBody>
                    <a:bodyPr/>
                    <a:lstStyle/>
                    <a:p>
                      <a:pPr indent="0" lvl="0" marL="0" marR="0" rtl="0" algn="l">
                        <a:spcBef>
                          <a:spcPts val="0"/>
                        </a:spcBef>
                        <a:spcAft>
                          <a:spcPts val="0"/>
                        </a:spcAft>
                        <a:buNone/>
                      </a:pPr>
                      <a:r>
                        <a:rPr b="1" lang="en-US" sz="1800"/>
                        <a:t>Epistemology and Ontology in Qualitative Research</a:t>
                      </a:r>
                      <a:endParaRPr b="1" sz="1800"/>
                    </a:p>
                  </a:txBody>
                  <a:tcPr marT="45725" marB="45725" marR="91450" marL="91450"/>
                </a:tc>
                <a:tc>
                  <a:txBody>
                    <a:bodyPr/>
                    <a:lstStyle/>
                    <a:p>
                      <a:pPr indent="0" lvl="0" marL="0" marR="0" rtl="0" algn="l">
                        <a:spcBef>
                          <a:spcPts val="0"/>
                        </a:spcBef>
                        <a:spcAft>
                          <a:spcPts val="0"/>
                        </a:spcAft>
                        <a:buNone/>
                      </a:pPr>
                      <a:r>
                        <a:rPr lang="en-US" sz="1300"/>
                        <a:t>Understanding the epistemological and ontological underpinnings of qualitative research is crucial when addressing complex problem spaces. Grass (2024) highlights three logics that guide qualitative inquiry: epistemology, ontology, and methodology. These dimensions ensure that qualitative research captures the nuanced and multifaceted nature of human cognition and reasoning, which are often overlooked by quantitative studies (Grass, 2024, p. 48). In AI, qualitative insights into how problems are represented and processed by humans provide a deeper ontological understanding that supports algorithm development (Hélie &amp; Pizlo, 2022, p. 692).</a:t>
                      </a:r>
                      <a:endParaRPr sz="1300"/>
                    </a:p>
                  </a:txBody>
                  <a:tcPr marT="45725" marB="45725" marR="91450" marL="91450"/>
                </a:tc>
              </a:tr>
            </a:tbl>
          </a:graphicData>
        </a:graphic>
      </p:graphicFrame>
      <p:sp>
        <p:nvSpPr>
          <p:cNvPr id="300" name="Google Shape;300;p8"/>
          <p:cNvSpPr txBox="1"/>
          <p:nvPr>
            <p:ph idx="11" type="ftr"/>
          </p:nvPr>
        </p:nvSpPr>
        <p:spPr>
          <a:xfrm>
            <a:off x="10580542" y="6309899"/>
            <a:ext cx="1317900" cy="334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lang="en-US" sz="1400"/>
              <a:t>DOCTORATES WITH PURPOSE</a:t>
            </a:r>
            <a:endParaRPr sz="1400"/>
          </a:p>
          <a:p>
            <a:pPr indent="0" lvl="0" marL="0" rtl="0" algn="l">
              <a:spcBef>
                <a:spcPts val="0"/>
              </a:spcBef>
              <a:spcAft>
                <a:spcPts val="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30cc70893cb_0_9"/>
          <p:cNvSpPr txBox="1"/>
          <p:nvPr>
            <p:ph type="title"/>
          </p:nvPr>
        </p:nvSpPr>
        <p:spPr>
          <a:xfrm>
            <a:off x="882000" y="131393"/>
            <a:ext cx="4941600" cy="1489800"/>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Franklin Gothic"/>
              <a:buNone/>
            </a:pPr>
            <a:r>
              <a:rPr lang="en-US"/>
              <a:t>Literature Review: Review of Literature cont…</a:t>
            </a:r>
            <a:endParaRPr/>
          </a:p>
        </p:txBody>
      </p:sp>
      <p:graphicFrame>
        <p:nvGraphicFramePr>
          <p:cNvPr id="308" name="Google Shape;308;g30cc70893cb_0_9"/>
          <p:cNvGraphicFramePr/>
          <p:nvPr/>
        </p:nvGraphicFramePr>
        <p:xfrm>
          <a:off x="952500" y="1798326"/>
          <a:ext cx="3000000" cy="3000000"/>
        </p:xfrm>
        <a:graphic>
          <a:graphicData uri="http://schemas.openxmlformats.org/drawingml/2006/table">
            <a:tbl>
              <a:tblPr bandRow="1" firstRow="1">
                <a:noFill/>
                <a:tableStyleId>{F71C4B4B-F09C-41CD-B9C7-4C6B8EC00CDD}</a:tableStyleId>
              </a:tblPr>
              <a:tblGrid>
                <a:gridCol w="2400300"/>
                <a:gridCol w="7886700"/>
              </a:tblGrid>
              <a:tr h="565850">
                <a:tc>
                  <a:txBody>
                    <a:bodyPr/>
                    <a:lstStyle/>
                    <a:p>
                      <a:pPr indent="0" lvl="0" marL="0" marR="0" rtl="0" algn="l">
                        <a:spcBef>
                          <a:spcPts val="0"/>
                        </a:spcBef>
                        <a:spcAft>
                          <a:spcPts val="0"/>
                        </a:spcAft>
                        <a:buNone/>
                      </a:pPr>
                      <a:r>
                        <a:rPr lang="en-US" sz="1800" u="none" cap="none" strike="noStrike"/>
                        <a:t>Major Topic/Theme </a:t>
                      </a:r>
                      <a:r>
                        <a:rPr lang="en-US" sz="1600" u="none" cap="none" strike="noStrike"/>
                        <a:t>(name the topic)</a:t>
                      </a:r>
                      <a:endParaRPr sz="1800"/>
                    </a:p>
                  </a:txBody>
                  <a:tcPr marT="45725" marB="45725" marR="91450" marL="91450"/>
                </a:tc>
                <a:tc>
                  <a:txBody>
                    <a:bodyPr/>
                    <a:lstStyle/>
                    <a:p>
                      <a:pPr indent="0" lvl="0" marL="0" marR="0" rtl="0" algn="l">
                        <a:spcBef>
                          <a:spcPts val="0"/>
                        </a:spcBef>
                        <a:spcAft>
                          <a:spcPts val="0"/>
                        </a:spcAft>
                        <a:buNone/>
                      </a:pPr>
                      <a:r>
                        <a:rPr lang="en-US" sz="1800"/>
                        <a:t>Topic/Theme Description </a:t>
                      </a:r>
                      <a:endParaRPr/>
                    </a:p>
                    <a:p>
                      <a:pPr indent="0" lvl="0" marL="0" marR="0" rtl="0" algn="l">
                        <a:spcBef>
                          <a:spcPts val="0"/>
                        </a:spcBef>
                        <a:spcAft>
                          <a:spcPts val="0"/>
                        </a:spcAft>
                        <a:buNone/>
                      </a:pPr>
                      <a:r>
                        <a:rPr lang="en-US" sz="1600"/>
                        <a:t>(2-3 sentences with at least 3 in-text citations per topic)</a:t>
                      </a:r>
                      <a:endParaRPr sz="1800"/>
                    </a:p>
                  </a:txBody>
                  <a:tcPr marT="45725" marB="45725" marR="91450" marL="91450"/>
                </a:tc>
              </a:tr>
              <a:tr h="1194875">
                <a:tc>
                  <a:txBody>
                    <a:bodyPr/>
                    <a:lstStyle/>
                    <a:p>
                      <a:pPr indent="0" lvl="0" marL="0" marR="0" rtl="0" algn="l">
                        <a:spcBef>
                          <a:spcPts val="0"/>
                        </a:spcBef>
                        <a:spcAft>
                          <a:spcPts val="0"/>
                        </a:spcAft>
                        <a:buNone/>
                      </a:pPr>
                      <a:r>
                        <a:rPr b="1" lang="en-US" sz="1800"/>
                        <a:t>Need for Interdisciplinary Approaches in AI Development</a:t>
                      </a:r>
                      <a:endParaRPr b="1" sz="1800"/>
                    </a:p>
                  </a:txBody>
                  <a:tcPr marT="45725" marB="45725" marR="91450" marL="91450"/>
                </a:tc>
                <a:tc>
                  <a:txBody>
                    <a:bodyPr/>
                    <a:lstStyle/>
                    <a:p>
                      <a:pPr indent="0" lvl="0" marL="0" marR="0" rtl="0" algn="l">
                        <a:spcBef>
                          <a:spcPts val="0"/>
                        </a:spcBef>
                        <a:spcAft>
                          <a:spcPts val="0"/>
                        </a:spcAft>
                        <a:buNone/>
                      </a:pPr>
                      <a:r>
                        <a:rPr lang="en-US" sz="1300"/>
                        <a:t>As AI becomes more integrated into various sectors, there is a growing recognition of the need for interdisciplinary research that includes insights from psychology, philosophy, and social sciences. Studies suggest that AI development benefits significantly from interdisciplinary approaches, as they provide broader perspectives on how to solve problems efficiently and creatively (Hélie &amp; Pizlo, 2022, p. 690). The qualitative insights from these fields are vital in addressing the limitations of AI systems, particularly in areas where human-like reasoning and judgment are required (Osbeck et al., 2024, p. 236).</a:t>
                      </a:r>
                      <a:endParaRPr sz="1300"/>
                    </a:p>
                  </a:txBody>
                  <a:tcPr marT="45725" marB="45725" marR="91450" marL="91450"/>
                </a:tc>
              </a:tr>
              <a:tr h="339500">
                <a:tc>
                  <a:txBody>
                    <a:bodyPr/>
                    <a:lstStyle/>
                    <a:p>
                      <a:pPr indent="0" lvl="0" marL="0" marR="0" rtl="0" algn="l">
                        <a:spcBef>
                          <a:spcPts val="0"/>
                        </a:spcBef>
                        <a:spcAft>
                          <a:spcPts val="0"/>
                        </a:spcAft>
                        <a:buNone/>
                      </a:pPr>
                      <a:r>
                        <a:rPr b="1" lang="en-US" sz="1800"/>
                        <a:t>Challenges in Predictive Models and Qualitative Insights</a:t>
                      </a:r>
                      <a:endParaRPr b="1" sz="1800"/>
                    </a:p>
                  </a:txBody>
                  <a:tcPr marT="45725" marB="45725" marR="91450" marL="91450"/>
                </a:tc>
                <a:tc>
                  <a:txBody>
                    <a:bodyPr/>
                    <a:lstStyle/>
                    <a:p>
                      <a:pPr indent="0" lvl="0" marL="0" marR="0" rtl="0" algn="l">
                        <a:spcBef>
                          <a:spcPts val="0"/>
                        </a:spcBef>
                        <a:spcAft>
                          <a:spcPts val="0"/>
                        </a:spcAft>
                        <a:buNone/>
                      </a:pPr>
                      <a:r>
                        <a:rPr lang="en-US" sz="1300"/>
                        <a:t>Many predictive models in complex domains underperform due to an overreliance on quantitative data alone. By incorporating qualitative insights, these models can account for human cognitive and social processes that are not easily quantifiable (Wainstein et al., 2023, p. 308). Studies have shown that when qualitative data is integrated with quantitative models, there is an enhanced understanding of the factors driving predictive outcomes, particularly in fields like healthcare and AI (Osbeck et al., 2024, p. 238).</a:t>
                      </a:r>
                      <a:endParaRPr sz="1300"/>
                    </a:p>
                  </a:txBody>
                  <a:tcPr marT="45725" marB="45725" marR="91450" marL="91450"/>
                </a:tc>
              </a:tr>
            </a:tbl>
          </a:graphicData>
        </a:graphic>
      </p:graphicFrame>
      <p:sp>
        <p:nvSpPr>
          <p:cNvPr id="309" name="Google Shape;309;g30cc70893cb_0_9"/>
          <p:cNvSpPr txBox="1"/>
          <p:nvPr>
            <p:ph idx="11" type="ftr"/>
          </p:nvPr>
        </p:nvSpPr>
        <p:spPr>
          <a:xfrm>
            <a:off x="10580542" y="6309899"/>
            <a:ext cx="1317900" cy="334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lang="en-US" sz="1400"/>
              <a:t>DOCTORATES WITH PURPOSE</a:t>
            </a:r>
            <a:endParaRPr sz="1400"/>
          </a:p>
          <a:p>
            <a:pPr indent="0" lvl="0" marL="0" rtl="0" algn="l">
              <a:spcBef>
                <a:spcPts val="0"/>
              </a:spcBef>
              <a:spcAft>
                <a:spcPts val="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Theme1">
  <a:themeElements>
    <a:clrScheme name="CDS Theme">
      <a:dk1>
        <a:srgbClr val="000000"/>
      </a:dk1>
      <a:lt1>
        <a:srgbClr val="FFFFFF"/>
      </a:lt1>
      <a:dk2>
        <a:srgbClr val="401665"/>
      </a:dk2>
      <a:lt2>
        <a:srgbClr val="EAE5EB"/>
      </a:lt2>
      <a:accent1>
        <a:srgbClr val="552B9A"/>
      </a:accent1>
      <a:accent2>
        <a:srgbClr val="9B57D3"/>
      </a:accent2>
      <a:accent3>
        <a:srgbClr val="9D78DA"/>
      </a:accent3>
      <a:accent4>
        <a:srgbClr val="7B2AC4"/>
      </a:accent4>
      <a:accent5>
        <a:srgbClr val="BFBFBF"/>
      </a:accent5>
      <a:accent6>
        <a:srgbClr val="D8D8D8"/>
      </a:accent6>
      <a:hlink>
        <a:srgbClr val="0066FF"/>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2023-04-18T16:48:55Z</dcterms:created>
  <dc:creator>Michelle Sandoval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