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6.jpeg" ContentType="image/jpe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5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21.jpeg" ContentType="image/jpeg"/>
  <Override PartName="/ppt/media/image48.png" ContentType="image/png"/>
  <Override PartName="/ppt/media/image5.jpeg" ContentType="image/jpeg"/>
  <Override PartName="/ppt/media/image16.png" ContentType="image/png"/>
  <Override PartName="/ppt/media/image15.png" ContentType="image/png"/>
  <Override PartName="/ppt/media/image23.jpeg" ContentType="image/jpeg"/>
  <Override PartName="/ppt/media/image14.png" ContentType="image/png"/>
  <Override PartName="/ppt/media/image56.jpeg" ContentType="image/jpeg"/>
  <Override PartName="/ppt/media/image13.png" ContentType="image/png"/>
  <Override PartName="/ppt/media/image11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53.png" ContentType="image/png"/>
  <Override PartName="/ppt/media/image17.jpeg" ContentType="image/jpeg"/>
  <Override PartName="/ppt/media/image3.png" ContentType="image/png"/>
  <Override PartName="/ppt/media/image38.png" ContentType="image/png"/>
  <Override PartName="/ppt/media/image54.png" ContentType="image/png"/>
  <Override PartName="/ppt/media/image4.png" ContentType="image/png"/>
  <Override PartName="/ppt/media/image52.jpeg" ContentType="image/jpeg"/>
  <Override PartName="/ppt/media/image39.jpeg" ContentType="image/jpeg"/>
  <Override PartName="/ppt/media/image12.png" ContentType="image/png"/>
  <Override PartName="/ppt/media/image58.png" ContentType="image/png"/>
  <Override PartName="/ppt/media/image6.jpeg" ContentType="image/jpeg"/>
  <Override PartName="/ppt/media/image8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10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jpeg" ContentType="image/jpeg"/>
  <Override PartName="/ppt/media/image45.png" ContentType="image/png"/>
  <Override PartName="/ppt/media/image46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CB16F9-DD9C-48E5-BEA2-87FE40E04B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Achtung, nach dem Importieren eines neuen Motives das Bild in den Hintergrund positionieren.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 mintgrüne Ecke, der mintgrüne Text, sowie das weiße Logo wurden nachträglich auf das Titelchart kopiert.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AA6E8E-2A70-47BC-B5C9-58330D1959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EB7AF87-E7CD-4BB8-A35C-F2252A570AD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0" y="3240"/>
            <a:ext cx="12191760" cy="6245640"/>
          </a:xfrm>
          <a:prstGeom prst="rect">
            <a:avLst/>
          </a:prstGeom>
        </p:spPr>
        <p:txBody>
          <a:bodyPr lIns="72000" rIns="72000" tIns="72000" bIns="72000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Bild 33,87 x 19,05 cm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70000" y="1865520"/>
            <a:ext cx="8459640" cy="12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Zweizeilige Headline in Verdana Fett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40 pt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5"/>
          <p:cNvSpPr>
            <a:spLocks noGrp="1"/>
          </p:cNvSpPr>
          <p:nvPr>
            <p:ph type="body"/>
          </p:nvPr>
        </p:nvSpPr>
        <p:spPr>
          <a:xfrm>
            <a:off x="2070000" y="5112000"/>
            <a:ext cx="7083000" cy="867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46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43CC34D6-FC61-4853-85D3-7C9839687E3C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7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076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8"/>
          <p:cNvSpPr>
            <a:spLocks noGrp="1"/>
          </p:cNvSpPr>
          <p:nvPr>
            <p:ph type="sldNum"/>
          </p:nvPr>
        </p:nvSpPr>
        <p:spPr>
          <a:xfrm>
            <a:off x="1107072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4CB8460-D67E-4114-8A3C-59DB3C0B94FD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22"/>
          <p:cNvSpPr>
            <a:spLocks noGrp="1"/>
          </p:cNvSpPr>
          <p:nvPr>
            <p:ph type="title"/>
          </p:nvPr>
        </p:nvSpPr>
        <p:spPr>
          <a:xfrm>
            <a:off x="684000" y="995760"/>
            <a:ext cx="10818720" cy="53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Einzeilige Headline in Verdana Fett 28 pt.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23"/>
          <p:cNvSpPr>
            <a:spLocks noGrp="1"/>
          </p:cNvSpPr>
          <p:nvPr>
            <p:ph type="body"/>
          </p:nvPr>
        </p:nvSpPr>
        <p:spPr>
          <a:xfrm>
            <a:off x="684000" y="1746000"/>
            <a:ext cx="5327640" cy="421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Erste Textebene ohne Aufzählung in Verdana Normal 24 pt.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720000" indent="-143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4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3B1A2CC-45E3-444F-BAC8-99DC39F19F9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5"/>
          <p:cNvSpPr>
            <a:spLocks noGrp="1"/>
          </p:cNvSpPr>
          <p:nvPr>
            <p:ph type="ftr"/>
          </p:nvPr>
        </p:nvSpPr>
        <p:spPr>
          <a:xfrm>
            <a:off x="1668240" y="6311160"/>
            <a:ext cx="939708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6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B6E9C74-0EDC-418A-88D0-D808D94B6F8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7"/>
          <p:cNvSpPr>
            <a:spLocks noGrp="1"/>
          </p:cNvSpPr>
          <p:nvPr>
            <p:ph type="body"/>
          </p:nvPr>
        </p:nvSpPr>
        <p:spPr>
          <a:xfrm>
            <a:off x="684000" y="441720"/>
            <a:ext cx="8279640" cy="2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8"/>
          <p:cNvSpPr>
            <a:spLocks noGrp="1"/>
          </p:cNvSpPr>
          <p:nvPr>
            <p:ph type="body"/>
          </p:nvPr>
        </p:nvSpPr>
        <p:spPr>
          <a:xfrm>
            <a:off x="6175080" y="1800000"/>
            <a:ext cx="5327640" cy="408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14,8 x 11,35 cm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3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Vielen Dank.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688320" y="5049720"/>
            <a:ext cx="65426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43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Hinweis: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Diese Präsentation ist Eigentum der Bundesdruckerei GmbH.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Sämtliche Inhalte – auch auszugsweise – dürfen nicht ohne die Genehmigung der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Bundesdruckerei GmbH vervielfältigt, weitergegeben oder veröffentlicht werden.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© 2017 by Bundesdruckerei GmbH.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4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Max Mustermann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Position oder Abteilung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info@maxmustermann.de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+49 (0)30 25 98-0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45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321124B-A550-4DE2-953E-C5B811F86877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6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112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7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A509174-CB42-4FB8-BDCD-823096908A72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Line 48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jpeg"/><Relationship Id="rId1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e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jpe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jpe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Bildplatzhalter 31" descr=""/>
          <p:cNvPicPr/>
          <p:nvPr/>
        </p:nvPicPr>
        <p:blipFill>
          <a:blip r:embed="rId1"/>
          <a:srcRect l="13" t="0" r="13" b="0"/>
          <a:stretch/>
        </p:blipFill>
        <p:spPr>
          <a:xfrm>
            <a:off x="0" y="3240"/>
            <a:ext cx="12191760" cy="62456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170000" y="1865520"/>
            <a:ext cx="8459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70000" y="3514680"/>
            <a:ext cx="845964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2070000" y="5112000"/>
            <a:ext cx="708300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9B4CA869-2160-4219-8AC2-25FC430511D6}" type="datetime1"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Split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Starčević, Mladen Banović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Trainer: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5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6D3D17D-FE49-4A1C-B983-EF2110C69434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6"/>
          <p:cNvSpPr txBox="1"/>
          <p:nvPr/>
        </p:nvSpPr>
        <p:spPr>
          <a:xfrm>
            <a:off x="1659600" y="6311160"/>
            <a:ext cx="941076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7"/>
          <p:cNvSpPr txBox="1"/>
          <p:nvPr/>
        </p:nvSpPr>
        <p:spPr>
          <a:xfrm>
            <a:off x="1107072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71CA607-4F2B-4AAD-B67E-7075D126F38E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2"/>
          <a:stretch/>
        </p:blipFill>
        <p:spPr>
          <a:xfrm>
            <a:off x="10206720" y="2244240"/>
            <a:ext cx="142848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87600" y="3022560"/>
            <a:ext cx="8459640" cy="8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Thank you</a:t>
            </a:r>
            <a:r>
              <a:rPr b="1" lang="de-DE" sz="5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688320" y="1036800"/>
            <a:ext cx="4536720" cy="11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734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Managing director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dalibor.starcevic@maurer-electronics.hr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21 274 131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687600" y="6311160"/>
            <a:ext cx="143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22B9E7E-7F87-426E-A092-935AB8FAC26D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TextShape 4"/>
          <p:cNvSpPr txBox="1"/>
          <p:nvPr/>
        </p:nvSpPr>
        <p:spPr>
          <a:xfrm>
            <a:off x="1659600" y="6311160"/>
            <a:ext cx="941112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B442070-1136-4A28-84FC-D835D76CEC6D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5522040" y="1036800"/>
            <a:ext cx="453672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34"/>
              </a:lnSpc>
            </a:pPr>
            <a:r>
              <a:rPr b="1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Mladen Banović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Senior software developer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mladen.banovic@maurer-electronics.hr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21 274 734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Topics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Introduction to Spring Framework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Dependency Injection Basics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Dependency Injection Advanced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AOP Basics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Data Access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MVC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Remoting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8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JDBC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9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Object/Relation Mapping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0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Design Patterns with Spring Framework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8BA48A4-FAFE-42D1-961D-CDB2E0C07B8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D123580-A692-4DB2-AED3-0871C585562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1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1: Introduction to Spring Framework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What is Spring Framework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Spring Framework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Architecture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85B16DE-AFC7-4B0E-BA4B-E5477D29E45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90D0524-041D-42AA-ABA3-AD735EC0B33C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9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2: Spring Framework Dependency Injection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372760" y="1643760"/>
            <a:ext cx="9129960" cy="109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 Dependency Injection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0B36AC1-652D-4FB4-A213-51F0DA225FF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A7AC3BB-43F6-4C1A-AAD8-B602C86C918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287" name="CustomShape 7"/>
          <p:cNvSpPr/>
          <p:nvPr/>
        </p:nvSpPr>
        <p:spPr>
          <a:xfrm>
            <a:off x="2525040" y="2513520"/>
            <a:ext cx="429444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Basics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Autowiring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6819840" y="2436120"/>
            <a:ext cx="4682880" cy="35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Advanced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7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8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9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Life Cycle Interfaces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0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Propagating Events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1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2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3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96000" indent="-179640">
              <a:lnSpc>
                <a:spcPct val="100000"/>
              </a:lnSpc>
              <a:buBlip>
                <a:blip r:embed="rId14"/>
              </a:buBlip>
            </a:pPr>
            <a:r>
              <a:rPr b="0" lang="en-US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3: Spring Framework AOP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Why AOP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AOP concepts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AOP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F619786-D326-4BB2-A5AE-7596539E9223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5897D2D-DF55-473C-87A6-459A6BFDEAA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5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4: Spring Framework Data Access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Data Access with Spring Basics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JDBC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ORM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Transaction Management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DD2E539-823D-496D-AF52-D52B67D743A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67B851B-7E90-4CC2-BD71-C00353D265C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2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5: Web Application with Spring Framework MVC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MVC Architecture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MVC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Handlers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Controllers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Interceptors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Views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and other Web technologies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8B12BFE-DD95-4E7F-B4FC-EEF756E35E9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B078BE9-A660-4BCB-B205-E10743D62591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9" name="Picture 9" descr=""/>
          <p:cNvPicPr/>
          <p:nvPr/>
        </p:nvPicPr>
        <p:blipFill>
          <a:blip r:embed="rId8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6: Spring Framework Remoting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RMI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Web Services with JAX-RPC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JAX-WS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E6DA6B8-9771-4F56-8289-F162A7625E0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B2EFBB4-FE83-498A-9013-611A499DBB8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16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Module 7: Design Patterns with Spring Framework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Singleton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Prototype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Builder &amp; Factory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Proxy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Adapter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Decorator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Observer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8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Template Method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9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Application Patterns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9172054-DB9E-431C-860D-60B9C932B62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09/24/2020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01478C7-927F-4A0A-B045-B0314DDC0A2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Contents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3" name="Picture 9" descr=""/>
          <p:cNvPicPr/>
          <p:nvPr/>
        </p:nvPicPr>
        <p:blipFill>
          <a:blip r:embed="rId10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1152</TotalTime>
  <Application>LibreOffice/5.3.6.1$Linux_X86_64 LibreOffice_project/30$Build-1</Application>
  <Words>292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2019-10-07T11:23:14Z</dcterms:created>
  <dc:creator>Mladen Banovic</dc:creator>
  <dc:description/>
  <dc:language>en-US</dc:language>
  <cp:lastModifiedBy/>
  <cp:lastPrinted>2017-09-15T11:05:47Z</cp:lastPrinted>
  <dcterms:modified xsi:type="dcterms:W3CDTF">2020-09-24T12:30:44Z</dcterms:modified>
  <cp:revision>376</cp:revision>
  <dc:subject/>
  <dc:title>Zweizeilige Headline in Verdana Fett 40 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