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4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2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05"/>
    <a:srgbClr val="E1C300"/>
    <a:srgbClr val="E60037"/>
    <a:srgbClr val="333333"/>
    <a:srgbClr val="F02DCD"/>
    <a:srgbClr val="5F0FA0"/>
    <a:srgbClr val="05B9A5"/>
    <a:srgbClr val="006482"/>
    <a:srgbClr val="CCCCCC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2567" autoAdjust="0"/>
  </p:normalViewPr>
  <p:slideViewPr>
    <p:cSldViewPr snapToGrid="0" snapToObjects="1">
      <p:cViewPr varScale="1">
        <p:scale>
          <a:sx n="102" d="100"/>
          <a:sy n="102" d="100"/>
        </p:scale>
        <p:origin x="114" y="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7A16D-1353-4145-8742-23C51BE109DB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DD48-43CB-4CDB-9836-216BDA84CD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1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Achtung, nach dem Importieren eines neuen Motives das Bild in den Hintergrund positionieren. </a:t>
            </a:r>
            <a:br>
              <a:rPr lang="de-DE" dirty="0"/>
            </a:br>
            <a:r>
              <a:rPr lang="de-DE" dirty="0"/>
              <a:t>Die mintgrüne Ecke, der mintgrüne Text, sowie das weiße Logo wurden nachträglich auf das Titelchart kopiert.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DD48-43CB-4CDB-9836-216BDA84CD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9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DD48-43CB-4CDB-9836-216BDA84CDA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8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1534DD71-3D5C-4F5D-86B7-8380DFA52A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D8023DE4-7CB5-224A-961F-82F5A76672B8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23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8AC3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836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8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Motiv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2E5B-34C2-F14A-AD37-DDA46D73C69E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F6741FE-0F43-41A8-9297-7623A3C050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2" y="1800000"/>
            <a:ext cx="10818821" cy="408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30,05 x 11,35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000" y="1746000"/>
            <a:ext cx="5328000" cy="421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AF6-23E8-1B46-A33D-C4371044EEAA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27FA039-F124-47C1-B884-4368A360F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408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11,35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A09F-BB7C-F948-A161-4EA7B68C2B11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27FA039-F124-47C1-B884-4368A360F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333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9,25 cm</a:t>
            </a:r>
            <a:endParaRPr lang="de-DE" dirty="0"/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893D7EE4-02D4-43A2-8648-08EF056D6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5328000" cy="333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9,25 cm</a:t>
            </a:r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1733B68-47D4-44AE-A773-685A5F91F7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5034" y="5328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5328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13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F6FC-93E5-4D44-9A2F-E2C3B85AC840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893D7EE4-02D4-43A2-8648-08EF056D6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4FAE602D-64C5-4AB3-9318-E118500F899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83517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A37CE4E8-E910-4150-838F-DF07245A17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3517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739EEDBF-6502-411B-AAFE-39AE9696F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83034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C13E7FC0-F8BB-460B-9E08-7755F4A2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3034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21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FCC-FCA0-AD43-A78E-B7B6B1CEBA30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3510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C13E7FC0-F8BB-460B-9E08-7755F4A2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5034" y="3510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DE265663-3BE2-4319-B376-C9B70EA275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65FD856E-33EA-4160-8059-61650B042E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3DE5029C-F14D-4845-8961-179C8E9248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4000" y="5660919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9D80EDBA-92D6-4283-A616-2E502583EF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5034" y="5660919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373C2B15-A12D-410E-8ED2-2AAB443C72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5034" y="3950919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3B1D91C1-2597-450E-953B-A4B7D8005D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84000" y="3950919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95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70000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CCCD-AD81-5A46-AA52-3280ECA58C73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FAAE4C4-623F-4E5C-A524-E4B4B408E2A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878000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856EB91-D3B3-431A-8E7C-C71154B8656B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443034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005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150-25EC-4946-BFD7-A9C8FF635A9E}" type="datetime1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6591B773-7247-444B-B694-34D956FB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32929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3C73-30A0-0E47-BB27-D57BD0DFA933}" type="datetime1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6591B773-7247-444B-B694-34D956FB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02730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1534DD71-3D5C-4F5D-86B7-8380DFA52A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212" y="1036877"/>
            <a:ext cx="7083502" cy="113965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lvl="1"/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B9B89790-AD22-184F-95E4-799825AB371A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599" y="6311111"/>
            <a:ext cx="941143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8AC3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2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52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Blau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858DB464-3126-4AD1-B407-77C12943B2E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13965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30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876F71B2-E9DC-634A-A145-FE1E7950CE2E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B2C1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B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</p:spTree>
    <p:extLst>
      <p:ext uri="{BB962C8B-B14F-4D97-AF65-F5344CB8AC3E}">
        <p14:creationId xmlns:p14="http://schemas.microsoft.com/office/powerpoint/2010/main" val="38075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B32D7E54-242F-4B56-8880-4B3EC07D360E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1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2D54672C-6B84-6745-BA8D-64B5ABD09F7E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B2C1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B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89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L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3FB42063-ED35-4A7D-BCFB-23DB4F6170CB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5F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28508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0790C983-C690-FD4F-96F0-F9C5009FEF00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221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AF87D0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81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91573" y="6244936"/>
            <a:ext cx="10819034" cy="0"/>
          </a:xfrm>
          <a:prstGeom prst="line">
            <a:avLst/>
          </a:prstGeom>
          <a:ln w="6350">
            <a:solidFill>
              <a:srgbClr val="AF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</p:spTree>
    <p:extLst>
      <p:ext uri="{BB962C8B-B14F-4D97-AF65-F5344CB8AC3E}">
        <p14:creationId xmlns:p14="http://schemas.microsoft.com/office/powerpoint/2010/main" val="3585823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7600" y="5143523"/>
            <a:ext cx="6543014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2"/>
                </a:solidFill>
              </a:rPr>
              <a:t>Hinweis: </a:t>
            </a:r>
            <a:r>
              <a:rPr lang="de-DE" sz="1200" dirty="0">
                <a:solidFill>
                  <a:schemeClr val="bg2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1540"/>
              </a:lnSpc>
            </a:pPr>
            <a:endParaRPr lang="de-DE" sz="1200" dirty="0">
              <a:solidFill>
                <a:schemeClr val="bg2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© 2017 </a:t>
            </a:r>
            <a:r>
              <a:rPr lang="de-DE" sz="1200" dirty="0" err="1">
                <a:solidFill>
                  <a:schemeClr val="bg2"/>
                </a:solidFill>
              </a:rPr>
              <a:t>by</a:t>
            </a:r>
            <a:r>
              <a:rPr lang="de-DE" sz="1200" dirty="0">
                <a:solidFill>
                  <a:schemeClr val="bg2"/>
                </a:solidFill>
              </a:rPr>
              <a:t> Bundesdruckerei GmbH.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428921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2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0FBE8BE5-1C9E-4C98-9EF1-83D15920647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9C92063-0B27-41A6-8E6E-B8E128494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4B83705-F334-45B4-B789-A5D95A4EE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D9C59453-CD1F-4124-BB9C-67B7AB22F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82CF17B8-86D1-443F-A5BB-4B9B81422A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D13601C-E13B-452F-ABD1-C8DB6A9C48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EBE6512F-DF79-4C44-9992-A2692BC7E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299B43EA-5ADB-49B8-A553-CDD7C5472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B2C866B7-AA98-4954-9121-0DFA3E07B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6C8EB05-CD99-429B-BA0C-41A19EF91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3455D67A-3487-41E4-8D9B-732331B1DF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9A3FE543-C715-4CF8-89A8-16864CA0D8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6DA23FB9-66F5-429A-A32C-292F6FD00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9630CB87-D09C-4A9E-9A66-003B37FE8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42034AD2-2AB7-4177-B255-4B3CA47D5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C20FD357-4E3C-431A-97C6-E253E32669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9BDCAB53-160F-4BA6-B25C-021E814A46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F07A4638-C0B7-45D6-A31F-C2644010FF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BCD53197-F1F8-4D4C-9D13-DCFABE419D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9DAD4E6B-DA61-4E44-BBDC-D24EE2FA4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5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0499C9A3-0BEE-3341-AD40-6146C51FF1A2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8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9C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46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544C7-80D4-4968-B813-BEB6B36D9685}" type="datetime1">
              <a:rPr lang="hr-HR" altLang="en-US"/>
              <a:pPr>
                <a:defRPr/>
              </a:pPr>
              <a:t>11.11.2019.</a:t>
            </a:fld>
            <a:endParaRPr lang="hr-HR" altLang="en-US"/>
          </a:p>
        </p:txBody>
      </p:sp>
      <p:sp>
        <p:nvSpPr>
          <p:cNvPr id="5" name="Rectangle 8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4B745-DB50-4A58-961E-B8D4214F008A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91484049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L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B738FAF-8827-4AE8-8004-5FA0B809915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5F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66ACEAEB-585D-6C4C-B410-DF8246F73F28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221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AF87D0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81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91573" y="6244936"/>
            <a:ext cx="10819034" cy="0"/>
          </a:xfrm>
          <a:prstGeom prst="line">
            <a:avLst/>
          </a:prstGeom>
          <a:ln w="6350">
            <a:solidFill>
              <a:srgbClr val="AF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DA803EFB-96CC-0040-8E79-5B8760ED8B2E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9C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Mint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3D500F1-899E-4F91-84F6-D1432550E5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73"/>
            <a:ext cx="12192000" cy="6246000"/>
          </a:xfrm>
          <a:solidFill>
            <a:schemeClr val="accent5"/>
          </a:solidFill>
        </p:spPr>
        <p:txBody>
          <a:bodyPr lIns="72000" tIns="72000" rIns="72000" bIns="72000"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33,87 x 19,05 cm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508492CD-E85C-284B-9B0A-F9AC22B26F49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138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739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8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3D500F1-899E-4F91-84F6-D1432550E5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73"/>
            <a:ext cx="12192000" cy="6246000"/>
          </a:xfrm>
          <a:solidFill>
            <a:schemeClr val="accent5"/>
          </a:solidFill>
        </p:spPr>
        <p:txBody>
          <a:bodyPr lIns="72000" tIns="72000" rIns="72000" bIns="72000"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33,87 x 19,05 cm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tx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tx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8B076C29-618A-4DB1-BB75-EB70E4ADD00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2D0BAA3F-3F1D-4851-BD34-7C5BE4740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205F333-C731-4509-B24D-176591774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2433267-86D0-42CF-A9D2-CE1AF4B3B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4B33462-D869-4675-A206-935BFCBD0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19C3127-DA31-4EEF-B55A-1E3E629CE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E33554A0-2C07-4B1A-9B12-92BDD1D28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77EE554C-5A73-4D49-8AEF-21C9DC00C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E60A0C-5B58-4A0B-AB0D-12121206CD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49BA2C64-F78D-41BB-8B35-E69504F5E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78DDCFB3-05CE-43E0-9AAF-723058587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A7E87C28-BA4B-41DF-9BEB-5EA9BDA852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CBAFB769-EF33-4623-8202-49B7AB068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CEB70684-87A5-4792-9986-6B6BE960BA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392112C2-2BD8-4F26-96E8-1E90B87D52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876BE1E6-04E6-4EDF-8E0D-E89C89A019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698396EE-1E68-4340-823E-233AEDFE99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A48EEF4A-87C8-49B0-B01C-C04EEF925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C4833942-AA53-4F52-A81F-8EFC8BF8D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C73F1F83-9953-42AD-9024-1B45AAC814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5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035F2C9D-F7F0-6546-B146-0783FEB972D2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5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03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631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4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000812"/>
            <a:ext cx="10819034" cy="4957188"/>
          </a:xfrm>
        </p:spPr>
        <p:txBody>
          <a:bodyPr/>
          <a:lstStyle>
            <a:lvl1pPr marL="432000" indent="-432000">
              <a:spcAft>
                <a:spcPts val="600"/>
              </a:spcAft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1062000" indent="-630000">
              <a:spcAft>
                <a:spcPts val="600"/>
              </a:spcAft>
              <a:buFontTx/>
              <a:buNone/>
              <a:tabLst/>
              <a:defRPr/>
            </a:lvl2pPr>
            <a:lvl3pPr marL="1944000" indent="-900000">
              <a:spcAft>
                <a:spcPts val="600"/>
              </a:spcAft>
              <a:buFontTx/>
              <a:buNone/>
              <a:tabLst/>
              <a:defRPr sz="2400"/>
            </a:lvl3pPr>
          </a:lstStyle>
          <a:p>
            <a:pPr lvl="0"/>
            <a:r>
              <a:rPr lang="de-DE" dirty="0"/>
              <a:t>Die Nummerierung der Kapitel erfolgt automatisch</a:t>
            </a:r>
          </a:p>
          <a:p>
            <a:pPr lvl="1"/>
            <a:r>
              <a:rPr lang="de-DE" dirty="0"/>
              <a:t>Die Unterpunkte müssen manuell gesetzt werden</a:t>
            </a:r>
            <a:br>
              <a:rPr lang="de-DE" dirty="0"/>
            </a:br>
            <a:r>
              <a:rPr lang="de-DE" dirty="0"/>
              <a:t>da PowerPoint die erweiterten Nummerierungen nicht anbietet</a:t>
            </a:r>
          </a:p>
          <a:p>
            <a:pPr lvl="2"/>
            <a:r>
              <a:rPr lang="de-DE" dirty="0"/>
              <a:t>Die Unterpunkte müssen manuell gesetzt werden</a:t>
            </a:r>
            <a:br>
              <a:rPr lang="de-DE" dirty="0"/>
            </a:br>
            <a:r>
              <a:rPr lang="de-DE" dirty="0"/>
              <a:t>da PowerPoint diese Nummerierungen nicht anbietet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653-9480-6D4B-983F-8F36D49F7412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4021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000812"/>
            <a:ext cx="10819034" cy="4957188"/>
          </a:xfrm>
        </p:spPr>
        <p:txBody>
          <a:bodyPr/>
          <a:lstStyle>
            <a:lvl1pPr>
              <a:defRPr/>
            </a:lvl1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FA5C-3BEF-4641-9A0B-CB5F962B96A2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515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000" y="1000812"/>
            <a:ext cx="5328000" cy="4957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5034" y="1000812"/>
            <a:ext cx="5328000" cy="4957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2DFE-C7EB-254F-B351-33262110E68F}" type="datetime1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374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995655"/>
            <a:ext cx="10819034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746000"/>
            <a:ext cx="10819034" cy="42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chemeClr val="accent5"/>
                </a:solidFill>
              </a:defRPr>
            </a:lvl1pPr>
          </a:lstStyle>
          <a:p>
            <a:fld id="{4775876A-B4C7-3A40-8EFF-E5006CFA4AAC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8309" y="6311111"/>
            <a:ext cx="939734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19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7EB0BF1A-B48D-47B9-B489-0BF38CC774E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833108" y="366712"/>
            <a:ext cx="669926" cy="358774"/>
            <a:chOff x="6824" y="231"/>
            <a:chExt cx="422" cy="22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0766CF8-DAB1-4BA1-9EA1-F24AABEFA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0" y="231"/>
              <a:ext cx="137" cy="143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B333EF1-0C12-43CE-B09B-9FA5DFD9BE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4" y="231"/>
              <a:ext cx="136" cy="143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DE65610-E92B-4E0E-BAF1-1402F7FFE8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5" y="429"/>
              <a:ext cx="21" cy="27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AA0087-CD54-42EB-B636-AD07EB9697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25" y="429"/>
              <a:ext cx="21" cy="27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3FA2181-6F36-4F2E-8A33-89C7157B80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3" y="429"/>
              <a:ext cx="18" cy="27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5F47DB9-29BA-43E6-A6C4-8D5BA5B8E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5" y="429"/>
              <a:ext cx="18" cy="27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D77F8CF-652A-4093-AA28-68C66B60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7" y="429"/>
              <a:ext cx="18" cy="27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C6B9929-484B-40CA-B895-70B8A2A3CF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4" y="428"/>
              <a:ext cx="20" cy="28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D783AE9-F032-4D8C-87B7-9B4017D83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4" y="429"/>
              <a:ext cx="21" cy="27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EB93BA3-CD3A-41C0-925B-33674B7215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4" y="429"/>
              <a:ext cx="21" cy="27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F502BAB-6E00-42A3-8B35-139A40765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4" y="428"/>
              <a:ext cx="22" cy="29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3B3EB72-D59C-4338-B8F5-57561D6DB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1" y="429"/>
              <a:ext cx="4" cy="27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651EEF7-9C5E-4F6B-B9D4-C1185D66F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24" y="428"/>
              <a:ext cx="21" cy="28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330A00B1-58DF-4FB7-B2EB-7B8B6C2305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04" y="428"/>
              <a:ext cx="22" cy="28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C61D27AC-E54F-4FE5-8819-242485A6B0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16" y="428"/>
              <a:ext cx="22" cy="28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5741436-ADFA-44E5-88C3-9688F4E883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35" y="429"/>
              <a:ext cx="21" cy="27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346774C-0387-4C35-8894-6B423A6ADA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83" y="428"/>
              <a:ext cx="21" cy="28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1AE7C6-6906-48DC-A1A2-61066EE22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7" y="272"/>
              <a:ext cx="109" cy="75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62C1930-23FE-4B63-AA0C-61BB31E0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8" y="347"/>
              <a:ext cx="28" cy="27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37AADE4-8076-4ACA-BA13-70B07CA55E85}"/>
              </a:ext>
            </a:extLst>
          </p:cNvPr>
          <p:cNvCxnSpPr>
            <a:cxnSpLocks/>
          </p:cNvCxnSpPr>
          <p:nvPr userDrawn="1"/>
        </p:nvCxnSpPr>
        <p:spPr>
          <a:xfrm>
            <a:off x="684000" y="720000"/>
            <a:ext cx="990433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39">
            <a:extLst>
              <a:ext uri="{FF2B5EF4-FFF2-40B4-BE49-F238E27FC236}">
                <a16:creationId xmlns:a16="http://schemas.microsoft.com/office/drawing/2014/main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6" r:id="rId4"/>
    <p:sldLayoutId id="2147483659" r:id="rId5"/>
    <p:sldLayoutId id="2147483660" r:id="rId6"/>
    <p:sldLayoutId id="2147483661" r:id="rId7"/>
    <p:sldLayoutId id="2147483650" r:id="rId8"/>
    <p:sldLayoutId id="2147483652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4" r:id="rId16"/>
    <p:sldLayoutId id="2147483672" r:id="rId17"/>
    <p:sldLayoutId id="2147483668" r:id="rId18"/>
    <p:sldLayoutId id="2147483669" r:id="rId19"/>
    <p:sldLayoutId id="2147483670" r:id="rId20"/>
    <p:sldLayoutId id="2147483671" r:id="rId21"/>
    <p:sldLayoutId id="2147483673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000"/>
        </a:lnSpc>
        <a:spcBef>
          <a:spcPts val="0"/>
        </a:spcBef>
        <a:buFontTx/>
        <a:buNone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ts val="3000"/>
        </a:lnSpc>
        <a:spcBef>
          <a:spcPts val="0"/>
        </a:spcBef>
        <a:buFontTx/>
        <a:buBlip>
          <a:blip r:embed="rId24"/>
        </a:buBlip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000" indent="-180000" algn="l" defTabSz="914400" rtl="0" eaLnBrk="1" latinLnBrk="0" hangingPunct="1">
        <a:lnSpc>
          <a:spcPts val="3000"/>
        </a:lnSpc>
        <a:spcBef>
          <a:spcPts val="0"/>
        </a:spcBef>
        <a:buFontTx/>
        <a:buBlip>
          <a:blip r:embed="rId24"/>
        </a:buBlip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Blip>
          <a:blip r:embed="rId24"/>
        </a:buBlip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Blip>
          <a:blip r:embed="rId24"/>
        </a:buBlip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5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1" userDrawn="1">
          <p15:clr>
            <a:srgbClr val="F26B43"/>
          </p15:clr>
        </p15:guide>
        <p15:guide id="4" pos="724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1100" userDrawn="1">
          <p15:clr>
            <a:srgbClr val="F26B43"/>
          </p15:clr>
        </p15:guide>
        <p15:guide id="7" orient="horz" pos="1133" userDrawn="1">
          <p15:clr>
            <a:srgbClr val="F26B43"/>
          </p15:clr>
        </p15:guide>
        <p15:guide id="8" orient="horz" pos="37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platzhalter 3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16698F1-C1B0-4276-A9F8-BF12422D5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Spring framework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ABDEE0C-A9C0-4A33-BAF7-5D1F8AA79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000" y="3514693"/>
            <a:ext cx="8459997" cy="746689"/>
          </a:xfrm>
        </p:spPr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en-US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71984E-7F10-48B3-9B14-AD88E8C73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000" y="5112000"/>
            <a:ext cx="7083502" cy="868217"/>
          </a:xfrm>
        </p:spPr>
        <p:txBody>
          <a:bodyPr/>
          <a:lstStyle/>
          <a:p>
            <a:fld id="{C2237B8C-701F-413A-A50D-ED36AB16149D}" type="datetime1">
              <a:rPr lang="de-DE" smtClean="0"/>
              <a:t>11.11.2019</a:t>
            </a:fld>
            <a:endParaRPr lang="de-DE" dirty="0"/>
          </a:p>
          <a:p>
            <a:r>
              <a:rPr lang="hr-HR" dirty="0" smtClean="0"/>
              <a:t>Split</a:t>
            </a:r>
            <a:endParaRPr lang="de-DE" dirty="0"/>
          </a:p>
          <a:p>
            <a:r>
              <a:rPr lang="hr-HR" dirty="0" smtClean="0"/>
              <a:t>Dalibor Starčević, </a:t>
            </a:r>
            <a:r>
              <a:rPr lang="de-DE" dirty="0" smtClean="0"/>
              <a:t>M</a:t>
            </a:r>
            <a:r>
              <a:rPr lang="hr-HR" dirty="0" smtClean="0"/>
              <a:t>laden Banović</a:t>
            </a:r>
            <a:endParaRPr lang="de-DE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524CD08-9735-4A47-8524-AFE14B3ACA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E69B569-73F7-46F1-AB1B-1B05FC5B31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A7D0901-CB0C-4035-88E5-D4EE8D948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6FD747B-1977-4843-9578-D2457C4925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2BEC785-46F1-4D05-B7DB-AAEC8079F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5A3E8A0-CA87-4459-B86D-D23D8E940A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85BFFF1-2C38-4809-8551-760F848F5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F0EBA7A-5077-4B81-A825-671699D8F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37981C8-4150-4C17-8E8F-95F2543C0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453BB2F7-5989-449C-9645-532EED664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35BFD4-6C83-4C0D-A80C-AABD2965B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F506977-7850-429D-9DA1-A51B172456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DEA48AB-FFDD-4F19-86B0-94F8CB664E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340353-AB27-4843-8FF1-DF4E65D2A1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1CFF2BE-0093-4CAE-AFCD-B2F13E99CA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0362049-E482-4B7A-9BC4-89E0D7EC4F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00797EE-883B-46CC-8888-054CE3240F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823A5AD9-04FF-443B-A421-CA87D0AD51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DF67DD7-A2F6-4667-BBB3-11FB39DCC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BA6AE6F7-F832-456C-A25D-9BE8B9193E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C21B7FD1-1C3C-4C21-A254-FB96D8644A13}"/>
              </a:ext>
            </a:extLst>
          </p:cNvPr>
          <p:cNvSpPr>
            <a:spLocks noChangeAspect="1"/>
          </p:cNvSpPr>
          <p:nvPr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D8C6DA1-0124-45E6-8BD1-CDF107F53E0B}"/>
              </a:ext>
            </a:extLst>
          </p:cNvPr>
          <p:cNvSpPr txBox="1"/>
          <p:nvPr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 smtClean="0">
                <a:solidFill>
                  <a:schemeClr val="accent2"/>
                </a:solidFill>
              </a:rPr>
              <a:t>Dat</a:t>
            </a:r>
            <a:r>
              <a:rPr lang="hr-HR" sz="1800" dirty="0" smtClean="0">
                <a:solidFill>
                  <a:schemeClr val="accent2"/>
                </a:solidFill>
              </a:rPr>
              <a:t>e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  <a:p>
            <a:r>
              <a:rPr lang="hr-HR" sz="1800" dirty="0" smtClean="0">
                <a:solidFill>
                  <a:schemeClr val="accent2"/>
                </a:solidFill>
              </a:rPr>
              <a:t>Place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  <a:p>
            <a:r>
              <a:rPr lang="hr-HR" sz="1800" dirty="0" smtClean="0">
                <a:solidFill>
                  <a:schemeClr val="accent2"/>
                </a:solidFill>
              </a:rPr>
              <a:t>Trainer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C3FE14-5346-874B-A1D7-A8CA8556227B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27" y="2244284"/>
            <a:ext cx="1428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Overview of the Spring </a:t>
            </a:r>
            <a:r>
              <a:rPr lang="hr-HR" altLang="en-US" dirty="0" smtClean="0"/>
              <a:t>Framework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r>
              <a:rPr lang="en-US" altLang="en-US" dirty="0"/>
              <a:t>Inversion of Control container</a:t>
            </a:r>
          </a:p>
          <a:p>
            <a:pPr lvl="2"/>
            <a:r>
              <a:rPr lang="en-US" altLang="en-US" dirty="0" err="1" smtClean="0"/>
              <a:t>Depe</a:t>
            </a:r>
            <a:r>
              <a:rPr lang="hr-HR" altLang="en-US" dirty="0" smtClean="0"/>
              <a:t>n</a:t>
            </a:r>
            <a:r>
              <a:rPr lang="en-US" altLang="en-US" dirty="0" smtClean="0"/>
              <a:t>de</a:t>
            </a:r>
            <a:r>
              <a:rPr lang="hr-HR" altLang="en-US" dirty="0" smtClean="0"/>
              <a:t>n</a:t>
            </a:r>
            <a:r>
              <a:rPr lang="en-US" altLang="en-US" dirty="0" smtClean="0"/>
              <a:t>cy </a:t>
            </a:r>
            <a:r>
              <a:rPr lang="en-US" altLang="en-US" dirty="0"/>
              <a:t>Injection</a:t>
            </a:r>
          </a:p>
          <a:p>
            <a:pPr lvl="1"/>
            <a:r>
              <a:rPr lang="en-US" altLang="en-US" dirty="0"/>
              <a:t>Aspect-Oriented Programming(AOP) framework</a:t>
            </a:r>
          </a:p>
          <a:p>
            <a:pPr lvl="1"/>
            <a:r>
              <a:rPr lang="en-US" altLang="en-US" dirty="0"/>
              <a:t>Data Access </a:t>
            </a:r>
            <a:r>
              <a:rPr lang="en-US" altLang="en-US" dirty="0" err="1" smtClean="0"/>
              <a:t>abstrac</a:t>
            </a:r>
            <a:r>
              <a:rPr lang="hr-HR" altLang="en-US" dirty="0" smtClean="0"/>
              <a:t>t</a:t>
            </a:r>
            <a:r>
              <a:rPr lang="en-US" altLang="en-US" dirty="0" smtClean="0"/>
              <a:t>ion</a:t>
            </a:r>
            <a:endParaRPr lang="en-US" altLang="en-US" dirty="0"/>
          </a:p>
          <a:p>
            <a:pPr lvl="1"/>
            <a:r>
              <a:rPr lang="en-US" altLang="en-US" dirty="0"/>
              <a:t>JDBC simplification</a:t>
            </a:r>
          </a:p>
          <a:p>
            <a:pPr lvl="1"/>
            <a:r>
              <a:rPr lang="en-US" altLang="en-US" dirty="0" smtClean="0"/>
              <a:t>Transaction </a:t>
            </a:r>
            <a:r>
              <a:rPr lang="en-US" altLang="en-US" dirty="0"/>
              <a:t>Management</a:t>
            </a:r>
          </a:p>
          <a:p>
            <a:pPr lvl="1"/>
            <a:r>
              <a:rPr lang="en-US" altLang="en-US" dirty="0"/>
              <a:t>MVC web framework</a:t>
            </a:r>
          </a:p>
          <a:p>
            <a:pPr lvl="1"/>
            <a:r>
              <a:rPr lang="en-US" altLang="en-US" dirty="0"/>
              <a:t>Simplification for working with JNDI, JTA</a:t>
            </a:r>
          </a:p>
          <a:p>
            <a:pPr lvl="1"/>
            <a:r>
              <a:rPr lang="en-US" altLang="en-US" dirty="0"/>
              <a:t>Lightweight remoting</a:t>
            </a:r>
          </a:p>
          <a:p>
            <a:pPr lvl="1"/>
            <a:r>
              <a:rPr lang="en-US" altLang="en-US" dirty="0"/>
              <a:t>JMS support</a:t>
            </a:r>
          </a:p>
          <a:p>
            <a:pPr lvl="1"/>
            <a:r>
              <a:rPr lang="en-US" altLang="en-US" dirty="0"/>
              <a:t>Support for testing</a:t>
            </a:r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Overview of the Spring </a:t>
            </a:r>
            <a:r>
              <a:rPr lang="hr-HR" altLang="en-US" dirty="0" smtClean="0"/>
              <a:t>Framework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81" y="1535655"/>
            <a:ext cx="83439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Overview of the Spring </a:t>
            </a:r>
            <a:r>
              <a:rPr lang="hr-HR" altLang="en-US" dirty="0" smtClean="0"/>
              <a:t>Framework</a:t>
            </a:r>
            <a:r>
              <a:rPr lang="en-US" altLang="en-US" dirty="0" smtClean="0"/>
              <a:t> – Core package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Core </a:t>
            </a:r>
            <a:r>
              <a:rPr lang="en-US" altLang="en-US" dirty="0"/>
              <a:t>package is the most fundamental part of the framework and provides the </a:t>
            </a:r>
            <a:r>
              <a:rPr lang="en-US" altLang="en-US" i="1" dirty="0" err="1"/>
              <a:t>IoC</a:t>
            </a:r>
            <a:r>
              <a:rPr lang="en-US" altLang="en-US" dirty="0"/>
              <a:t> and </a:t>
            </a:r>
            <a:r>
              <a:rPr lang="en-US" altLang="en-US" i="1" dirty="0"/>
              <a:t>Dependency Injection </a:t>
            </a:r>
            <a:r>
              <a:rPr lang="en-US" altLang="en-US" dirty="0"/>
              <a:t>features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basic concept here is the </a:t>
            </a:r>
            <a:r>
              <a:rPr lang="en-US" altLang="en-US" i="1" dirty="0" err="1"/>
              <a:t>BeanFactory</a:t>
            </a:r>
            <a:r>
              <a:rPr lang="en-US" altLang="en-US" dirty="0"/>
              <a:t>, which provides a sophisticated implementation of the factory pattern which removes the need for programmatic singletons and allows you to decouple the configuration and specification of dependencies from your actual program logic</a:t>
            </a:r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Overview of the Spring </a:t>
            </a:r>
            <a:r>
              <a:rPr lang="hr-HR" altLang="en-US" dirty="0" smtClean="0"/>
              <a:t>Framework</a:t>
            </a:r>
            <a:r>
              <a:rPr lang="en-US" altLang="en-US" dirty="0" smtClean="0"/>
              <a:t> – DAO package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The DAO package provides a JDBC-abstraction layer that removes the need to do tedious JDBC coding and parsing of database-vendor specific error codes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JDBC package provides a way to do programmatic as well as declarative transaction management, not only for classes implementing special interfaces, but for all your POJOs (plain old Java objects)</a:t>
            </a:r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Overview of the Spring </a:t>
            </a:r>
            <a:r>
              <a:rPr lang="hr-HR" altLang="en-US" dirty="0" smtClean="0"/>
              <a:t>Framework</a:t>
            </a:r>
            <a:r>
              <a:rPr lang="en-US" altLang="en-US" dirty="0" smtClean="0"/>
              <a:t> – ORM package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The ORM package provides integration layers for popular object-relational mapping APIs, including JPA, JDO, Hibernate, and </a:t>
            </a:r>
            <a:r>
              <a:rPr lang="en-US" altLang="en-US" dirty="0" err="1"/>
              <a:t>iBatis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Using the ORM package you can use all those O/R-mappers in combination with all the other features Spring offers, such as the simple declarative transaction management feature mentioned previously</a:t>
            </a:r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Overview of the Spring </a:t>
            </a:r>
            <a:r>
              <a:rPr lang="hr-HR" altLang="en-US" dirty="0" smtClean="0"/>
              <a:t>Framework</a:t>
            </a:r>
            <a:r>
              <a:rPr lang="en-US" altLang="en-US" dirty="0" smtClean="0"/>
              <a:t> – AOP package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Spring's AOP package provides an AOP Alliance-compliant aspect-oriented programming implementation allowing you to define, for example, method-interceptors and </a:t>
            </a:r>
            <a:r>
              <a:rPr lang="en-US" altLang="en-US" dirty="0" err="1"/>
              <a:t>pointcuts</a:t>
            </a:r>
            <a:r>
              <a:rPr lang="en-US" altLang="en-US" dirty="0"/>
              <a:t> to cleanly decouple code implementing functionality that should logically speaking be separated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Using source-level metadata functionality you can also incorporate all kinds of behavioral information into your code</a:t>
            </a:r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Overview of the Spring </a:t>
            </a:r>
            <a:r>
              <a:rPr lang="hr-HR" altLang="en-US" dirty="0" smtClean="0"/>
              <a:t>Framework</a:t>
            </a:r>
            <a:r>
              <a:rPr lang="en-US" altLang="en-US" dirty="0" smtClean="0"/>
              <a:t> – MVC package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Spring's MVC package provides a Model-View-Controller (MVC) implementation for web applications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Spring's MVC framework is not just any old implementation; it provides a clean separation between domain model code and web forms, and allows you to use all the other features of the Spring </a:t>
            </a:r>
            <a:r>
              <a:rPr lang="en-US" altLang="en-US" dirty="0" smtClean="0"/>
              <a:t>Framework.</a:t>
            </a:r>
            <a:endParaRPr lang="en-US" altLang="en-US" dirty="0"/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15C4-0B08-41D1-BE37-02F5F534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00" y="3022709"/>
            <a:ext cx="8460000" cy="819826"/>
          </a:xfrm>
        </p:spPr>
        <p:txBody>
          <a:bodyPr/>
          <a:lstStyle/>
          <a:p>
            <a:r>
              <a:rPr lang="hr-HR" dirty="0" smtClean="0"/>
              <a:t>Thank you</a:t>
            </a:r>
            <a:r>
              <a:rPr lang="de-DE" dirty="0" smtClean="0">
                <a:solidFill>
                  <a:srgbClr val="00F0C3"/>
                </a:solidFill>
              </a:rPr>
              <a:t>.</a:t>
            </a:r>
            <a:endParaRPr lang="de-DE" dirty="0">
              <a:solidFill>
                <a:srgbClr val="00F0C3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861D0-BF47-4CD8-B7B8-BD0E4762E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212" y="1036877"/>
            <a:ext cx="4536931" cy="1139653"/>
          </a:xfrm>
        </p:spPr>
        <p:txBody>
          <a:bodyPr/>
          <a:lstStyle/>
          <a:p>
            <a:r>
              <a:rPr lang="hr-HR" dirty="0" smtClean="0"/>
              <a:t>Dalibor Starčević</a:t>
            </a:r>
            <a:endParaRPr lang="de-DE" dirty="0"/>
          </a:p>
          <a:p>
            <a:pPr lvl="1"/>
            <a:r>
              <a:rPr lang="hr-HR" dirty="0" smtClean="0"/>
              <a:t>Managing director</a:t>
            </a:r>
            <a:endParaRPr lang="de-DE" dirty="0"/>
          </a:p>
          <a:p>
            <a:pPr lvl="1"/>
            <a:r>
              <a:rPr lang="de-DE" dirty="0"/>
              <a:t>E-Mail: </a:t>
            </a:r>
            <a:r>
              <a:rPr lang="hr-HR" dirty="0" smtClean="0"/>
              <a:t>dalibor.starcevic</a:t>
            </a:r>
            <a:r>
              <a:rPr lang="de-DE" dirty="0" smtClean="0"/>
              <a:t>@maurer-electronics.hr</a:t>
            </a:r>
            <a:endParaRPr lang="de-DE" dirty="0"/>
          </a:p>
          <a:p>
            <a:pPr lvl="1"/>
            <a:r>
              <a:rPr lang="de-DE" dirty="0"/>
              <a:t>Telefon: + 385 21 274 </a:t>
            </a:r>
            <a:r>
              <a:rPr lang="hr-HR" dirty="0" smtClean="0"/>
              <a:t>131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1440000" cy="252000"/>
          </a:xfrm>
        </p:spPr>
        <p:txBody>
          <a:bodyPr/>
          <a:lstStyle/>
          <a:p>
            <a:fld id="{26EFC2BD-9CA4-654A-837B-8C61D3DC6803}" type="datetime1">
              <a:rPr lang="de-DE" smtClean="0"/>
              <a:t>11.11.2019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5DD861D0-BF47-4CD8-B7B8-BD0E4762E459}"/>
              </a:ext>
            </a:extLst>
          </p:cNvPr>
          <p:cNvSpPr txBox="1">
            <a:spLocks/>
          </p:cNvSpPr>
          <p:nvPr/>
        </p:nvSpPr>
        <p:spPr>
          <a:xfrm>
            <a:off x="5522026" y="1036877"/>
            <a:ext cx="4536931" cy="1139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b="1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</a:t>
            </a:r>
            <a:r>
              <a:rPr lang="hr-HR" dirty="0" smtClean="0"/>
              <a:t>laden Banović</a:t>
            </a:r>
            <a:endParaRPr lang="de-DE" dirty="0" smtClean="0"/>
          </a:p>
          <a:p>
            <a:pPr lvl="1"/>
            <a:r>
              <a:rPr lang="hr-HR" dirty="0" smtClean="0"/>
              <a:t>Senior software developer</a:t>
            </a:r>
            <a:endParaRPr lang="de-DE" dirty="0" smtClean="0"/>
          </a:p>
          <a:p>
            <a:pPr lvl="1"/>
            <a:r>
              <a:rPr lang="de-DE" dirty="0" smtClean="0"/>
              <a:t>E-Mail: </a:t>
            </a:r>
            <a:r>
              <a:rPr lang="hr-HR" dirty="0" smtClean="0"/>
              <a:t>mladen.banovic</a:t>
            </a:r>
            <a:r>
              <a:rPr lang="de-DE" dirty="0" smtClean="0"/>
              <a:t>@maurer-electronics.hr</a:t>
            </a:r>
          </a:p>
          <a:p>
            <a:pPr lvl="1"/>
            <a:r>
              <a:rPr lang="de-DE" dirty="0" smtClean="0"/>
              <a:t>Telefon: + 385 21 274 734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2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r>
              <a:rPr lang="en-US" altLang="en-US" dirty="0"/>
              <a:t>Spring History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What is </a:t>
            </a:r>
            <a:r>
              <a:rPr lang="en-US" altLang="en-US" dirty="0" smtClean="0"/>
              <a:t>Spring ?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Why Spring 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Spring architecture</a:t>
            </a:r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History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Started </a:t>
            </a:r>
            <a:r>
              <a:rPr lang="en-US" altLang="en-US" dirty="0"/>
              <a:t>2002/2003 by Rod </a:t>
            </a:r>
            <a:r>
              <a:rPr lang="en-US" altLang="en-US" dirty="0" smtClean="0"/>
              <a:t>Johnson </a:t>
            </a:r>
            <a:r>
              <a:rPr lang="en-US" altLang="en-US" dirty="0"/>
              <a:t>and </a:t>
            </a:r>
            <a:r>
              <a:rPr lang="en-US" altLang="en-US" dirty="0" err="1"/>
              <a:t>Juergen</a:t>
            </a:r>
            <a:r>
              <a:rPr lang="en-US" altLang="en-US" dirty="0"/>
              <a:t> </a:t>
            </a:r>
            <a:r>
              <a:rPr lang="en-US" altLang="en-US" dirty="0" smtClean="0"/>
              <a:t>Holler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Started as a framework developed around Rod Johnson’s book </a:t>
            </a:r>
            <a:br>
              <a:rPr lang="en-US" altLang="en-US" dirty="0"/>
            </a:br>
            <a:r>
              <a:rPr lang="en-US" altLang="en-US" dirty="0"/>
              <a:t>Expert One-on-One J2EE Design and </a:t>
            </a:r>
            <a:r>
              <a:rPr lang="en-US" altLang="en-US" dirty="0" smtClean="0"/>
              <a:t>Development</a:t>
            </a:r>
          </a:p>
          <a:p>
            <a:pPr marL="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Spring 1.0 Released March 2004</a:t>
            </a:r>
          </a:p>
          <a:p>
            <a:pPr lvl="1"/>
            <a:r>
              <a:rPr lang="en-US" altLang="en-US" dirty="0"/>
              <a:t>...</a:t>
            </a:r>
          </a:p>
          <a:p>
            <a:pPr lvl="1"/>
            <a:r>
              <a:rPr lang="en-US" altLang="en-US" dirty="0"/>
              <a:t>Spring 3.0 Released Nov 2009</a:t>
            </a:r>
          </a:p>
          <a:p>
            <a:pPr lvl="1"/>
            <a:r>
              <a:rPr lang="en-US" altLang="en-US" dirty="0"/>
              <a:t>…</a:t>
            </a:r>
          </a:p>
          <a:p>
            <a:pPr lvl="1"/>
            <a:r>
              <a:rPr lang="en-US" altLang="en-US" dirty="0"/>
              <a:t>Spring 5.0 Released Sep 2017</a:t>
            </a:r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pic>
        <p:nvPicPr>
          <p:cNvPr id="9" name="Picture 8" descr="07645438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824" y="3534862"/>
            <a:ext cx="10763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Spring </a:t>
            </a:r>
            <a:r>
              <a:rPr lang="en-US" altLang="en-US" dirty="0"/>
              <a:t>Framework is an open source </a:t>
            </a:r>
            <a:r>
              <a:rPr lang="en-US" altLang="en-US" b="1" dirty="0"/>
              <a:t>light-weight application framework</a:t>
            </a:r>
            <a:r>
              <a:rPr lang="en-US" altLang="en-US" dirty="0"/>
              <a:t> that aims to make J2EE </a:t>
            </a:r>
            <a:r>
              <a:rPr lang="en-US" altLang="en-US" dirty="0" smtClean="0"/>
              <a:t>development </a:t>
            </a:r>
            <a:r>
              <a:rPr lang="en-US" altLang="en-US" dirty="0" smtClean="0"/>
              <a:t>easier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Spring aims to help </a:t>
            </a:r>
            <a:r>
              <a:rPr lang="hr-HR" altLang="en-US" dirty="0" smtClean="0"/>
              <a:t>develop </a:t>
            </a:r>
            <a:r>
              <a:rPr lang="en-US" altLang="en-US" dirty="0" smtClean="0"/>
              <a:t>whole </a:t>
            </a:r>
            <a:r>
              <a:rPr lang="en-US" altLang="en-US" dirty="0"/>
              <a:t>applications in a consistent and productive manner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Used for building Java SE &amp; Java EE applications</a:t>
            </a:r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– Key Features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7063" y="1643605"/>
            <a:ext cx="9572263" cy="4334648"/>
          </a:xfrm>
        </p:spPr>
        <p:txBody>
          <a:bodyPr/>
          <a:lstStyle/>
          <a:p>
            <a:pPr lvl="1"/>
            <a:endParaRPr lang="en-US" altLang="en-US" dirty="0"/>
          </a:p>
          <a:p>
            <a:pPr lvl="1"/>
            <a:r>
              <a:rPr lang="en-US" altLang="en-US" dirty="0"/>
              <a:t>JavaBeans-based configuration management, applying Inversion-of-Control principles, specifically using the Dependency Injection technique.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 core bean factory, which is usable globally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Generic abstraction layer for database transaction management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Built-in generic strategies for JTA and a single JDBC </a:t>
            </a:r>
            <a:r>
              <a:rPr lang="en-US" altLang="en-US" dirty="0" err="1"/>
              <a:t>DataSource</a:t>
            </a: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</a:t>
            </a:r>
            <a:r>
              <a:rPr lang="en-US" dirty="0"/>
              <a:t> – Key </a:t>
            </a:r>
            <a:r>
              <a:rPr lang="en-US" dirty="0" smtClean="0"/>
              <a:t>Features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/>
          </a:p>
          <a:p>
            <a:pPr lvl="1"/>
            <a:r>
              <a:rPr lang="en-US" altLang="en-US" dirty="0"/>
              <a:t>Integration with persistence frameworks Hibernate, JDO, </a:t>
            </a:r>
            <a:r>
              <a:rPr lang="en-US" altLang="en-US" dirty="0" err="1"/>
              <a:t>iBATIS</a:t>
            </a:r>
            <a:r>
              <a:rPr lang="en-US" altLang="en-US" dirty="0"/>
              <a:t>, JPA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MVC web application framework, built on core Spring functionality, supporting many technologies for generating views, including JSP, </a:t>
            </a:r>
            <a:r>
              <a:rPr lang="en-US" altLang="en-US" dirty="0" err="1"/>
              <a:t>FreeMarker</a:t>
            </a:r>
            <a:r>
              <a:rPr lang="en-US" altLang="en-US" dirty="0"/>
              <a:t>, Velocity, Tiles, </a:t>
            </a:r>
            <a:r>
              <a:rPr lang="en-US" altLang="en-US" dirty="0" err="1"/>
              <a:t>iText</a:t>
            </a:r>
            <a:r>
              <a:rPr lang="en-US" altLang="en-US" dirty="0"/>
              <a:t>, and POI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Extensive aspect-oriented programming (AOP) </a:t>
            </a:r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/>
          </a:p>
          <a:p>
            <a:pPr lvl="1"/>
            <a:r>
              <a:rPr lang="en-US" altLang="en-US" dirty="0"/>
              <a:t>Problems with Traditional Approach to J2EE </a:t>
            </a:r>
            <a:r>
              <a:rPr lang="en-US" altLang="en-US" dirty="0" smtClean="0"/>
              <a:t>...</a:t>
            </a:r>
          </a:p>
          <a:p>
            <a:pPr lvl="1"/>
            <a:endParaRPr lang="en-US" altLang="en-US" dirty="0"/>
          </a:p>
          <a:p>
            <a:pPr lvl="2"/>
            <a:r>
              <a:rPr lang="en-US" altLang="en-US" dirty="0"/>
              <a:t>The EJB component model is complex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EJB is designed for distributed, transactional applications.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While </a:t>
            </a:r>
            <a:r>
              <a:rPr lang="en-US" altLang="en-US" dirty="0"/>
              <a:t>all non-trivial applications are transactional, distribution should not be built into basic component model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J2EE applications are hard to unit test</a:t>
            </a:r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r>
              <a:rPr lang="en-US" altLang="en-US" dirty="0" smtClean="0"/>
              <a:t>Responses </a:t>
            </a:r>
            <a:r>
              <a:rPr lang="en-US" altLang="en-US" dirty="0"/>
              <a:t>to problems was tool support to catch up with J2EE specifications, </a:t>
            </a:r>
            <a:r>
              <a:rPr lang="en-US" altLang="en-US" dirty="0" err="1"/>
              <a:t>e.g</a:t>
            </a:r>
            <a:r>
              <a:rPr lang="en-US" altLang="en-US" dirty="0"/>
              <a:t> code generations tools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Spring aims to take away problems, by simplifying the programming model, rather than concealing complexity behind the complex layer of the tools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essence of the Spring is in providing </a:t>
            </a:r>
            <a:r>
              <a:rPr lang="en-US" altLang="en-US" dirty="0" smtClean="0"/>
              <a:t>enterprise services </a:t>
            </a:r>
            <a:r>
              <a:rPr lang="en-US" altLang="en-US" dirty="0"/>
              <a:t>to Plain Old Java </a:t>
            </a:r>
            <a:r>
              <a:rPr lang="en-US" altLang="en-US" dirty="0" smtClean="0"/>
              <a:t>Object (</a:t>
            </a:r>
            <a:r>
              <a:rPr lang="en-US" altLang="en-US" dirty="0"/>
              <a:t>POJOs). This is valuable in a J2EE </a:t>
            </a:r>
            <a:r>
              <a:rPr lang="en-US" altLang="en-US" dirty="0" smtClean="0"/>
              <a:t>environment</a:t>
            </a:r>
            <a:r>
              <a:rPr lang="en-US" altLang="en-US" dirty="0"/>
              <a:t>, but application code delivered as POJOs is naturally </a:t>
            </a:r>
            <a:r>
              <a:rPr lang="en-US" altLang="en-US" dirty="0" smtClean="0"/>
              <a:t>reusable </a:t>
            </a:r>
            <a:r>
              <a:rPr lang="en-US" altLang="en-US" dirty="0"/>
              <a:t>in variety or runtime </a:t>
            </a:r>
            <a:r>
              <a:rPr lang="en-US" altLang="en-US" dirty="0" smtClean="0"/>
              <a:t>environments</a:t>
            </a:r>
            <a:endParaRPr lang="en-US" altLang="en-US" dirty="0"/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r>
              <a:rPr lang="en-US" altLang="en-US" dirty="0"/>
              <a:t>Wiring of components through Dependency Injection</a:t>
            </a:r>
          </a:p>
          <a:p>
            <a:pPr lvl="1"/>
            <a:r>
              <a:rPr lang="en-US" altLang="en-US" dirty="0"/>
              <a:t>Design to interfaces</a:t>
            </a:r>
          </a:p>
          <a:p>
            <a:pPr lvl="1"/>
            <a:r>
              <a:rPr lang="en-US" altLang="en-US" dirty="0"/>
              <a:t>Test-Driven Development (TDD)</a:t>
            </a:r>
          </a:p>
          <a:p>
            <a:pPr lvl="1"/>
            <a:r>
              <a:rPr lang="en-US" altLang="en-US" dirty="0"/>
              <a:t>POJO classes can be tested without being tied up with the framework</a:t>
            </a:r>
          </a:p>
          <a:p>
            <a:pPr lvl="1"/>
            <a:r>
              <a:rPr lang="en-US" altLang="en-US" dirty="0"/>
              <a:t>Declarative programming through AOP</a:t>
            </a:r>
          </a:p>
          <a:p>
            <a:pPr lvl="1"/>
            <a:r>
              <a:rPr lang="en-US" altLang="en-US" dirty="0"/>
              <a:t>Integration with other technologies</a:t>
            </a:r>
          </a:p>
          <a:p>
            <a:pPr lvl="2"/>
            <a:r>
              <a:rPr lang="en-US" altLang="en-US" dirty="0"/>
              <a:t>EJB for J2EE</a:t>
            </a:r>
          </a:p>
          <a:p>
            <a:pPr lvl="2"/>
            <a:r>
              <a:rPr lang="en-US" altLang="en-US" dirty="0"/>
              <a:t>Hibernate, </a:t>
            </a:r>
            <a:r>
              <a:rPr lang="en-US" altLang="en-US" dirty="0" err="1"/>
              <a:t>iBatis</a:t>
            </a:r>
            <a:r>
              <a:rPr lang="en-US" altLang="en-US" dirty="0"/>
              <a:t>, JDBC (for data access)</a:t>
            </a:r>
          </a:p>
          <a:p>
            <a:pPr lvl="2"/>
            <a:r>
              <a:rPr lang="en-US" altLang="en-US" dirty="0"/>
              <a:t>Velocity (for presentation)</a:t>
            </a:r>
          </a:p>
          <a:p>
            <a:pPr lvl="2"/>
            <a:r>
              <a:rPr lang="en-US" altLang="en-US" dirty="0"/>
              <a:t>Struts and </a:t>
            </a:r>
            <a:r>
              <a:rPr lang="en-US" altLang="en-US" dirty="0" err="1"/>
              <a:t>WebWork</a:t>
            </a:r>
            <a:r>
              <a:rPr lang="en-US" altLang="en-US" dirty="0"/>
              <a:t> (For web)</a:t>
            </a:r>
          </a:p>
          <a:p>
            <a:pPr marL="0" lvl="1" indent="0">
              <a:buNone/>
            </a:pPr>
            <a:r>
              <a:rPr lang="en-US" altLang="en-US" b="1" dirty="0" smtClean="0"/>
              <a:t> 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Introduction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DR_Colors">
      <a:dk1>
        <a:srgbClr val="000000"/>
      </a:dk1>
      <a:lt1>
        <a:sysClr val="window" lastClr="FFFFFF"/>
      </a:lt1>
      <a:dk2>
        <a:srgbClr val="32D7F5"/>
      </a:dk2>
      <a:lt2>
        <a:srgbClr val="0046B9"/>
      </a:lt2>
      <a:accent1>
        <a:srgbClr val="001487"/>
      </a:accent1>
      <a:accent2>
        <a:srgbClr val="00F0C3"/>
      </a:accent2>
      <a:accent3>
        <a:srgbClr val="9605DC"/>
      </a:accent3>
      <a:accent4>
        <a:srgbClr val="CCCCCC"/>
      </a:accent4>
      <a:accent5>
        <a:srgbClr val="999999"/>
      </a:accent5>
      <a:accent6>
        <a:srgbClr val="666666"/>
      </a:accent6>
      <a:hlink>
        <a:srgbClr val="000000"/>
      </a:hlink>
      <a:folHlink>
        <a:srgbClr val="000000"/>
      </a:folHlink>
    </a:clrScheme>
    <a:fontScheme name="BDR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DR_Powerpoint_16x9_NEU [Read-Only]" id="{60B7FCAA-3FFC-49EA-9723-2B723AD9B553}" vid="{B4CFCE1A-51FE-4FF5-B0F8-B698DA4DE65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1136</TotalTime>
  <Words>863</Words>
  <Application>Microsoft Office PowerPoint</Application>
  <PresentationFormat>Widescreen</PresentationFormat>
  <Paragraphs>206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Office-Design</vt:lpstr>
      <vt:lpstr>Spring framework</vt:lpstr>
      <vt:lpstr>Topics</vt:lpstr>
      <vt:lpstr>Spring History</vt:lpstr>
      <vt:lpstr>What is Spring</vt:lpstr>
      <vt:lpstr>What is Spring – Key Features</vt:lpstr>
      <vt:lpstr>What is Spring – Key Features ..</vt:lpstr>
      <vt:lpstr>Why Spring</vt:lpstr>
      <vt:lpstr>Why Spring ..</vt:lpstr>
      <vt:lpstr>Why Spring ..</vt:lpstr>
      <vt:lpstr>Overview of the Spring Framework</vt:lpstr>
      <vt:lpstr>Overview of the Spring Framework</vt:lpstr>
      <vt:lpstr>Overview of the Spring Framework – Core package</vt:lpstr>
      <vt:lpstr>Overview of the Spring Framework – DAO package</vt:lpstr>
      <vt:lpstr>Overview of the Spring Framework – ORM package</vt:lpstr>
      <vt:lpstr>Overview of the Spring Framework – AOP package</vt:lpstr>
      <vt:lpstr>Overview of the Spring Framework – MVC package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Zweizeilige Headline in Verdana Fett 40 pt</dc:title>
  <dc:creator>Mladen Banovic</dc:creator>
  <cp:lastModifiedBy>Mladen Banovic</cp:lastModifiedBy>
  <cp:revision>366</cp:revision>
  <cp:lastPrinted>2017-09-15T11:05:47Z</cp:lastPrinted>
  <dcterms:created xsi:type="dcterms:W3CDTF">2019-10-07T11:23:14Z</dcterms:created>
  <dcterms:modified xsi:type="dcterms:W3CDTF">2019-11-11T11:35:18Z</dcterms:modified>
</cp:coreProperties>
</file>