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1.png" ContentType="image/png"/>
  <Override PartName="/ppt/media/image88.png" ContentType="image/png"/>
  <Override PartName="/ppt/media/image87.png" ContentType="image/png"/>
  <Override PartName="/ppt/media/image86.png" ContentType="image/png"/>
  <Override PartName="/ppt/media/image85.png" ContentType="image/png"/>
  <Override PartName="/ppt/media/image84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jpeg" ContentType="image/jpe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82.png" ContentType="image/png"/>
  <Override PartName="/ppt/media/image65.jpeg" ContentType="image/jpeg"/>
  <Override PartName="/ppt/media/image64.png" ContentType="image/png"/>
  <Override PartName="/ppt/media/image74.jpeg" ContentType="image/jpe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7.jpeg" ContentType="image/jpeg"/>
  <Override PartName="/ppt/media/image56.png" ContentType="image/png"/>
  <Override PartName="/ppt/media/image55.png" ContentType="image/png"/>
  <Override PartName="/ppt/media/image50.png" ContentType="image/png"/>
  <Override PartName="/ppt/media/image48.jpeg" ContentType="image/jpeg"/>
  <Override PartName="/ppt/media/image19.png" ContentType="image/png"/>
  <Override PartName="/ppt/media/image93.png" ContentType="image/png"/>
  <Override PartName="/ppt/media/image18.png" ContentType="image/png"/>
  <Override PartName="/ppt/media/image92.png" ContentType="image/png"/>
  <Override PartName="/ppt/media/image66.jpeg" ContentType="image/jpeg"/>
  <Override PartName="/ppt/media/image17.png" ContentType="image/png"/>
  <Override PartName="/ppt/media/image16.jpeg" ContentType="image/jpeg"/>
  <Override PartName="/ppt/media/image41.png" ContentType="image/png"/>
  <Override PartName="/ppt/media/image90.png" ContentType="image/png"/>
  <Override PartName="/ppt/media/image15.png" ContentType="image/png"/>
  <Override PartName="/ppt/media/image23.jpeg" ContentType="image/jpeg"/>
  <Override PartName="/ppt/media/image83.png" ContentType="image/png"/>
  <Override PartName="/ppt/media/image33.jpeg" ContentType="image/jpeg"/>
  <Override PartName="/ppt/media/image13.png" ContentType="image/png"/>
  <Override PartName="/ppt/media/image21.png" ContentType="image/png"/>
  <Override PartName="/ppt/media/image20.jpeg" ContentType="image/jpeg"/>
  <Override PartName="/ppt/media/image53.png" ContentType="image/png"/>
  <Override PartName="/ppt/media/image3.png" ContentType="image/png"/>
  <Override PartName="/ppt/media/image79.jpeg" ContentType="image/jpeg"/>
  <Override PartName="/ppt/media/image38.png" ContentType="image/png"/>
  <Override PartName="/ppt/media/image94.jpeg" ContentType="image/jpe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49.jpeg" ContentType="image/jpeg"/>
  <Override PartName="/ppt/media/image2.png" ContentType="image/png"/>
  <Override PartName="/ppt/media/image37.png" ContentType="image/png"/>
  <Override PartName="/ppt/media/image11.jpeg" ContentType="image/jpeg"/>
  <Override PartName="/ppt/media/image44.png" ContentType="image/png"/>
  <Override PartName="/ppt/media/image54.png" ContentType="image/png"/>
  <Override PartName="/ppt/media/image4.png" ContentType="image/png"/>
  <Override PartName="/ppt/media/image39.jpeg" ContentType="image/jpeg"/>
  <Override PartName="/ppt/media/image12.png" ContentType="image/png"/>
  <Override PartName="/ppt/media/image5.jpeg" ContentType="image/jpeg"/>
  <Override PartName="/ppt/media/image58.png" ContentType="image/png"/>
  <Override PartName="/ppt/media/image6.jpeg" ContentType="image/jpeg"/>
  <Override PartName="/ppt/media/image8.png" ContentType="image/png"/>
  <Override PartName="/ppt/media/image59.png" ContentType="image/png"/>
  <Override PartName="/ppt/media/image9.png" ContentType="image/png"/>
  <Override PartName="/ppt/media/image69.png" ContentType="image/png"/>
  <Override PartName="/ppt/media/image10.png" ContentType="image/png"/>
  <Override PartName="/ppt/media/image14.png" ContentType="image/png"/>
  <Override PartName="/ppt/media/image24.jpeg" ContentType="image/jpeg"/>
  <Override PartName="/ppt/media/image25.jpeg" ContentType="image/jpeg"/>
  <Override PartName="/ppt/media/image3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89.png" ContentType="image/png"/>
  <Override PartName="/ppt/media/image30.png" ContentType="image/png"/>
  <Override PartName="/ppt/media/image31.png" ContentType="image/png"/>
  <Override PartName="/ppt/media/image47.jpeg" ContentType="image/jpeg"/>
  <Override PartName="/ppt/media/image32.png" ContentType="image/png"/>
  <Override PartName="/ppt/media/image34.png" ContentType="image/png"/>
  <Override PartName="/ppt/media/image40.png" ContentType="image/png"/>
  <Override PartName="/ppt/media/image42.jpeg" ContentType="image/jpeg"/>
  <Override PartName="/ppt/media/image43.jpeg" ContentType="image/jpeg"/>
  <Override PartName="/ppt/media/image45.png" ContentType="image/png"/>
  <Override PartName="/ppt/media/image46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AC8CD4-BE4A-4271-9944-E7CA2415CF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Achtung, nach dem Importieren eines neuen Motives das Bild in den Hintergrund positionieren.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 mintgrüne Ecke, der mintgrüne Text, sowie das weiße Logo wurden nachträglich auf das Titelchart kopiert.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6FA1CC-DB12-4913-A648-90A40291262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E7D599-257F-4C8B-83D7-57E0343F0B8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0" y="3240"/>
            <a:ext cx="12191760" cy="6245640"/>
          </a:xfrm>
          <a:prstGeom prst="rect">
            <a:avLst/>
          </a:prstGeom>
        </p:spPr>
        <p:txBody>
          <a:bodyPr lIns="72000" rIns="72000" tIns="72000" bIns="72000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Bild 33,87 x 19,05 cm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70000" y="1865520"/>
            <a:ext cx="8459640" cy="12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il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4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5"/>
          <p:cNvSpPr>
            <a:spLocks noGrp="1"/>
          </p:cNvSpPr>
          <p:nvPr>
            <p:ph type="body"/>
          </p:nvPr>
        </p:nvSpPr>
        <p:spPr>
          <a:xfrm>
            <a:off x="2070000" y="5112000"/>
            <a:ext cx="7083000" cy="867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46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892B72B-4709-44F3-8477-5F70090ACB49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7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076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 intern,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vertraulich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oder streng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vertraulich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sowie Datum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und Folien-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Nr. über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Reiter Kopf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&amp; Fußzeile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8"/>
          <p:cNvSpPr>
            <a:spLocks noGrp="1"/>
          </p:cNvSpPr>
          <p:nvPr>
            <p:ph type="sldNum"/>
          </p:nvPr>
        </p:nvSpPr>
        <p:spPr>
          <a:xfrm>
            <a:off x="1107072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713EC65-8E2A-42C1-A5DA-830795AD3311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22"/>
          <p:cNvSpPr>
            <a:spLocks noGrp="1"/>
          </p:cNvSpPr>
          <p:nvPr>
            <p:ph type="title"/>
          </p:nvPr>
        </p:nvSpPr>
        <p:spPr>
          <a:xfrm>
            <a:off x="684000" y="995760"/>
            <a:ext cx="10818720" cy="53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Einzeilige Headline in Verdana Fett 28 pt.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23"/>
          <p:cNvSpPr>
            <a:spLocks noGrp="1"/>
          </p:cNvSpPr>
          <p:nvPr>
            <p:ph type="body"/>
          </p:nvPr>
        </p:nvSpPr>
        <p:spPr>
          <a:xfrm>
            <a:off x="684000" y="1746000"/>
            <a:ext cx="5327640" cy="421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Erste Textebene ohne Aufzählung in Verdana Normal 24 pt.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720000" indent="-143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4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69630EB-9552-4491-BA0C-368705F7BA9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5"/>
          <p:cNvSpPr>
            <a:spLocks noGrp="1"/>
          </p:cNvSpPr>
          <p:nvPr>
            <p:ph type="ftr"/>
          </p:nvPr>
        </p:nvSpPr>
        <p:spPr>
          <a:xfrm>
            <a:off x="1668240" y="6311160"/>
            <a:ext cx="939708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6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4FFB750-95C1-4650-8E74-49C06F22CE5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7"/>
          <p:cNvSpPr>
            <a:spLocks noGrp="1"/>
          </p:cNvSpPr>
          <p:nvPr>
            <p:ph type="body"/>
          </p:nvPr>
        </p:nvSpPr>
        <p:spPr>
          <a:xfrm>
            <a:off x="684000" y="441720"/>
            <a:ext cx="8279640" cy="2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8"/>
          <p:cNvSpPr>
            <a:spLocks noGrp="1"/>
          </p:cNvSpPr>
          <p:nvPr>
            <p:ph type="body"/>
          </p:nvPr>
        </p:nvSpPr>
        <p:spPr>
          <a:xfrm>
            <a:off x="6175080" y="1800000"/>
            <a:ext cx="5327640" cy="408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14,8 x 11,35 cm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3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Vielen Dank.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688320" y="5049720"/>
            <a:ext cx="65426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43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Hinweis: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Diese Präsentation ist Eigentum der Bundesdruckerei GmbH.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Sämtliche Inhalte – auch auszugsweise – dürfen nicht ohne die Genehmigung der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Bundesdruckerei GmbH vervielfältigt, weitergegeben oder veröffentlicht werden.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© 2017 by Bundesdruckerei GmbH.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4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Max Mustermann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Position oder Abteilung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info@maxmustermann.de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+49 (0)30 25 98-0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45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94BC3EF-77BF-4C1D-87FC-59EAF1387747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6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112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7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3B35A6B-A219-489C-B4CA-DAC5DA621149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Line 48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jpeg"/><Relationship Id="rId9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jpeg"/><Relationship Id="rId9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jpeg"/><Relationship Id="rId9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jpe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jpe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jpe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jpe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Bildplatzhalter 31" descr=""/>
          <p:cNvPicPr/>
          <p:nvPr/>
        </p:nvPicPr>
        <p:blipFill>
          <a:blip r:embed="rId1"/>
          <a:srcRect l="13" t="0" r="13" b="0"/>
          <a:stretch/>
        </p:blipFill>
        <p:spPr>
          <a:xfrm>
            <a:off x="0" y="3240"/>
            <a:ext cx="12191760" cy="62456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170000" y="1865520"/>
            <a:ext cx="8459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70000" y="3251880"/>
            <a:ext cx="845964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</a:t>
            </a:r>
            <a:br/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Basic concepts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2070000" y="5112000"/>
            <a:ext cx="708300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434922D9-2C96-4653-97E0-F81ECA7E300C}" type="datetime1"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Split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Starčević, Mladen Banović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Trainer: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5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EF87973-A5EA-4D3F-8E53-90CA23C25C41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6"/>
          <p:cNvSpPr txBox="1"/>
          <p:nvPr/>
        </p:nvSpPr>
        <p:spPr>
          <a:xfrm>
            <a:off x="1659600" y="6311160"/>
            <a:ext cx="941076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7"/>
          <p:cNvSpPr txBox="1"/>
          <p:nvPr/>
        </p:nvSpPr>
        <p:spPr>
          <a:xfrm>
            <a:off x="1107072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A00F67E-F520-427D-92AD-33CE5115B195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2"/>
          <a:stretch/>
        </p:blipFill>
        <p:spPr>
          <a:xfrm>
            <a:off x="10206720" y="2244240"/>
            <a:ext cx="142848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Implementations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spcAft>
                <a:spcPts val="720"/>
              </a:spcAft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XmlBeanFactory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Convenience extension of DefaultListableBeanFactory that reads bean definitions from an XML document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60BE6E7-6B27-4FC9-90B0-6F9AE5844673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0CC3A5D-20A6-477A-B4B7-C637718C81B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0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Reading Xml Config file via XmlBeanFactory class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D500232-5C70-4F5D-9651-C6CD370A387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</a:t>
            </a: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D8439F4-3CA3-48D6-B588-93D77BCCC9C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7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38" name="CustomShape 7"/>
          <p:cNvSpPr/>
          <p:nvPr/>
        </p:nvSpPr>
        <p:spPr>
          <a:xfrm>
            <a:off x="2939400" y="2493360"/>
            <a:ext cx="7575840" cy="338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XmlConfigWithBeanFactory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main(String[] args) {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XmlBeanFactory factory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XmlBeanFactory(new FileSystemResource("beans.xml"));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SomeBeanInterface b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(SomeBeanInterface) factory.getBean(“nameOftheBean”);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Configuration File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Each bean is defined using </a:t>
            </a:r>
            <a:r>
              <a:rPr b="1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&lt;bean&gt;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tag under the root of the </a:t>
            </a:r>
            <a:r>
              <a:rPr b="1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&lt;beans&gt;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tag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</a:t>
            </a:r>
            <a:r>
              <a:rPr b="1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id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attribute is used to give the bean its default name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</a:t>
            </a:r>
            <a:r>
              <a:rPr b="1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attribute specifies the type of the bean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C888842-F016-419B-A68B-A4B5C8E9778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B013C0E-717F-4C6C-91DC-63DCE658EAF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5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Setter DI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A91164F-A3DB-4E26-88CE-BD243590B94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F94929A-1C40-43C7-8541-3A8E90B7591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2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53" name="CustomShape 7"/>
          <p:cNvSpPr/>
          <p:nvPr/>
        </p:nvSpPr>
        <p:spPr>
          <a:xfrm>
            <a:off x="2853360" y="2908800"/>
            <a:ext cx="8217360" cy="2559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SetterBean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String valueToInject;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get/set methods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"setterBean"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„mypackage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.SetterBean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name=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valueToInject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value=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"value Injected via set medhod"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  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Constructor DI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C8405756-A98A-42F2-8B25-2D37071B9FB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6528F46-251C-4A8C-9D68-C3036FB88A15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0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61" name="CustomShape 7"/>
          <p:cNvSpPr/>
          <p:nvPr/>
        </p:nvSpPr>
        <p:spPr>
          <a:xfrm>
            <a:off x="2879280" y="2948040"/>
            <a:ext cx="7590240" cy="2284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ConstructorBean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String valueToInject;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ConstructorBean(String valueToInject) {...}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"conBean"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„mypackage.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ConstructorBean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constructor-arg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"value Injected via constructor"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term „bean” is used to refer any component managed by the BeanFactory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„beans” are in the form of JavaBeans (in most cases)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 arg constructor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getter and setter methods for the properties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are singletons by default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Properties the beans may be simple values or references to other beans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can have multiple names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0B9041C-D5B8-4696-A5AB-BB6327E8C4A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A9310D8-8E77-4A5F-8845-F979184188C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8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Injection ParameterTypes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supports various kinds of injection parameters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Simple Values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in same factory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in another factory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Collections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Externally defined properties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can use these types for both setter and constructor injections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25A3E91-5082-4574-8DEC-A9EBD60D04D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AF8A496-B22E-46F0-9465-A4FCBB5D9C5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75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Injecting Simple Values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D092E23-EBA0-45DF-A997-67730593CB8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1EA771A-55A6-4B3F-A003-D88067E6341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2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83" name="CustomShape 7"/>
          <p:cNvSpPr/>
          <p:nvPr/>
        </p:nvSpPr>
        <p:spPr>
          <a:xfrm>
            <a:off x="2748960" y="2902320"/>
            <a:ext cx="6372000" cy="2833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injecting built-in values sample 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id="injectSimple" class="InjectSimple"&gt;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&lt;property name="name"&gt;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&lt;value&gt;John Smith&lt;/value&gt;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2091600" y="1643760"/>
            <a:ext cx="969228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Naming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Each bean must have at least one name that is unique within the containing </a:t>
            </a: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bean can have multiple names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Specify comma or semicolon-separated list of names in the name attribute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Name resolution procedure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a </a:t>
            </a:r>
            <a:r>
              <a:rPr b="1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&lt;bean&gt; 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tag has an id attribute, the value of the id attribute is used as the name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there is no id attribute, Spring looks for name attribute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7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neither id nor name attribute are defined, Spring use the class name as name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BE83491-65C8-41AB-AC34-EDFF982D9DB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12DC80F-7EEE-489A-8553-DA54DE8DB84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90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2274480" y="1643760"/>
            <a:ext cx="92282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Naming Example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1B9F34C-D237-4ADA-9FB7-74BAA172C89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68B52E6-22DE-47E9-816B-C23BAB532A6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97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98" name="CustomShape 7"/>
          <p:cNvSpPr/>
          <p:nvPr/>
        </p:nvSpPr>
        <p:spPr>
          <a:xfrm>
            <a:off x="2787840" y="3010680"/>
            <a:ext cx="805860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name=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"name2,name3,name4"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"java.lang.String”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&lt;alias name=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alias=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"namex1”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&lt;alias name=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alias=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"namex2”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Topics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(DI)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Autowiring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F81CE31-AAF8-4A79-9B3C-E0B2B5DB3F5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F1E69E7-6443-454D-8011-C433AD6CE92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2091600" y="1643760"/>
            <a:ext cx="9411120" cy="200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Autowiring Properties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may be auto-wired (rather than using &lt;ref&gt;)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Per-bean attribute autowire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Explicit settings override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BA12550-6626-45C7-8907-640D5ABC145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DA7141F-D7B1-4402-92E6-AD1A0C1D5CB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05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06" name="CustomShape 7"/>
          <p:cNvSpPr/>
          <p:nvPr/>
        </p:nvSpPr>
        <p:spPr>
          <a:xfrm>
            <a:off x="2091600" y="3753000"/>
            <a:ext cx="459432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autowire=“name”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identifier matches property name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autowire=“type”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8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Type matches other defined bean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8"/>
          <p:cNvSpPr/>
          <p:nvPr/>
        </p:nvSpPr>
        <p:spPr>
          <a:xfrm>
            <a:off x="6789600" y="3753000"/>
            <a:ext cx="459432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9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autowire=”constructor”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0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Match constructor argument types</a:t>
            </a:r>
            <a:br/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Blip>
                <a:blip r:embed="rId11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autowire=”autodetect”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2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Attempt by constructor, otherwise “type”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091600" y="1643760"/>
            <a:ext cx="969228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Benefits of Dependency Injection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Frees your object from resolving dependencies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Simplifies your code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Improves code reusability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Promotes programming to interfaces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Improves testability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Opens the door for new possibilities (control over life cycle)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CB1FEC46-F01C-4A2F-98CB-FDD7FAC70A9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76C21B6-8ED8-4AC9-9ADB-F1688A320C6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14" name="Picture 9" descr=""/>
          <p:cNvPicPr/>
          <p:nvPr/>
        </p:nvPicPr>
        <p:blipFill>
          <a:blip r:embed="rId7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687600" y="3022560"/>
            <a:ext cx="8459640" cy="8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</a:t>
            </a: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</a:t>
            </a: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 </a:t>
            </a: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</a:t>
            </a: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</a:t>
            </a:r>
            <a:r>
              <a:rPr b="1" lang="de-DE" sz="5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688320" y="1036800"/>
            <a:ext cx="4536720" cy="11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734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Managing director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dalibor.starcevic@maurer-electronics.hr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21 274 131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687600" y="6311160"/>
            <a:ext cx="143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6EA0537-AEE1-4F15-854F-15C5932ACBF1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8" name="TextShape 4"/>
          <p:cNvSpPr txBox="1"/>
          <p:nvPr/>
        </p:nvSpPr>
        <p:spPr>
          <a:xfrm>
            <a:off x="1659600" y="6311160"/>
            <a:ext cx="941112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47939E4-1CBE-4F9E-B384-A48819A8E3FB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5522040" y="1036800"/>
            <a:ext cx="453672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34"/>
              </a:lnSpc>
            </a:pPr>
            <a:r>
              <a:rPr b="1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Mladen Banović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Senior software developer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mladen.banovic@maurer-electronics.hr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21 274 734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 Concept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kind of Inversion of Control (IoC)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Hollywood Principle”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Don't call me, I'll call you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Container” resolves (injects) dependencies of components by setting implementation object (push)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Martin Fowler calls Dependency Injection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CC2E1AE-50E7-4856-9C9B-68B4380996F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FBDCA4C-09BC-45DB-A699-784C7EBEF88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9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 Concept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Benefits of Dependency Injection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Flexible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Avoid adding lookup code in business logic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Testable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 need to depend on external resources or containers  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for testing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Maintainable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Allows reuse in different application environments by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changing configuration files instead of code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1895085-841E-4CC3-AFB7-820EE32D050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A94FD45-25AA-41EB-AA0F-8178E996DBFC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 Concept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Two Dependency Injection Variants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Constructor DI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Dependencies are provided through the constructors of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the component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Setter DI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Dependencies are provided through the JavaBean style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setter methods of the component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–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More popular than Constructor dependency injection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767CC0C-E568-41F1-8965-8963AB541EE3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9B6D5A2-0F92-4CC1-AA38-8116F5312C6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3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 Concept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br/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Constructor Dependency Injection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D709DB0-645A-4BA2-833E-6553D353C86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1352117-6A41-4728-8DCE-BD447915C55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0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01" name="CustomShape 7"/>
          <p:cNvSpPr/>
          <p:nvPr/>
        </p:nvSpPr>
        <p:spPr>
          <a:xfrm>
            <a:off x="3174120" y="2883600"/>
            <a:ext cx="5838480" cy="2559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ConstructorInjection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Dependency dep;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ConstructorInjection (Dependency dep)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this.dep = dep;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 Concept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Setter Dependency Injection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5CFE642-EA1A-43BA-BD6C-979C0CAFDC1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1FBC31-6165-4D7C-91FD-026AEAB44DC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8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09" name="CustomShape 7"/>
          <p:cNvSpPr/>
          <p:nvPr/>
        </p:nvSpPr>
        <p:spPr>
          <a:xfrm>
            <a:off x="3208320" y="3032640"/>
            <a:ext cx="5769720" cy="2559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SetterInjection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Dependency dependency;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setDependency (Dependency dep)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this.dependency = dep;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Sub-topics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XmlBeanFactory implementation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Configuration file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Setter DI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Constructor DI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Injection parameters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DEADF50-B927-4EAD-82EB-F0C0F34D50D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3AFAD73-9BC6-4FA7-9EBD-2C491234468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16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in Spring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2183040" y="1643760"/>
            <a:ext cx="931968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spcAft>
                <a:spcPts val="720"/>
              </a:spcAft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object is responsible for managing beans and their dependencies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Your application interacts with Spring's DI container through BeanFactory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object has to be created by the application typically XmlBeanFactory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 object, when it gets created, read bean configuration file and performs the wiring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Once created, the application can access the beans via BeanFactory interface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6C607BD-6620-4AFE-AAEE-2F85F0A51123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6C8D745-14A1-4B99-B61A-4A4B8CC365D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3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1228</TotalTime>
  <Application>LibreOffice/5.3.6.1$Linux_X86_64 LibreOffice_project/30$Build-1</Application>
  <Words>841</Words>
  <Paragraphs>327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2019-10-07T11:23:14Z</dcterms:created>
  <dc:creator>Mladen Banovic</dc:creator>
  <dc:description/>
  <dc:language>en-US</dc:language>
  <cp:lastModifiedBy/>
  <cp:lastPrinted>2017-09-15T11:05:47Z</cp:lastPrinted>
  <dcterms:modified xsi:type="dcterms:W3CDTF">2020-09-27T22:24:14Z</dcterms:modified>
  <cp:revision>401</cp:revision>
  <dc:subject/>
  <dc:title>Zweizeilige Headline in Verdana Fett 40 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