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2.xml.rels" ContentType="application/vnd.openxmlformats-package.relationships+xml"/>
  <Override PartName="/ppt/notesSlides/_rels/notesSlide1.xml.rels" ContentType="application/vnd.openxmlformats-package.relationships+xml"/>
  <Override PartName="/ppt/notesSlides/notesSlide3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15.jpeg" ContentType="image/jpeg"/>
  <Override PartName="/ppt/media/image114.jpeg" ContentType="image/jpeg"/>
  <Override PartName="/ppt/media/image113.jpeg" ContentType="image/jpeg"/>
  <Override PartName="/ppt/media/image111.png" ContentType="image/png"/>
  <Override PartName="/ppt/media/image110.png" ContentType="image/png"/>
  <Override PartName="/ppt/media/image108.png" ContentType="image/png"/>
  <Override PartName="/ppt/media/image107.jpeg" ContentType="image/jpeg"/>
  <Override PartName="/ppt/media/image106.png" ContentType="image/png"/>
  <Override PartName="/ppt/media/image105.png" ContentType="image/png"/>
  <Override PartName="/ppt/media/image104.jpeg" ContentType="image/jpeg"/>
  <Override PartName="/ppt/media/image102.png" ContentType="image/png"/>
  <Override PartName="/ppt/media/image112.jpeg" ContentType="image/jpeg"/>
  <Override PartName="/ppt/media/image99.png" ContentType="image/png"/>
  <Override PartName="/ppt/media/image103.png" ContentType="image/png"/>
  <Override PartName="/ppt/media/image98.png" ContentType="image/png"/>
  <Override PartName="/ppt/media/image97.jpeg" ContentType="image/jpeg"/>
  <Override PartName="/ppt/media/image40.jpeg" ContentType="image/jpeg"/>
  <Override PartName="/ppt/media/image42.png" ContentType="image/png"/>
  <Override PartName="/ppt/media/image48.jpeg" ContentType="image/jpeg"/>
  <Override PartName="/ppt/media/image46.jpeg" ContentType="image/jpeg"/>
  <Override PartName="/ppt/media/image22.png" ContentType="image/png"/>
  <Override PartName="/ppt/media/image35.png" ContentType="image/png"/>
  <Override PartName="/ppt/media/image33.png" ContentType="image/png"/>
  <Override PartName="/ppt/media/image32.jpeg" ContentType="image/jpeg"/>
  <Override PartName="/ppt/media/image73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7.png" ContentType="image/png"/>
  <Override PartName="/ppt/media/image80.jpeg" ContentType="image/jpeg"/>
  <Override PartName="/ppt/media/image45.png" ContentType="image/png"/>
  <Override PartName="/ppt/media/image26.jpeg" ContentType="image/jpeg"/>
  <Override PartName="/ppt/media/image25.png" ContentType="image/png"/>
  <Override PartName="/ppt/media/image28.png" ContentType="image/png"/>
  <Override PartName="/ppt/media/image34.jpeg" ContentType="image/jpeg"/>
  <Override PartName="/ppt/media/image18.png" ContentType="image/png"/>
  <Override PartName="/ppt/media/image24.png" ContentType="image/png"/>
  <Override PartName="/ppt/media/image59.png" ContentType="image/png"/>
  <Override PartName="/ppt/media/image23.png" ContentType="image/png"/>
  <Override PartName="/ppt/media/image93.png" ContentType="image/png"/>
  <Override PartName="/ppt/media/image8.png" ContentType="image/png"/>
  <Override PartName="/ppt/media/image6.jpeg" ContentType="image/jpeg"/>
  <Override PartName="/ppt/media/image41.png" ContentType="image/png"/>
  <Override PartName="/ppt/media/image5.jpeg" ContentType="image/jpeg"/>
  <Override PartName="/ppt/media/image12.png" ContentType="image/png"/>
  <Override PartName="/ppt/media/image39.png" ContentType="image/png"/>
  <Override PartName="/ppt/media/image4.png" ContentType="image/png"/>
  <Override PartName="/ppt/media/image2.png" ContentType="image/png"/>
  <Override PartName="/ppt/media/image52.png" ContentType="image/png"/>
  <Override PartName="/ppt/media/image116.jpeg" ContentType="image/jpeg"/>
  <Override PartName="/ppt/media/image62.jpeg" ContentType="image/jpeg"/>
  <Override PartName="/ppt/media/image36.png" ContentType="image/png"/>
  <Override PartName="/ppt/media/image1.png" ContentType="image/png"/>
  <Override PartName="/ppt/media/image38.png" ContentType="image/png"/>
  <Override PartName="/ppt/media/image3.png" ContentType="image/png"/>
  <Override PartName="/ppt/media/image89.jpeg" ContentType="image/jpeg"/>
  <Override PartName="/ppt/media/image53.png" ContentType="image/png"/>
  <Override PartName="/ppt/media/image21.png" ContentType="image/png"/>
  <Override PartName="/ppt/media/image43.jpeg" ContentType="image/jpeg"/>
  <Override PartName="/ppt/media/image19.jpeg" ContentType="image/jpeg"/>
  <Override PartName="/ppt/media/image11.png" ContentType="image/png"/>
  <Override PartName="/ppt/media/image13.png" ContentType="image/png"/>
  <Override PartName="/ppt/media/image15.png" ContentType="image/png"/>
  <Override PartName="/ppt/media/image90.png" ContentType="image/png"/>
  <Override PartName="/ppt/media/image16.png" ContentType="image/png"/>
  <Override PartName="/ppt/media/image91.png" ContentType="image/png"/>
  <Override PartName="/ppt/media/image17.png" ContentType="image/png"/>
  <Override PartName="/ppt/media/image14.png" ContentType="image/png"/>
  <Override PartName="/ppt/media/image66.jpeg" ContentType="image/jpeg"/>
  <Override PartName="/ppt/media/image7.png" ContentType="image/png"/>
  <Override PartName="/ppt/media/image92.png" ContentType="image/png"/>
  <Override PartName="/ppt/media/image20.png" ContentType="image/png"/>
  <Override PartName="/ppt/media/image79.png" ContentType="image/png"/>
  <Override PartName="/ppt/media/image44.png" ContentType="image/png"/>
  <Override PartName="/ppt/media/image69.jpeg" ContentType="image/jpeg"/>
  <Override PartName="/ppt/media/image82.jpeg" ContentType="image/jpeg"/>
  <Override PartName="/ppt/media/image49.png" ContentType="image/png"/>
  <Override PartName="/ppt/media/image50.png" ContentType="image/png"/>
  <Override PartName="/ppt/media/image51.jpeg" ContentType="image/jpeg"/>
  <Override PartName="/ppt/media/image37.png" ContentType="image/png"/>
  <Override PartName="/ppt/media/image54.jpeg" ContentType="image/jpeg"/>
  <Override PartName="/ppt/media/image47.png" ContentType="image/png"/>
  <Override PartName="/ppt/media/image55.jpeg" ContentType="image/jpeg"/>
  <Override PartName="/ppt/media/image56.png" ContentType="image/png"/>
  <Override PartName="/ppt/media/image60.png" ContentType="image/png"/>
  <Override PartName="/ppt/media/image61.png" ContentType="image/png"/>
  <Override PartName="/ppt/media/image63.png" ContentType="image/png"/>
  <Override PartName="/ppt/media/image109.png" ContentType="image/png"/>
  <Override PartName="/ppt/media/image74.jpeg" ContentType="image/jpeg"/>
  <Override PartName="/ppt/media/image64.png" ContentType="image/png"/>
  <Override PartName="/ppt/media/image65.png" ContentType="image/png"/>
  <Override PartName="/ppt/media/image57.jpeg" ContentType="image/jpe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5.png" ContentType="image/png"/>
  <Override PartName="/ppt/media/image76.png" ContentType="image/png"/>
  <Override PartName="/ppt/media/image58.jpeg" ContentType="image/jpeg"/>
  <Override PartName="/ppt/media/image77.png" ContentType="image/png"/>
  <Override PartName="/ppt/media/image85.jpeg" ContentType="image/jpeg"/>
  <Override PartName="/ppt/media/image78.png" ContentType="image/png"/>
  <Override PartName="/ppt/media/image81.png" ContentType="image/png"/>
  <Override PartName="/ppt/media/image83.png" ContentType="image/png"/>
  <Override PartName="/ppt/media/image84.png" ContentType="image/png"/>
  <Override PartName="/ppt/media/image10.jpeg" ContentType="image/jpeg"/>
  <Override PartName="/ppt/media/image86.png" ContentType="image/png"/>
  <Override PartName="/ppt/media/image87.png" ContentType="image/png"/>
  <Override PartName="/ppt/media/image88.png" ContentType="image/png"/>
  <Override PartName="/ppt/media/image9.png" ContentType="image/png"/>
  <Override PartName="/ppt/media/image94.png" ContentType="image/png"/>
  <Override PartName="/ppt/media/image100.png" ContentType="image/png"/>
  <Override PartName="/ppt/media/image95.png" ContentType="image/png"/>
  <Override PartName="/ppt/media/image101.png" ContentType="image/png"/>
  <Override PartName="/ppt/media/image96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F03D27F-1F6F-4C89-8B9D-503E88599D5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Achtung, nach dem Importieren eines neuen Motives das Bild in den Hintergrund positionieren. </a:t>
            </a: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 mintgrüne Ecke, der mintgrüne Text, sowie das weiße Logo wurden nachträglich auf das Titelchart kopiert.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FEC28A-0A24-4319-AE43-DEB47E6D4DA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43CEC9-B9DF-41BC-BDF2-22BCBBD33B9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08340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47848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7848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08340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832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687600" y="3022560"/>
            <a:ext cx="8459640" cy="379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08340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47848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47848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308340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68832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687600" y="3022560"/>
            <a:ext cx="8459640" cy="379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08340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547848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547848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308340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68832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7600" y="3022560"/>
            <a:ext cx="8459640" cy="379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080800" y="366840"/>
            <a:ext cx="217080" cy="2268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rgbClr val="e501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0833120" y="366840"/>
            <a:ext cx="215640" cy="22680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0929960" y="681120"/>
            <a:ext cx="33120" cy="4248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1310840" y="681120"/>
            <a:ext cx="33120" cy="4248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14505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13587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1028240" y="681120"/>
            <a:ext cx="28080" cy="4248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1071080" y="679320"/>
            <a:ext cx="31320" cy="4392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88064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121400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11261880" y="679320"/>
            <a:ext cx="34560" cy="4572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1495160" y="681120"/>
            <a:ext cx="6120" cy="4248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10833120" y="679320"/>
            <a:ext cx="33120" cy="4392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1118960" y="679320"/>
            <a:ext cx="34560" cy="439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979280" y="679320"/>
            <a:ext cx="34560" cy="439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1167920" y="681120"/>
            <a:ext cx="33120" cy="4248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1403000" y="679320"/>
            <a:ext cx="33120" cy="439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329920" y="431640"/>
            <a:ext cx="172800" cy="1188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rgbClr val="fec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1458440" y="550800"/>
            <a:ext cx="43920" cy="4248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Line 20"/>
          <p:cNvSpPr/>
          <p:nvPr/>
        </p:nvSpPr>
        <p:spPr>
          <a:xfrm>
            <a:off x="684000" y="720000"/>
            <a:ext cx="99043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Line 21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0" y="3240"/>
            <a:ext cx="12191760" cy="6245640"/>
          </a:xfrm>
          <a:prstGeom prst="rect">
            <a:avLst/>
          </a:prstGeom>
        </p:spPr>
        <p:txBody>
          <a:bodyPr lIns="72000" rIns="72000" tIns="72000" bIns="72000">
            <a:norm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Bild 33,87 x 19,05 cm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170000" y="1865520"/>
            <a:ext cx="8459640" cy="12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Zweizeilige Headline in Verdana 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Fett 40 pt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" name="CustomShape 24"/>
          <p:cNvSpPr/>
          <p:nvPr/>
        </p:nvSpPr>
        <p:spPr>
          <a:xfrm>
            <a:off x="10669680" y="366840"/>
            <a:ext cx="431280" cy="4536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10174320" y="366840"/>
            <a:ext cx="431280" cy="45216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10366200" y="992160"/>
            <a:ext cx="66240" cy="8712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11128320" y="992160"/>
            <a:ext cx="68040" cy="8712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1140768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1122516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10564920" y="993600"/>
            <a:ext cx="56880" cy="8532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10650600" y="990720"/>
            <a:ext cx="63000" cy="9000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1026792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1093644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11031480" y="990720"/>
            <a:ext cx="68040" cy="9180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11496600" y="993600"/>
            <a:ext cx="14040" cy="8532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10174320" y="992160"/>
            <a:ext cx="64800" cy="8856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10744200" y="992160"/>
            <a:ext cx="69480" cy="871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10466280" y="992160"/>
            <a:ext cx="69480" cy="871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10842480" y="992160"/>
            <a:ext cx="66240" cy="8712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11314080" y="992160"/>
            <a:ext cx="64800" cy="871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11166480" y="495360"/>
            <a:ext cx="344160" cy="2376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11425320" y="733320"/>
            <a:ext cx="85320" cy="8712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684000" y="1476000"/>
            <a:ext cx="810720" cy="546840"/>
          </a:xfrm>
          <a:custGeom>
            <a:avLst/>
            <a:gdLst/>
            <a:ahLst/>
            <a:rect l="l" t="t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684000" y="5112000"/>
            <a:ext cx="123732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Datum: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Ort: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Verfasser: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5"/>
          <p:cNvSpPr>
            <a:spLocks noGrp="1"/>
          </p:cNvSpPr>
          <p:nvPr>
            <p:ph type="body"/>
          </p:nvPr>
        </p:nvSpPr>
        <p:spPr>
          <a:xfrm>
            <a:off x="2070000" y="5112000"/>
            <a:ext cx="7083000" cy="867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Datum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Ort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Verfasser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5" name="PlaceHolder 46"/>
          <p:cNvSpPr>
            <a:spLocks noGrp="1"/>
          </p:cNvSpPr>
          <p:nvPr>
            <p:ph type="dt"/>
          </p:nvPr>
        </p:nvSpPr>
        <p:spPr>
          <a:xfrm>
            <a:off x="687600" y="6311160"/>
            <a:ext cx="971640" cy="2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B624A358-3037-4BB5-9D12-59EB401A5DF6}" type="datetime1">
              <a:rPr b="0" lang="en-US" sz="1200" spc="-49" strike="noStrike">
                <a:solidFill>
                  <a:srgbClr val="9c9d9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7"/>
          <p:cNvSpPr>
            <a:spLocks noGrp="1"/>
          </p:cNvSpPr>
          <p:nvPr>
            <p:ph type="ftr"/>
          </p:nvPr>
        </p:nvSpPr>
        <p:spPr>
          <a:xfrm>
            <a:off x="1659600" y="6311160"/>
            <a:ext cx="9410760" cy="251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Klassifizierung intern, vertraulich oder streng vertraulich sowie Datum und Folien-Nr. über Reiter Kopf &amp; Fußzeile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ergänzen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48"/>
          <p:cNvSpPr>
            <a:spLocks noGrp="1"/>
          </p:cNvSpPr>
          <p:nvPr>
            <p:ph type="sldNum"/>
          </p:nvPr>
        </p:nvSpPr>
        <p:spPr>
          <a:xfrm>
            <a:off x="11070720" y="6311160"/>
            <a:ext cx="431640" cy="25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8228853-3984-46C0-BE35-FFE6A3729779}" type="slidenum">
              <a:rPr b="0" lang="en-US" sz="1200" spc="-49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080800" y="366840"/>
            <a:ext cx="217080" cy="2268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rgbClr val="e501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0833120" y="366840"/>
            <a:ext cx="215640" cy="22680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10929960" y="681120"/>
            <a:ext cx="33120" cy="4248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11310840" y="681120"/>
            <a:ext cx="33120" cy="4248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114505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>
            <a:off x="113587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>
            <a:off x="11028240" y="681120"/>
            <a:ext cx="28080" cy="4248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11071080" y="679320"/>
            <a:ext cx="31320" cy="4392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"/>
          <p:cNvSpPr/>
          <p:nvPr/>
        </p:nvSpPr>
        <p:spPr>
          <a:xfrm>
            <a:off x="1088064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0"/>
          <p:cNvSpPr/>
          <p:nvPr/>
        </p:nvSpPr>
        <p:spPr>
          <a:xfrm>
            <a:off x="1121400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1"/>
          <p:cNvSpPr/>
          <p:nvPr/>
        </p:nvSpPr>
        <p:spPr>
          <a:xfrm>
            <a:off x="11261880" y="679320"/>
            <a:ext cx="34560" cy="4572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2"/>
          <p:cNvSpPr/>
          <p:nvPr/>
        </p:nvSpPr>
        <p:spPr>
          <a:xfrm>
            <a:off x="11495160" y="681120"/>
            <a:ext cx="6120" cy="4248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3"/>
          <p:cNvSpPr/>
          <p:nvPr/>
        </p:nvSpPr>
        <p:spPr>
          <a:xfrm>
            <a:off x="10833120" y="679320"/>
            <a:ext cx="33120" cy="4392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4"/>
          <p:cNvSpPr/>
          <p:nvPr/>
        </p:nvSpPr>
        <p:spPr>
          <a:xfrm>
            <a:off x="11118960" y="679320"/>
            <a:ext cx="34560" cy="439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5"/>
          <p:cNvSpPr/>
          <p:nvPr/>
        </p:nvSpPr>
        <p:spPr>
          <a:xfrm>
            <a:off x="10979280" y="679320"/>
            <a:ext cx="34560" cy="439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6"/>
          <p:cNvSpPr/>
          <p:nvPr/>
        </p:nvSpPr>
        <p:spPr>
          <a:xfrm>
            <a:off x="11167920" y="681120"/>
            <a:ext cx="33120" cy="4248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7"/>
          <p:cNvSpPr/>
          <p:nvPr/>
        </p:nvSpPr>
        <p:spPr>
          <a:xfrm>
            <a:off x="11403000" y="679320"/>
            <a:ext cx="33120" cy="439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8"/>
          <p:cNvSpPr/>
          <p:nvPr/>
        </p:nvSpPr>
        <p:spPr>
          <a:xfrm>
            <a:off x="11329920" y="431640"/>
            <a:ext cx="172800" cy="1188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rgbClr val="fec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9"/>
          <p:cNvSpPr/>
          <p:nvPr/>
        </p:nvSpPr>
        <p:spPr>
          <a:xfrm>
            <a:off x="11458440" y="550800"/>
            <a:ext cx="43920" cy="4248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20"/>
          <p:cNvSpPr/>
          <p:nvPr/>
        </p:nvSpPr>
        <p:spPr>
          <a:xfrm>
            <a:off x="684000" y="720000"/>
            <a:ext cx="99043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21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PlaceHolder 22"/>
          <p:cNvSpPr>
            <a:spLocks noGrp="1"/>
          </p:cNvSpPr>
          <p:nvPr>
            <p:ph type="title"/>
          </p:nvPr>
        </p:nvSpPr>
        <p:spPr>
          <a:xfrm>
            <a:off x="684000" y="995760"/>
            <a:ext cx="10818720" cy="53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Einzeilige Headline in Verdana Fett 28 pt.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6" name="PlaceHolder 23"/>
          <p:cNvSpPr>
            <a:spLocks noGrp="1"/>
          </p:cNvSpPr>
          <p:nvPr>
            <p:ph type="body"/>
          </p:nvPr>
        </p:nvSpPr>
        <p:spPr>
          <a:xfrm>
            <a:off x="684000" y="1746000"/>
            <a:ext cx="5327640" cy="4211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Erste Textebene ohne Aufzählung in Verdana Normal 24 pt.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Zweite Ebene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Dritte Ebene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4"/>
              </a:buBlip>
            </a:pPr>
            <a:r>
              <a:rPr b="0" lang="de-DE" sz="1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Vierte Ebene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720000" indent="-143640">
              <a:lnSpc>
                <a:spcPct val="100000"/>
              </a:lnSpc>
              <a:spcAft>
                <a:spcPts val="601"/>
              </a:spcAft>
              <a:buBlip>
                <a:blip r:embed="rId5"/>
              </a:buBlip>
            </a:pPr>
            <a:r>
              <a:rPr b="0" lang="de-DE" sz="1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Fünfte Ebene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7" name="PlaceHolder 24"/>
          <p:cNvSpPr>
            <a:spLocks noGrp="1"/>
          </p:cNvSpPr>
          <p:nvPr>
            <p:ph type="dt"/>
          </p:nvPr>
        </p:nvSpPr>
        <p:spPr>
          <a:xfrm>
            <a:off x="687600" y="6311160"/>
            <a:ext cx="971640" cy="2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E639FDBB-4A74-49CD-8B56-BA3736063BB5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PlaceHolder 25"/>
          <p:cNvSpPr>
            <a:spLocks noGrp="1"/>
          </p:cNvSpPr>
          <p:nvPr>
            <p:ph type="ftr"/>
          </p:nvPr>
        </p:nvSpPr>
        <p:spPr>
          <a:xfrm>
            <a:off x="1668240" y="6311160"/>
            <a:ext cx="9397080" cy="251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Klassifizierung intern, vertraulich oder streng vertraulich sowie Datum und Folien-Nr. über Reiter Kopf &amp; Fußzeile ergänzen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PlaceHolder 26"/>
          <p:cNvSpPr>
            <a:spLocks noGrp="1"/>
          </p:cNvSpPr>
          <p:nvPr>
            <p:ph type="sldNum"/>
          </p:nvPr>
        </p:nvSpPr>
        <p:spPr>
          <a:xfrm>
            <a:off x="11071080" y="6311160"/>
            <a:ext cx="431640" cy="25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B46DC1A2-339F-4102-82D5-17BFE841F2E4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27"/>
          <p:cNvSpPr>
            <a:spLocks noGrp="1"/>
          </p:cNvSpPr>
          <p:nvPr>
            <p:ph type="body"/>
          </p:nvPr>
        </p:nvSpPr>
        <p:spPr>
          <a:xfrm>
            <a:off x="684000" y="441720"/>
            <a:ext cx="8279640" cy="2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Text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1" name="PlaceHolder 28"/>
          <p:cNvSpPr>
            <a:spLocks noGrp="1"/>
          </p:cNvSpPr>
          <p:nvPr>
            <p:ph type="body"/>
          </p:nvPr>
        </p:nvSpPr>
        <p:spPr>
          <a:xfrm>
            <a:off x="6175080" y="1800000"/>
            <a:ext cx="5327640" cy="40856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Format 14,8 x 11,35 cm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1080800" y="366840"/>
            <a:ext cx="217080" cy="2268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rgbClr val="e501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10833120" y="366840"/>
            <a:ext cx="215640" cy="22680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10929960" y="681120"/>
            <a:ext cx="33120" cy="4248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11310840" y="681120"/>
            <a:ext cx="33120" cy="4248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114505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113587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"/>
          <p:cNvSpPr/>
          <p:nvPr/>
        </p:nvSpPr>
        <p:spPr>
          <a:xfrm>
            <a:off x="11028240" y="681120"/>
            <a:ext cx="28080" cy="4248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8"/>
          <p:cNvSpPr/>
          <p:nvPr/>
        </p:nvSpPr>
        <p:spPr>
          <a:xfrm>
            <a:off x="11071080" y="679320"/>
            <a:ext cx="31320" cy="4392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9"/>
          <p:cNvSpPr/>
          <p:nvPr/>
        </p:nvSpPr>
        <p:spPr>
          <a:xfrm>
            <a:off x="1088064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>
            <a:off x="1121400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1"/>
          <p:cNvSpPr/>
          <p:nvPr/>
        </p:nvSpPr>
        <p:spPr>
          <a:xfrm>
            <a:off x="11261880" y="679320"/>
            <a:ext cx="34560" cy="4572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"/>
          <p:cNvSpPr/>
          <p:nvPr/>
        </p:nvSpPr>
        <p:spPr>
          <a:xfrm>
            <a:off x="11495160" y="681120"/>
            <a:ext cx="6120" cy="4248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3"/>
          <p:cNvSpPr/>
          <p:nvPr/>
        </p:nvSpPr>
        <p:spPr>
          <a:xfrm>
            <a:off x="10833120" y="679320"/>
            <a:ext cx="33120" cy="4392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4"/>
          <p:cNvSpPr/>
          <p:nvPr/>
        </p:nvSpPr>
        <p:spPr>
          <a:xfrm>
            <a:off x="11118960" y="679320"/>
            <a:ext cx="34560" cy="439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5"/>
          <p:cNvSpPr/>
          <p:nvPr/>
        </p:nvSpPr>
        <p:spPr>
          <a:xfrm>
            <a:off x="10979280" y="679320"/>
            <a:ext cx="34560" cy="439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"/>
          <p:cNvSpPr/>
          <p:nvPr/>
        </p:nvSpPr>
        <p:spPr>
          <a:xfrm>
            <a:off x="11167920" y="681120"/>
            <a:ext cx="33120" cy="4248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7"/>
          <p:cNvSpPr/>
          <p:nvPr/>
        </p:nvSpPr>
        <p:spPr>
          <a:xfrm>
            <a:off x="11403000" y="679320"/>
            <a:ext cx="33120" cy="439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8"/>
          <p:cNvSpPr/>
          <p:nvPr/>
        </p:nvSpPr>
        <p:spPr>
          <a:xfrm>
            <a:off x="11329920" y="431640"/>
            <a:ext cx="172800" cy="1188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rgbClr val="fec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9"/>
          <p:cNvSpPr/>
          <p:nvPr/>
        </p:nvSpPr>
        <p:spPr>
          <a:xfrm>
            <a:off x="11458440" y="550800"/>
            <a:ext cx="43920" cy="4248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0"/>
          <p:cNvSpPr/>
          <p:nvPr/>
        </p:nvSpPr>
        <p:spPr>
          <a:xfrm>
            <a:off x="684000" y="720000"/>
            <a:ext cx="99043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21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23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5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Vielen Dank.</a:t>
            </a:r>
            <a:endParaRPr b="0" lang="de-DE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1" name="CustomShape 24"/>
          <p:cNvSpPr/>
          <p:nvPr/>
        </p:nvSpPr>
        <p:spPr>
          <a:xfrm>
            <a:off x="10669680" y="366840"/>
            <a:ext cx="431280" cy="4536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5"/>
          <p:cNvSpPr/>
          <p:nvPr/>
        </p:nvSpPr>
        <p:spPr>
          <a:xfrm>
            <a:off x="10174320" y="366840"/>
            <a:ext cx="431280" cy="45216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6"/>
          <p:cNvSpPr/>
          <p:nvPr/>
        </p:nvSpPr>
        <p:spPr>
          <a:xfrm>
            <a:off x="10366200" y="992160"/>
            <a:ext cx="66240" cy="8712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7"/>
          <p:cNvSpPr/>
          <p:nvPr/>
        </p:nvSpPr>
        <p:spPr>
          <a:xfrm>
            <a:off x="11128320" y="992160"/>
            <a:ext cx="68040" cy="8712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8"/>
          <p:cNvSpPr/>
          <p:nvPr/>
        </p:nvSpPr>
        <p:spPr>
          <a:xfrm>
            <a:off x="1140768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9"/>
          <p:cNvSpPr/>
          <p:nvPr/>
        </p:nvSpPr>
        <p:spPr>
          <a:xfrm>
            <a:off x="1122516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0"/>
          <p:cNvSpPr/>
          <p:nvPr/>
        </p:nvSpPr>
        <p:spPr>
          <a:xfrm>
            <a:off x="10564920" y="993600"/>
            <a:ext cx="56880" cy="8532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1"/>
          <p:cNvSpPr/>
          <p:nvPr/>
        </p:nvSpPr>
        <p:spPr>
          <a:xfrm>
            <a:off x="10650600" y="990720"/>
            <a:ext cx="63000" cy="9000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2"/>
          <p:cNvSpPr/>
          <p:nvPr/>
        </p:nvSpPr>
        <p:spPr>
          <a:xfrm>
            <a:off x="1026792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3"/>
          <p:cNvSpPr/>
          <p:nvPr/>
        </p:nvSpPr>
        <p:spPr>
          <a:xfrm>
            <a:off x="1093644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4"/>
          <p:cNvSpPr/>
          <p:nvPr/>
        </p:nvSpPr>
        <p:spPr>
          <a:xfrm>
            <a:off x="11031480" y="990720"/>
            <a:ext cx="68040" cy="9180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5"/>
          <p:cNvSpPr/>
          <p:nvPr/>
        </p:nvSpPr>
        <p:spPr>
          <a:xfrm>
            <a:off x="11496600" y="993600"/>
            <a:ext cx="14040" cy="8532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6"/>
          <p:cNvSpPr/>
          <p:nvPr/>
        </p:nvSpPr>
        <p:spPr>
          <a:xfrm>
            <a:off x="10174320" y="992160"/>
            <a:ext cx="64800" cy="8856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7"/>
          <p:cNvSpPr/>
          <p:nvPr/>
        </p:nvSpPr>
        <p:spPr>
          <a:xfrm>
            <a:off x="10744200" y="992160"/>
            <a:ext cx="69480" cy="871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8"/>
          <p:cNvSpPr/>
          <p:nvPr/>
        </p:nvSpPr>
        <p:spPr>
          <a:xfrm>
            <a:off x="10466280" y="992160"/>
            <a:ext cx="69480" cy="871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9"/>
          <p:cNvSpPr/>
          <p:nvPr/>
        </p:nvSpPr>
        <p:spPr>
          <a:xfrm>
            <a:off x="10842480" y="992160"/>
            <a:ext cx="66240" cy="8712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0"/>
          <p:cNvSpPr/>
          <p:nvPr/>
        </p:nvSpPr>
        <p:spPr>
          <a:xfrm>
            <a:off x="11314080" y="992160"/>
            <a:ext cx="64800" cy="871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1"/>
          <p:cNvSpPr/>
          <p:nvPr/>
        </p:nvSpPr>
        <p:spPr>
          <a:xfrm>
            <a:off x="11166480" y="495360"/>
            <a:ext cx="344160" cy="2376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2"/>
          <p:cNvSpPr/>
          <p:nvPr/>
        </p:nvSpPr>
        <p:spPr>
          <a:xfrm>
            <a:off x="11425320" y="733320"/>
            <a:ext cx="85320" cy="8712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3"/>
          <p:cNvSpPr/>
          <p:nvPr/>
        </p:nvSpPr>
        <p:spPr>
          <a:xfrm>
            <a:off x="688320" y="5049720"/>
            <a:ext cx="65426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543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Hinweis: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Diese Präsentation ist Eigentum der Bundesdruckerei GmbH.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43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Sämtliche Inhalte – auch auszugsweise – dürfen nicht ohne die Genehmigung der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43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Bundesdruckerei GmbH vervielfältigt, weitergegeben oder veröffentlicht werden.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706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43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© 2017 by Bundesdruckerei GmbH.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4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Max Mustermann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Position oder Abteilung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E-Mail: info@maxmustermann.de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Telefon: +49 (0)30 25 98-0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2" name="PlaceHolder 45"/>
          <p:cNvSpPr>
            <a:spLocks noGrp="1"/>
          </p:cNvSpPr>
          <p:nvPr>
            <p:ph type="dt"/>
          </p:nvPr>
        </p:nvSpPr>
        <p:spPr>
          <a:xfrm>
            <a:off x="687600" y="6311160"/>
            <a:ext cx="971640" cy="2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29A48467-360B-4AB5-BD7B-985D656208DF}" type="datetime1">
              <a:rPr b="0" lang="en-US" sz="1200" spc="-49" strike="noStrike">
                <a:solidFill>
                  <a:srgbClr val="7f8a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PlaceHolder 46"/>
          <p:cNvSpPr>
            <a:spLocks noGrp="1"/>
          </p:cNvSpPr>
          <p:nvPr>
            <p:ph type="ftr"/>
          </p:nvPr>
        </p:nvSpPr>
        <p:spPr>
          <a:xfrm>
            <a:off x="1659600" y="6311160"/>
            <a:ext cx="9411120" cy="251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Klassifizierung intern, vertraulich oder streng vertraulich sowie Datum und Folien-Nr. über Reiter Kopf &amp; Fußzeile ergänzen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PlaceHolder 47"/>
          <p:cNvSpPr>
            <a:spLocks noGrp="1"/>
          </p:cNvSpPr>
          <p:nvPr>
            <p:ph type="sldNum"/>
          </p:nvPr>
        </p:nvSpPr>
        <p:spPr>
          <a:xfrm>
            <a:off x="11071080" y="6311160"/>
            <a:ext cx="431640" cy="25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04F23B3-E20D-48F1-B663-9031F1525898}" type="slidenum">
              <a:rPr b="0" lang="en-US" sz="1200" spc="-49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Line 48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rgbClr val="7f8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jpe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jpe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jpe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jpe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jpeg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jpe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jpe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jpeg"/><Relationship Id="rId7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jpe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jpe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jpeg"/><Relationship Id="rId5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jpeg"/><Relationship Id="rId9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jpeg"/><Relationship Id="rId8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jpe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jpeg"/><Relationship Id="rId6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3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jpeg"/><Relationship Id="rId10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5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6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jpeg"/><Relationship Id="rId8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jpe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jpe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jpe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Bildplatzhalter 31" descr=""/>
          <p:cNvPicPr/>
          <p:nvPr/>
        </p:nvPicPr>
        <p:blipFill>
          <a:blip r:embed="rId1"/>
          <a:srcRect l="13" t="0" r="13" b="0"/>
          <a:stretch/>
        </p:blipFill>
        <p:spPr>
          <a:xfrm>
            <a:off x="0" y="3240"/>
            <a:ext cx="12191760" cy="6245640"/>
          </a:xfrm>
          <a:prstGeom prst="rect">
            <a:avLst/>
          </a:prstGeom>
          <a:ln>
            <a:noFill/>
          </a:ln>
        </p:spPr>
      </p:pic>
      <p:sp>
        <p:nvSpPr>
          <p:cNvPr id="238" name="TextShape 1"/>
          <p:cNvSpPr txBox="1"/>
          <p:nvPr/>
        </p:nvSpPr>
        <p:spPr>
          <a:xfrm>
            <a:off x="1170000" y="1865520"/>
            <a:ext cx="845964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1170000" y="3267360"/>
            <a:ext cx="8459640" cy="74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</a:t>
            </a:r>
            <a:br/>
            <a:r>
              <a:rPr b="0" lang="en-US" sz="4000" spc="-97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Basics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2070000" y="5112000"/>
            <a:ext cx="7083000" cy="86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1CD8D837-6B62-467F-B9D5-1BDAB3D6F037}" type="datetime1"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Split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Dalibor Starčević, Mladen Banović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0669680" y="366840"/>
            <a:ext cx="431280" cy="4536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10174320" y="366840"/>
            <a:ext cx="431280" cy="45216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10366200" y="992160"/>
            <a:ext cx="66240" cy="8712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11128320" y="992160"/>
            <a:ext cx="68040" cy="8712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1140768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1122516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0"/>
          <p:cNvSpPr/>
          <p:nvPr/>
        </p:nvSpPr>
        <p:spPr>
          <a:xfrm>
            <a:off x="10564920" y="993600"/>
            <a:ext cx="56880" cy="8532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1"/>
          <p:cNvSpPr/>
          <p:nvPr/>
        </p:nvSpPr>
        <p:spPr>
          <a:xfrm>
            <a:off x="10650600" y="990720"/>
            <a:ext cx="63000" cy="9000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2"/>
          <p:cNvSpPr/>
          <p:nvPr/>
        </p:nvSpPr>
        <p:spPr>
          <a:xfrm>
            <a:off x="1026792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3"/>
          <p:cNvSpPr/>
          <p:nvPr/>
        </p:nvSpPr>
        <p:spPr>
          <a:xfrm>
            <a:off x="1093644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4"/>
          <p:cNvSpPr/>
          <p:nvPr/>
        </p:nvSpPr>
        <p:spPr>
          <a:xfrm>
            <a:off x="11031480" y="990720"/>
            <a:ext cx="68040" cy="9180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5"/>
          <p:cNvSpPr/>
          <p:nvPr/>
        </p:nvSpPr>
        <p:spPr>
          <a:xfrm>
            <a:off x="11496600" y="993600"/>
            <a:ext cx="14040" cy="8532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6"/>
          <p:cNvSpPr/>
          <p:nvPr/>
        </p:nvSpPr>
        <p:spPr>
          <a:xfrm>
            <a:off x="10174320" y="992160"/>
            <a:ext cx="64800" cy="8856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7"/>
          <p:cNvSpPr/>
          <p:nvPr/>
        </p:nvSpPr>
        <p:spPr>
          <a:xfrm>
            <a:off x="10744200" y="992160"/>
            <a:ext cx="69480" cy="871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8"/>
          <p:cNvSpPr/>
          <p:nvPr/>
        </p:nvSpPr>
        <p:spPr>
          <a:xfrm>
            <a:off x="10466280" y="992160"/>
            <a:ext cx="69480" cy="871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9"/>
          <p:cNvSpPr/>
          <p:nvPr/>
        </p:nvSpPr>
        <p:spPr>
          <a:xfrm>
            <a:off x="10842480" y="992160"/>
            <a:ext cx="66240" cy="8712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0"/>
          <p:cNvSpPr/>
          <p:nvPr/>
        </p:nvSpPr>
        <p:spPr>
          <a:xfrm>
            <a:off x="11314080" y="992160"/>
            <a:ext cx="64800" cy="871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1"/>
          <p:cNvSpPr/>
          <p:nvPr/>
        </p:nvSpPr>
        <p:spPr>
          <a:xfrm>
            <a:off x="11166480" y="495360"/>
            <a:ext cx="344160" cy="2376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2"/>
          <p:cNvSpPr/>
          <p:nvPr/>
        </p:nvSpPr>
        <p:spPr>
          <a:xfrm>
            <a:off x="11425320" y="733320"/>
            <a:ext cx="85320" cy="8712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3"/>
          <p:cNvSpPr/>
          <p:nvPr/>
        </p:nvSpPr>
        <p:spPr>
          <a:xfrm>
            <a:off x="684000" y="1476000"/>
            <a:ext cx="810720" cy="546840"/>
          </a:xfrm>
          <a:custGeom>
            <a:avLst/>
            <a:gdLst/>
            <a:ahLst/>
            <a:rect l="l" t="t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4"/>
          <p:cNvSpPr/>
          <p:nvPr/>
        </p:nvSpPr>
        <p:spPr>
          <a:xfrm>
            <a:off x="684000" y="5112000"/>
            <a:ext cx="123732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Place: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Trainer: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TextShape 25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01C3EAEB-4A72-4BE4-A63F-51F828268CBA}" type="datetime1">
              <a:rPr b="0" lang="en-US" sz="1200" spc="-49" strike="noStrike">
                <a:solidFill>
                  <a:srgbClr val="9c9d9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TextShape 26"/>
          <p:cNvSpPr txBox="1"/>
          <p:nvPr/>
        </p:nvSpPr>
        <p:spPr>
          <a:xfrm>
            <a:off x="1659600" y="6311160"/>
            <a:ext cx="941076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TextShape 27"/>
          <p:cNvSpPr txBox="1"/>
          <p:nvPr/>
        </p:nvSpPr>
        <p:spPr>
          <a:xfrm>
            <a:off x="1107072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A2364599-7723-4208-8643-F29329E6CD18}" type="slidenum">
              <a:rPr b="0" lang="en-US" sz="1200" spc="-49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5" name="Picture 5" descr=""/>
          <p:cNvPicPr/>
          <p:nvPr/>
        </p:nvPicPr>
        <p:blipFill>
          <a:blip r:embed="rId2"/>
          <a:stretch/>
        </p:blipFill>
        <p:spPr>
          <a:xfrm>
            <a:off x="10206720" y="2244240"/>
            <a:ext cx="1428480" cy="176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HelloWorld Spring AOP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MessageWriterClass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 want to display “Hello World !” through AOP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89E8ABD2-AD13-493D-B1B0-ED5E0EA891AF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5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6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B2BC6F5-C0AA-4AF7-9ED3-E4BCD1D1A7D2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7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28" name="Picture 9" descr=""/>
          <p:cNvPicPr/>
          <p:nvPr/>
        </p:nvPicPr>
        <p:blipFill>
          <a:blip r:embed="rId2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29" name="CustomShape 7"/>
          <p:cNvSpPr/>
          <p:nvPr/>
        </p:nvSpPr>
        <p:spPr>
          <a:xfrm>
            <a:off x="3053520" y="3186000"/>
            <a:ext cx="7166520" cy="201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public class MessageWriter implements IMessageWriter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public void writeMessage()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System.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out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.print("World");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HelloWorld Spring AOP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Target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joinpoint is the invocation of the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writeMessage()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method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What we need is an “around advice”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824E2020-0A9C-468C-B961-AAB370468249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3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4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95FA594-D2D5-430E-A916-672C6DF705C8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5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36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HelloWorld Spring AOP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AroundAdvice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MethodInterceptor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is AOP Alliance standard interface for around interface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MethodInvocation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object represents the method invocation that is being advised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99B73306-6246-4443-8CE8-58B39A96737B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0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1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06493DC-9027-412E-AF18-ACED2F0FC550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2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43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HelloWorld Spring AOP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AroundAdvice ..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AD78AB34-BDE5-4E3D-B51E-C93A76A7B29F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7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8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CD32641-7B29-4267-B563-476FA91B6C8D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9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50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51" name="CustomShape 7"/>
          <p:cNvSpPr/>
          <p:nvPr/>
        </p:nvSpPr>
        <p:spPr>
          <a:xfrm>
            <a:off x="2372760" y="2556360"/>
            <a:ext cx="8935200" cy="2833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public class MessageDecorator implements MethodInterceptor {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public Object invoke(MethodInvocation invocation) throws Throwable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System.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out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.print("Hello 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Object retVal = invocation.proceed();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System.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out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.println("!");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return retVal;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}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HelloWorld Spring AOP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Weaving MessageDecorator Advice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Use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ProxyFactory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class to create the proxy of the target object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0756437D-1AF3-4D5A-AF9D-830E58C97970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5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6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94F02E4-C7B8-4CF8-B3CB-A01B06630C20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7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58" name="Picture 9" descr=""/>
          <p:cNvPicPr/>
          <p:nvPr/>
        </p:nvPicPr>
        <p:blipFill>
          <a:blip r:embed="rId2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59" name="CustomShape 7"/>
          <p:cNvSpPr/>
          <p:nvPr/>
        </p:nvSpPr>
        <p:spPr>
          <a:xfrm>
            <a:off x="3067920" y="3105000"/>
            <a:ext cx="8205480" cy="2833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MessageWriter target = new MessageWriter();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// create the proxy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ProxyFactory pf = new ProxyFactory();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// add the given advice to the tail of the advice (interceptor) chain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pf.addAdvice(new MessageDecorator());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// set the given object as target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pf.setTarget(target);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HelloWorld Spring AOP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Weaving MessageDecorator Advice ..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0FDA2668-C637-459A-869A-8E15C309CFCE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3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4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A39D5C87-6847-4E51-9FAB-1FF80DA924C4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5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66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67" name="CustomShape 7"/>
          <p:cNvSpPr/>
          <p:nvPr/>
        </p:nvSpPr>
        <p:spPr>
          <a:xfrm>
            <a:off x="3026880" y="2597760"/>
            <a:ext cx="6024240" cy="25592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// create a new proxy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MessageWriter proxy = (MessageWriter) pf.getProxy();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// write the messages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target.writeMessage();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// use the proxy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proxy.writeMessage();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Architecture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Based on proxies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When you want to create an advised instance of a class, you must use the </a:t>
            </a:r>
            <a:r>
              <a:rPr b="0" i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ProxyFactory</a:t>
            </a: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class to create a proxy of an instance of that class, first providing  the </a:t>
            </a:r>
            <a:r>
              <a:rPr b="0" i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ProxyFactory</a:t>
            </a: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with all the aspects that you want to be woven into the proxy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You typically use </a:t>
            </a:r>
            <a:r>
              <a:rPr b="0" i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ProxyFactoryBean</a:t>
            </a: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class to provide declarative proxy creation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2C0AA60C-DB5B-4AC3-B24A-49944BA5709B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1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2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A3A5C9E-2F5C-42CC-A3A3-16DAFF45CCDF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3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74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Architecture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Joinpoints in Spring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Only one type: method invocation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Most useful joinpoint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If you need to advise some code other then method invocation you can use Spring and AspectJ together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7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26850C49-DFCC-4E2F-9238-AFCEB9165D3E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8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9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D1CCFDB-56AA-4670-A083-302DFBE74D0B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0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81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Architecture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Aspects in Spring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Aspect is represented by class that implements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Advisor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interface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Introduction is treated as a special kind of advice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37A563D5-67A2-4A70-9D4E-3F935488608C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5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6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28C16069-153D-4C98-B9A9-82CFA0E31DD1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7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88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Architecture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ProxyFactory class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Controls the weaving and proxy creation process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Advised object must be specified first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Delegates the proxy creation process to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Cglib2AopProxy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or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JdkDynamicAopProxy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depending of settings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4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...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4FBF1517-651B-4987-9906-100815B2D925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2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3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853D4E0A-C8DF-4C3A-851E-6B528049A46F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4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95" name="Picture 9" descr=""/>
          <p:cNvPicPr/>
          <p:nvPr/>
        </p:nvPicPr>
        <p:blipFill>
          <a:blip r:embed="rId5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Topics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3102120" y="1643760"/>
            <a:ext cx="788184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Why AOP?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AOP concepts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DE551EF0-52C3-4477-9B42-0FDC765BCF4E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9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0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6D144B08-CF3C-4D17-A5F5-36BF6A346502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72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Creating Advice in Spring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supports 5 advices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Before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execute advice before joinpoint is executed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After returning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execute advice after method invocation at the joinpoint has finished executing and has returned a value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Around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advice is allowed to execute before and after the methoid invocation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4"/>
              </a:buBlip>
            </a:pPr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Throws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is executed after a method invocation returns, but only if that invocation threw an exception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5"/>
              </a:buBlip>
            </a:pPr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Introduction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special type of interceptors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8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0AF157A4-1D14-43E7-979E-C41FAC1F76BF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9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0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3A97BF0-46B8-47B2-AD6B-4A46E56608CD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1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02" name="Picture 9" descr=""/>
          <p:cNvPicPr/>
          <p:nvPr/>
        </p:nvPicPr>
        <p:blipFill>
          <a:blip r:embed="rId6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Pointcuts in Spring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Pointcuts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Implements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Pointcut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interface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5CA78CB6-2855-4B9D-B374-E1BA0D19459F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6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7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BB4F2192-F3E8-45A0-9F6A-4E1FC63346D4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8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09" name="Picture 9" descr=""/>
          <p:cNvPicPr/>
          <p:nvPr/>
        </p:nvPicPr>
        <p:blipFill>
          <a:blip r:embed="rId2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410" name="CustomShape 7"/>
          <p:cNvSpPr/>
          <p:nvPr/>
        </p:nvSpPr>
        <p:spPr>
          <a:xfrm>
            <a:off x="3310200" y="3220200"/>
            <a:ext cx="6386040" cy="1187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public interface Pointcut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ClassFilter getClassFilter();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MethodMatcher getMethodMatcher();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Pointcuts in Spring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Pointcuts ..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ClassFilter interface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method </a:t>
            </a:r>
            <a:r>
              <a:rPr b="0" i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matches() </a:t>
            </a: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returns true if the pointcut applies to the class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5C2D835A-2B61-422C-9455-B9746A6E511A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4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5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F9F6FD6-6374-4A1D-BB23-D3AA11EBA292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6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17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418" name="CustomShape 7"/>
          <p:cNvSpPr/>
          <p:nvPr/>
        </p:nvSpPr>
        <p:spPr>
          <a:xfrm>
            <a:off x="3331800" y="3647520"/>
            <a:ext cx="5360400" cy="913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public interface ClassFilter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boolean matches(Class clazz);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Pointcuts in Spring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Pointcuts ..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MethodMatcher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interface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more complex then </a:t>
            </a:r>
            <a:r>
              <a:rPr b="0" i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ClassFilter 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two types: static and dynamic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411CE315-5460-4409-A7DE-98F669DB46F6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2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3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FDEEA18-FD6D-4059-83BB-774F72C3F303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4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25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426" name="CustomShape 7"/>
          <p:cNvSpPr/>
          <p:nvPr/>
        </p:nvSpPr>
        <p:spPr>
          <a:xfrm>
            <a:off x="2708640" y="3933360"/>
            <a:ext cx="8564760" cy="201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public interface MethodMatcher {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boolean matches(Method method, Class targetClass);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boolean isRuntime();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boolean matches(Method method, Class targetClass, Object[] args);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Pointcuts in Spring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28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Pointcuts Implementations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ComposablePointcut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ControlFlowPointcut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DynamicMethodMatcherPointcut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4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JdkRegexMethodPointcut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5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NameMatchMethodPointcut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6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Perl5RegexMethodPointcut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7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StaticMethodMatcherPointcut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29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E30111D4-98E7-4101-9120-E2B2AD39BBD2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0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1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8D19C37A-8600-49E9-A9D9-49DE636B669D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2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33" name="Picture 9" descr=""/>
          <p:cNvPicPr/>
          <p:nvPr/>
        </p:nvPicPr>
        <p:blipFill>
          <a:blip r:embed="rId8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 About Proxies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2210760" y="1643760"/>
            <a:ext cx="988452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Spring’s AOP is proxy based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JDK dynamic proxies 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CGLIB 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4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If the target object to be proxied implements at least one 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interface then a JDK dynamic proxy will be used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5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 of the interfaces implemented by the target type will be proxied.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6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If the target object does not implement any interfaces then 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 CGLIB proxy will be created 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A4998CC5-9BCA-47B8-9253-EFD3E4808706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7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8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8FA416B-2A04-488A-AD5C-92CA70D0CACF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9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40" name="Picture 9" descr=""/>
          <p:cNvPicPr/>
          <p:nvPr/>
        </p:nvPicPr>
        <p:blipFill>
          <a:blip r:embed="rId7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Framework Services for AOP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2210760" y="1643760"/>
            <a:ext cx="88545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provides additional services that allow you to create an advised proxy in your application configuration and then inject this proxy into a target bean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Declarative approach to AOP configuration is preferable to the manual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DDDCFBB8-690B-4879-BAF9-61B69BF339ED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88F9684E-C6F8-4734-A4A5-79DE17CE2248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6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47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Framework Services for AOP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2210760" y="1643760"/>
            <a:ext cx="88545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Configuring AOP Declaratively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ProxyFactoryBean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central class from declarative AOP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implementation of the </a:t>
            </a:r>
            <a:r>
              <a:rPr b="0" i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FactoryBean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4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allows you to specify a bean to target and it provides a set of advice and advisors for that bean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50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DA9EF8E7-9EBC-4B0E-9938-338FC4D1CBCB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1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2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61895EF-59A7-4CB3-81F5-35B93B8F8E4D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3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54" name="Picture 9" descr=""/>
          <p:cNvPicPr/>
          <p:nvPr/>
        </p:nvPicPr>
        <p:blipFill>
          <a:blip r:embed="rId5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Framework Services for AOP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2210760" y="1643760"/>
            <a:ext cx="88545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Configuring AOP Declaratively ..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57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84A261C9-9C6E-45EB-9BBD-6D0A341BCF9B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8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9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E80BBBE-6FE9-41B4-B0B6-0831FBD796F9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0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61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462" name="CustomShape 7"/>
          <p:cNvSpPr/>
          <p:nvPr/>
        </p:nvSpPr>
        <p:spPr>
          <a:xfrm>
            <a:off x="2210760" y="2565000"/>
            <a:ext cx="9107640" cy="2497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&lt;bean id="myBean1" class="declarativeaop.MyBean"&gt;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&lt;property name="dep"&gt;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&lt;ref local="myDependency1"/&gt;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&lt;/property&gt;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&lt;/bean&gt;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&lt;bean id="myDependencyTarget“ class="declarativeaop.MyDependency"/&gt;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Framework Services for AOP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2210760" y="1643760"/>
            <a:ext cx="88545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Configuring AOP Declaratively ..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65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275A2D28-907C-4D7B-8FF2-792CCA51FCD6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6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7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22AB5B9-16D2-4E6E-A909-9A9700034271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8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69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470" name="CustomShape 7"/>
          <p:cNvSpPr/>
          <p:nvPr/>
        </p:nvSpPr>
        <p:spPr>
          <a:xfrm>
            <a:off x="2303280" y="2366280"/>
            <a:ext cx="8877600" cy="36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&lt;bean id="myDependency1"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class="org.springframework.aop.framework.ProxyFactoryBean"&gt;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&lt;property name="target"&gt;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&lt;ref local="myDependencyTarget"/&gt;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&lt;/property&gt;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&lt;property name="interceptorNames"&gt;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&lt;list&gt;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&lt;value&gt;advice&lt;/value&gt;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&lt;/list&gt;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&lt;/property&gt;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&lt;/bean&gt;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&lt;bean id="advice" class="declarativeaop.MyAdvice"/&gt;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What is AOP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Aspect-oriented programming (AOP) provides for simplified application of cross-cutting concerns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Examples of cross-cutting concerns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Logging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4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Transaction management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5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Security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6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Auditing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7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Locking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8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Event handling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58FE62C7-0A25-4C80-9924-FFCBE6A9263D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F800B1E2-0367-4189-8667-6D1D3E06E3C0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79" name="Picture 9" descr=""/>
          <p:cNvPicPr/>
          <p:nvPr/>
        </p:nvPicPr>
        <p:blipFill>
          <a:blip r:embed="rId9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Framework Services for AOP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2210760" y="1643760"/>
            <a:ext cx="88545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Configuring AOP Declaratively ..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73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A4855E69-DFDC-4828-A237-F89B828FE2C6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4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5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AF341AB8-079E-4651-AD48-43129445B139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6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77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478" name="CustomShape 7"/>
          <p:cNvSpPr/>
          <p:nvPr/>
        </p:nvSpPr>
        <p:spPr>
          <a:xfrm>
            <a:off x="2210760" y="2355120"/>
            <a:ext cx="9061560" cy="3107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&lt;bean id="myDependency2"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class="org.springframework.aop.framework.ProxyFactoryBean"&gt;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&lt;property name="target"&gt;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&lt;ref local="myDependencyTarget"/&gt;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&lt;/property&gt;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&lt;property name="interceptorNames"&gt;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&lt;list&gt;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&lt;value&gt;advisor&lt;/value&gt;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&lt;/list&gt;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&lt;/property&gt;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&lt;/bean&gt;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Framework Services for AOP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2210760" y="1643760"/>
            <a:ext cx="88545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Configuring AOP Declaratively ..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1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4A0A9A54-4199-4069-86F0-509BD702B78A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2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0A6D339-A604-4889-B698-3F65BA5D915C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4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85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486" name="CustomShape 7"/>
          <p:cNvSpPr/>
          <p:nvPr/>
        </p:nvSpPr>
        <p:spPr>
          <a:xfrm>
            <a:off x="2523240" y="2366640"/>
            <a:ext cx="8297640" cy="338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&lt;bean id="advisor“ class=“....aop.support.DefaultPointcutAdvisor"&gt;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&lt;property name="advice"&gt;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&lt;ref local="advice"/&gt;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&lt;/property&gt;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&lt;property name="pointcut"&gt;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&lt;bean class=“....aop.support.JdkRegexpMethodPointcut"&gt;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&lt;property name="pattern"&gt;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&lt;value&gt;.*foo.*&lt;/value&gt;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&lt;/property&gt;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&lt;/bean&gt;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&lt;/property&gt;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&lt;/bean&gt;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687600" y="3022560"/>
            <a:ext cx="8459640" cy="81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5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Thank you</a:t>
            </a:r>
            <a:r>
              <a:rPr b="1" lang="de-DE" sz="5000" spc="-97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.</a:t>
            </a:r>
            <a:endParaRPr b="0" lang="de-DE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8" name="TextShape 2"/>
          <p:cNvSpPr txBox="1"/>
          <p:nvPr/>
        </p:nvSpPr>
        <p:spPr>
          <a:xfrm>
            <a:off x="688320" y="1036800"/>
            <a:ext cx="4536720" cy="113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734"/>
              </a:lnSpc>
            </a:pPr>
            <a:r>
              <a:rPr b="1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Dalibor Starčević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Managing director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E-Mail: dalibor.starcevic@maurer-electronics.hr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Telefon: + 385 21 274 131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9" name="TextShape 3"/>
          <p:cNvSpPr txBox="1"/>
          <p:nvPr/>
        </p:nvSpPr>
        <p:spPr>
          <a:xfrm>
            <a:off x="687600" y="6311160"/>
            <a:ext cx="143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734B864E-8288-45B8-AC1E-511359107688}" type="datetime1">
              <a:rPr b="0" lang="en-US" sz="1200" spc="-49" strike="noStrike">
                <a:solidFill>
                  <a:srgbClr val="7f8a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0" name="TextShape 4"/>
          <p:cNvSpPr txBox="1"/>
          <p:nvPr/>
        </p:nvSpPr>
        <p:spPr>
          <a:xfrm>
            <a:off x="1659600" y="6311160"/>
            <a:ext cx="941112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1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4559BDD-8FF1-4C41-BBA1-623311B94EFD}" type="slidenum">
              <a:rPr b="0" lang="en-US" sz="1200" spc="-49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2" name="CustomShape 6"/>
          <p:cNvSpPr/>
          <p:nvPr/>
        </p:nvSpPr>
        <p:spPr>
          <a:xfrm>
            <a:off x="5522040" y="1036800"/>
            <a:ext cx="453672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734"/>
              </a:lnSpc>
            </a:pPr>
            <a:r>
              <a:rPr b="1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Mladen Banović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Senior software developer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E-Mail: mladen.banovic@maurer-electronics.hr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Telefon: + 385 21 274 734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AOP Concepts: Joinpoint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Joinpoint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Well-defined point during the execution of your application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You can insert additional logic at Joinpoint's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Examples of Joinpoint's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4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Method invocation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5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Class initialization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6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Object initialization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C89584A2-C22B-4FD9-99FA-CC0DE25E9DAC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B046D352-80C1-46C4-B718-0D322B7ED532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5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86" name="Picture 9" descr=""/>
          <p:cNvPicPr/>
          <p:nvPr/>
        </p:nvPicPr>
        <p:blipFill>
          <a:blip r:embed="rId7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AOP Concepts: Advice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Advice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code that is executed at a particular Joinpoint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Types of Advice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before advice, which executes before joinpoint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4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after advice, which executes after joinpoint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5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around advice, which executes around joinpoint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3F06A148-2475-4AB8-BACD-1C4E53CA000D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1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29A3752-D3C0-48E9-9A6C-52B5C30C21E3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93" name="Picture 9" descr=""/>
          <p:cNvPicPr/>
          <p:nvPr/>
        </p:nvPicPr>
        <p:blipFill>
          <a:blip r:embed="rId6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AOP Concepts: Pointcuts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Pointcuts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Collection of the Joinpoints that you use when advice should be executed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A19D7346-7B98-4D7B-B08B-10CBE099320E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7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8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0823618-31DE-46EA-A373-35D2740F75CD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9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00" name="Picture 9" descr=""/>
          <p:cNvPicPr/>
          <p:nvPr/>
        </p:nvPicPr>
        <p:blipFill>
          <a:blip r:embed="rId2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AOP Concepts: Aspects &amp; Weaving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Aspects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 aspect is the combination of Advice and Pointcuts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Weaving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Process of actually inserting Aspects into the application code at the appropriate point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Types of Weaving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4"/>
              </a:buBlip>
            </a:pPr>
            <a:r>
              <a:rPr b="0" lang="de-DE" sz="18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Compile time weaving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5"/>
              </a:buBlip>
            </a:pPr>
            <a:r>
              <a:rPr b="0" lang="de-DE" sz="18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Runtime weaving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1F3E66D7-CA81-4211-9761-854EC02E35DB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4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5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9A2B3C9-15E2-4827-85D7-CF34FA14D374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6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07" name="Picture 9" descr=""/>
          <p:cNvPicPr/>
          <p:nvPr/>
        </p:nvPicPr>
        <p:blipFill>
          <a:blip r:embed="rId6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AOP Concepts: Target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 object whose execution flow is modified by some AOP process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They are sometimes called </a:t>
            </a:r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advised object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5C36F955-CEDF-46FB-9872-FBFD2A79F3E5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2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4592DC5-2418-4C09-81CC-7D654153FFB0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3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14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AOP Concepts: Introduction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Process by which you can modify the structure of an object by introducing additional methods or fields to it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You use the Introduction to make any object implement a specific interface without needing the object's class to implement that interface explicitly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5D37FFA4-BBED-47F1-ADA3-06795E57414E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09/28/2020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9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663F317-D578-411E-827B-54A5137D3916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 Basics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21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_bdr_template - Copy</Template>
  <TotalTime>1187</TotalTime>
  <Application>LibreOffice/5.3.6.1$Linux_X86_64 LibreOffice_project/30$Build-1</Application>
  <Words>1380</Words>
  <Paragraphs>449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2019-10-07T11:23:14Z</dcterms:created>
  <dc:creator>Mladen Banovic</dc:creator>
  <dc:description/>
  <dc:language>en-US</dc:language>
  <cp:lastModifiedBy>Windows-Benutzer</cp:lastModifiedBy>
  <cp:lastPrinted>2017-09-15T11:05:47Z</cp:lastPrinted>
  <dcterms:modified xsi:type="dcterms:W3CDTF">2019-11-10T20:45:29Z</dcterms:modified>
  <cp:revision>406</cp:revision>
  <dc:subject/>
  <dc:title>Zweizeilige Headline in Verdana Fett 40 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