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6.png" ContentType="image/png"/>
  <Override PartName="/ppt/media/image51.jpeg" ContentType="image/jpeg"/>
  <Override PartName="/ppt/media/image50.png" ContentType="image/png"/>
  <Override PartName="/ppt/media/image49.png" ContentType="image/png"/>
  <Override PartName="/ppt/media/image47.png" ContentType="image/png"/>
  <Override PartName="/ppt/media/image22.jpeg" ContentType="image/jpeg"/>
  <Override PartName="/ppt/media/image20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9.png" ContentType="image/png"/>
  <Override PartName="/ppt/media/image55.jpeg" ContentType="image/jpeg"/>
  <Override PartName="/ppt/media/image12.jpeg" ContentType="image/jpeg"/>
  <Override PartName="/ppt/media/image28.png" ContentType="image/png"/>
  <Override PartName="/ppt/media/image11.png" ContentType="image/png"/>
  <Override PartName="/ppt/media/image21.png" ContentType="image/png"/>
  <Override PartName="/ppt/media/image1.png" ContentType="image/png"/>
  <Override PartName="/ppt/media/image36.png" ContentType="image/png"/>
  <Override PartName="/ppt/media/image52.png" ContentType="image/png"/>
  <Override PartName="/ppt/media/image2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39.png" ContentType="image/png"/>
  <Override PartName="/ppt/media/image37.jpeg" ContentType="image/jpeg"/>
  <Override PartName="/ppt/media/image5.jpeg" ContentType="image/jpeg"/>
  <Override PartName="/ppt/media/image7.png" ContentType="image/png"/>
  <Override PartName="/ppt/media/image58.png" ContentType="image/png"/>
  <Override PartName="/ppt/media/image6.jpeg" ContentType="image/jpeg"/>
  <Override PartName="/ppt/media/image8.png" ContentType="image/png"/>
  <Override PartName="/ppt/media/image57.jpeg" ContentType="image/jpeg"/>
  <Override PartName="/ppt/media/image23.png" ContentType="image/png"/>
  <Override PartName="/ppt/media/image9.png" ContentType="image/png"/>
  <Override PartName="/ppt/media/image34.jpeg" ContentType="image/jpeg"/>
  <Override PartName="/ppt/media/image10.png" ContentType="image/png"/>
  <Override PartName="/ppt/media/image14.png" ContentType="image/png"/>
  <Override PartName="/ppt/media/image24.jpeg" ContentType="image/jpeg"/>
  <Override PartName="/ppt/media/image25.png" ContentType="image/png"/>
  <Override PartName="/ppt/media/image26.png" ContentType="image/png"/>
  <Override PartName="/ppt/media/image29.png" ContentType="image/png"/>
  <Override PartName="/ppt/media/image30.png" ContentType="image/png"/>
  <Override PartName="/ppt/media/image18.jpeg" ContentType="image/jpeg"/>
  <Override PartName="/ppt/media/image31.jpeg" ContentType="image/jpeg"/>
  <Override PartName="/ppt/media/image32.png" ContentType="image/png"/>
  <Override PartName="/ppt/media/image33.png" ContentType="image/png"/>
  <Override PartName="/ppt/media/image35.png" ContentType="image/png"/>
  <Override PartName="/ppt/media/image40.png" ContentType="image/png"/>
  <Override PartName="/ppt/media/image54.png" ContentType="image/png"/>
  <Override PartName="/ppt/media/image4.png" ContentType="image/png"/>
  <Override PartName="/ppt/media/image41.jpeg" ContentType="image/jpeg"/>
  <Override PartName="/ppt/media/image45.jpeg" ContentType="image/jpeg"/>
  <Override PartName="/ppt/media/image48.jpeg" ContentType="image/jpeg"/>
  <Override PartName="/ppt/media/image42.png" ContentType="image/png"/>
  <Override PartName="/ppt/media/image59.jpeg" ContentType="image/jpeg"/>
  <Override PartName="/ppt/media/image43.png" ContentType="image/png"/>
  <Override PartName="/ppt/media/image27.jpeg" ContentType="image/jpeg"/>
  <Override PartName="/ppt/media/image44.png" ContentType="image/png"/>
  <Override PartName="/ppt/media/image46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B84A4C4-F452-4A57-A36C-01E9EE9CE63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Achtung, nach dem Importieren eines neuen Motives das Bild in den Hintergrund positionieren. 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 mintgrüne Ecke, der mintgrüne Text, sowie das weiße Logo wurden nachträglich auf das Titelchart kopiert.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640977-609F-451A-8B05-59912D2A71A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4B1F2B8-C976-4E1C-B28C-6FAEDBC852C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0" y="3240"/>
            <a:ext cx="12191760" cy="6245640"/>
          </a:xfrm>
          <a:prstGeom prst="rect">
            <a:avLst/>
          </a:prstGeom>
        </p:spPr>
        <p:txBody>
          <a:bodyPr lIns="72000" rIns="72000" tIns="72000" bIns="72000">
            <a:norm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Bild 33,87 x 19,05 cm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70000" y="1865520"/>
            <a:ext cx="8459640" cy="12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Zweizeilige Headline in Verdana Fett 40 pt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CustomShape 2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684000" y="1476000"/>
            <a:ext cx="810720" cy="546840"/>
          </a:xfrm>
          <a:custGeom>
            <a:avLst/>
            <a:gdLst/>
            <a:ahLst/>
            <a:rect l="l" t="t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684000" y="5112000"/>
            <a:ext cx="1237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Datum: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Verfasser: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5"/>
          <p:cNvSpPr>
            <a:spLocks noGrp="1"/>
          </p:cNvSpPr>
          <p:nvPr>
            <p:ph type="body"/>
          </p:nvPr>
        </p:nvSpPr>
        <p:spPr>
          <a:xfrm>
            <a:off x="2070000" y="5112000"/>
            <a:ext cx="7083000" cy="867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Datum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Ort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Verfasser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" name="PlaceHolder 46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9E35DF93-1826-4EB2-9EB1-515AEE2FD7C1}" type="datetime1">
              <a:rPr b="0" lang="en-US" sz="1200" spc="-49" strike="noStrike">
                <a:solidFill>
                  <a:srgbClr val="9c9d9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7"/>
          <p:cNvSpPr>
            <a:spLocks noGrp="1"/>
          </p:cNvSpPr>
          <p:nvPr>
            <p:ph type="ftr"/>
          </p:nvPr>
        </p:nvSpPr>
        <p:spPr>
          <a:xfrm>
            <a:off x="1659600" y="6311160"/>
            <a:ext cx="941076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8"/>
          <p:cNvSpPr>
            <a:spLocks noGrp="1"/>
          </p:cNvSpPr>
          <p:nvPr>
            <p:ph type="sldNum"/>
          </p:nvPr>
        </p:nvSpPr>
        <p:spPr>
          <a:xfrm>
            <a:off x="1107072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2CC2C73-BA19-4604-AE86-3C34EA09CB97}" type="slidenum">
              <a:rPr b="0" lang="en-US" sz="1200" spc="-49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laceHolder 22"/>
          <p:cNvSpPr>
            <a:spLocks noGrp="1"/>
          </p:cNvSpPr>
          <p:nvPr>
            <p:ph type="title"/>
          </p:nvPr>
        </p:nvSpPr>
        <p:spPr>
          <a:xfrm>
            <a:off x="684000" y="995760"/>
            <a:ext cx="10818720" cy="53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Einzeilige Headline in Verdana Fett 28 pt.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6" name="PlaceHolder 23"/>
          <p:cNvSpPr>
            <a:spLocks noGrp="1"/>
          </p:cNvSpPr>
          <p:nvPr>
            <p:ph type="body"/>
          </p:nvPr>
        </p:nvSpPr>
        <p:spPr>
          <a:xfrm>
            <a:off x="684000" y="1746000"/>
            <a:ext cx="5327640" cy="4211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Erste Textebene ohne Aufzählung in Verdana Normal 24 pt.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Ebene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Ebene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Ebene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720000" indent="-143640">
              <a:lnSpc>
                <a:spcPct val="100000"/>
              </a:lnSpc>
              <a:spcAft>
                <a:spcPts val="601"/>
              </a:spcAft>
              <a:buBlip>
                <a:blip r:embed="rId5"/>
              </a:buBlip>
            </a:pPr>
            <a:r>
              <a:rPr b="0" lang="de-DE" sz="1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Ebene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7" name="PlaceHolder 24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BFECE2B4-DB34-4496-B2A3-32303141C4A9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25"/>
          <p:cNvSpPr>
            <a:spLocks noGrp="1"/>
          </p:cNvSpPr>
          <p:nvPr>
            <p:ph type="ftr"/>
          </p:nvPr>
        </p:nvSpPr>
        <p:spPr>
          <a:xfrm>
            <a:off x="1668240" y="6311160"/>
            <a:ext cx="939708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26"/>
          <p:cNvSpPr>
            <a:spLocks noGrp="1"/>
          </p:cNvSpPr>
          <p:nvPr>
            <p:ph type="sldNum"/>
          </p:nvPr>
        </p:nvSpPr>
        <p:spPr>
          <a:xfrm>
            <a:off x="1107108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735B10B-2FC5-4F1E-9404-71DCF618E758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27"/>
          <p:cNvSpPr>
            <a:spLocks noGrp="1"/>
          </p:cNvSpPr>
          <p:nvPr>
            <p:ph type="body"/>
          </p:nvPr>
        </p:nvSpPr>
        <p:spPr>
          <a:xfrm>
            <a:off x="684000" y="441720"/>
            <a:ext cx="8279640" cy="2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Text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1" name="PlaceHolder 28"/>
          <p:cNvSpPr>
            <a:spLocks noGrp="1"/>
          </p:cNvSpPr>
          <p:nvPr>
            <p:ph type="body"/>
          </p:nvPr>
        </p:nvSpPr>
        <p:spPr>
          <a:xfrm>
            <a:off x="6175080" y="1800000"/>
            <a:ext cx="5327640" cy="4085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 14,8 x 11,35 cm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23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Vielen Dank.</a:t>
            </a:r>
            <a:endParaRPr b="0" lang="de-DE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1" name="CustomShape 2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3"/>
          <p:cNvSpPr/>
          <p:nvPr/>
        </p:nvSpPr>
        <p:spPr>
          <a:xfrm>
            <a:off x="688320" y="5049720"/>
            <a:ext cx="65426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543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Hinweis: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Diese Präsentation ist Eigentum der Bundesdruckerei GmbH.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Sämtliche Inhalte – auch auszugsweise – dürfen nicht ohne die Genehmigung der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Bundesdruckerei GmbH vervielfältigt, weitergegeben oder veröffentlicht werden.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06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© 2017 by Bundesdruckerei GmbH.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4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Max Mustermann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Position oder Abteilung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info@maxmustermann.de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+49 (0)30 25 98-0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2" name="PlaceHolder 45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E12076E-31A7-4E1D-8009-075DBA1F73F0}" type="datetime1">
              <a:rPr b="0" lang="en-US" sz="1200" spc="-49" strike="noStrike">
                <a:solidFill>
                  <a:srgbClr val="7f8a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46"/>
          <p:cNvSpPr>
            <a:spLocks noGrp="1"/>
          </p:cNvSpPr>
          <p:nvPr>
            <p:ph type="ftr"/>
          </p:nvPr>
        </p:nvSpPr>
        <p:spPr>
          <a:xfrm>
            <a:off x="1659600" y="6311160"/>
            <a:ext cx="941112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PlaceHolder 47"/>
          <p:cNvSpPr>
            <a:spLocks noGrp="1"/>
          </p:cNvSpPr>
          <p:nvPr>
            <p:ph type="sldNum"/>
          </p:nvPr>
        </p:nvSpPr>
        <p:spPr>
          <a:xfrm>
            <a:off x="1107108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5298243-4838-472C-846B-E867B4DC065B}" type="slidenum">
              <a:rPr b="0" lang="en-US" sz="1200" spc="-49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Line 48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jpe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jpe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jpe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jpe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Bildplatzhalter 31" descr=""/>
          <p:cNvPicPr/>
          <p:nvPr/>
        </p:nvPicPr>
        <p:blipFill>
          <a:blip r:embed="rId1"/>
          <a:srcRect l="13" t="0" r="13" b="0"/>
          <a:stretch/>
        </p:blipFill>
        <p:spPr>
          <a:xfrm>
            <a:off x="0" y="3240"/>
            <a:ext cx="12191760" cy="624564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1170000" y="1865520"/>
            <a:ext cx="8459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170000" y="3267360"/>
            <a:ext cx="8459640" cy="74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2070000" y="5112000"/>
            <a:ext cx="7083000" cy="86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D4DB22B2-A1D8-4355-A2D9-42E6455644D6}" type="datetime1"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Split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Dalibor Starčević, Mladen Banović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3"/>
          <p:cNvSpPr/>
          <p:nvPr/>
        </p:nvSpPr>
        <p:spPr>
          <a:xfrm>
            <a:off x="684000" y="1476000"/>
            <a:ext cx="810720" cy="546840"/>
          </a:xfrm>
          <a:custGeom>
            <a:avLst/>
            <a:gdLst/>
            <a:ahLst/>
            <a:rect l="l" t="t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4"/>
          <p:cNvSpPr/>
          <p:nvPr/>
        </p:nvSpPr>
        <p:spPr>
          <a:xfrm>
            <a:off x="684000" y="5112000"/>
            <a:ext cx="1237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Place: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Trainer: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5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CDC480F5-A8D3-4A1A-AAB7-5BC67A514A20}" type="datetime1">
              <a:rPr b="0" lang="en-US" sz="1200" spc="-49" strike="noStrike">
                <a:solidFill>
                  <a:srgbClr val="9c9d9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26"/>
          <p:cNvSpPr txBox="1"/>
          <p:nvPr/>
        </p:nvSpPr>
        <p:spPr>
          <a:xfrm>
            <a:off x="1659600" y="6311160"/>
            <a:ext cx="941076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27"/>
          <p:cNvSpPr txBox="1"/>
          <p:nvPr/>
        </p:nvSpPr>
        <p:spPr>
          <a:xfrm>
            <a:off x="1107072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142BCAF-AD8D-4F5A-9CAB-3223E2134AC3}" type="slidenum">
              <a:rPr b="0" lang="en-US" sz="1200" spc="-49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5" name="Picture 5" descr=""/>
          <p:cNvPicPr/>
          <p:nvPr/>
        </p:nvPicPr>
        <p:blipFill>
          <a:blip r:embed="rId2"/>
          <a:stretch/>
        </p:blipFill>
        <p:spPr>
          <a:xfrm>
            <a:off x="10206720" y="2244240"/>
            <a:ext cx="1428480" cy="17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Structural Design Patterns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2372760" y="1643760"/>
            <a:ext cx="8697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Decorator or Wrapper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Wrapper is a special type of decorator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good example of the Decorator pattern in action is in web programming, when we might want a decorator to display results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Result is a collection of domain objects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D62BC9DA-0C01-494B-8A63-4762CAC83D82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7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8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E1B0A48-2322-4B7B-8C26-A42714E6567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30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Structural Design Patterns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2372760" y="1643760"/>
            <a:ext cx="8697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Decorator or Wrapper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Presentation needs additional information about each element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You do not want to complicate your domain objects with fields and methods needed only for the presentation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Then you can use Decorator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41EEB44-7F67-464F-BBF6-5C4284781313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744B10B-E1A8-4BF0-B949-22319650F1A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37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Structural Design Patterns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2372760" y="1643760"/>
            <a:ext cx="8697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Decorator or Wrapper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Favorite JSP tag library for displaying tabular data is DisplayTag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It makes extensive use of the Decorator pattern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C81C05E-E5E4-428F-8E4F-6E718197FF7D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1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006CE3C-31C0-4599-9034-9619ED57503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4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Behavioral Design Patterns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2372760" y="1643760"/>
            <a:ext cx="8697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Observer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Observer is used in situations where any number of other objects (observers) need to be notified when the observed object changes its state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Its use in Spring may represent a situation where you implement the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ApplicationListener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to receive notifications from Spring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28080E8E-1192-486D-917F-6AA4E82D8521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8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92DB584-9D03-479E-91C0-BD46BDDC87C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51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Behavioral Design Patterns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2372760" y="1643760"/>
            <a:ext cx="8697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Template Method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Template Method pattern is used to implement a skeleton of an algorithm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It implements the common parts of a computation and delegates the details to the implementation subclasses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This way, the subclasses cannot disrupt the overall computation but are free to perform their subtasks in any way necessary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B785750-2813-42F2-9979-C1A36C7B81EE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5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9A4012E-3AD5-46C3-B7A5-3BAEF266E700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58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Behavioral Design Patterns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2372760" y="1643760"/>
            <a:ext cx="8697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Template Method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JdbcTemplate, HibernateTemplate,...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BD8E2676-4D98-4C0B-B426-847E4556FE04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2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169D1B7-B7FC-4B88-B522-9D966DC81E2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4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65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Application Patterns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2372760" y="1643760"/>
            <a:ext cx="8697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TODO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F4999EF4-752A-401A-A1E8-C7B63A76FDD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0306E41-F003-4E75-98F8-DEE41074D17E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72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687600" y="3022560"/>
            <a:ext cx="8459640" cy="81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Thank you</a:t>
            </a:r>
            <a:r>
              <a:rPr b="1" lang="de-DE" sz="5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</a:t>
            </a:r>
            <a:endParaRPr b="0" lang="de-DE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688320" y="1036800"/>
            <a:ext cx="4536720" cy="113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734"/>
              </a:lnSpc>
            </a:pPr>
            <a:r>
              <a:rPr b="1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Dalibor Starčević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Managing director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dalibor.starcevic@maurer-electronics.hr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+ 385 21 274 131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687600" y="6311160"/>
            <a:ext cx="143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EA4AE41-93A4-4BC4-AD79-8C6EDF06F789}" type="datetime1">
              <a:rPr b="0" lang="en-US" sz="1200" spc="-49" strike="noStrike">
                <a:solidFill>
                  <a:srgbClr val="7f8a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6" name="TextShape 4"/>
          <p:cNvSpPr txBox="1"/>
          <p:nvPr/>
        </p:nvSpPr>
        <p:spPr>
          <a:xfrm>
            <a:off x="1659600" y="6311160"/>
            <a:ext cx="941112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14C9AF6-4425-4D18-B573-77904C48517D}" type="slidenum">
              <a:rPr b="0" lang="en-US" sz="1200" spc="-49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8" name="CustomShape 6"/>
          <p:cNvSpPr/>
          <p:nvPr/>
        </p:nvSpPr>
        <p:spPr>
          <a:xfrm>
            <a:off x="5522040" y="1036800"/>
            <a:ext cx="453672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734"/>
              </a:lnSpc>
            </a:pPr>
            <a:r>
              <a:rPr b="1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Mladen Banović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Senior software developer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mladen.banovic@maurer-electronics.hr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+ 385 21 274 734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Topics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3102120" y="1643760"/>
            <a:ext cx="78818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Design Patterns and Spring Framework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Creational Design Patterns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Structural Design Patterns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Behavioral Design Patterns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Application Patterns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320CD91-5D80-42B3-BCB7-B699051FB43B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F6CC314-4EE8-4CE3-8CAB-FDC151CF1534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2" name="Picture 9" descr=""/>
          <p:cNvPicPr/>
          <p:nvPr/>
        </p:nvPicPr>
        <p:blipFill>
          <a:blip r:embed="rId6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Design Patterns and Spring Framework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Implements a lot of standard GoF Patterns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Spring’s Mantra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Programming Against Interfaces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Not an Design Pattern 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Practical impact of the two injection strategies (constructor and dependency injection)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90227A51-B80E-447F-9538-22744977E959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90FA8AE-347E-4AD2-A916-EDC98AB0227A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9" name="Picture 9" descr=""/>
          <p:cNvPicPr/>
          <p:nvPr/>
        </p:nvPicPr>
        <p:blipFill>
          <a:blip r:embed="rId6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Creational Design Patterns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Singleton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Spring’s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implementations will treat your beans as singletons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 the Spring sense, the one and only one instance per bean definition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Unless you specifically request your beans to be prototypes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67BAAC3B-26CA-47E2-84D1-FFE258D3F91D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1EB25C2-92BA-4E0C-AC51-643752A6D08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86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Creational Design Patterns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Singleton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When you call the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getBean()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methods with the same arguments for non-prototype beans, you will get the same instance of the bean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5C1EC52-93ED-4681-AFE9-47995B36B0F2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48311CB-6E54-4C04-915B-13718E41CDD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93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294" name="CustomShape 7"/>
          <p:cNvSpPr/>
          <p:nvPr/>
        </p:nvSpPr>
        <p:spPr>
          <a:xfrm>
            <a:off x="2639160" y="4016880"/>
            <a:ext cx="807876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 id=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"singleMe"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class=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"java.lang.String"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scope=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"singleton"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Creational Design Patterns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Prototype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Define scope attribute as a prototype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BeanFactory will create a new instance of the bean every time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getBean()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is called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6E223066-F728-48FC-BA4D-3EB96FCC6241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8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9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21A05B6-8A12-4C40-9625-B9E9915F8962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01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02" name="CustomShape 7"/>
          <p:cNvSpPr/>
          <p:nvPr/>
        </p:nvSpPr>
        <p:spPr>
          <a:xfrm>
            <a:off x="2597400" y="4485240"/>
            <a:ext cx="871092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 id=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"prototypeMe"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class=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"java.lang.String"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scope=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"prototype"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Structural Design Patterns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2372760" y="1643760"/>
            <a:ext cx="8697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 is a widely-used pattern in Spring applications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Its use is often hidden behind standard Spring beans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proxy is an object that stands in place of the original object, and thus intercepts (and thus sees first) all method calls to the target object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0E666C2-DFE4-4B79-A494-FA2D7C72CC21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968E970-F4CD-4B05-87D5-3911D0BB973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09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Structural Design Patterns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2372760" y="1643760"/>
            <a:ext cx="8697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 can modify the behavior of the target object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range of the modifications spans from simple tracing, before and after processing, to invoking completely different methods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8BEB3F9-3214-4FB7-B0CC-1B2C35CB3B49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13E4663-6055-4F3F-B1BF-68EE7E24B095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16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Structural Design Patterns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2372760" y="1643760"/>
            <a:ext cx="8697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Adapter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uses of the Adapter pattern are mainly in the domain of application code, not Spring itself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makes use of the Adapter pattern in the JMS and AOP packages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A013A0C-149C-4A1E-A25A-29D0BB492D78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69E8593-BC4D-4954-9243-7CCEF750454A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Design Patterns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23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_bdr_template - Copy</Template>
  <TotalTime>1276</TotalTime>
  <Application>LibreOffice/5.3.6.1$Linux_X86_64 LibreOffice_project/30$Build-1</Application>
  <Words>750</Words>
  <Paragraphs>246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2019-10-07T11:23:14Z</dcterms:created>
  <dc:creator>Mladen Banovic</dc:creator>
  <dc:description/>
  <dc:language>en-US</dc:language>
  <cp:lastModifiedBy/>
  <cp:lastPrinted>2017-09-15T11:05:47Z</cp:lastPrinted>
  <dcterms:modified xsi:type="dcterms:W3CDTF">2020-09-24T12:30:37Z</dcterms:modified>
  <cp:revision>503</cp:revision>
  <dc:subject/>
  <dc:title>Zweizeilige Headline in Verdana Fett 40 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