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6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762901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7096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3/11/23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03246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6100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6A4B53A7-3209-46A6-9454-F38EAC8F11E7}" type="datetimeFigureOut">
              <a:rPr lang="en-US" smtClean="0"/>
              <a:t>3/11/23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86573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6A4B53A7-3209-46A6-9454-F38EAC8F11E7}" type="datetimeFigureOut">
              <a:rPr lang="en-US" smtClean="0"/>
              <a:t>3/11/23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98713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6A4B53A7-3209-46A6-9454-F38EAC8F11E7}" type="datetimeFigureOut">
              <a:rPr lang="en-US" smtClean="0"/>
              <a:pPr/>
              <a:t>3/11/23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603167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3/11/23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67792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3/11/23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0093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6A4B53A7-3209-46A6-9454-F38EAC8F11E7}" type="datetimeFigureOut">
              <a:rPr lang="en-US" smtClean="0"/>
              <a:t>3/11/23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0717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A4B53A7-3209-46A6-9454-F38EAC8F11E7}" type="datetimeFigureOut">
              <a:rPr lang="en-US" smtClean="0"/>
              <a:t>3/11/23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7678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A4B53A7-3209-46A6-9454-F38EAC8F11E7}" type="datetimeFigureOut">
              <a:rPr lang="en-US" smtClean="0"/>
              <a:pPr/>
              <a:t>3/11/23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73008953"/>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urful light bulb with business icons">
            <a:extLst>
              <a:ext uri="{FF2B5EF4-FFF2-40B4-BE49-F238E27FC236}">
                <a16:creationId xmlns:a16="http://schemas.microsoft.com/office/drawing/2014/main" id="{8E8B9E1B-F76A-1765-1115-04ACC3AB129D}"/>
              </a:ext>
            </a:extLst>
          </p:cNvPr>
          <p:cNvPicPr>
            <a:picLocks noChangeAspect="1"/>
          </p:cNvPicPr>
          <p:nvPr/>
        </p:nvPicPr>
        <p:blipFill rotWithShape="1">
          <a:blip r:embed="rId2">
            <a:duotone>
              <a:schemeClr val="accent1">
                <a:shade val="45000"/>
                <a:satMod val="135000"/>
              </a:schemeClr>
              <a:prstClr val="white"/>
            </a:duotone>
            <a:alphaModFix amt="35000"/>
          </a:blip>
          <a:srcRect t="11465" b="8178"/>
          <a:stretch/>
        </p:blipFill>
        <p:spPr>
          <a:xfrm>
            <a:off x="20" y="0"/>
            <a:ext cx="12191980" cy="7552677"/>
          </a:xfrm>
          <a:prstGeom prst="rect">
            <a:avLst/>
          </a:prstGeom>
        </p:spPr>
      </p:pic>
      <p:sp>
        <p:nvSpPr>
          <p:cNvPr id="2" name="Title 1">
            <a:extLst>
              <a:ext uri="{FF2B5EF4-FFF2-40B4-BE49-F238E27FC236}">
                <a16:creationId xmlns:a16="http://schemas.microsoft.com/office/drawing/2014/main" id="{B4DDACE6-1D34-AA92-280F-003772F6EA9C}"/>
              </a:ext>
            </a:extLst>
          </p:cNvPr>
          <p:cNvSpPr>
            <a:spLocks noGrp="1"/>
          </p:cNvSpPr>
          <p:nvPr>
            <p:ph type="ctrTitle"/>
          </p:nvPr>
        </p:nvSpPr>
        <p:spPr>
          <a:xfrm>
            <a:off x="994873" y="1377324"/>
            <a:ext cx="6347918" cy="1522285"/>
          </a:xfrm>
        </p:spPr>
        <p:txBody>
          <a:bodyPr anchor="b">
            <a:normAutofit/>
          </a:bodyPr>
          <a:lstStyle/>
          <a:p>
            <a:r>
              <a:rPr lang="en-GB" sz="4000" i="0" dirty="0">
                <a:solidFill>
                  <a:schemeClr val="bg1"/>
                </a:solidFill>
                <a:effectLst/>
                <a:cs typeface="Baloo Thambi" panose="03080902040302020200" pitchFamily="66" charset="77"/>
              </a:rPr>
              <a:t>Box Office Blockbusters:</a:t>
            </a:r>
            <a:endParaRPr lang="en-KE" sz="4000" dirty="0">
              <a:solidFill>
                <a:schemeClr val="bg1"/>
              </a:solidFill>
              <a:cs typeface="Baloo Thambi" panose="03080902040302020200" pitchFamily="66" charset="77"/>
            </a:endParaRPr>
          </a:p>
        </p:txBody>
      </p:sp>
      <p:sp>
        <p:nvSpPr>
          <p:cNvPr id="3" name="Subtitle 2">
            <a:extLst>
              <a:ext uri="{FF2B5EF4-FFF2-40B4-BE49-F238E27FC236}">
                <a16:creationId xmlns:a16="http://schemas.microsoft.com/office/drawing/2014/main" id="{ED806CF7-93B3-9113-147E-D09D1387A84E}"/>
              </a:ext>
            </a:extLst>
          </p:cNvPr>
          <p:cNvSpPr>
            <a:spLocks noGrp="1"/>
          </p:cNvSpPr>
          <p:nvPr>
            <p:ph type="subTitle" idx="1"/>
          </p:nvPr>
        </p:nvSpPr>
        <p:spPr>
          <a:xfrm>
            <a:off x="7449798" y="3544059"/>
            <a:ext cx="3633923" cy="2397488"/>
          </a:xfrm>
        </p:spPr>
        <p:txBody>
          <a:bodyPr anchor="ctr">
            <a:noAutofit/>
          </a:bodyPr>
          <a:lstStyle/>
          <a:p>
            <a:r>
              <a:rPr lang="en-GB" sz="4000" b="1" i="0" dirty="0">
                <a:solidFill>
                  <a:srgbClr val="FFFF00"/>
                </a:solidFill>
                <a:effectLst/>
              </a:rPr>
              <a:t>Analyzing Top Film Trends for Microsoft's New Movie Studio</a:t>
            </a:r>
            <a:endParaRPr lang="en-KE" sz="4000" b="1" dirty="0">
              <a:solidFill>
                <a:srgbClr val="FFFF00"/>
              </a:solidFill>
            </a:endParaRPr>
          </a:p>
        </p:txBody>
      </p:sp>
    </p:spTree>
    <p:extLst>
      <p:ext uri="{BB962C8B-B14F-4D97-AF65-F5344CB8AC3E}">
        <p14:creationId xmlns:p14="http://schemas.microsoft.com/office/powerpoint/2010/main" val="1897285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3D03-8E91-2C79-AF4A-EC0794B3AD49}"/>
              </a:ext>
            </a:extLst>
          </p:cNvPr>
          <p:cNvSpPr>
            <a:spLocks noGrp="1"/>
          </p:cNvSpPr>
          <p:nvPr>
            <p:ph type="title"/>
          </p:nvPr>
        </p:nvSpPr>
        <p:spPr>
          <a:xfrm>
            <a:off x="1557368" y="1528011"/>
            <a:ext cx="7729728" cy="2409444"/>
          </a:xfrm>
        </p:spPr>
        <p:txBody>
          <a:bodyPr>
            <a:normAutofit/>
          </a:bodyPr>
          <a:lstStyle/>
          <a:p>
            <a:pPr marL="0" indent="0"/>
            <a:r>
              <a:rPr lang="en-KE" dirty="0"/>
              <a:t>Presented by: </a:t>
            </a:r>
            <a:r>
              <a:rPr lang="en-KE" i="1" u="sng" dirty="0"/>
              <a:t>Leo Kariuki</a:t>
            </a:r>
            <a:br>
              <a:rPr lang="en-KE" i="1" u="sng" dirty="0"/>
            </a:br>
            <a:br>
              <a:rPr lang="en-KE" dirty="0"/>
            </a:br>
            <a:r>
              <a:rPr lang="en-KE" dirty="0"/>
              <a:t>Email : </a:t>
            </a:r>
            <a:r>
              <a:rPr lang="en-KE" i="1" dirty="0">
                <a:solidFill>
                  <a:srgbClr val="00B0F0"/>
                </a:solidFill>
              </a:rPr>
              <a:t>leokariuki98@gmail.com</a:t>
            </a:r>
            <a:br>
              <a:rPr lang="en-KE" i="1" u="sng" dirty="0">
                <a:solidFill>
                  <a:srgbClr val="0070C0"/>
                </a:solidFill>
              </a:rPr>
            </a:br>
            <a:endParaRPr lang="en-KE" dirty="0"/>
          </a:p>
        </p:txBody>
      </p:sp>
      <p:sp>
        <p:nvSpPr>
          <p:cNvPr id="3" name="Content Placeholder 2">
            <a:extLst>
              <a:ext uri="{FF2B5EF4-FFF2-40B4-BE49-F238E27FC236}">
                <a16:creationId xmlns:a16="http://schemas.microsoft.com/office/drawing/2014/main" id="{319C34F9-E4DF-9177-2930-DCA57AEE43AB}"/>
              </a:ext>
            </a:extLst>
          </p:cNvPr>
          <p:cNvSpPr>
            <a:spLocks noGrp="1"/>
          </p:cNvSpPr>
          <p:nvPr>
            <p:ph idx="1"/>
          </p:nvPr>
        </p:nvSpPr>
        <p:spPr>
          <a:xfrm>
            <a:off x="1557368" y="3937455"/>
            <a:ext cx="7729728" cy="4219956"/>
          </a:xfrm>
        </p:spPr>
        <p:txBody>
          <a:bodyPr/>
          <a:lstStyle/>
          <a:p>
            <a:pPr marL="0" indent="0">
              <a:buNone/>
            </a:pPr>
            <a:endParaRPr lang="en-KE" i="1" u="sng" dirty="0">
              <a:solidFill>
                <a:srgbClr val="0070C0"/>
              </a:solidFill>
            </a:endParaRPr>
          </a:p>
        </p:txBody>
      </p:sp>
    </p:spTree>
    <p:extLst>
      <p:ext uri="{BB962C8B-B14F-4D97-AF65-F5344CB8AC3E}">
        <p14:creationId xmlns:p14="http://schemas.microsoft.com/office/powerpoint/2010/main" val="344234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409C-530D-03B9-83BE-258E9CA62728}"/>
              </a:ext>
            </a:extLst>
          </p:cNvPr>
          <p:cNvSpPr>
            <a:spLocks noGrp="1"/>
          </p:cNvSpPr>
          <p:nvPr>
            <p:ph type="ctrTitle"/>
          </p:nvPr>
        </p:nvSpPr>
        <p:spPr/>
        <p:txBody>
          <a:bodyPr/>
          <a:lstStyle/>
          <a:p>
            <a:r>
              <a:rPr lang="en-KE" dirty="0"/>
              <a:t>THANK  YOU</a:t>
            </a:r>
          </a:p>
        </p:txBody>
      </p:sp>
      <p:sp>
        <p:nvSpPr>
          <p:cNvPr id="3" name="Subtitle 2">
            <a:extLst>
              <a:ext uri="{FF2B5EF4-FFF2-40B4-BE49-F238E27FC236}">
                <a16:creationId xmlns:a16="http://schemas.microsoft.com/office/drawing/2014/main" id="{58961849-A85C-98BA-9D4A-4B41E1ABBD24}"/>
              </a:ext>
            </a:extLst>
          </p:cNvPr>
          <p:cNvSpPr>
            <a:spLocks noGrp="1"/>
          </p:cNvSpPr>
          <p:nvPr>
            <p:ph type="subTitle" idx="1"/>
          </p:nvPr>
        </p:nvSpPr>
        <p:spPr/>
        <p:txBody>
          <a:bodyPr/>
          <a:lstStyle/>
          <a:p>
            <a:endParaRPr lang="en-KE"/>
          </a:p>
        </p:txBody>
      </p:sp>
    </p:spTree>
    <p:extLst>
      <p:ext uri="{BB962C8B-B14F-4D97-AF65-F5344CB8AC3E}">
        <p14:creationId xmlns:p14="http://schemas.microsoft.com/office/powerpoint/2010/main" val="249157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3ADC-DDAA-70A9-836A-A43B0D875B8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KE" b="1">
                <a:solidFill>
                  <a:srgbClr val="FFFFFF"/>
                </a:solidFill>
              </a:rPr>
              <a:t>Overview</a:t>
            </a:r>
          </a:p>
        </p:txBody>
      </p:sp>
      <p:sp>
        <p:nvSpPr>
          <p:cNvPr id="3" name="Content Placeholder 2">
            <a:extLst>
              <a:ext uri="{FF2B5EF4-FFF2-40B4-BE49-F238E27FC236}">
                <a16:creationId xmlns:a16="http://schemas.microsoft.com/office/drawing/2014/main" id="{04390068-619A-A0D5-68E7-F5C4D4B892DE}"/>
              </a:ext>
            </a:extLst>
          </p:cNvPr>
          <p:cNvSpPr>
            <a:spLocks noGrp="1"/>
          </p:cNvSpPr>
          <p:nvPr>
            <p:ph idx="1"/>
          </p:nvPr>
        </p:nvSpPr>
        <p:spPr>
          <a:xfrm>
            <a:off x="5591695" y="1402080"/>
            <a:ext cx="5320696" cy="4053840"/>
          </a:xfrm>
        </p:spPr>
        <p:txBody>
          <a:bodyPr anchor="ctr">
            <a:normAutofit/>
          </a:bodyPr>
          <a:lstStyle/>
          <a:p>
            <a:pPr marL="0" indent="0">
              <a:lnSpc>
                <a:spcPct val="90000"/>
              </a:lnSpc>
              <a:buNone/>
            </a:pPr>
            <a:r>
              <a:rPr lang="en-GB" b="0" i="0">
                <a:effectLst/>
                <a:latin typeface="Times New Roman" panose="02020603050405020304" pitchFamily="18" charset="0"/>
                <a:cs typeface="Times New Roman" panose="02020603050405020304" pitchFamily="18" charset="0"/>
              </a:rPr>
              <a:t>Business Problem: Microsoft wants to create a new movie studio but lacks knowledge of the film industry. They want to explore the current trends and successful movie genres to make informed decisions about what types of films they should create</a:t>
            </a:r>
            <a:r>
              <a:rPr lang="en-GB" b="0" i="0">
                <a:effectLst/>
                <a:highlight>
                  <a:srgbClr val="808080"/>
                </a:highlight>
                <a:latin typeface="Times New Roman" panose="02020603050405020304" pitchFamily="18" charset="0"/>
                <a:cs typeface="Times New Roman" panose="02020603050405020304" pitchFamily="18" charset="0"/>
              </a:rPr>
              <a:t>.</a:t>
            </a:r>
          </a:p>
          <a:p>
            <a:pPr marL="0" indent="0">
              <a:lnSpc>
                <a:spcPct val="90000"/>
              </a:lnSpc>
              <a:buNone/>
            </a:pPr>
            <a:r>
              <a:rPr lang="en-GB">
                <a:latin typeface="Times New Roman" panose="02020603050405020304" pitchFamily="18" charset="0"/>
                <a:cs typeface="Times New Roman" panose="02020603050405020304" pitchFamily="18" charset="0"/>
              </a:rPr>
              <a:t>The following procedure has been applied in solving the business problem:</a:t>
            </a:r>
            <a:endParaRPr lang="en-GB" b="0" i="0">
              <a:effectLst/>
              <a:latin typeface="Times New Roman" panose="02020603050405020304" pitchFamily="18" charset="0"/>
              <a:cs typeface="Times New Roman" panose="02020603050405020304" pitchFamily="18" charset="0"/>
            </a:endParaRPr>
          </a:p>
          <a:p>
            <a:pPr>
              <a:lnSpc>
                <a:spcPct val="90000"/>
              </a:lnSpc>
              <a:buFont typeface="Wingdings" pitchFamily="2" charset="2"/>
              <a:buChar char="Ø"/>
            </a:pPr>
            <a:r>
              <a:rPr lang="en-GB" b="0" i="0">
                <a:effectLst/>
                <a:latin typeface="Times New Roman" panose="02020603050405020304" pitchFamily="18" charset="0"/>
                <a:cs typeface="Times New Roman" panose="02020603050405020304" pitchFamily="18" charset="0"/>
              </a:rPr>
              <a:t>Research and analyzing the current movie trends: Research on the current movie trends and successful genres that are performing well at the box office. The research helps identify which genres are popular among audiences and which genres are profitable for the film industry. The use of data analytics has been applied  in identifying movie trends, analyzing audience behavior, and predicting movie success.</a:t>
            </a:r>
          </a:p>
          <a:p>
            <a:pPr marL="0" indent="0">
              <a:lnSpc>
                <a:spcPct val="90000"/>
              </a:lnSpc>
              <a:buNone/>
            </a:pPr>
            <a:endParaRPr lang="en-GB" b="0" i="0">
              <a:effectLst/>
              <a:latin typeface="Times New Roman" panose="02020603050405020304" pitchFamily="18" charset="0"/>
              <a:cs typeface="Times New Roman" panose="02020603050405020304" pitchFamily="18" charset="0"/>
            </a:endParaRPr>
          </a:p>
          <a:p>
            <a:pPr marL="0" indent="0">
              <a:lnSpc>
                <a:spcPct val="90000"/>
              </a:lnSpc>
              <a:buNone/>
            </a:pPr>
            <a:endParaRPr lang="en-K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078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EEB9-CCFB-B00D-751D-6286E0B8CBCA}"/>
              </a:ext>
            </a:extLst>
          </p:cNvPr>
          <p:cNvSpPr>
            <a:spLocks noGrp="1"/>
          </p:cNvSpPr>
          <p:nvPr>
            <p:ph type="title"/>
          </p:nvPr>
        </p:nvSpPr>
        <p:spPr>
          <a:xfrm>
            <a:off x="2231136" y="193167"/>
            <a:ext cx="7729728" cy="1188720"/>
          </a:xfrm>
        </p:spPr>
        <p:txBody>
          <a:bodyPr/>
          <a:lstStyle/>
          <a:p>
            <a:r>
              <a:rPr lang="en-KE" b="1" dirty="0"/>
              <a:t>TOP 10 HIGHEST GROSSING MOVIES</a:t>
            </a:r>
          </a:p>
        </p:txBody>
      </p:sp>
      <p:pic>
        <p:nvPicPr>
          <p:cNvPr id="5122" name="Picture 2">
            <a:extLst>
              <a:ext uri="{FF2B5EF4-FFF2-40B4-BE49-F238E27FC236}">
                <a16:creationId xmlns:a16="http://schemas.microsoft.com/office/drawing/2014/main" id="{C3AB1990-1F60-0172-8A51-168E426FFB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1" y="1381887"/>
            <a:ext cx="11972924" cy="566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97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43D9-55ED-2C0F-AB35-747C23A1457D}"/>
              </a:ext>
            </a:extLst>
          </p:cNvPr>
          <p:cNvSpPr>
            <a:spLocks noGrp="1"/>
          </p:cNvSpPr>
          <p:nvPr>
            <p:ph type="title"/>
          </p:nvPr>
        </p:nvSpPr>
        <p:spPr>
          <a:xfrm>
            <a:off x="1689715" y="0"/>
            <a:ext cx="7729728" cy="1188720"/>
          </a:xfrm>
        </p:spPr>
        <p:txBody>
          <a:bodyPr>
            <a:normAutofit/>
          </a:bodyPr>
          <a:lstStyle/>
          <a:p>
            <a:r>
              <a:rPr lang="en-KE" sz="2800" b="1" dirty="0"/>
              <a:t>Top 10 Highest Grossing Movies and their Genres</a:t>
            </a:r>
          </a:p>
        </p:txBody>
      </p:sp>
      <p:sp>
        <p:nvSpPr>
          <p:cNvPr id="3" name="Content Placeholder 2">
            <a:extLst>
              <a:ext uri="{FF2B5EF4-FFF2-40B4-BE49-F238E27FC236}">
                <a16:creationId xmlns:a16="http://schemas.microsoft.com/office/drawing/2014/main" id="{04786B8F-5195-69A6-310E-00C7062AFD48}"/>
              </a:ext>
            </a:extLst>
          </p:cNvPr>
          <p:cNvSpPr>
            <a:spLocks noGrp="1"/>
          </p:cNvSpPr>
          <p:nvPr>
            <p:ph idx="1"/>
          </p:nvPr>
        </p:nvSpPr>
        <p:spPr>
          <a:xfrm>
            <a:off x="838200" y="1512804"/>
            <a:ext cx="10515600" cy="4351338"/>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Marvel's The Avengers (2012) - </a:t>
            </a:r>
            <a:r>
              <a:rPr lang="en-GB" i="1" dirty="0">
                <a:solidFill>
                  <a:srgbClr val="00B0F0"/>
                </a:solidFill>
                <a:latin typeface="Times New Roman" panose="02020603050405020304" pitchFamily="18" charset="0"/>
                <a:cs typeface="Times New Roman" panose="02020603050405020304" pitchFamily="18" charset="0"/>
              </a:rPr>
              <a:t>Action/Adventure/Sci-Fi</a:t>
            </a:r>
          </a:p>
          <a:p>
            <a:r>
              <a:rPr lang="en-GB" dirty="0">
                <a:latin typeface="Times New Roman" panose="02020603050405020304" pitchFamily="18" charset="0"/>
                <a:cs typeface="Times New Roman" panose="02020603050405020304" pitchFamily="18" charset="0"/>
              </a:rPr>
              <a:t>Avengers: Age of Ultron (2015) - </a:t>
            </a:r>
            <a:r>
              <a:rPr lang="en-GB" i="1" dirty="0">
                <a:solidFill>
                  <a:srgbClr val="00B0F0"/>
                </a:solidFill>
                <a:latin typeface="Times New Roman" panose="02020603050405020304" pitchFamily="18" charset="0"/>
                <a:cs typeface="Times New Roman" panose="02020603050405020304" pitchFamily="18" charset="0"/>
              </a:rPr>
              <a:t>Action/Adventure/Sci-Fi</a:t>
            </a:r>
          </a:p>
          <a:p>
            <a:r>
              <a:rPr lang="en-GB" dirty="0">
                <a:latin typeface="Times New Roman" panose="02020603050405020304" pitchFamily="18" charset="0"/>
                <a:cs typeface="Times New Roman" panose="02020603050405020304" pitchFamily="18" charset="0"/>
              </a:rPr>
              <a:t>Black Panther (2018) - </a:t>
            </a:r>
            <a:r>
              <a:rPr lang="en-GB" i="1" dirty="0">
                <a:solidFill>
                  <a:srgbClr val="00B0F0"/>
                </a:solidFill>
                <a:latin typeface="Times New Roman" panose="02020603050405020304" pitchFamily="18" charset="0"/>
                <a:cs typeface="Times New Roman" panose="02020603050405020304" pitchFamily="18" charset="0"/>
              </a:rPr>
              <a:t>Action/Adventure/Sci-Fi</a:t>
            </a:r>
          </a:p>
          <a:p>
            <a:r>
              <a:rPr lang="en-GB" dirty="0">
                <a:latin typeface="Times New Roman" panose="02020603050405020304" pitchFamily="18" charset="0"/>
                <a:cs typeface="Times New Roman" panose="02020603050405020304" pitchFamily="18" charset="0"/>
              </a:rPr>
              <a:t>Harry Potter and the Deathly Hallows Part 2 (2011) - </a:t>
            </a:r>
            <a:r>
              <a:rPr lang="en-GB" i="1" dirty="0">
                <a:solidFill>
                  <a:srgbClr val="00B0F0"/>
                </a:solidFill>
                <a:latin typeface="Times New Roman" panose="02020603050405020304" pitchFamily="18" charset="0"/>
                <a:cs typeface="Times New Roman" panose="02020603050405020304" pitchFamily="18" charset="0"/>
              </a:rPr>
              <a:t>Fantasy/Adventure</a:t>
            </a:r>
          </a:p>
          <a:p>
            <a:r>
              <a:rPr lang="en-GB" dirty="0">
                <a:latin typeface="Times New Roman" panose="02020603050405020304" pitchFamily="18" charset="0"/>
                <a:cs typeface="Times New Roman" panose="02020603050405020304" pitchFamily="18" charset="0"/>
              </a:rPr>
              <a:t>Star Wars: The Last Jedi (2017) - </a:t>
            </a:r>
            <a:r>
              <a:rPr lang="en-GB" i="1" dirty="0">
                <a:solidFill>
                  <a:srgbClr val="00B0F0"/>
                </a:solidFill>
                <a:latin typeface="Times New Roman" panose="02020603050405020304" pitchFamily="18" charset="0"/>
                <a:cs typeface="Times New Roman" panose="02020603050405020304" pitchFamily="18" charset="0"/>
              </a:rPr>
              <a:t>Action/Adventure/Sci-Fi</a:t>
            </a:r>
          </a:p>
          <a:p>
            <a:r>
              <a:rPr lang="en-GB" dirty="0">
                <a:latin typeface="Times New Roman" panose="02020603050405020304" pitchFamily="18" charset="0"/>
                <a:cs typeface="Times New Roman" panose="02020603050405020304" pitchFamily="18" charset="0"/>
              </a:rPr>
              <a:t>Jurassic World: Fallen Kingdom (2018) - </a:t>
            </a:r>
            <a:r>
              <a:rPr lang="en-GB" i="1" dirty="0">
                <a:solidFill>
                  <a:srgbClr val="00B0F0"/>
                </a:solidFill>
                <a:latin typeface="Times New Roman" panose="02020603050405020304" pitchFamily="18" charset="0"/>
                <a:cs typeface="Times New Roman" panose="02020603050405020304" pitchFamily="18" charset="0"/>
              </a:rPr>
              <a:t>Action/Adventure/Sci-Fi</a:t>
            </a:r>
          </a:p>
          <a:p>
            <a:r>
              <a:rPr lang="en-GB" dirty="0">
                <a:latin typeface="Times New Roman" panose="02020603050405020304" pitchFamily="18" charset="0"/>
                <a:cs typeface="Times New Roman" panose="02020603050405020304" pitchFamily="18" charset="0"/>
              </a:rPr>
              <a:t>Frozen (2013) - </a:t>
            </a:r>
            <a:r>
              <a:rPr lang="en-GB" i="1" dirty="0">
                <a:solidFill>
                  <a:srgbClr val="00B0F0"/>
                </a:solidFill>
                <a:latin typeface="Times New Roman" panose="02020603050405020304" pitchFamily="18" charset="0"/>
                <a:cs typeface="Times New Roman" panose="02020603050405020304" pitchFamily="18" charset="0"/>
              </a:rPr>
              <a:t>Animation/Fantasy/Musical</a:t>
            </a:r>
          </a:p>
          <a:p>
            <a:r>
              <a:rPr lang="en-GB" dirty="0">
                <a:latin typeface="Times New Roman" panose="02020603050405020304" pitchFamily="18" charset="0"/>
                <a:cs typeface="Times New Roman" panose="02020603050405020304" pitchFamily="18" charset="0"/>
              </a:rPr>
              <a:t>Beauty and the Beast (2017) - </a:t>
            </a:r>
            <a:r>
              <a:rPr lang="en-GB" i="1" dirty="0">
                <a:solidFill>
                  <a:srgbClr val="00B0F0"/>
                </a:solidFill>
                <a:latin typeface="Times New Roman" panose="02020603050405020304" pitchFamily="18" charset="0"/>
                <a:cs typeface="Times New Roman" panose="02020603050405020304" pitchFamily="18" charset="0"/>
              </a:rPr>
              <a:t>Fantasy/Musical/Romance</a:t>
            </a:r>
          </a:p>
          <a:p>
            <a:r>
              <a:rPr lang="en-GB" dirty="0">
                <a:latin typeface="Times New Roman" panose="02020603050405020304" pitchFamily="18" charset="0"/>
                <a:cs typeface="Times New Roman" panose="02020603050405020304" pitchFamily="18" charset="0"/>
              </a:rPr>
              <a:t>Incredibles 2 (2018) - </a:t>
            </a:r>
            <a:r>
              <a:rPr lang="en-GB" i="1" dirty="0">
                <a:solidFill>
                  <a:srgbClr val="00B0F0"/>
                </a:solidFill>
                <a:latin typeface="Times New Roman" panose="02020603050405020304" pitchFamily="18" charset="0"/>
                <a:cs typeface="Times New Roman" panose="02020603050405020304" pitchFamily="18" charset="0"/>
              </a:rPr>
              <a:t>Animation/Action/Adventure</a:t>
            </a:r>
          </a:p>
          <a:p>
            <a:r>
              <a:rPr lang="en-GB" dirty="0">
                <a:latin typeface="Times New Roman" panose="02020603050405020304" pitchFamily="18" charset="0"/>
                <a:cs typeface="Times New Roman" panose="02020603050405020304" pitchFamily="18" charset="0"/>
              </a:rPr>
              <a:t>Iron Man 3 (2013) - </a:t>
            </a:r>
            <a:r>
              <a:rPr lang="en-GB" i="1" dirty="0">
                <a:solidFill>
                  <a:srgbClr val="00B0F0"/>
                </a:solidFill>
                <a:latin typeface="Times New Roman" panose="02020603050405020304" pitchFamily="18" charset="0"/>
                <a:cs typeface="Times New Roman" panose="02020603050405020304" pitchFamily="18" charset="0"/>
              </a:rPr>
              <a:t>Action/Sci-Fi</a:t>
            </a:r>
          </a:p>
          <a:p>
            <a:pPr marL="0" indent="0">
              <a:buNone/>
            </a:pPr>
            <a:endParaRPr lang="en-GB" i="1" dirty="0">
              <a:solidFill>
                <a:srgbClr val="00B0F0"/>
              </a:solidFill>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The top selling movies majorly belong in the </a:t>
            </a:r>
            <a:r>
              <a:rPr lang="en-GB" u="sng" dirty="0">
                <a:latin typeface="Times New Roman" panose="02020603050405020304" pitchFamily="18" charset="0"/>
                <a:cs typeface="Times New Roman" panose="02020603050405020304" pitchFamily="18" charset="0"/>
              </a:rPr>
              <a:t>Action|Adventure|Sci-Fi</a:t>
            </a:r>
            <a:r>
              <a:rPr lang="en-GB" dirty="0">
                <a:latin typeface="Times New Roman" panose="02020603050405020304" pitchFamily="18" charset="0"/>
                <a:cs typeface="Times New Roman" panose="02020603050405020304" pitchFamily="18" charset="0"/>
              </a:rPr>
              <a:t>, </a:t>
            </a:r>
            <a:r>
              <a:rPr lang="en-GB" u="sng" dirty="0">
                <a:latin typeface="Times New Roman" panose="02020603050405020304" pitchFamily="18" charset="0"/>
                <a:cs typeface="Times New Roman" panose="02020603050405020304" pitchFamily="18" charset="0"/>
              </a:rPr>
              <a:t>Animation|Fantasy</a:t>
            </a:r>
            <a:r>
              <a:rPr lang="en-GB" dirty="0">
                <a:latin typeface="Times New Roman" panose="02020603050405020304" pitchFamily="18" charset="0"/>
                <a:cs typeface="Times New Roman" panose="02020603050405020304" pitchFamily="18" charset="0"/>
              </a:rPr>
              <a:t> genres.</a:t>
            </a:r>
          </a:p>
          <a:p>
            <a:pPr marL="0" indent="0">
              <a:buNone/>
            </a:pPr>
            <a:endParaRPr lang="en-KE" i="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27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4C1F-9BD8-5270-4ED8-9EB5CED78104}"/>
              </a:ext>
            </a:extLst>
          </p:cNvPr>
          <p:cNvSpPr>
            <a:spLocks noGrp="1"/>
          </p:cNvSpPr>
          <p:nvPr>
            <p:ph type="title"/>
          </p:nvPr>
        </p:nvSpPr>
        <p:spPr>
          <a:xfrm>
            <a:off x="838200" y="171451"/>
            <a:ext cx="10515600" cy="1028699"/>
          </a:xfrm>
        </p:spPr>
        <p:txBody>
          <a:bodyPr>
            <a:normAutofit/>
          </a:bodyPr>
          <a:lstStyle/>
          <a:p>
            <a:r>
              <a:rPr lang="en-KE" sz="2800" b="1" dirty="0"/>
              <a:t>Top 10 Most Popular Movies</a:t>
            </a:r>
          </a:p>
        </p:txBody>
      </p:sp>
      <p:pic>
        <p:nvPicPr>
          <p:cNvPr id="3074" name="Picture 2">
            <a:extLst>
              <a:ext uri="{FF2B5EF4-FFF2-40B4-BE49-F238E27FC236}">
                <a16:creationId xmlns:a16="http://schemas.microsoft.com/office/drawing/2014/main" id="{F5AE742C-0369-664F-205A-E2865EDD9E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376" y="1371599"/>
            <a:ext cx="1025842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3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CAFF-6768-D577-5B3A-4D3F994BBF5C}"/>
              </a:ext>
            </a:extLst>
          </p:cNvPr>
          <p:cNvSpPr>
            <a:spLocks noGrp="1"/>
          </p:cNvSpPr>
          <p:nvPr>
            <p:ph type="title"/>
          </p:nvPr>
        </p:nvSpPr>
        <p:spPr>
          <a:xfrm>
            <a:off x="838200" y="128588"/>
            <a:ext cx="10515600" cy="985838"/>
          </a:xfrm>
        </p:spPr>
        <p:txBody>
          <a:bodyPr>
            <a:normAutofit fontScale="90000"/>
          </a:bodyPr>
          <a:lstStyle/>
          <a:p>
            <a:r>
              <a:rPr lang="en-GB" sz="2800" b="1" dirty="0"/>
              <a:t>Action|Adventure|Sci-Fi|Animation movies as percentages of the Domestic Gross of the Top 10 movies</a:t>
            </a:r>
            <a:endParaRPr lang="en-KE" sz="2800" b="1" dirty="0"/>
          </a:p>
        </p:txBody>
      </p:sp>
      <p:pic>
        <p:nvPicPr>
          <p:cNvPr id="4098" name="Picture 2">
            <a:extLst>
              <a:ext uri="{FF2B5EF4-FFF2-40B4-BE49-F238E27FC236}">
                <a16:creationId xmlns:a16="http://schemas.microsoft.com/office/drawing/2014/main" id="{C4BE2760-BCE7-E672-6283-58AFA97BB3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7324" y="1400175"/>
            <a:ext cx="9129713" cy="532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40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A78D-3391-F369-9C51-11D267720CA4}"/>
              </a:ext>
            </a:extLst>
          </p:cNvPr>
          <p:cNvSpPr>
            <a:spLocks noGrp="1"/>
          </p:cNvSpPr>
          <p:nvPr>
            <p:ph type="title"/>
          </p:nvPr>
        </p:nvSpPr>
        <p:spPr>
          <a:xfrm>
            <a:off x="838200" y="1"/>
            <a:ext cx="10515600" cy="1130967"/>
          </a:xfrm>
        </p:spPr>
        <p:txBody>
          <a:bodyPr>
            <a:normAutofit fontScale="90000"/>
          </a:bodyPr>
          <a:lstStyle/>
          <a:p>
            <a:r>
              <a:rPr lang="en-KE" sz="3200" b="1" dirty="0"/>
              <a:t>Range of runtime minutes for the top selling genres</a:t>
            </a:r>
          </a:p>
        </p:txBody>
      </p:sp>
      <p:graphicFrame>
        <p:nvGraphicFramePr>
          <p:cNvPr id="5" name="Table 5">
            <a:extLst>
              <a:ext uri="{FF2B5EF4-FFF2-40B4-BE49-F238E27FC236}">
                <a16:creationId xmlns:a16="http://schemas.microsoft.com/office/drawing/2014/main" id="{D89C27AD-F8B9-169C-C190-DB672C82E091}"/>
              </a:ext>
            </a:extLst>
          </p:cNvPr>
          <p:cNvGraphicFramePr>
            <a:graphicFrameLocks noGrp="1"/>
          </p:cNvGraphicFramePr>
          <p:nvPr>
            <p:ph idx="1"/>
            <p:extLst>
              <p:ext uri="{D42A27DB-BD31-4B8C-83A1-F6EECF244321}">
                <p14:modId xmlns:p14="http://schemas.microsoft.com/office/powerpoint/2010/main" val="1124073169"/>
              </p:ext>
            </p:extLst>
          </p:nvPr>
        </p:nvGraphicFramePr>
        <p:xfrm>
          <a:off x="838200" y="1503947"/>
          <a:ext cx="10515600" cy="4668255"/>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461500673"/>
                    </a:ext>
                  </a:extLst>
                </a:gridCol>
                <a:gridCol w="5257800">
                  <a:extLst>
                    <a:ext uri="{9D8B030D-6E8A-4147-A177-3AD203B41FA5}">
                      <a16:colId xmlns:a16="http://schemas.microsoft.com/office/drawing/2014/main" val="3208443351"/>
                    </a:ext>
                  </a:extLst>
                </a:gridCol>
              </a:tblGrid>
              <a:tr h="501889">
                <a:tc>
                  <a:txBody>
                    <a:bodyPr/>
                    <a:lstStyle/>
                    <a:p>
                      <a:r>
                        <a:rPr lang="en-KE" dirty="0"/>
                        <a:t>Genre</a:t>
                      </a:r>
                    </a:p>
                  </a:txBody>
                  <a:tcPr/>
                </a:tc>
                <a:tc>
                  <a:txBody>
                    <a:bodyPr/>
                    <a:lstStyle/>
                    <a:p>
                      <a:r>
                        <a:rPr lang="en-KE" dirty="0"/>
                        <a:t>Runtime</a:t>
                      </a:r>
                    </a:p>
                  </a:txBody>
                  <a:tcPr/>
                </a:tc>
                <a:extLst>
                  <a:ext uri="{0D108BD9-81ED-4DB2-BD59-A6C34878D82A}">
                    <a16:rowId xmlns:a16="http://schemas.microsoft.com/office/drawing/2014/main" val="752505897"/>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Adventure|Classics|Drama</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104 minutes</a:t>
                      </a:r>
                    </a:p>
                  </a:txBody>
                  <a:tcPr/>
                </a:tc>
                <a:extLst>
                  <a:ext uri="{0D108BD9-81ED-4DB2-BD59-A6C34878D82A}">
                    <a16:rowId xmlns:a16="http://schemas.microsoft.com/office/drawing/2014/main" val="17563127"/>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Drama|Science Fiction and Fantasy</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108 minutes</a:t>
                      </a:r>
                    </a:p>
                  </a:txBody>
                  <a:tcPr/>
                </a:tc>
                <a:extLst>
                  <a:ext uri="{0D108BD9-81ED-4DB2-BD59-A6C34878D82A}">
                    <a16:rowId xmlns:a16="http://schemas.microsoft.com/office/drawing/2014/main" val="1483783231"/>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Adventure|Mystery and Suspense</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108 minutes</a:t>
                      </a:r>
                    </a:p>
                  </a:txBody>
                  <a:tcPr/>
                </a:tc>
                <a:extLst>
                  <a:ext uri="{0D108BD9-81ED-4DB2-BD59-A6C34878D82A}">
                    <a16:rowId xmlns:a16="http://schemas.microsoft.com/office/drawing/2014/main" val="535310951"/>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Adventure|Comedy|Drama</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98 minutes</a:t>
                      </a:r>
                    </a:p>
                  </a:txBody>
                  <a:tcPr/>
                </a:tc>
                <a:extLst>
                  <a:ext uri="{0D108BD9-81ED-4DB2-BD59-A6C34878D82A}">
                    <a16:rowId xmlns:a16="http://schemas.microsoft.com/office/drawing/2014/main" val="1245093575"/>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115 minutes</a:t>
                      </a:r>
                    </a:p>
                  </a:txBody>
                  <a:tcPr/>
                </a:tc>
                <a:extLst>
                  <a:ext uri="{0D108BD9-81ED-4DB2-BD59-A6C34878D82A}">
                    <a16:rowId xmlns:a16="http://schemas.microsoft.com/office/drawing/2014/main" val="1041494823"/>
                  </a:ext>
                </a:extLst>
              </a:tr>
              <a:tr h="536265">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Adventure|Classics|Drama</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165 minutes</a:t>
                      </a:r>
                    </a:p>
                  </a:txBody>
                  <a:tcPr/>
                </a:tc>
                <a:extLst>
                  <a:ext uri="{0D108BD9-81ED-4DB2-BD59-A6C34878D82A}">
                    <a16:rowId xmlns:a16="http://schemas.microsoft.com/office/drawing/2014/main" val="4277378490"/>
                  </a:ext>
                </a:extLst>
              </a:tr>
              <a:tr h="948776">
                <a:tc>
                  <a:txBody>
                    <a:bodyPr/>
                    <a:lstStyle/>
                    <a:p>
                      <a:r>
                        <a:rPr lang="en-GB" sz="2000" b="0" i="0" kern="1200" dirty="0">
                          <a:solidFill>
                            <a:schemeClr val="dk1"/>
                          </a:solidFill>
                          <a:effectLst/>
                          <a:latin typeface="Times New Roman" panose="02020603050405020304" pitchFamily="18" charset="0"/>
                          <a:ea typeface="+mn-ea"/>
                          <a:cs typeface="Times New Roman" panose="02020603050405020304" pitchFamily="18" charset="0"/>
                        </a:rPr>
                        <a:t>Action and Adventure|Science Fiction and Fantasy</a:t>
                      </a:r>
                      <a:endParaRPr lang="en-KE" sz="2000" dirty="0">
                        <a:latin typeface="Times New Roman" panose="02020603050405020304" pitchFamily="18" charset="0"/>
                        <a:cs typeface="Times New Roman" panose="02020603050405020304" pitchFamily="18" charset="0"/>
                      </a:endParaRPr>
                    </a:p>
                  </a:txBody>
                  <a:tcPr/>
                </a:tc>
                <a:tc>
                  <a:txBody>
                    <a:bodyPr/>
                    <a:lstStyle/>
                    <a:p>
                      <a:r>
                        <a:rPr lang="en-KE" sz="2000" dirty="0">
                          <a:latin typeface="Times New Roman" panose="02020603050405020304" pitchFamily="18" charset="0"/>
                          <a:cs typeface="Times New Roman" panose="02020603050405020304" pitchFamily="18" charset="0"/>
                        </a:rPr>
                        <a:t>101 minutes</a:t>
                      </a:r>
                    </a:p>
                  </a:txBody>
                  <a:tcPr/>
                </a:tc>
                <a:extLst>
                  <a:ext uri="{0D108BD9-81ED-4DB2-BD59-A6C34878D82A}">
                    <a16:rowId xmlns:a16="http://schemas.microsoft.com/office/drawing/2014/main" val="151668496"/>
                  </a:ext>
                </a:extLst>
              </a:tr>
            </a:tbl>
          </a:graphicData>
        </a:graphic>
      </p:graphicFrame>
    </p:spTree>
    <p:extLst>
      <p:ext uri="{BB962C8B-B14F-4D97-AF65-F5344CB8AC3E}">
        <p14:creationId xmlns:p14="http://schemas.microsoft.com/office/powerpoint/2010/main" val="211133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26C3-391A-BE7F-C294-749AC0EAF046}"/>
              </a:ext>
            </a:extLst>
          </p:cNvPr>
          <p:cNvSpPr>
            <a:spLocks noGrp="1"/>
          </p:cNvSpPr>
          <p:nvPr>
            <p:ph type="title"/>
          </p:nvPr>
        </p:nvSpPr>
        <p:spPr>
          <a:xfrm>
            <a:off x="838200" y="84222"/>
            <a:ext cx="10515600" cy="1032542"/>
          </a:xfrm>
        </p:spPr>
        <p:txBody>
          <a:bodyPr>
            <a:normAutofit/>
          </a:bodyPr>
          <a:lstStyle/>
          <a:p>
            <a:r>
              <a:rPr lang="en-KE" sz="3600" b="1" dirty="0"/>
              <a:t>Recommendations</a:t>
            </a:r>
          </a:p>
        </p:txBody>
      </p:sp>
      <p:sp>
        <p:nvSpPr>
          <p:cNvPr id="3" name="Content Placeholder 2">
            <a:extLst>
              <a:ext uri="{FF2B5EF4-FFF2-40B4-BE49-F238E27FC236}">
                <a16:creationId xmlns:a16="http://schemas.microsoft.com/office/drawing/2014/main" id="{67AA2472-4C62-4FC4-56EB-CE3B36943CD9}"/>
              </a:ext>
            </a:extLst>
          </p:cNvPr>
          <p:cNvSpPr>
            <a:spLocks noGrp="1"/>
          </p:cNvSpPr>
          <p:nvPr>
            <p:ph idx="1"/>
          </p:nvPr>
        </p:nvSpPr>
        <p:spPr>
          <a:xfrm>
            <a:off x="838200" y="1116764"/>
            <a:ext cx="10515600" cy="5296068"/>
          </a:xfrm>
        </p:spPr>
        <p:txBody>
          <a:bodyPr>
            <a:noAutofit/>
          </a:bodyPr>
          <a:lstStyle/>
          <a:p>
            <a:pPr marL="0" indent="0">
              <a:buNone/>
            </a:pPr>
            <a:r>
              <a:rPr lang="en-KE" dirty="0">
                <a:latin typeface="Times New Roman" panose="02020603050405020304" pitchFamily="18" charset="0"/>
                <a:cs typeface="Times New Roman" panose="02020603050405020304" pitchFamily="18" charset="0"/>
              </a:rPr>
              <a:t>After Analysis on the datasets from the box office, these are my recommendations:</a:t>
            </a:r>
          </a:p>
          <a:p>
            <a:pPr marL="0" indent="0">
              <a:buNone/>
            </a:pPr>
            <a:r>
              <a:rPr lang="en-KE" dirty="0">
                <a:latin typeface="Times New Roman" panose="02020603050405020304" pitchFamily="18" charset="0"/>
                <a:cs typeface="Times New Roman" panose="02020603050405020304" pitchFamily="18" charset="0"/>
              </a:rPr>
              <a:t>1. Focus on the following genre of movies:</a:t>
            </a:r>
          </a:p>
          <a:p>
            <a:pPr marL="0" indent="0">
              <a:buNone/>
            </a:pPr>
            <a:r>
              <a:rPr lang="en-KE" dirty="0">
                <a:solidFill>
                  <a:schemeClr val="accent2"/>
                </a:solidFill>
                <a:latin typeface="Times New Roman" panose="02020603050405020304" pitchFamily="18" charset="0"/>
                <a:cs typeface="Times New Roman" panose="02020603050405020304" pitchFamily="18" charset="0"/>
              </a:rPr>
              <a:t>               </a:t>
            </a:r>
            <a:r>
              <a:rPr lang="en-KE" dirty="0">
                <a:solidFill>
                  <a:srgbClr val="FF0000"/>
                </a:solidFill>
                <a:latin typeface="Times New Roman" panose="02020603050405020304" pitchFamily="18" charset="0"/>
                <a:cs typeface="Times New Roman" panose="02020603050405020304" pitchFamily="18" charset="0"/>
              </a:rPr>
              <a:t>Action|Adventure|Sc-Fi</a:t>
            </a:r>
          </a:p>
          <a:p>
            <a:pPr marL="0" indent="0">
              <a:buNone/>
            </a:pPr>
            <a:r>
              <a:rPr lang="en-KE" dirty="0">
                <a:solidFill>
                  <a:srgbClr val="FF0000"/>
                </a:solidFill>
                <a:latin typeface="Times New Roman" panose="02020603050405020304" pitchFamily="18" charset="0"/>
                <a:cs typeface="Times New Roman" panose="02020603050405020304" pitchFamily="18" charset="0"/>
              </a:rPr>
              <a:t>               Fantasy|Adventure</a:t>
            </a:r>
          </a:p>
          <a:p>
            <a:pPr marL="0" indent="0">
              <a:buNone/>
            </a:pPr>
            <a:r>
              <a:rPr lang="en-KE" dirty="0">
                <a:solidFill>
                  <a:srgbClr val="FF0000"/>
                </a:solidFill>
                <a:latin typeface="Times New Roman" panose="02020603050405020304" pitchFamily="18" charset="0"/>
                <a:cs typeface="Times New Roman" panose="02020603050405020304" pitchFamily="18" charset="0"/>
              </a:rPr>
              <a:t>               Animation|Fantasy</a:t>
            </a:r>
          </a:p>
          <a:p>
            <a:pPr marL="0" indent="0">
              <a:buNone/>
            </a:pPr>
            <a:r>
              <a:rPr lang="en-KE" dirty="0">
                <a:solidFill>
                  <a:srgbClr val="FF0000"/>
                </a:solidFill>
                <a:latin typeface="Times New Roman" panose="02020603050405020304" pitchFamily="18" charset="0"/>
                <a:cs typeface="Times New Roman" panose="02020603050405020304" pitchFamily="18" charset="0"/>
              </a:rPr>
              <a:t>               Romance</a:t>
            </a:r>
          </a:p>
          <a:p>
            <a:pPr marL="0" indent="0">
              <a:buNone/>
            </a:pPr>
            <a:r>
              <a:rPr lang="en-KE" dirty="0">
                <a:latin typeface="Times New Roman" panose="02020603050405020304" pitchFamily="18" charset="0"/>
                <a:cs typeface="Times New Roman" panose="02020603050405020304" pitchFamily="18" charset="0"/>
              </a:rPr>
              <a:t>        This are the highest grossing genres based on foreign + domestic gross.</a:t>
            </a:r>
          </a:p>
          <a:p>
            <a:pPr marL="0" indent="0">
              <a:buNone/>
            </a:pPr>
            <a:r>
              <a:rPr lang="en-KE" dirty="0">
                <a:latin typeface="Times New Roman" panose="02020603050405020304" pitchFamily="18" charset="0"/>
                <a:cs typeface="Times New Roman" panose="02020603050405020304" pitchFamily="18" charset="0"/>
              </a:rPr>
              <a:t>        They are also the most popular genres based on vote count.</a:t>
            </a:r>
          </a:p>
          <a:p>
            <a:pPr marL="0" indent="0">
              <a:buNone/>
            </a:pPr>
            <a:endParaRPr lang="en-KE" dirty="0">
              <a:latin typeface="Times New Roman" panose="02020603050405020304" pitchFamily="18" charset="0"/>
              <a:cs typeface="Times New Roman" panose="02020603050405020304" pitchFamily="18" charset="0"/>
            </a:endParaRPr>
          </a:p>
          <a:p>
            <a:pPr marL="0" indent="0">
              <a:buNone/>
            </a:pPr>
            <a:r>
              <a:rPr lang="en-KE" dirty="0">
                <a:latin typeface="Times New Roman" panose="02020603050405020304" pitchFamily="18" charset="0"/>
                <a:cs typeface="Times New Roman" panose="02020603050405020304" pitchFamily="18" charset="0"/>
              </a:rPr>
              <a:t>2. Maximize profits by priotizing using </a:t>
            </a:r>
            <a:r>
              <a:rPr lang="en-KE" dirty="0">
                <a:solidFill>
                  <a:srgbClr val="FF0000"/>
                </a:solidFill>
                <a:latin typeface="Times New Roman" panose="02020603050405020304" pitchFamily="18" charset="0"/>
                <a:cs typeface="Times New Roman" panose="02020603050405020304" pitchFamily="18" charset="0"/>
              </a:rPr>
              <a:t>Animation</a:t>
            </a:r>
            <a:r>
              <a:rPr lang="en-KE" dirty="0">
                <a:latin typeface="Times New Roman" panose="02020603050405020304" pitchFamily="18" charset="0"/>
                <a:cs typeface="Times New Roman" panose="02020603050405020304" pitchFamily="18" charset="0"/>
              </a:rPr>
              <a:t> in production since they require a low budget and sell more as it’s among the most popular genres.</a:t>
            </a:r>
          </a:p>
          <a:p>
            <a:pPr marL="0" indent="0">
              <a:buNone/>
            </a:pPr>
            <a:endParaRPr lang="en-KE" dirty="0">
              <a:latin typeface="Times New Roman" panose="02020603050405020304" pitchFamily="18" charset="0"/>
              <a:cs typeface="Times New Roman" panose="02020603050405020304" pitchFamily="18" charset="0"/>
            </a:endParaRPr>
          </a:p>
          <a:p>
            <a:pPr marL="0" indent="0">
              <a:buNone/>
            </a:pPr>
            <a:r>
              <a:rPr lang="en-KE" dirty="0">
                <a:latin typeface="Times New Roman" panose="02020603050405020304" pitchFamily="18" charset="0"/>
                <a:cs typeface="Times New Roman" panose="02020603050405020304" pitchFamily="18" charset="0"/>
              </a:rPr>
              <a:t>3. The runtime minutes for the movies should range between 100 – 130 minutes. This is the range for the most popular genres voted for by fans.</a:t>
            </a:r>
          </a:p>
        </p:txBody>
      </p:sp>
    </p:spTree>
    <p:extLst>
      <p:ext uri="{BB962C8B-B14F-4D97-AF65-F5344CB8AC3E}">
        <p14:creationId xmlns:p14="http://schemas.microsoft.com/office/powerpoint/2010/main" val="246016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DC2D-2E8D-585C-6BBF-CC7D5EF5420C}"/>
              </a:ext>
            </a:extLst>
          </p:cNvPr>
          <p:cNvSpPr>
            <a:spLocks noGrp="1"/>
          </p:cNvSpPr>
          <p:nvPr>
            <p:ph type="title"/>
          </p:nvPr>
        </p:nvSpPr>
        <p:spPr/>
        <p:txBody>
          <a:bodyPr>
            <a:normAutofit/>
          </a:bodyPr>
          <a:lstStyle/>
          <a:p>
            <a:r>
              <a:rPr lang="en-KE" sz="3600" b="1" dirty="0"/>
              <a:t>Conclusion</a:t>
            </a:r>
          </a:p>
        </p:txBody>
      </p:sp>
      <p:sp>
        <p:nvSpPr>
          <p:cNvPr id="3" name="Content Placeholder 2">
            <a:extLst>
              <a:ext uri="{FF2B5EF4-FFF2-40B4-BE49-F238E27FC236}">
                <a16:creationId xmlns:a16="http://schemas.microsoft.com/office/drawing/2014/main" id="{F48D0755-E8D1-87AE-A9F3-D0E9F67E62BE}"/>
              </a:ext>
            </a:extLst>
          </p:cNvPr>
          <p:cNvSpPr>
            <a:spLocks noGrp="1"/>
          </p:cNvSpPr>
          <p:nvPr>
            <p:ph idx="1"/>
          </p:nvPr>
        </p:nvSpPr>
        <p:spPr/>
        <p:txBody>
          <a:bodyPr>
            <a:normAutofit fontScale="92500"/>
          </a:bodyPr>
          <a:lstStyle/>
          <a:p>
            <a:pPr marL="0" indent="0" algn="l">
              <a:buNone/>
            </a:pPr>
            <a:r>
              <a:rPr lang="en-GB" sz="2400" dirty="0">
                <a:latin typeface="Times New Roman" panose="02020603050405020304" pitchFamily="18" charset="0"/>
                <a:cs typeface="Times New Roman" panose="02020603050405020304" pitchFamily="18" charset="0"/>
              </a:rPr>
              <a:t>The prompt questions emerging from my presentation include:</a:t>
            </a:r>
          </a:p>
          <a:p>
            <a:pPr algn="l">
              <a:buFont typeface="+mj-lt"/>
              <a:buAutoNum type="arabicPeriod"/>
            </a:pPr>
            <a:r>
              <a:rPr lang="en-GB" sz="2400" b="0" i="0" dirty="0">
                <a:effectLst/>
                <a:latin typeface="Times New Roman" panose="02020603050405020304" pitchFamily="18" charset="0"/>
                <a:cs typeface="Times New Roman" panose="02020603050405020304" pitchFamily="18" charset="0"/>
              </a:rPr>
              <a:t>Are there any emerging trends or niche markets that are ripe for exploration in the film industry?</a:t>
            </a:r>
          </a:p>
          <a:p>
            <a:pPr algn="l">
              <a:buFont typeface="+mj-lt"/>
              <a:buAutoNum type="arabicPeriod"/>
            </a:pPr>
            <a:r>
              <a:rPr lang="en-GB" sz="2400" b="0" i="0" dirty="0">
                <a:effectLst/>
                <a:latin typeface="Times New Roman" panose="02020603050405020304" pitchFamily="18" charset="0"/>
                <a:cs typeface="Times New Roman" panose="02020603050405020304" pitchFamily="18" charset="0"/>
              </a:rPr>
              <a:t>How can Microsoft differentiate its films from those of established studios to stand out in the marketplace?</a:t>
            </a:r>
          </a:p>
          <a:p>
            <a:pPr algn="l">
              <a:buFont typeface="+mj-lt"/>
              <a:buAutoNum type="arabicPeriod"/>
            </a:pPr>
            <a:r>
              <a:rPr lang="en-GB" sz="2400" b="0" i="0" dirty="0">
                <a:effectLst/>
                <a:latin typeface="Times New Roman" panose="02020603050405020304" pitchFamily="18" charset="0"/>
                <a:cs typeface="Times New Roman" panose="02020603050405020304" pitchFamily="18" charset="0"/>
              </a:rPr>
              <a:t>What strategies can Microsoft employ to effectively market its films and build buzz around new releases?</a:t>
            </a:r>
          </a:p>
          <a:p>
            <a:pPr marL="0" indent="0">
              <a:buNone/>
            </a:pPr>
            <a:endParaRPr lang="en-KE" dirty="0"/>
          </a:p>
        </p:txBody>
      </p:sp>
    </p:spTree>
    <p:extLst>
      <p:ext uri="{BB962C8B-B14F-4D97-AF65-F5344CB8AC3E}">
        <p14:creationId xmlns:p14="http://schemas.microsoft.com/office/powerpoint/2010/main" val="11185825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716</TotalTime>
  <Words>594</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Gill Sans MT</vt:lpstr>
      <vt:lpstr>Times New Roman</vt:lpstr>
      <vt:lpstr>Wingdings</vt:lpstr>
      <vt:lpstr>Parcel</vt:lpstr>
      <vt:lpstr>Box Office Blockbusters:</vt:lpstr>
      <vt:lpstr>Overview</vt:lpstr>
      <vt:lpstr>TOP 10 HIGHEST GROSSING MOVIES</vt:lpstr>
      <vt:lpstr>Top 10 Highest Grossing Movies and their Genres</vt:lpstr>
      <vt:lpstr>Top 10 Most Popular Movies</vt:lpstr>
      <vt:lpstr>Action|Adventure|Sci-Fi|Animation movies as percentages of the Domestic Gross of the Top 10 movies</vt:lpstr>
      <vt:lpstr>Range of runtime minutes for the top selling genres</vt:lpstr>
      <vt:lpstr>Recommendations</vt:lpstr>
      <vt:lpstr>Conclusion</vt:lpstr>
      <vt:lpstr>Presented by: Leo Kariuki  Email : leokariuki98@gmail.com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Box Office Blockbusters:</dc:title>
  <dc:creator>Leo Kariuki</dc:creator>
  <cp:lastModifiedBy>Leo Kariuki</cp:lastModifiedBy>
  <cp:revision>1</cp:revision>
  <dcterms:created xsi:type="dcterms:W3CDTF">2023-03-11T07:46:17Z</dcterms:created>
  <dcterms:modified xsi:type="dcterms:W3CDTF">2023-03-11T19:42:26Z</dcterms:modified>
</cp:coreProperties>
</file>