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pace Grotesk" panose="020B0604020202020204" charset="0"/>
      <p:regular r:id="rId27"/>
      <p:bold r:id="rId28"/>
    </p:embeddedFont>
    <p:embeddedFont>
      <p:font typeface="Space Grotesk Light" panose="020B0604020202020204" charset="0"/>
      <p:regular r:id="rId29"/>
      <p:bold r:id="rId30"/>
    </p:embeddedFont>
    <p:embeddedFont>
      <p:font typeface="Space Grotesk Medium" panose="020B0604020202020204" charset="0"/>
      <p:regular r:id="rId31"/>
      <p:bold r:id="rId32"/>
    </p:embeddedFont>
    <p:embeddedFont>
      <p:font typeface="Space Grotesk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78">
          <p15:clr>
            <a:srgbClr val="A4A3A4"/>
          </p15:clr>
        </p15:guide>
        <p15:guide id="2" pos="2754">
          <p15:clr>
            <a:srgbClr val="A4A3A4"/>
          </p15:clr>
        </p15:guide>
        <p15:guide id="3" orient="horz" pos="2910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1071">
          <p15:clr>
            <a:srgbClr val="9AA0A6"/>
          </p15:clr>
        </p15:guide>
        <p15:guide id="6" pos="261">
          <p15:clr>
            <a:srgbClr val="9AA0A6"/>
          </p15:clr>
        </p15:guide>
        <p15:guide id="7" pos="5255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QpAdUE9h4ceL75IoveGgUhtme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64" y="102"/>
      </p:cViewPr>
      <p:guideLst>
        <p:guide orient="horz" pos="1478"/>
        <p:guide pos="2754"/>
        <p:guide orient="horz" pos="2910"/>
        <p:guide pos="5613"/>
        <p:guide orient="horz" pos="1071"/>
        <p:guide pos="261"/>
        <p:guide pos="5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cdcbc19e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1dcdcbc19e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cdcbc19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dcdcbc19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cdfc6ec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dcdfc6ec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c803822b9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g20c803822b9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c803822b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g20c803822b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0c803822b9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6" name="Google Shape;406;g20c803822b9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c803822b9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g20c803822b9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0c803822b9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8" name="Google Shape;418;g20c803822b9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cdcbc19e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dcdcbc19e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cdfc6ece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dcdfc6ece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em branco com logo roxo" type="blank">
  <p:cSld name="BLANK">
    <p:bg>
      <p:bgPr>
        <a:solidFill>
          <a:srgbClr val="7C2EC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o centro fundo de estrelas roxo">
  <p:cSld name="CAPTION_ONLY_1">
    <p:bg>
      <p:bgPr>
        <a:solidFill>
          <a:srgbClr val="7C2EC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-27450" y="-15437"/>
            <a:ext cx="9198898" cy="517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9"/>
          <p:cNvGrpSpPr/>
          <p:nvPr/>
        </p:nvGrpSpPr>
        <p:grpSpPr>
          <a:xfrm>
            <a:off x="4032754" y="3643153"/>
            <a:ext cx="481086" cy="257959"/>
            <a:chOff x="1019875" y="4108325"/>
            <a:chExt cx="697125" cy="373800"/>
          </a:xfrm>
        </p:grpSpPr>
        <p:sp>
          <p:nvSpPr>
            <p:cNvPr id="92" name="Google Shape;92;p19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1777450" y="1090925"/>
            <a:ext cx="49917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FECD"/>
              </a:buClr>
              <a:buSzPts val="3000"/>
              <a:buNone/>
              <a:defRPr sz="3000" b="1">
                <a:solidFill>
                  <a:srgbClr val="BEFEC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2"/>
          </p:nvPr>
        </p:nvSpPr>
        <p:spPr>
          <a:xfrm>
            <a:off x="2312500" y="2485400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 esquerda roxo 2">
  <p:cSld name="BIG_NUMBER">
    <p:bg>
      <p:bgPr>
        <a:solidFill>
          <a:srgbClr val="7C2ECB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2" y="276752"/>
            <a:ext cx="2216550" cy="2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8008445" y="4033320"/>
            <a:ext cx="1654775" cy="16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85675" y="1090925"/>
            <a:ext cx="44976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1112875" y="2687275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o centro roxo">
  <p:cSld name="BIG_NUMBER_1">
    <p:bg>
      <p:bgPr>
        <a:solidFill>
          <a:srgbClr val="7C2ECB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6532802" y="60552"/>
            <a:ext cx="2216550" cy="2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-221049" y="3441326"/>
            <a:ext cx="1978325" cy="197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2056500" y="1104350"/>
            <a:ext cx="50310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2"/>
          </p:nvPr>
        </p:nvSpPr>
        <p:spPr>
          <a:xfrm>
            <a:off x="2611200" y="2431850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em branco com logo azul escuro">
  <p:cSld name="BLANK_1">
    <p:bg>
      <p:bgPr>
        <a:solidFill>
          <a:srgbClr val="040427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em branco com conteúdo a esquerda">
  <p:cSld name="BLANK_1_1">
    <p:bg>
      <p:bgPr>
        <a:solidFill>
          <a:srgbClr val="040427">
            <a:alpha val="1568"/>
          </a:srgbClr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8337300" y="4668830"/>
            <a:ext cx="591300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311700" y="225700"/>
            <a:ext cx="37416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5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117" name="Google Shape;117;p23"/>
          <p:cNvCxnSpPr/>
          <p:nvPr/>
        </p:nvCxnSpPr>
        <p:spPr>
          <a:xfrm>
            <a:off x="-14150" y="558925"/>
            <a:ext cx="36990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3"/>
          <p:cNvSpPr/>
          <p:nvPr/>
        </p:nvSpPr>
        <p:spPr>
          <a:xfrm>
            <a:off x="8337300" y="4668830"/>
            <a:ext cx="591300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4A"/>
              </a:buClr>
              <a:buSzPts val="1200"/>
              <a:buNone/>
              <a:defRPr sz="1200" b="1">
                <a:solidFill>
                  <a:srgbClr val="02024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2"/>
          </p:nvPr>
        </p:nvSpPr>
        <p:spPr>
          <a:xfrm>
            <a:off x="453200" y="1259150"/>
            <a:ext cx="44976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300"/>
              <a:buNone/>
              <a:defRPr sz="2300" b="1">
                <a:solidFill>
                  <a:srgbClr val="04042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 idx="3"/>
          </p:nvPr>
        </p:nvSpPr>
        <p:spPr>
          <a:xfrm>
            <a:off x="520775" y="2243200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1700"/>
              <a:buNone/>
              <a:defRPr sz="1700">
                <a:solidFill>
                  <a:srgbClr val="04042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427"/>
              </a:buClr>
              <a:buSzPts val="2800"/>
              <a:buNone/>
              <a:defRPr>
                <a:solidFill>
                  <a:srgbClr val="04042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7957462" y="-562425"/>
            <a:ext cx="1350975" cy="174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/>
          <p:nvPr/>
        </p:nvSpPr>
        <p:spPr>
          <a:xfrm flipH="1">
            <a:off x="-457012" y="4407225"/>
            <a:ext cx="11814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em branco com conteúdo a direita 1 1">
  <p:cSld name="BLANK_1_1_1_1_1">
    <p:bg>
      <p:bgPr>
        <a:solidFill>
          <a:srgbClr val="040427">
            <a:alpha val="1568"/>
          </a:srgbClr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5539787" y="3054475"/>
            <a:ext cx="2797525" cy="36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8337300" y="4668830"/>
            <a:ext cx="591300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11700" y="225700"/>
            <a:ext cx="37416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5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>
            <a:off x="-14150" y="558925"/>
            <a:ext cx="36990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24"/>
          <p:cNvSpPr/>
          <p:nvPr/>
        </p:nvSpPr>
        <p:spPr>
          <a:xfrm>
            <a:off x="8337300" y="4668830"/>
            <a:ext cx="591300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4A"/>
              </a:buClr>
              <a:buSzPts val="1200"/>
              <a:buNone/>
              <a:defRPr sz="1200" b="1">
                <a:solidFill>
                  <a:srgbClr val="02024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 flipH="1">
            <a:off x="-396469" y="443425"/>
            <a:ext cx="1715975" cy="17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 e slide livre escuro" type="twoColTx">
  <p:cSld name="TITLE_AND_TWO_COLUMNS">
    <p:bg>
      <p:bgPr>
        <a:solidFill>
          <a:srgbClr val="00002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12"/>
          <p:cNvCxnSpPr/>
          <p:nvPr/>
        </p:nvCxnSpPr>
        <p:spPr>
          <a:xfrm>
            <a:off x="-14150" y="558925"/>
            <a:ext cx="31464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2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200"/>
              <a:buNone/>
              <a:defRPr sz="1200" b="1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ópico e slide livr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/>
        </p:nvSpPr>
        <p:spPr>
          <a:xfrm>
            <a:off x="311700" y="225700"/>
            <a:ext cx="37416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5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18" name="Google Shape;18;p13"/>
          <p:cNvCxnSpPr/>
          <p:nvPr/>
        </p:nvCxnSpPr>
        <p:spPr>
          <a:xfrm>
            <a:off x="-14150" y="558925"/>
            <a:ext cx="36990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3"/>
          <p:cNvSpPr/>
          <p:nvPr/>
        </p:nvSpPr>
        <p:spPr>
          <a:xfrm>
            <a:off x="8337300" y="4668830"/>
            <a:ext cx="591300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4A"/>
              </a:buClr>
              <a:buSzPts val="1200"/>
              <a:buNone/>
              <a:defRPr sz="1200" b="1">
                <a:solidFill>
                  <a:srgbClr val="02024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em branco com conteúdo a direita 1">
  <p:cSld name="BLANK_1_1_1_1_2">
    <p:bg>
      <p:bgPr>
        <a:solidFill>
          <a:srgbClr val="040427">
            <a:alpha val="1960"/>
          </a:srgbClr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20c803822b9_3_237"/>
          <p:cNvPicPr preferRelativeResize="0"/>
          <p:nvPr/>
        </p:nvPicPr>
        <p:blipFill rotWithShape="1">
          <a:blip r:embed="rId2">
            <a:alphaModFix amt="64000"/>
          </a:blip>
          <a:srcRect l="-25968" t="-25342" r="11617" b="-22169"/>
          <a:stretch/>
        </p:blipFill>
        <p:spPr>
          <a:xfrm>
            <a:off x="6780037" y="-1433375"/>
            <a:ext cx="2797525" cy="36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g20c803822b9_3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300" y="4668830"/>
            <a:ext cx="591300" cy="19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0c803822b9_3_237"/>
          <p:cNvSpPr txBox="1"/>
          <p:nvPr/>
        </p:nvSpPr>
        <p:spPr>
          <a:xfrm>
            <a:off x="311700" y="225700"/>
            <a:ext cx="37416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endParaRPr sz="15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25" name="Google Shape;25;g20c803822b9_3_237"/>
          <p:cNvCxnSpPr/>
          <p:nvPr/>
        </p:nvCxnSpPr>
        <p:spPr>
          <a:xfrm>
            <a:off x="-14150" y="558925"/>
            <a:ext cx="36990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" name="Google Shape;26;g20c803822b9_3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300" y="4668830"/>
            <a:ext cx="591300" cy="19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20c803822b9_3_237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4A"/>
              </a:buClr>
              <a:buSzPts val="1200"/>
              <a:buNone/>
              <a:defRPr sz="1200" b="1">
                <a:solidFill>
                  <a:srgbClr val="02024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pic>
        <p:nvPicPr>
          <p:cNvPr id="28" name="Google Shape;28;g20c803822b9_3_237"/>
          <p:cNvPicPr preferRelativeResize="0"/>
          <p:nvPr/>
        </p:nvPicPr>
        <p:blipFill rotWithShape="1">
          <a:blip r:embed="rId2">
            <a:alphaModFix/>
          </a:blip>
          <a:srcRect l="-38855" t="-47326" r="-15701" b="-7232"/>
          <a:stretch/>
        </p:blipFill>
        <p:spPr>
          <a:xfrm flipH="1">
            <a:off x="-416619" y="3640225"/>
            <a:ext cx="1715975" cy="17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 esquerda com foto fundo roxo">
  <p:cSld name="ONE_COLUMN_TEXT_1">
    <p:bg>
      <p:bgPr>
        <a:solidFill>
          <a:srgbClr val="7C2ECB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14"/>
          <p:cNvSpPr/>
          <p:nvPr/>
        </p:nvSpPr>
        <p:spPr>
          <a:xfrm flipH="1">
            <a:off x="7762238" y="1699750"/>
            <a:ext cx="2295525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4"/>
          <p:cNvGrpSpPr/>
          <p:nvPr/>
        </p:nvGrpSpPr>
        <p:grpSpPr>
          <a:xfrm>
            <a:off x="1287529" y="4356378"/>
            <a:ext cx="481086" cy="257959"/>
            <a:chOff x="1019875" y="4108325"/>
            <a:chExt cx="697125" cy="373800"/>
          </a:xfrm>
        </p:grpSpPr>
        <p:sp>
          <p:nvSpPr>
            <p:cNvPr id="33" name="Google Shape;33;p14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4"/>
          <p:cNvSpPr/>
          <p:nvPr/>
        </p:nvSpPr>
        <p:spPr>
          <a:xfrm>
            <a:off x="6242238" y="2542088"/>
            <a:ext cx="3709850" cy="37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flipH="1">
            <a:off x="-358562" y="4403713"/>
            <a:ext cx="11814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2707175" y="461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1085675" y="1090925"/>
            <a:ext cx="44976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title" idx="2"/>
          </p:nvPr>
        </p:nvSpPr>
        <p:spPr>
          <a:xfrm>
            <a:off x="1146525" y="2606525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 esquerda ">
  <p:cSld name="MAIN_POINT">
    <p:bg>
      <p:bgPr>
        <a:solidFill>
          <a:srgbClr val="040427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 flipH="1">
            <a:off x="-888912" y="-879675"/>
            <a:ext cx="2295525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6190963" y="-155175"/>
            <a:ext cx="3709850" cy="37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 flipH="1">
            <a:off x="-358562" y="4403713"/>
            <a:ext cx="11814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5"/>
          <p:cNvGrpSpPr/>
          <p:nvPr/>
        </p:nvGrpSpPr>
        <p:grpSpPr>
          <a:xfrm>
            <a:off x="1287529" y="4356378"/>
            <a:ext cx="481086" cy="257959"/>
            <a:chOff x="1019875" y="4108325"/>
            <a:chExt cx="697125" cy="373800"/>
          </a:xfrm>
        </p:grpSpPr>
        <p:sp>
          <p:nvSpPr>
            <p:cNvPr id="48" name="Google Shape;48;p15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085675" y="1090925"/>
            <a:ext cx="44976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 idx="2"/>
          </p:nvPr>
        </p:nvSpPr>
        <p:spPr>
          <a:xfrm>
            <a:off x="1146525" y="2606525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 esquerda roxo">
  <p:cSld name="MAIN_POINT_1">
    <p:bg>
      <p:bgPr>
        <a:solidFill>
          <a:srgbClr val="7C2ECB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/>
        </p:nvSpPr>
        <p:spPr>
          <a:xfrm flipH="1">
            <a:off x="6162538" y="-1054600"/>
            <a:ext cx="2295525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6190963" y="-155175"/>
            <a:ext cx="3709850" cy="37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 flipH="1">
            <a:off x="-358562" y="4403713"/>
            <a:ext cx="11814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6"/>
          <p:cNvGrpSpPr/>
          <p:nvPr/>
        </p:nvGrpSpPr>
        <p:grpSpPr>
          <a:xfrm>
            <a:off x="1287529" y="4356378"/>
            <a:ext cx="481086" cy="257959"/>
            <a:chOff x="1019875" y="4108325"/>
            <a:chExt cx="697125" cy="373800"/>
          </a:xfrm>
        </p:grpSpPr>
        <p:sp>
          <p:nvSpPr>
            <p:cNvPr id="60" name="Google Shape;60;p16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085675" y="1090925"/>
            <a:ext cx="44976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2"/>
          </p:nvPr>
        </p:nvSpPr>
        <p:spPr>
          <a:xfrm>
            <a:off x="1146525" y="2606525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 esquerda 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-40375" y="0"/>
            <a:ext cx="9239376" cy="519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1287529" y="4356378"/>
            <a:ext cx="481086" cy="257959"/>
            <a:chOff x="1019875" y="4108325"/>
            <a:chExt cx="697125" cy="373800"/>
          </a:xfrm>
        </p:grpSpPr>
        <p:sp>
          <p:nvSpPr>
            <p:cNvPr id="70" name="Google Shape;70;p17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085675" y="1090925"/>
            <a:ext cx="44976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/>
          </p:nvPr>
        </p:nvSpPr>
        <p:spPr>
          <a:xfrm>
            <a:off x="1146525" y="2606525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ulo ao centro fundo de estrelas">
  <p:cSld name="CAPTION_ONLY">
    <p:bg>
      <p:bgPr>
        <a:solidFill>
          <a:srgbClr val="04042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-54900" y="-30875"/>
            <a:ext cx="9198898" cy="517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4032754" y="3643153"/>
            <a:ext cx="481086" cy="257959"/>
            <a:chOff x="1019875" y="4108325"/>
            <a:chExt cx="697125" cy="373800"/>
          </a:xfrm>
        </p:grpSpPr>
        <p:sp>
          <p:nvSpPr>
            <p:cNvPr id="81" name="Google Shape;81;p18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777450" y="1090925"/>
            <a:ext cx="49917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FECD"/>
              </a:buClr>
              <a:buSzPts val="3000"/>
              <a:buNone/>
              <a:defRPr sz="3000" b="1">
                <a:solidFill>
                  <a:srgbClr val="BEFEC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2312500" y="2606525"/>
            <a:ext cx="39216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8337300" y="4668825"/>
            <a:ext cx="591300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40427">
            <a:alpha val="1568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800"/>
              <a:buFont typeface="Space Grotesk"/>
              <a:buChar char="●"/>
              <a:defRPr sz="18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●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○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2"/>
              </a:buClr>
              <a:buSzPts val="1400"/>
              <a:buFont typeface="Space Grotesk"/>
              <a:buChar char="■"/>
              <a:defRPr sz="1400" b="0" i="0" u="none" strike="noStrike" cap="none">
                <a:solidFill>
                  <a:srgbClr val="00002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427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4862" y="-488425"/>
            <a:ext cx="9553676" cy="58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/>
          <p:nvPr/>
        </p:nvSpPr>
        <p:spPr>
          <a:xfrm>
            <a:off x="946350" y="1249850"/>
            <a:ext cx="4968900" cy="162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pt-BR" sz="5200" b="0" i="0" u="none" strike="noStrike" cap="non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Desafio</a:t>
            </a:r>
            <a:br>
              <a:rPr lang="pt-BR" sz="5200" b="0" i="0" u="none" strike="noStrike" cap="non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</a:br>
            <a:r>
              <a:rPr lang="pt-BR" sz="5200" b="0" i="0" u="none" strike="noStrike" cap="non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de Módulo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"/>
          <p:cNvGrpSpPr/>
          <p:nvPr/>
        </p:nvGrpSpPr>
        <p:grpSpPr>
          <a:xfrm>
            <a:off x="1085679" y="3712992"/>
            <a:ext cx="481086" cy="257959"/>
            <a:chOff x="1019875" y="4108325"/>
            <a:chExt cx="697125" cy="373800"/>
          </a:xfrm>
        </p:grpSpPr>
        <p:sp>
          <p:nvSpPr>
            <p:cNvPr id="139" name="Google Shape;139;p1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"/>
          <p:cNvSpPr txBox="1"/>
          <p:nvPr/>
        </p:nvSpPr>
        <p:spPr>
          <a:xfrm>
            <a:off x="996549" y="2754525"/>
            <a:ext cx="4528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E1E7EC"/>
                </a:solidFill>
                <a:latin typeface="Space Grotesk"/>
                <a:ea typeface="Space Grotesk"/>
                <a:cs typeface="Space Grotesk"/>
                <a:sym typeface="Space Grotesk"/>
              </a:rPr>
              <a:t>Business Intelligence e Análise Estatística</a:t>
            </a:r>
            <a:endParaRPr sz="1600" b="0" i="0" u="none" strike="noStrike" cap="none">
              <a:solidFill>
                <a:srgbClr val="E1E7E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525" y="4546378"/>
            <a:ext cx="874325" cy="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cdcbc19e1_0_53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0"/>
              <a:buNone/>
            </a:pPr>
            <a:r>
              <a:rPr lang="pt-BR" sz="152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FRAMEWORK</a:t>
            </a:r>
            <a:endParaRPr sz="1520">
              <a:solidFill>
                <a:schemeClr val="lt1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334" name="Google Shape;334;g1dcdcbc19e1_0_53"/>
          <p:cNvCxnSpPr/>
          <p:nvPr/>
        </p:nvCxnSpPr>
        <p:spPr>
          <a:xfrm>
            <a:off x="-14150" y="558925"/>
            <a:ext cx="31464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5" name="Google Shape;335;g1dcdcbc19e1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25" y="4546378"/>
            <a:ext cx="874325" cy="4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dcdcbc19e1_0_53"/>
          <p:cNvSpPr/>
          <p:nvPr/>
        </p:nvSpPr>
        <p:spPr>
          <a:xfrm>
            <a:off x="458210" y="1635513"/>
            <a:ext cx="1347300" cy="52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dcdcbc19e1_0_53"/>
          <p:cNvSpPr/>
          <p:nvPr/>
        </p:nvSpPr>
        <p:spPr>
          <a:xfrm>
            <a:off x="565912" y="2481162"/>
            <a:ext cx="11319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Dia 1</a:t>
            </a:r>
            <a:endParaRPr sz="1100" b="0" i="0" u="none" strike="noStrike" cap="non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g1dcdcbc19e1_0_53"/>
          <p:cNvCxnSpPr/>
          <p:nvPr/>
        </p:nvCxnSpPr>
        <p:spPr>
          <a:xfrm>
            <a:off x="445483" y="2350537"/>
            <a:ext cx="72864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339" name="Google Shape;339;g1dcdcbc19e1_0_53"/>
          <p:cNvSpPr txBox="1"/>
          <p:nvPr/>
        </p:nvSpPr>
        <p:spPr>
          <a:xfrm>
            <a:off x="458210" y="1753638"/>
            <a:ext cx="1347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noAutofit/>
          </a:bodyPr>
          <a:lstStyle/>
          <a:p>
            <a:pPr marL="0" marR="0" lvl="0" indent="0" algn="ctr" rtl="0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BEFECD"/>
                </a:solidFill>
                <a:latin typeface="Arial Black"/>
                <a:ea typeface="Arial Black"/>
                <a:cs typeface="Arial Black"/>
                <a:sym typeface="Arial Black"/>
              </a:rPr>
              <a:t>SEGUNDA</a:t>
            </a:r>
            <a:endParaRPr sz="1400" b="0" i="0" u="none" strike="noStrike" cap="none">
              <a:solidFill>
                <a:srgbClr val="BEFEC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0" name="Google Shape;340;g1dcdcbc19e1_0_53"/>
          <p:cNvSpPr/>
          <p:nvPr/>
        </p:nvSpPr>
        <p:spPr>
          <a:xfrm>
            <a:off x="2003999" y="1635513"/>
            <a:ext cx="1347300" cy="52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dcdcbc19e1_0_53"/>
          <p:cNvSpPr txBox="1"/>
          <p:nvPr/>
        </p:nvSpPr>
        <p:spPr>
          <a:xfrm>
            <a:off x="2003999" y="1753638"/>
            <a:ext cx="1347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noAutofit/>
          </a:bodyPr>
          <a:lstStyle/>
          <a:p>
            <a:pPr marL="0" marR="0" lvl="0" indent="0" algn="ctr" rtl="0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TERÇA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Google Shape;342;g1dcdcbc19e1_0_53"/>
          <p:cNvSpPr/>
          <p:nvPr/>
        </p:nvSpPr>
        <p:spPr>
          <a:xfrm>
            <a:off x="3561109" y="1635693"/>
            <a:ext cx="1347300" cy="52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dcdcbc19e1_0_53"/>
          <p:cNvSpPr txBox="1"/>
          <p:nvPr/>
        </p:nvSpPr>
        <p:spPr>
          <a:xfrm>
            <a:off x="3561109" y="1753819"/>
            <a:ext cx="1347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noAutofit/>
          </a:bodyPr>
          <a:lstStyle/>
          <a:p>
            <a:pPr marL="0" marR="0" lvl="0" indent="0" algn="ctr" rtl="0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BEFECD"/>
                </a:solidFill>
                <a:latin typeface="Arial Black"/>
                <a:ea typeface="Arial Black"/>
                <a:cs typeface="Arial Black"/>
                <a:sym typeface="Arial Black"/>
              </a:rPr>
              <a:t>QUARTA</a:t>
            </a:r>
            <a:endParaRPr sz="1400" b="0" i="0" u="none" strike="noStrike" cap="none">
              <a:solidFill>
                <a:srgbClr val="BEFEC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4" name="Google Shape;344;g1dcdcbc19e1_0_53"/>
          <p:cNvSpPr/>
          <p:nvPr/>
        </p:nvSpPr>
        <p:spPr>
          <a:xfrm>
            <a:off x="5167784" y="1626111"/>
            <a:ext cx="1347300" cy="52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dcdcbc19e1_0_53"/>
          <p:cNvSpPr txBox="1"/>
          <p:nvPr/>
        </p:nvSpPr>
        <p:spPr>
          <a:xfrm>
            <a:off x="5167784" y="1744237"/>
            <a:ext cx="1347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noAutofit/>
          </a:bodyPr>
          <a:lstStyle/>
          <a:p>
            <a:pPr marL="0" marR="0" lvl="0" indent="0" algn="ctr" rtl="0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QUINTA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6" name="Google Shape;346;g1dcdcbc19e1_0_53"/>
          <p:cNvSpPr/>
          <p:nvPr/>
        </p:nvSpPr>
        <p:spPr>
          <a:xfrm>
            <a:off x="2151345" y="2440981"/>
            <a:ext cx="126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Dia 2</a:t>
            </a:r>
            <a:endParaRPr sz="1100" b="0" i="0" u="none" strike="noStrike" cap="non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dcdcbc19e1_0_53"/>
          <p:cNvSpPr/>
          <p:nvPr/>
        </p:nvSpPr>
        <p:spPr>
          <a:xfrm>
            <a:off x="6892625" y="2973146"/>
            <a:ext cx="16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(Reunião)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FFFE6A"/>
                </a:solidFill>
                <a:latin typeface="Arial"/>
                <a:ea typeface="Arial"/>
                <a:cs typeface="Arial"/>
                <a:sym typeface="Arial"/>
              </a:rPr>
              <a:t>Retrospectiva da Sprint</a:t>
            </a:r>
            <a:endParaRPr sz="1400" b="0" i="0" u="none" strike="noStrike" cap="none">
              <a:solidFill>
                <a:srgbClr val="FFFE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g1dcdcbc19e1_0_53"/>
          <p:cNvCxnSpPr/>
          <p:nvPr/>
        </p:nvCxnSpPr>
        <p:spPr>
          <a:xfrm>
            <a:off x="458210" y="2350537"/>
            <a:ext cx="0" cy="7809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349" name="Google Shape;349;g1dcdcbc19e1_0_53"/>
          <p:cNvCxnSpPr/>
          <p:nvPr/>
        </p:nvCxnSpPr>
        <p:spPr>
          <a:xfrm>
            <a:off x="2003999" y="2344049"/>
            <a:ext cx="0" cy="319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350" name="Google Shape;350;g1dcdcbc19e1_0_53"/>
          <p:cNvCxnSpPr/>
          <p:nvPr/>
        </p:nvCxnSpPr>
        <p:spPr>
          <a:xfrm>
            <a:off x="3561109" y="2350537"/>
            <a:ext cx="0" cy="7809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351" name="Google Shape;351;g1dcdcbc19e1_0_53"/>
          <p:cNvCxnSpPr/>
          <p:nvPr/>
        </p:nvCxnSpPr>
        <p:spPr>
          <a:xfrm>
            <a:off x="5167784" y="2350537"/>
            <a:ext cx="0" cy="7809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352" name="Google Shape;352;g1dcdcbc19e1_0_53"/>
          <p:cNvSpPr/>
          <p:nvPr/>
        </p:nvSpPr>
        <p:spPr>
          <a:xfrm>
            <a:off x="6774447" y="1619261"/>
            <a:ext cx="1347300" cy="52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g1dcdcbc19e1_0_53"/>
          <p:cNvCxnSpPr/>
          <p:nvPr/>
        </p:nvCxnSpPr>
        <p:spPr>
          <a:xfrm>
            <a:off x="6816424" y="2344049"/>
            <a:ext cx="0" cy="7809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354" name="Google Shape;354;g1dcdcbc19e1_0_53"/>
          <p:cNvSpPr/>
          <p:nvPr/>
        </p:nvSpPr>
        <p:spPr>
          <a:xfrm>
            <a:off x="3733232" y="2409181"/>
            <a:ext cx="126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Dia 3</a:t>
            </a:r>
            <a:endParaRPr sz="1100" b="0" i="0" u="none" strike="noStrike" cap="non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dcdcbc19e1_0_53"/>
          <p:cNvSpPr/>
          <p:nvPr/>
        </p:nvSpPr>
        <p:spPr>
          <a:xfrm>
            <a:off x="5274832" y="2404393"/>
            <a:ext cx="126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Dia 4</a:t>
            </a:r>
            <a:endParaRPr sz="1100" b="0" i="0" u="none" strike="noStrike" cap="none">
              <a:solidFill>
                <a:srgbClr val="EEECE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1100" b="0" i="0" u="none" strike="noStrike" cap="none">
              <a:solidFill>
                <a:srgbClr val="EEE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dcdcbc19e1_0_53"/>
          <p:cNvSpPr txBox="1"/>
          <p:nvPr/>
        </p:nvSpPr>
        <p:spPr>
          <a:xfrm>
            <a:off x="565895" y="2688900"/>
            <a:ext cx="171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(Reunião)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FFFE6A"/>
                </a:solidFill>
                <a:latin typeface="Arial"/>
                <a:ea typeface="Arial"/>
                <a:cs typeface="Arial"/>
                <a:sym typeface="Arial"/>
              </a:rPr>
              <a:t>Planejamento da Sprint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dcdcbc19e1_0_53"/>
          <p:cNvSpPr txBox="1"/>
          <p:nvPr/>
        </p:nvSpPr>
        <p:spPr>
          <a:xfrm>
            <a:off x="3667775" y="268421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(Reunião)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FFFE6A"/>
                </a:solidFill>
                <a:latin typeface="Arial"/>
                <a:ea typeface="Arial"/>
                <a:cs typeface="Arial"/>
                <a:sym typeface="Arial"/>
              </a:rPr>
              <a:t>Revisão da Sprint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dcdcbc19e1_0_53"/>
          <p:cNvSpPr txBox="1"/>
          <p:nvPr/>
        </p:nvSpPr>
        <p:spPr>
          <a:xfrm>
            <a:off x="6740209" y="1726812"/>
            <a:ext cx="1347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noAutofit/>
          </a:bodyPr>
          <a:lstStyle/>
          <a:p>
            <a:pPr marL="0" marR="0" lvl="0" indent="0" algn="ctr" rtl="0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BEFECD"/>
                </a:solidFill>
                <a:latin typeface="Arial Black"/>
                <a:ea typeface="Arial Black"/>
                <a:cs typeface="Arial Black"/>
                <a:sym typeface="Arial Black"/>
              </a:rPr>
              <a:t>SEXTA</a:t>
            </a:r>
            <a:endParaRPr sz="1400" b="0" i="0" u="none" strike="noStrike" cap="none">
              <a:solidFill>
                <a:srgbClr val="BEFEC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9" name="Google Shape;359;g1dcdcbc19e1_0_53"/>
          <p:cNvSpPr txBox="1"/>
          <p:nvPr/>
        </p:nvSpPr>
        <p:spPr>
          <a:xfrm>
            <a:off x="6802452" y="2666150"/>
            <a:ext cx="1347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5" rIns="0" bIns="0" anchor="t" anchorCtr="0">
            <a:noAutofit/>
          </a:bodyPr>
          <a:lstStyle/>
          <a:p>
            <a:pPr marL="0" marR="0" lvl="0" indent="0" algn="ctr" rtl="0">
              <a:lnSpc>
                <a:spcPct val="11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ENTREGA</a:t>
            </a:r>
            <a:endParaRPr sz="14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0" name="Google Shape;360;g1dcdcbc19e1_0_53"/>
          <p:cNvSpPr txBox="1"/>
          <p:nvPr/>
        </p:nvSpPr>
        <p:spPr>
          <a:xfrm>
            <a:off x="2400550" y="3624975"/>
            <a:ext cx="4629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FFFE6A"/>
                </a:solidFill>
                <a:latin typeface="Calibri"/>
                <a:ea typeface="Calibri"/>
                <a:cs typeface="Calibri"/>
                <a:sym typeface="Calibri"/>
              </a:rPr>
              <a:t>Daily</a:t>
            </a:r>
            <a:r>
              <a:rPr lang="pt-BR" sz="1400" b="0" i="0" u="none" strike="noStrike" cap="none">
                <a:solidFill>
                  <a:srgbClr val="FFFE6A"/>
                </a:solidFill>
                <a:latin typeface="Calibri"/>
                <a:ea typeface="Calibri"/>
                <a:cs typeface="Calibri"/>
                <a:sym typeface="Calibri"/>
              </a:rPr>
              <a:t> (reunião diária - rápida)</a:t>
            </a:r>
            <a:r>
              <a:rPr lang="pt-BR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cada um responde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O que eu fiz ontem (ou até essa Daily)?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O que irei fazer de agora até a próxima reunião?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Existe algum impedimento para realizar minhas atividades?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dcdcbc19e1_0_53"/>
          <p:cNvSpPr/>
          <p:nvPr/>
        </p:nvSpPr>
        <p:spPr>
          <a:xfrm>
            <a:off x="6921807" y="2426993"/>
            <a:ext cx="126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CE1"/>
                </a:solidFill>
                <a:latin typeface="Arial"/>
                <a:ea typeface="Arial"/>
                <a:cs typeface="Arial"/>
                <a:sym typeface="Arial"/>
              </a:rPr>
              <a:t>Dia 5</a:t>
            </a:r>
            <a:endParaRPr sz="1100" b="0" i="0" u="none" strike="noStrike" cap="none">
              <a:solidFill>
                <a:srgbClr val="EEE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cdcbc19e1_0_14"/>
          <p:cNvSpPr txBox="1">
            <a:spLocks noGrp="1"/>
          </p:cNvSpPr>
          <p:nvPr>
            <p:ph type="title"/>
          </p:nvPr>
        </p:nvSpPr>
        <p:spPr>
          <a:xfrm>
            <a:off x="311700" y="1729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0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TOOL KIT INICIAL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id="367" name="Google Shape;367;g1dcdcbc19e1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529" y="4513875"/>
            <a:ext cx="821321" cy="4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dcdcbc19e1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851" y="749345"/>
            <a:ext cx="3656950" cy="19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dcdcbc19e1_0_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850" y="2940813"/>
            <a:ext cx="3656955" cy="205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dcdcbc19e1_0_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22821" y="4606876"/>
            <a:ext cx="851930" cy="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dcdcbc19e1_0_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71966" y="945449"/>
            <a:ext cx="4262709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dcdcbc19e1_0_14"/>
          <p:cNvSpPr txBox="1">
            <a:spLocks noGrp="1"/>
          </p:cNvSpPr>
          <p:nvPr>
            <p:ph type="title"/>
          </p:nvPr>
        </p:nvSpPr>
        <p:spPr>
          <a:xfrm>
            <a:off x="303625" y="2521117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0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GESTÃO DO PROJETO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373" name="Google Shape;373;g1dcdcbc19e1_0_14"/>
          <p:cNvSpPr txBox="1">
            <a:spLocks noGrp="1"/>
          </p:cNvSpPr>
          <p:nvPr>
            <p:ph type="title"/>
          </p:nvPr>
        </p:nvSpPr>
        <p:spPr>
          <a:xfrm>
            <a:off x="4371975" y="527050"/>
            <a:ext cx="47721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0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DEFINIÇÃO E/OU ALINHAMENTO DO PROBLEMA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374" name="Google Shape;374;g1dcdcbc19e1_0_14"/>
          <p:cNvSpPr txBox="1">
            <a:spLocks noGrp="1"/>
          </p:cNvSpPr>
          <p:nvPr>
            <p:ph type="title"/>
          </p:nvPr>
        </p:nvSpPr>
        <p:spPr>
          <a:xfrm>
            <a:off x="4371975" y="2851850"/>
            <a:ext cx="47721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0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DOCUMENTO DE VISÃO DO DESAFIO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id="375" name="Google Shape;375;g1dcdcbc19e1_0_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71976" y="3182575"/>
            <a:ext cx="1743250" cy="1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dcdfc6ecec_0_0"/>
          <p:cNvSpPr txBox="1">
            <a:spLocks noGrp="1"/>
          </p:cNvSpPr>
          <p:nvPr>
            <p:ph type="title"/>
          </p:nvPr>
        </p:nvSpPr>
        <p:spPr>
          <a:xfrm>
            <a:off x="311700" y="1729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0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 TIME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id="381" name="Google Shape;381;g1dcdfc6ecec_0_0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50" y="2051050"/>
            <a:ext cx="5854700" cy="104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g1dcdfc6ecec_0_0"/>
          <p:cNvGrpSpPr/>
          <p:nvPr/>
        </p:nvGrpSpPr>
        <p:grpSpPr>
          <a:xfrm>
            <a:off x="1166041" y="119700"/>
            <a:ext cx="350079" cy="350079"/>
            <a:chOff x="583100" y="3982600"/>
            <a:chExt cx="296175" cy="296175"/>
          </a:xfrm>
        </p:grpSpPr>
        <p:sp>
          <p:nvSpPr>
            <p:cNvPr id="383" name="Google Shape;383;g1dcdfc6ecec_0_0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1dcdfc6ecec_0_0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1dcdfc6ecec_0_0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1dcdfc6ecec_0_0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1dcdfc6ecec_0_0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1dcdfc6ecec_0_0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1dcdfc6ecec_0_0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0" name="Google Shape;390;g1dcdfc6ece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5529" y="4513875"/>
            <a:ext cx="821321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0c803822b9_3_3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396" name="Google Shape;396;g20c803822b9_3_3"/>
          <p:cNvSpPr txBox="1">
            <a:spLocks noGrp="1"/>
          </p:cNvSpPr>
          <p:nvPr>
            <p:ph type="body" idx="4294967295"/>
          </p:nvPr>
        </p:nvSpPr>
        <p:spPr>
          <a:xfrm>
            <a:off x="241725" y="608350"/>
            <a:ext cx="82617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/>
              <a:t>Planejamento</a:t>
            </a:r>
            <a:endParaRPr sz="2100"/>
          </a:p>
        </p:txBody>
      </p:sp>
      <p:pic>
        <p:nvPicPr>
          <p:cNvPr id="397" name="Google Shape;397;g20c803822b9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613" y="1195553"/>
            <a:ext cx="6557924" cy="36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c803822b9_3_9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403" name="Google Shape;403;g20c803822b9_3_9"/>
          <p:cNvSpPr txBox="1">
            <a:spLocks noGrp="1"/>
          </p:cNvSpPr>
          <p:nvPr>
            <p:ph type="body" idx="4294967295"/>
          </p:nvPr>
        </p:nvSpPr>
        <p:spPr>
          <a:xfrm>
            <a:off x="241725" y="608350"/>
            <a:ext cx="82617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/>
              <a:t>Planejamento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Áreas de preenchimento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A Data Storyteling Canvas é dividida em 3 áreas: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1. Apresente sua história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a. Público-Alvo (Para quem vou apresentar? Qual perfil?);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b. Objetivos (Qual a pergunta que temos que responder? Para quê? Qual finalidade?);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c. Apresentação (Como será? Quais recursos disponíveis? Quanto tempo? Quantos participantes?);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0c803822b9_3_14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409" name="Google Shape;409;g20c803822b9_3_14"/>
          <p:cNvSpPr txBox="1">
            <a:spLocks noGrp="1"/>
          </p:cNvSpPr>
          <p:nvPr>
            <p:ph type="body" idx="4294967295"/>
          </p:nvPr>
        </p:nvSpPr>
        <p:spPr>
          <a:xfrm>
            <a:off x="241725" y="608350"/>
            <a:ext cx="82617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/>
              <a:t>Planejamento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2. Explore os dados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a. Dados (Quais dados disponibilizados? Quais outros dados serão necessários? Quais fontes? Onde estão armazenadas?);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b. Análise (Que interpretações têm dos dados? O que surpreenderia o público-alvo);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c803822b9_3_19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415" name="Google Shape;415;g20c803822b9_3_19"/>
          <p:cNvSpPr txBox="1">
            <a:spLocks noGrp="1"/>
          </p:cNvSpPr>
          <p:nvPr>
            <p:ph type="body" idx="4294967295"/>
          </p:nvPr>
        </p:nvSpPr>
        <p:spPr>
          <a:xfrm>
            <a:off x="241725" y="608350"/>
            <a:ext cx="82617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/>
              <a:t>Planejamento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3. Construa a história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a. Tema (Qual tema central da apresentação? Será utilizada alguma metáfora?);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b. Argumento (Palavras chaves do roteiro da apresentação. Passos do roteiro.);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c. Personagens (Que tipos gráficos utilizar? Imagens? Textos?).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0c803822b9_3_24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Análise Exploratória.</a:t>
            </a:r>
            <a:endParaRPr/>
          </a:p>
        </p:txBody>
      </p:sp>
      <p:sp>
        <p:nvSpPr>
          <p:cNvPr id="421" name="Google Shape;421;g20c803822b9_3_24"/>
          <p:cNvSpPr txBox="1">
            <a:spLocks noGrp="1"/>
          </p:cNvSpPr>
          <p:nvPr>
            <p:ph type="body" idx="4294967295"/>
          </p:nvPr>
        </p:nvSpPr>
        <p:spPr>
          <a:xfrm>
            <a:off x="225675" y="1279250"/>
            <a:ext cx="82617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Técnica formal da estatística. 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AED tem como objetivo observar o que os dados podem nos dizer para entender a natureza dos dados sem fazer suposições.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NÃO SE TRATA de elaborar visualizações sofisticadas.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"/>
          <p:cNvSpPr txBox="1">
            <a:spLocks noGrp="1"/>
          </p:cNvSpPr>
          <p:nvPr>
            <p:ph type="title"/>
          </p:nvPr>
        </p:nvSpPr>
        <p:spPr>
          <a:xfrm>
            <a:off x="311700" y="1729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REFERÊNCIAS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427" name="Google Shape;427;p9"/>
          <p:cNvSpPr txBox="1"/>
          <p:nvPr/>
        </p:nvSpPr>
        <p:spPr>
          <a:xfrm>
            <a:off x="876749" y="988675"/>
            <a:ext cx="67503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KNAPP, Jake. </a:t>
            </a:r>
            <a:r>
              <a:rPr lang="pt-BR" sz="15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Sprint</a:t>
            </a: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: O Método Usado no Google Para Testar e Aplicar Novas Ideias Em Apenas Cinco Dias. São Paulo: Intrínseca, 2017.</a:t>
            </a:r>
            <a:endParaRPr sz="1500" b="0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LOWDERMILK, T. </a:t>
            </a:r>
            <a:r>
              <a:rPr lang="pt-BR" sz="15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Design centrado no usuário: </a:t>
            </a: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um guia para o desenvolvimento de aplicativos amigáveis. São Paulo: Novatec, 2013.</a:t>
            </a:r>
            <a:endParaRPr sz="1500" b="0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MATTAR, J. </a:t>
            </a:r>
            <a:r>
              <a:rPr lang="pt-BR" sz="15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Metodologias ativas</a:t>
            </a: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: para a educação presencial, blended e a distância. São Paulo: Artesanato Educacional, 2017.</a:t>
            </a:r>
            <a:endParaRPr sz="1500" b="0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28" name="Google Shape;4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529" y="4513875"/>
            <a:ext cx="821321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 que terá na aula de hoje</a:t>
            </a:r>
            <a:endParaRPr sz="1520">
              <a:solidFill>
                <a:schemeClr val="lt1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150" name="Google Shape;150;p2"/>
          <p:cNvCxnSpPr/>
          <p:nvPr/>
        </p:nvCxnSpPr>
        <p:spPr>
          <a:xfrm>
            <a:off x="-14150" y="558925"/>
            <a:ext cx="31464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2"/>
          <p:cNvSpPr txBox="1"/>
          <p:nvPr/>
        </p:nvSpPr>
        <p:spPr>
          <a:xfrm>
            <a:off x="817567" y="908886"/>
            <a:ext cx="1950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0" i="0" u="none" strike="noStrike" cap="none">
                <a:solidFill>
                  <a:srgbClr val="EEE6E4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01</a:t>
            </a:r>
            <a:endParaRPr sz="3500" b="0" i="0" u="none" strike="noStrike" cap="none">
              <a:solidFill>
                <a:srgbClr val="EEE6E4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52" name="Google Shape;152;p2"/>
          <p:cNvSpPr txBox="1"/>
          <p:nvPr/>
        </p:nvSpPr>
        <p:spPr>
          <a:xfrm flipH="1">
            <a:off x="2768175" y="1195223"/>
            <a:ext cx="55731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AEFFC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Kick-off do desafio do módulo - 10 min</a:t>
            </a:r>
            <a:endParaRPr sz="1600" b="0" i="0" u="none" strike="noStrike" cap="none">
              <a:solidFill>
                <a:srgbClr val="AEFFC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817567" y="1534387"/>
            <a:ext cx="1950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0" i="0" u="none" strike="noStrike" cap="none">
                <a:solidFill>
                  <a:srgbClr val="EEE6E4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02</a:t>
            </a:r>
            <a:endParaRPr sz="3500" b="0" i="0" u="none" strike="noStrike" cap="none">
              <a:solidFill>
                <a:srgbClr val="EEE6E4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54" name="Google Shape;154;p2"/>
          <p:cNvSpPr txBox="1"/>
          <p:nvPr/>
        </p:nvSpPr>
        <p:spPr>
          <a:xfrm flipH="1">
            <a:off x="2768175" y="1820723"/>
            <a:ext cx="55731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AEFFC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As propostas de desafio da turma - 20 min</a:t>
            </a:r>
            <a:endParaRPr sz="1600" b="0" i="0" u="none" strike="noStrike" cap="none">
              <a:solidFill>
                <a:srgbClr val="AEFFC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817567" y="2156180"/>
            <a:ext cx="1950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0" i="0" u="none" strike="noStrike" cap="none">
                <a:solidFill>
                  <a:srgbClr val="EEE6E4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03</a:t>
            </a:r>
            <a:endParaRPr sz="3500" b="0" i="0" u="none" strike="noStrike" cap="none">
              <a:solidFill>
                <a:srgbClr val="EEE6E4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56" name="Google Shape;156;p2"/>
          <p:cNvSpPr txBox="1"/>
          <p:nvPr/>
        </p:nvSpPr>
        <p:spPr>
          <a:xfrm flipH="1">
            <a:off x="2800315" y="2330921"/>
            <a:ext cx="55731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AEFFC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Formação do time - 10 min</a:t>
            </a:r>
            <a:endParaRPr sz="1600" b="0" i="0" u="none" strike="noStrike" cap="none">
              <a:solidFill>
                <a:srgbClr val="AEFFC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817567" y="3388116"/>
            <a:ext cx="1950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0" i="0" u="none" strike="noStrike" cap="none">
                <a:solidFill>
                  <a:srgbClr val="EEE6E4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04</a:t>
            </a:r>
            <a:endParaRPr sz="3500" b="0" i="0" u="none" strike="noStrike" cap="none">
              <a:solidFill>
                <a:srgbClr val="EEE6E4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58" name="Google Shape;158;p2"/>
          <p:cNvSpPr txBox="1"/>
          <p:nvPr/>
        </p:nvSpPr>
        <p:spPr>
          <a:xfrm flipH="1">
            <a:off x="2808050" y="3674500"/>
            <a:ext cx="6102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AEFFC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Mão na massa - 110 min (intervalo por conta da equipe)  </a:t>
            </a:r>
            <a:endParaRPr sz="1600" b="0" i="0" u="none" strike="noStrike" cap="none">
              <a:solidFill>
                <a:srgbClr val="AEFFC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9" name="Google Shape;159;p2"/>
          <p:cNvSpPr/>
          <p:nvPr/>
        </p:nvSpPr>
        <p:spPr>
          <a:xfrm rot="5400000">
            <a:off x="1946325" y="1349275"/>
            <a:ext cx="185400" cy="160500"/>
          </a:xfrm>
          <a:prstGeom prst="triangle">
            <a:avLst>
              <a:gd name="adj" fmla="val 50000"/>
            </a:avLst>
          </a:prstGeom>
          <a:solidFill>
            <a:srgbClr val="FFE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817567" y="3995914"/>
            <a:ext cx="1950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0" i="0" u="none" strike="noStrike" cap="none">
                <a:solidFill>
                  <a:srgbClr val="EEE6E4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05</a:t>
            </a:r>
            <a:endParaRPr sz="3500" b="0" i="0" u="none" strike="noStrike" cap="none">
              <a:solidFill>
                <a:srgbClr val="EEE6E4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61" name="Google Shape;161;p2"/>
          <p:cNvSpPr txBox="1"/>
          <p:nvPr/>
        </p:nvSpPr>
        <p:spPr>
          <a:xfrm flipH="1">
            <a:off x="2768175" y="4282249"/>
            <a:ext cx="55731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AEFFC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Comunidade (troca) - Encerramento - 10min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25" y="4546378"/>
            <a:ext cx="874325" cy="4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790229" y="2765141"/>
            <a:ext cx="1950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0" i="0" u="none" strike="noStrike" cap="none">
                <a:solidFill>
                  <a:srgbClr val="EEE6E4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04</a:t>
            </a:r>
            <a:endParaRPr sz="3500" b="0" i="0" u="none" strike="noStrike" cap="none">
              <a:solidFill>
                <a:srgbClr val="EEE6E4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64" name="Google Shape;164;p2"/>
          <p:cNvSpPr txBox="1"/>
          <p:nvPr/>
        </p:nvSpPr>
        <p:spPr>
          <a:xfrm flipH="1">
            <a:off x="2780663" y="3051527"/>
            <a:ext cx="55731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AEFFC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Gestão do Desafio - 30 min</a:t>
            </a:r>
            <a:endParaRPr sz="1600" b="0" i="0" u="none" strike="noStrike" cap="none">
              <a:solidFill>
                <a:srgbClr val="AEFFC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576379" y="4262615"/>
            <a:ext cx="107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05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Tempos aproximados</a:t>
            </a:r>
            <a:endParaRPr sz="105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DESAFIO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382800" y="1678389"/>
            <a:ext cx="4189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Os problemas são identificados por vocês, extraídos da observação da realidade, analisando as possíveis causas, circunstâncias e relações. </a:t>
            </a:r>
            <a:b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Após o estudo do problema, os achados vão orientar a intervenção na realidade, seja implementação ou tomada de decisão.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4294967295"/>
          </p:nvPr>
        </p:nvSpPr>
        <p:spPr>
          <a:xfrm>
            <a:off x="336850" y="986589"/>
            <a:ext cx="41556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rgbClr val="000022"/>
              </a:buClr>
              <a:buSzPts val="1800"/>
              <a:buFont typeface="Space Grotesk"/>
              <a:buNone/>
            </a:pPr>
            <a:r>
              <a:rPr lang="pt-BR" sz="24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Problematização</a:t>
            </a:r>
            <a:endParaRPr sz="2400" b="1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5095631" y="3827359"/>
            <a:ext cx="3011474" cy="131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UM PROBLEMA EM QUE OS DADOS PODEM AJUDAR A ENTENDÊ-LO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-300107" y="4302293"/>
            <a:ext cx="487210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DECISÕES ORIENTADAS POR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SOLUÇÕES DESENVOLVIDAS COM BASE EM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529" y="4513875"/>
            <a:ext cx="821321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cdcbc19e1_0_96"/>
          <p:cNvSpPr txBox="1">
            <a:spLocks noGrp="1"/>
          </p:cNvSpPr>
          <p:nvPr>
            <p:ph type="title"/>
          </p:nvPr>
        </p:nvSpPr>
        <p:spPr>
          <a:xfrm>
            <a:off x="311700" y="1729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0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Rodada dos desafios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81" name="Google Shape;181;g1dcdcbc19e1_0_96"/>
          <p:cNvSpPr txBox="1"/>
          <p:nvPr/>
        </p:nvSpPr>
        <p:spPr>
          <a:xfrm>
            <a:off x="2286379" y="209140"/>
            <a:ext cx="1071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05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2 minutos</a:t>
            </a:r>
            <a:endParaRPr sz="1050" b="1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2" name="Google Shape;182;g1dcdcbc19e1_0_96"/>
          <p:cNvSpPr txBox="1">
            <a:spLocks noGrp="1"/>
          </p:cNvSpPr>
          <p:nvPr>
            <p:ph type="subTitle" idx="4294967295"/>
          </p:nvPr>
        </p:nvSpPr>
        <p:spPr>
          <a:xfrm>
            <a:off x="413775" y="1157425"/>
            <a:ext cx="41556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rgbClr val="000022"/>
              </a:buClr>
              <a:buSzPts val="1800"/>
              <a:buFont typeface="Space Grotesk"/>
              <a:buNone/>
            </a:pPr>
            <a:r>
              <a:rPr lang="pt-BR" sz="24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Deck do pitch</a:t>
            </a:r>
            <a:endParaRPr sz="2400" b="1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3" name="Google Shape;183;g1dcdcbc19e1_0_96"/>
          <p:cNvSpPr txBox="1"/>
          <p:nvPr/>
        </p:nvSpPr>
        <p:spPr>
          <a:xfrm>
            <a:off x="434704" y="1447676"/>
            <a:ext cx="16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Sugestão</a:t>
            </a:r>
            <a:endParaRPr sz="1200" b="1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4" name="Google Shape;184;g1dcdcbc19e1_0_96"/>
          <p:cNvSpPr txBox="1"/>
          <p:nvPr/>
        </p:nvSpPr>
        <p:spPr>
          <a:xfrm>
            <a:off x="434704" y="1849225"/>
            <a:ext cx="5352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Nome – o que é ou o que faz (contexto)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Eu escolhi esse tema/cliente porque... (motivador)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Eu acredito que... (hipóteses)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Eu tenho uma base de dados composta por... (recursos)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 esse desafio espero... (expectativa de resultado)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dcdcbc19e1_0_96"/>
          <p:cNvSpPr txBox="1"/>
          <p:nvPr/>
        </p:nvSpPr>
        <p:spPr>
          <a:xfrm>
            <a:off x="6250038" y="2957849"/>
            <a:ext cx="41556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rgbClr val="000022"/>
              </a:buClr>
              <a:buSzPts val="1800"/>
              <a:buFont typeface="Space Grotesk"/>
              <a:buNone/>
            </a:pPr>
            <a:r>
              <a:rPr lang="pt-BR" sz="24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Interesse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dcdcbc19e1_0_96"/>
          <p:cNvSpPr txBox="1"/>
          <p:nvPr/>
        </p:nvSpPr>
        <p:spPr>
          <a:xfrm>
            <a:off x="6250037" y="3264382"/>
            <a:ext cx="287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Manifestação no chat</a:t>
            </a:r>
            <a:br>
              <a:rPr lang="pt-BR" sz="12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pt-BR" sz="12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pelo Nome/Número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De 3 a 4 integrantes por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2024A"/>
                </a:solidFill>
                <a:latin typeface="Space Grotesk"/>
                <a:ea typeface="Space Grotesk"/>
                <a:cs typeface="Space Grotesk"/>
                <a:sym typeface="Space Grotesk"/>
              </a:rPr>
              <a:t>FORMALIZAÇÃO até 17/02 via Form</a:t>
            </a:r>
            <a:endParaRPr sz="1200" b="1" i="0" u="none" strike="noStrike" cap="none">
              <a:solidFill>
                <a:srgbClr val="02024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87" name="Google Shape;187;g1dcdcbc19e1_0_96"/>
          <p:cNvGrpSpPr/>
          <p:nvPr/>
        </p:nvGrpSpPr>
        <p:grpSpPr>
          <a:xfrm>
            <a:off x="3111042" y="109306"/>
            <a:ext cx="429504" cy="370879"/>
            <a:chOff x="-42651700" y="3217825"/>
            <a:chExt cx="367600" cy="317425"/>
          </a:xfrm>
        </p:grpSpPr>
        <p:sp>
          <p:nvSpPr>
            <p:cNvPr id="188" name="Google Shape;188;g1dcdcbc19e1_0_96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1dcdcbc19e1_0_96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1dcdcbc19e1_0_96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dcdcbc19e1_0_96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g1dcdcbc19e1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529" y="4513875"/>
            <a:ext cx="821321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427">
            <a:alpha val="1568"/>
          </a:srgb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4259540" y="3416350"/>
            <a:ext cx="1190400" cy="675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4975" y="-604531"/>
            <a:ext cx="9985901" cy="236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>
            <a:spLocks noGrp="1"/>
          </p:cNvSpPr>
          <p:nvPr>
            <p:ph type="title" idx="4294967295"/>
          </p:nvPr>
        </p:nvSpPr>
        <p:spPr>
          <a:xfrm>
            <a:off x="311700" y="2491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CRONOGRAMA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200" name="Google Shape;200;p7"/>
          <p:cNvCxnSpPr/>
          <p:nvPr/>
        </p:nvCxnSpPr>
        <p:spPr>
          <a:xfrm>
            <a:off x="-14150" y="558925"/>
            <a:ext cx="15495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7"/>
          <p:cNvSpPr/>
          <p:nvPr/>
        </p:nvSpPr>
        <p:spPr>
          <a:xfrm>
            <a:off x="8189550" y="4620125"/>
            <a:ext cx="739049" cy="24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611553" y="1338000"/>
            <a:ext cx="1190400" cy="675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11553" y="2605767"/>
            <a:ext cx="1190400" cy="675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4311161" y="1185600"/>
            <a:ext cx="1190400" cy="675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4311161" y="2300967"/>
            <a:ext cx="1190400" cy="675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1900306" y="1432349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01</a:t>
            </a:r>
            <a:r>
              <a:rPr lang="pt-BR" sz="19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.0</a:t>
            </a: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6</a:t>
            </a:r>
            <a:endParaRPr sz="19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900256" y="1750221"/>
            <a:ext cx="2419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Pitch de inscrição no desafio</a:t>
            </a:r>
            <a:endParaRPr sz="11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Definições do desafio/time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Conhecendo os dados (análise exploratória)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582650" y="1418751"/>
            <a:ext cx="1317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01.</a:t>
            </a:r>
            <a:endParaRPr sz="44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4282234" y="1261438"/>
            <a:ext cx="1317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03.</a:t>
            </a:r>
            <a:endParaRPr sz="44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82650" y="2702462"/>
            <a:ext cx="1317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02.</a:t>
            </a:r>
            <a:endParaRPr sz="44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4282234" y="2380237"/>
            <a:ext cx="1317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04.</a:t>
            </a:r>
            <a:endParaRPr sz="44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1900306" y="2702447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08</a:t>
            </a:r>
            <a:r>
              <a:rPr lang="pt-BR" sz="19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.0</a:t>
            </a: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6</a:t>
            </a:r>
            <a:endParaRPr sz="19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1900256" y="3020318"/>
            <a:ext cx="22065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Extração e Preparação dos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Análises Exploratória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Pitch em pares/trio</a:t>
            </a:r>
            <a:endParaRPr sz="11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5566406" y="1275037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15</a:t>
            </a:r>
            <a:r>
              <a:rPr lang="pt-BR" sz="19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.0</a:t>
            </a: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6</a:t>
            </a:r>
            <a:endParaRPr sz="19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5566356" y="1592909"/>
            <a:ext cx="2419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Análises Explanatória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Desenvolvimento de Dashboards no BI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Pitch em pares/trio</a:t>
            </a:r>
            <a:endParaRPr sz="11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5566406" y="2380222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22</a:t>
            </a:r>
            <a:r>
              <a:rPr lang="pt-BR" sz="19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.0</a:t>
            </a: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6</a:t>
            </a:r>
            <a:endParaRPr sz="19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959300" y="506975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rgbClr val="7030A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Terças</a:t>
            </a:r>
            <a:endParaRPr sz="1900" b="0" i="0" u="none" strike="noStrike" cap="none">
              <a:solidFill>
                <a:srgbClr val="7030A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986555" y="558373"/>
            <a:ext cx="5309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Aula – fundamentos/teorias - dúvidas</a:t>
            </a:r>
            <a:endParaRPr sz="13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5566356" y="2615843"/>
            <a:ext cx="2346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Desenvolvimento de Dashboards no BI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Construção uma narrativa através do Storytelling</a:t>
            </a:r>
            <a:endParaRPr sz="11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Pitch com especialista</a:t>
            </a:r>
            <a:endParaRPr sz="11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959300" y="879649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rgbClr val="7030A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Quintas</a:t>
            </a:r>
            <a:endParaRPr sz="1900" b="0" i="0" u="none" strike="noStrike" cap="none">
              <a:solidFill>
                <a:srgbClr val="7030A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2000705" y="952711"/>
            <a:ext cx="5309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Fazer um pipeline completo no Power BI</a:t>
            </a:r>
            <a:endParaRPr sz="13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693685" y="4482312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>
                <a:solidFill>
                  <a:srgbClr val="7030A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Domingos</a:t>
            </a:r>
            <a:endParaRPr sz="1900" b="0" i="0" u="none" strike="noStrike" cap="none">
              <a:solidFill>
                <a:srgbClr val="7030A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2000705" y="4373416"/>
            <a:ext cx="5893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ENTREGA + DEV Notes </a:t>
            </a:r>
            <a:r>
              <a:rPr lang="pt-BR" sz="13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(O que foi desenvolvido na semana? O que ficou definido para a próxima? Quais as dificuldades (e as facilidades) considerando tudo, inclusive o time.)</a:t>
            </a:r>
            <a:endParaRPr sz="13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224" name="Google Shape;224;p7"/>
          <p:cNvCxnSpPr/>
          <p:nvPr/>
        </p:nvCxnSpPr>
        <p:spPr>
          <a:xfrm>
            <a:off x="0" y="4254975"/>
            <a:ext cx="1549500" cy="0"/>
          </a:xfrm>
          <a:prstGeom prst="straightConnector1">
            <a:avLst/>
          </a:prstGeom>
          <a:noFill/>
          <a:ln w="19050" cap="flat" cmpd="sng">
            <a:solidFill>
              <a:srgbClr val="AEFFC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5" name="Google Shape;225;p7"/>
          <p:cNvGrpSpPr/>
          <p:nvPr/>
        </p:nvGrpSpPr>
        <p:grpSpPr>
          <a:xfrm>
            <a:off x="1036308" y="2025194"/>
            <a:ext cx="340890" cy="178912"/>
            <a:chOff x="2084325" y="363300"/>
            <a:chExt cx="484150" cy="254100"/>
          </a:xfrm>
        </p:grpSpPr>
        <p:sp>
          <p:nvSpPr>
            <p:cNvPr id="226" name="Google Shape;226;p7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4739524" y="186543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000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7"/>
          <p:cNvGrpSpPr/>
          <p:nvPr/>
        </p:nvGrpSpPr>
        <p:grpSpPr>
          <a:xfrm>
            <a:off x="1036308" y="3331534"/>
            <a:ext cx="339253" cy="339253"/>
            <a:chOff x="5660400" y="238125"/>
            <a:chExt cx="481825" cy="481825"/>
          </a:xfrm>
        </p:grpSpPr>
        <p:sp>
          <p:nvSpPr>
            <p:cNvPr id="230" name="Google Shape;230;p7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7"/>
          <p:cNvGrpSpPr/>
          <p:nvPr/>
        </p:nvGrpSpPr>
        <p:grpSpPr>
          <a:xfrm>
            <a:off x="4712287" y="3011239"/>
            <a:ext cx="340204" cy="298116"/>
            <a:chOff x="899850" y="871450"/>
            <a:chExt cx="483175" cy="423400"/>
          </a:xfrm>
        </p:grpSpPr>
        <p:sp>
          <p:nvSpPr>
            <p:cNvPr id="233" name="Google Shape;233;p7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225251" y="4482440"/>
            <a:ext cx="423079" cy="424159"/>
            <a:chOff x="-1591550" y="3597475"/>
            <a:chExt cx="293825" cy="294575"/>
          </a:xfrm>
        </p:grpSpPr>
        <p:sp>
          <p:nvSpPr>
            <p:cNvPr id="238" name="Google Shape;238;p7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1" name="Google Shape;24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5529" y="4513875"/>
            <a:ext cx="821321" cy="4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 txBox="1"/>
          <p:nvPr/>
        </p:nvSpPr>
        <p:spPr>
          <a:xfrm>
            <a:off x="4282234" y="3509287"/>
            <a:ext cx="1317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05.</a:t>
            </a:r>
            <a:endParaRPr sz="44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5566406" y="3509272"/>
            <a:ext cx="1881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29</a:t>
            </a:r>
            <a:r>
              <a:rPr lang="pt-BR" sz="1900" b="0" i="0" u="none" strike="noStrike" cap="none">
                <a:solidFill>
                  <a:srgbClr val="000000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.0</a:t>
            </a:r>
            <a:r>
              <a:rPr lang="pt-BR" sz="1900"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6</a:t>
            </a:r>
            <a:endParaRPr sz="1900" b="0" i="0" u="none" strike="noStrike" cap="non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5566356" y="3827144"/>
            <a:ext cx="2346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Construção uma narrativa através do Storytelling</a:t>
            </a:r>
            <a:endParaRPr sz="11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Pitch final</a:t>
            </a:r>
            <a:endParaRPr sz="1100" b="0" i="0" u="none" strike="noStrike" cap="non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45" name="Google Shape;245;p7"/>
          <p:cNvGrpSpPr/>
          <p:nvPr/>
        </p:nvGrpSpPr>
        <p:grpSpPr>
          <a:xfrm>
            <a:off x="4725837" y="4084039"/>
            <a:ext cx="340204" cy="298116"/>
            <a:chOff x="899850" y="871450"/>
            <a:chExt cx="483175" cy="423400"/>
          </a:xfrm>
        </p:grpSpPr>
        <p:sp>
          <p:nvSpPr>
            <p:cNvPr id="246" name="Google Shape;246;p7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rgbClr val="000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 txBox="1"/>
          <p:nvPr/>
        </p:nvSpPr>
        <p:spPr>
          <a:xfrm>
            <a:off x="887428" y="1817334"/>
            <a:ext cx="2679082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ACHISMO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BEFECD"/>
                </a:solidFill>
                <a:latin typeface="Space Grotesk"/>
                <a:ea typeface="Space Grotesk"/>
                <a:cs typeface="Space Grotesk"/>
                <a:sym typeface="Space Grotesk"/>
              </a:rPr>
              <a:t>hipóteses</a:t>
            </a:r>
            <a:endParaRPr sz="26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3135207" y="3372041"/>
            <a:ext cx="179983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Não confirmar suas hipóteses também é uma DESCOBERTA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Gera economia de esforços/recursos.</a:t>
            </a:r>
            <a:endParaRPr sz="1100" b="0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5082600" y="929797"/>
            <a:ext cx="40614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EVIDÊNCIA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BEFECD"/>
                </a:solidFill>
                <a:latin typeface="Space Grotesk"/>
                <a:ea typeface="Space Grotesk"/>
                <a:cs typeface="Space Grotesk"/>
                <a:sym typeface="Space Grotesk"/>
              </a:rPr>
              <a:t>fatos</a:t>
            </a:r>
            <a:endParaRPr sz="26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57" name="Google Shape;257;p4"/>
          <p:cNvGrpSpPr/>
          <p:nvPr/>
        </p:nvGrpSpPr>
        <p:grpSpPr>
          <a:xfrm>
            <a:off x="3482171" y="1355360"/>
            <a:ext cx="481086" cy="257959"/>
            <a:chOff x="1019875" y="4108325"/>
            <a:chExt cx="697125" cy="373800"/>
          </a:xfrm>
        </p:grpSpPr>
        <p:sp>
          <p:nvSpPr>
            <p:cNvPr id="258" name="Google Shape;258;p4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4"/>
          <p:cNvGrpSpPr/>
          <p:nvPr/>
        </p:nvGrpSpPr>
        <p:grpSpPr>
          <a:xfrm>
            <a:off x="3554036" y="2879614"/>
            <a:ext cx="481086" cy="257959"/>
            <a:chOff x="1019875" y="4108325"/>
            <a:chExt cx="697125" cy="373800"/>
          </a:xfrm>
        </p:grpSpPr>
        <p:sp>
          <p:nvSpPr>
            <p:cNvPr id="263" name="Google Shape;263;p4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4"/>
          <p:cNvSpPr txBox="1"/>
          <p:nvPr/>
        </p:nvSpPr>
        <p:spPr>
          <a:xfrm>
            <a:off x="5082600" y="2879614"/>
            <a:ext cx="40614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ACHISMO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BEFECD"/>
                </a:solidFill>
                <a:latin typeface="Space Grotesk"/>
                <a:ea typeface="Space Grotesk"/>
                <a:cs typeface="Space Grotesk"/>
                <a:sym typeface="Space Grotesk"/>
              </a:rPr>
              <a:t>novas hipóteses</a:t>
            </a:r>
            <a:endParaRPr sz="26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68" name="Google Shape;268;p4"/>
          <p:cNvGrpSpPr/>
          <p:nvPr/>
        </p:nvGrpSpPr>
        <p:grpSpPr>
          <a:xfrm rot="-5400000">
            <a:off x="5493513" y="2268153"/>
            <a:ext cx="481086" cy="257959"/>
            <a:chOff x="1019875" y="4108325"/>
            <a:chExt cx="697125" cy="373800"/>
          </a:xfrm>
        </p:grpSpPr>
        <p:sp>
          <p:nvSpPr>
            <p:cNvPr id="269" name="Google Shape;269;p4"/>
            <p:cNvSpPr/>
            <p:nvPr/>
          </p:nvSpPr>
          <p:spPr>
            <a:xfrm>
              <a:off x="1246700" y="4110700"/>
              <a:ext cx="239200" cy="368550"/>
            </a:xfrm>
            <a:custGeom>
              <a:avLst/>
              <a:gdLst/>
              <a:ahLst/>
              <a:cxnLst/>
              <a:rect l="l" t="t" r="r" b="b"/>
              <a:pathLst>
                <a:path w="9568" h="14742" extrusionOk="0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0198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243850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472575" y="4108325"/>
              <a:ext cx="244425" cy="373800"/>
            </a:xfrm>
            <a:custGeom>
              <a:avLst/>
              <a:gdLst/>
              <a:ahLst/>
              <a:cxnLst/>
              <a:rect l="l" t="t" r="r" b="b"/>
              <a:pathLst>
                <a:path w="9777" h="14952" extrusionOk="0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EFE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3" name="Google Shape;2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25" y="4546378"/>
            <a:ext cx="874325" cy="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ECB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954" y="4519225"/>
            <a:ext cx="910900" cy="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92125" y="-384400"/>
            <a:ext cx="9985425" cy="55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"/>
          <p:cNvSpPr txBox="1"/>
          <p:nvPr/>
        </p:nvSpPr>
        <p:spPr>
          <a:xfrm>
            <a:off x="712300" y="407581"/>
            <a:ext cx="3035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Quais são as suas hipóteses sobre o tema?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Quais perguntas elas levantam?</a:t>
            </a:r>
            <a:endParaRPr sz="26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81" name="Google Shape;281;p5"/>
          <p:cNvGrpSpPr/>
          <p:nvPr/>
        </p:nvGrpSpPr>
        <p:grpSpPr>
          <a:xfrm>
            <a:off x="4501484" y="1803063"/>
            <a:ext cx="205000" cy="331901"/>
            <a:chOff x="5059700" y="2334775"/>
            <a:chExt cx="40775" cy="66025"/>
          </a:xfrm>
        </p:grpSpPr>
        <p:sp>
          <p:nvSpPr>
            <p:cNvPr id="282" name="Google Shape;282;p5"/>
            <p:cNvSpPr/>
            <p:nvPr/>
          </p:nvSpPr>
          <p:spPr>
            <a:xfrm>
              <a:off x="5059700" y="2334775"/>
              <a:ext cx="12475" cy="10525"/>
            </a:xfrm>
            <a:custGeom>
              <a:avLst/>
              <a:gdLst/>
              <a:ahLst/>
              <a:cxnLst/>
              <a:rect l="l" t="t" r="r" b="b"/>
              <a:pathLst>
                <a:path w="499" h="421" extrusionOk="0">
                  <a:moveTo>
                    <a:pt x="282" y="0"/>
                  </a:moveTo>
                  <a:cubicBezTo>
                    <a:pt x="94" y="0"/>
                    <a:pt x="1" y="224"/>
                    <a:pt x="138" y="361"/>
                  </a:cubicBezTo>
                  <a:cubicBezTo>
                    <a:pt x="179" y="402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09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59700" y="2348650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10"/>
                  </a:cubicBezTo>
                  <a:cubicBezTo>
                    <a:pt x="498" y="94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0597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2"/>
                    <a:pt x="281" y="422"/>
                  </a:cubicBezTo>
                  <a:cubicBezTo>
                    <a:pt x="388" y="422"/>
                    <a:pt x="491" y="338"/>
                    <a:pt x="491" y="210"/>
                  </a:cubicBezTo>
                  <a:cubicBezTo>
                    <a:pt x="498" y="95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059700" y="2376400"/>
              <a:ext cx="12475" cy="10500"/>
            </a:xfrm>
            <a:custGeom>
              <a:avLst/>
              <a:gdLst/>
              <a:ahLst/>
              <a:cxnLst/>
              <a:rect l="l" t="t" r="r" b="b"/>
              <a:pathLst>
                <a:path w="499" h="420" extrusionOk="0">
                  <a:moveTo>
                    <a:pt x="294" y="1"/>
                  </a:moveTo>
                  <a:cubicBezTo>
                    <a:pt x="290" y="1"/>
                    <a:pt x="286" y="1"/>
                    <a:pt x="282" y="1"/>
                  </a:cubicBezTo>
                  <a:cubicBezTo>
                    <a:pt x="94" y="1"/>
                    <a:pt x="1" y="225"/>
                    <a:pt x="138" y="355"/>
                  </a:cubicBezTo>
                  <a:cubicBezTo>
                    <a:pt x="180" y="400"/>
                    <a:pt x="233" y="420"/>
                    <a:pt x="285" y="420"/>
                  </a:cubicBezTo>
                  <a:cubicBezTo>
                    <a:pt x="390" y="420"/>
                    <a:pt x="491" y="336"/>
                    <a:pt x="491" y="210"/>
                  </a:cubicBezTo>
                  <a:cubicBezTo>
                    <a:pt x="498" y="99"/>
                    <a:pt x="404" y="1"/>
                    <a:pt x="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059700" y="2390125"/>
              <a:ext cx="12475" cy="10675"/>
            </a:xfrm>
            <a:custGeom>
              <a:avLst/>
              <a:gdLst/>
              <a:ahLst/>
              <a:cxnLst/>
              <a:rect l="l" t="t" r="r" b="b"/>
              <a:pathLst>
                <a:path w="499" h="427" extrusionOk="0">
                  <a:moveTo>
                    <a:pt x="282" y="0"/>
                  </a:moveTo>
                  <a:cubicBezTo>
                    <a:pt x="94" y="0"/>
                    <a:pt x="1" y="231"/>
                    <a:pt x="138" y="361"/>
                  </a:cubicBezTo>
                  <a:cubicBezTo>
                    <a:pt x="180" y="406"/>
                    <a:pt x="233" y="426"/>
                    <a:pt x="285" y="426"/>
                  </a:cubicBezTo>
                  <a:cubicBezTo>
                    <a:pt x="390" y="426"/>
                    <a:pt x="491" y="343"/>
                    <a:pt x="491" y="217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5073950" y="2348650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1"/>
                    <a:pt x="278" y="421"/>
                  </a:cubicBezTo>
                  <a:cubicBezTo>
                    <a:pt x="387" y="421"/>
                    <a:pt x="491" y="337"/>
                    <a:pt x="491" y="210"/>
                  </a:cubicBezTo>
                  <a:cubicBezTo>
                    <a:pt x="491" y="94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5073950" y="2362525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2"/>
                    <a:pt x="278" y="422"/>
                  </a:cubicBezTo>
                  <a:cubicBezTo>
                    <a:pt x="387" y="422"/>
                    <a:pt x="491" y="338"/>
                    <a:pt x="491" y="210"/>
                  </a:cubicBezTo>
                  <a:cubicBezTo>
                    <a:pt x="491" y="95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074000" y="2376400"/>
              <a:ext cx="12225" cy="10500"/>
            </a:xfrm>
            <a:custGeom>
              <a:avLst/>
              <a:gdLst/>
              <a:ahLst/>
              <a:cxnLst/>
              <a:rect l="l" t="t" r="r" b="b"/>
              <a:pathLst>
                <a:path w="489" h="420" extrusionOk="0">
                  <a:moveTo>
                    <a:pt x="291" y="1"/>
                  </a:moveTo>
                  <a:cubicBezTo>
                    <a:pt x="287" y="1"/>
                    <a:pt x="284" y="1"/>
                    <a:pt x="280" y="1"/>
                  </a:cubicBezTo>
                  <a:cubicBezTo>
                    <a:pt x="277" y="1"/>
                    <a:pt x="274" y="1"/>
                    <a:pt x="271" y="1"/>
                  </a:cubicBezTo>
                  <a:cubicBezTo>
                    <a:pt x="89" y="1"/>
                    <a:pt x="0" y="227"/>
                    <a:pt x="128" y="355"/>
                  </a:cubicBezTo>
                  <a:cubicBezTo>
                    <a:pt x="173" y="400"/>
                    <a:pt x="228" y="420"/>
                    <a:pt x="281" y="420"/>
                  </a:cubicBezTo>
                  <a:cubicBezTo>
                    <a:pt x="388" y="420"/>
                    <a:pt x="489" y="336"/>
                    <a:pt x="489" y="210"/>
                  </a:cubicBezTo>
                  <a:cubicBezTo>
                    <a:pt x="489" y="99"/>
                    <a:pt x="401" y="1"/>
                    <a:pt x="2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0880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9" y="1"/>
                  </a:moveTo>
                  <a:cubicBezTo>
                    <a:pt x="102" y="1"/>
                    <a:pt x="1" y="224"/>
                    <a:pt x="138" y="361"/>
                  </a:cubicBezTo>
                  <a:cubicBezTo>
                    <a:pt x="180" y="403"/>
                    <a:pt x="231" y="422"/>
                    <a:pt x="283" y="422"/>
                  </a:cubicBezTo>
                  <a:cubicBezTo>
                    <a:pt x="392" y="422"/>
                    <a:pt x="499" y="338"/>
                    <a:pt x="499" y="210"/>
                  </a:cubicBezTo>
                  <a:cubicBezTo>
                    <a:pt x="499" y="95"/>
                    <a:pt x="405" y="1"/>
                    <a:pt x="2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5"/>
          <p:cNvSpPr txBox="1"/>
          <p:nvPr/>
        </p:nvSpPr>
        <p:spPr>
          <a:xfrm>
            <a:off x="5380220" y="637401"/>
            <a:ext cx="3242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Qual(is) delas os seus dados podem responder?</a:t>
            </a:r>
            <a:endParaRPr sz="26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5499025" y="2033974"/>
            <a:ext cx="30051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lang="pt-BR" sz="15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ESSE É O SEU PROBLEMA DE NEGÓCIO (E SUB-PROBLEMAS) NESTE DESAFIO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5"/>
          <p:cNvGrpSpPr/>
          <p:nvPr/>
        </p:nvGrpSpPr>
        <p:grpSpPr>
          <a:xfrm rot="5400000">
            <a:off x="6718822" y="3086684"/>
            <a:ext cx="205000" cy="331901"/>
            <a:chOff x="5059700" y="2334775"/>
            <a:chExt cx="40775" cy="66025"/>
          </a:xfrm>
        </p:grpSpPr>
        <p:sp>
          <p:nvSpPr>
            <p:cNvPr id="294" name="Google Shape;294;p5"/>
            <p:cNvSpPr/>
            <p:nvPr/>
          </p:nvSpPr>
          <p:spPr>
            <a:xfrm>
              <a:off x="5059700" y="2334775"/>
              <a:ext cx="12475" cy="10525"/>
            </a:xfrm>
            <a:custGeom>
              <a:avLst/>
              <a:gdLst/>
              <a:ahLst/>
              <a:cxnLst/>
              <a:rect l="l" t="t" r="r" b="b"/>
              <a:pathLst>
                <a:path w="499" h="421" extrusionOk="0">
                  <a:moveTo>
                    <a:pt x="282" y="0"/>
                  </a:moveTo>
                  <a:cubicBezTo>
                    <a:pt x="94" y="0"/>
                    <a:pt x="1" y="224"/>
                    <a:pt x="138" y="361"/>
                  </a:cubicBezTo>
                  <a:cubicBezTo>
                    <a:pt x="179" y="402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09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059700" y="2348650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10"/>
                  </a:cubicBezTo>
                  <a:cubicBezTo>
                    <a:pt x="498" y="94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0597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2"/>
                    <a:pt x="281" y="422"/>
                  </a:cubicBezTo>
                  <a:cubicBezTo>
                    <a:pt x="388" y="422"/>
                    <a:pt x="491" y="338"/>
                    <a:pt x="491" y="210"/>
                  </a:cubicBezTo>
                  <a:cubicBezTo>
                    <a:pt x="498" y="95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059700" y="2376400"/>
              <a:ext cx="12475" cy="10500"/>
            </a:xfrm>
            <a:custGeom>
              <a:avLst/>
              <a:gdLst/>
              <a:ahLst/>
              <a:cxnLst/>
              <a:rect l="l" t="t" r="r" b="b"/>
              <a:pathLst>
                <a:path w="499" h="420" extrusionOk="0">
                  <a:moveTo>
                    <a:pt x="294" y="1"/>
                  </a:moveTo>
                  <a:cubicBezTo>
                    <a:pt x="290" y="1"/>
                    <a:pt x="286" y="1"/>
                    <a:pt x="282" y="1"/>
                  </a:cubicBezTo>
                  <a:cubicBezTo>
                    <a:pt x="94" y="1"/>
                    <a:pt x="1" y="225"/>
                    <a:pt x="138" y="355"/>
                  </a:cubicBezTo>
                  <a:cubicBezTo>
                    <a:pt x="180" y="400"/>
                    <a:pt x="233" y="420"/>
                    <a:pt x="285" y="420"/>
                  </a:cubicBezTo>
                  <a:cubicBezTo>
                    <a:pt x="390" y="420"/>
                    <a:pt x="491" y="336"/>
                    <a:pt x="491" y="210"/>
                  </a:cubicBezTo>
                  <a:cubicBezTo>
                    <a:pt x="498" y="99"/>
                    <a:pt x="404" y="1"/>
                    <a:pt x="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59700" y="2390125"/>
              <a:ext cx="12475" cy="10675"/>
            </a:xfrm>
            <a:custGeom>
              <a:avLst/>
              <a:gdLst/>
              <a:ahLst/>
              <a:cxnLst/>
              <a:rect l="l" t="t" r="r" b="b"/>
              <a:pathLst>
                <a:path w="499" h="427" extrusionOk="0">
                  <a:moveTo>
                    <a:pt x="282" y="0"/>
                  </a:moveTo>
                  <a:cubicBezTo>
                    <a:pt x="94" y="0"/>
                    <a:pt x="1" y="231"/>
                    <a:pt x="138" y="361"/>
                  </a:cubicBezTo>
                  <a:cubicBezTo>
                    <a:pt x="180" y="406"/>
                    <a:pt x="233" y="426"/>
                    <a:pt x="285" y="426"/>
                  </a:cubicBezTo>
                  <a:cubicBezTo>
                    <a:pt x="390" y="426"/>
                    <a:pt x="491" y="343"/>
                    <a:pt x="491" y="217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073950" y="2348650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1"/>
                    <a:pt x="278" y="421"/>
                  </a:cubicBezTo>
                  <a:cubicBezTo>
                    <a:pt x="387" y="421"/>
                    <a:pt x="491" y="337"/>
                    <a:pt x="491" y="210"/>
                  </a:cubicBezTo>
                  <a:cubicBezTo>
                    <a:pt x="491" y="94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073950" y="2362525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2"/>
                    <a:pt x="278" y="422"/>
                  </a:cubicBezTo>
                  <a:cubicBezTo>
                    <a:pt x="387" y="422"/>
                    <a:pt x="491" y="338"/>
                    <a:pt x="491" y="210"/>
                  </a:cubicBezTo>
                  <a:cubicBezTo>
                    <a:pt x="491" y="95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074000" y="2376400"/>
              <a:ext cx="12225" cy="10500"/>
            </a:xfrm>
            <a:custGeom>
              <a:avLst/>
              <a:gdLst/>
              <a:ahLst/>
              <a:cxnLst/>
              <a:rect l="l" t="t" r="r" b="b"/>
              <a:pathLst>
                <a:path w="489" h="420" extrusionOk="0">
                  <a:moveTo>
                    <a:pt x="291" y="1"/>
                  </a:moveTo>
                  <a:cubicBezTo>
                    <a:pt x="287" y="1"/>
                    <a:pt x="284" y="1"/>
                    <a:pt x="280" y="1"/>
                  </a:cubicBezTo>
                  <a:cubicBezTo>
                    <a:pt x="277" y="1"/>
                    <a:pt x="274" y="1"/>
                    <a:pt x="271" y="1"/>
                  </a:cubicBezTo>
                  <a:cubicBezTo>
                    <a:pt x="89" y="1"/>
                    <a:pt x="0" y="227"/>
                    <a:pt x="128" y="355"/>
                  </a:cubicBezTo>
                  <a:cubicBezTo>
                    <a:pt x="173" y="400"/>
                    <a:pt x="228" y="420"/>
                    <a:pt x="281" y="420"/>
                  </a:cubicBezTo>
                  <a:cubicBezTo>
                    <a:pt x="388" y="420"/>
                    <a:pt x="489" y="336"/>
                    <a:pt x="489" y="210"/>
                  </a:cubicBezTo>
                  <a:cubicBezTo>
                    <a:pt x="489" y="99"/>
                    <a:pt x="401" y="1"/>
                    <a:pt x="2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0880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9" y="1"/>
                  </a:moveTo>
                  <a:cubicBezTo>
                    <a:pt x="102" y="1"/>
                    <a:pt x="1" y="224"/>
                    <a:pt x="138" y="361"/>
                  </a:cubicBezTo>
                  <a:cubicBezTo>
                    <a:pt x="180" y="403"/>
                    <a:pt x="231" y="422"/>
                    <a:pt x="283" y="422"/>
                  </a:cubicBezTo>
                  <a:cubicBezTo>
                    <a:pt x="392" y="422"/>
                    <a:pt x="499" y="338"/>
                    <a:pt x="499" y="210"/>
                  </a:cubicBezTo>
                  <a:cubicBezTo>
                    <a:pt x="499" y="95"/>
                    <a:pt x="405" y="1"/>
                    <a:pt x="2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5"/>
          <p:cNvSpPr txBox="1"/>
          <p:nvPr/>
        </p:nvSpPr>
        <p:spPr>
          <a:xfrm>
            <a:off x="5593140" y="3540892"/>
            <a:ext cx="300498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O que e como isso será feito?</a:t>
            </a:r>
            <a:endParaRPr sz="24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2ECB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1dcdfc6ecec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92125" y="-384400"/>
            <a:ext cx="9985425" cy="55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dcdfc6ecec_0_14"/>
          <p:cNvSpPr txBox="1"/>
          <p:nvPr/>
        </p:nvSpPr>
        <p:spPr>
          <a:xfrm>
            <a:off x="414350" y="788175"/>
            <a:ext cx="3659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O que o seu problema está envolvendo?</a:t>
            </a:r>
            <a:endParaRPr sz="26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310" name="Google Shape;310;g1dcdfc6ecec_0_14"/>
          <p:cNvGrpSpPr/>
          <p:nvPr/>
        </p:nvGrpSpPr>
        <p:grpSpPr>
          <a:xfrm>
            <a:off x="3846607" y="2405791"/>
            <a:ext cx="205000" cy="331901"/>
            <a:chOff x="5059700" y="2334775"/>
            <a:chExt cx="40775" cy="66025"/>
          </a:xfrm>
        </p:grpSpPr>
        <p:sp>
          <p:nvSpPr>
            <p:cNvPr id="311" name="Google Shape;311;g1dcdfc6ecec_0_14"/>
            <p:cNvSpPr/>
            <p:nvPr/>
          </p:nvSpPr>
          <p:spPr>
            <a:xfrm>
              <a:off x="5059700" y="2334775"/>
              <a:ext cx="12475" cy="10525"/>
            </a:xfrm>
            <a:custGeom>
              <a:avLst/>
              <a:gdLst/>
              <a:ahLst/>
              <a:cxnLst/>
              <a:rect l="l" t="t" r="r" b="b"/>
              <a:pathLst>
                <a:path w="499" h="421" extrusionOk="0">
                  <a:moveTo>
                    <a:pt x="282" y="0"/>
                  </a:moveTo>
                  <a:cubicBezTo>
                    <a:pt x="94" y="0"/>
                    <a:pt x="1" y="224"/>
                    <a:pt x="138" y="361"/>
                  </a:cubicBezTo>
                  <a:cubicBezTo>
                    <a:pt x="179" y="402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09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1dcdfc6ecec_0_14"/>
            <p:cNvSpPr/>
            <p:nvPr/>
          </p:nvSpPr>
          <p:spPr>
            <a:xfrm>
              <a:off x="5059700" y="2348650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10"/>
                  </a:cubicBezTo>
                  <a:cubicBezTo>
                    <a:pt x="498" y="94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1dcdfc6ecec_0_14"/>
            <p:cNvSpPr/>
            <p:nvPr/>
          </p:nvSpPr>
          <p:spPr>
            <a:xfrm>
              <a:off x="50597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2"/>
                    <a:pt x="281" y="422"/>
                  </a:cubicBezTo>
                  <a:cubicBezTo>
                    <a:pt x="388" y="422"/>
                    <a:pt x="491" y="338"/>
                    <a:pt x="491" y="210"/>
                  </a:cubicBezTo>
                  <a:cubicBezTo>
                    <a:pt x="498" y="95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dcdfc6ecec_0_14"/>
            <p:cNvSpPr/>
            <p:nvPr/>
          </p:nvSpPr>
          <p:spPr>
            <a:xfrm>
              <a:off x="5059700" y="2376400"/>
              <a:ext cx="12475" cy="10500"/>
            </a:xfrm>
            <a:custGeom>
              <a:avLst/>
              <a:gdLst/>
              <a:ahLst/>
              <a:cxnLst/>
              <a:rect l="l" t="t" r="r" b="b"/>
              <a:pathLst>
                <a:path w="499" h="420" extrusionOk="0">
                  <a:moveTo>
                    <a:pt x="294" y="1"/>
                  </a:moveTo>
                  <a:cubicBezTo>
                    <a:pt x="290" y="1"/>
                    <a:pt x="286" y="1"/>
                    <a:pt x="282" y="1"/>
                  </a:cubicBezTo>
                  <a:cubicBezTo>
                    <a:pt x="94" y="1"/>
                    <a:pt x="1" y="225"/>
                    <a:pt x="138" y="355"/>
                  </a:cubicBezTo>
                  <a:cubicBezTo>
                    <a:pt x="180" y="400"/>
                    <a:pt x="233" y="420"/>
                    <a:pt x="285" y="420"/>
                  </a:cubicBezTo>
                  <a:cubicBezTo>
                    <a:pt x="390" y="420"/>
                    <a:pt x="491" y="336"/>
                    <a:pt x="491" y="210"/>
                  </a:cubicBezTo>
                  <a:cubicBezTo>
                    <a:pt x="498" y="99"/>
                    <a:pt x="404" y="1"/>
                    <a:pt x="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dcdfc6ecec_0_14"/>
            <p:cNvSpPr/>
            <p:nvPr/>
          </p:nvSpPr>
          <p:spPr>
            <a:xfrm>
              <a:off x="5059700" y="2390125"/>
              <a:ext cx="12475" cy="10675"/>
            </a:xfrm>
            <a:custGeom>
              <a:avLst/>
              <a:gdLst/>
              <a:ahLst/>
              <a:cxnLst/>
              <a:rect l="l" t="t" r="r" b="b"/>
              <a:pathLst>
                <a:path w="499" h="427" extrusionOk="0">
                  <a:moveTo>
                    <a:pt x="282" y="0"/>
                  </a:moveTo>
                  <a:cubicBezTo>
                    <a:pt x="94" y="0"/>
                    <a:pt x="1" y="231"/>
                    <a:pt x="138" y="361"/>
                  </a:cubicBezTo>
                  <a:cubicBezTo>
                    <a:pt x="180" y="406"/>
                    <a:pt x="233" y="426"/>
                    <a:pt x="285" y="426"/>
                  </a:cubicBezTo>
                  <a:cubicBezTo>
                    <a:pt x="390" y="426"/>
                    <a:pt x="491" y="343"/>
                    <a:pt x="491" y="217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dcdfc6ecec_0_14"/>
            <p:cNvSpPr/>
            <p:nvPr/>
          </p:nvSpPr>
          <p:spPr>
            <a:xfrm>
              <a:off x="5073950" y="2348650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1"/>
                    <a:pt x="278" y="421"/>
                  </a:cubicBezTo>
                  <a:cubicBezTo>
                    <a:pt x="387" y="421"/>
                    <a:pt x="491" y="337"/>
                    <a:pt x="491" y="210"/>
                  </a:cubicBezTo>
                  <a:cubicBezTo>
                    <a:pt x="491" y="94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dcdfc6ecec_0_14"/>
            <p:cNvSpPr/>
            <p:nvPr/>
          </p:nvSpPr>
          <p:spPr>
            <a:xfrm>
              <a:off x="5073950" y="2362525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2"/>
                    <a:pt x="278" y="422"/>
                  </a:cubicBezTo>
                  <a:cubicBezTo>
                    <a:pt x="387" y="422"/>
                    <a:pt x="491" y="338"/>
                    <a:pt x="491" y="210"/>
                  </a:cubicBezTo>
                  <a:cubicBezTo>
                    <a:pt x="491" y="95"/>
                    <a:pt x="397" y="1"/>
                    <a:pt x="28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dcdfc6ecec_0_14"/>
            <p:cNvSpPr/>
            <p:nvPr/>
          </p:nvSpPr>
          <p:spPr>
            <a:xfrm>
              <a:off x="5074000" y="2376400"/>
              <a:ext cx="12225" cy="10500"/>
            </a:xfrm>
            <a:custGeom>
              <a:avLst/>
              <a:gdLst/>
              <a:ahLst/>
              <a:cxnLst/>
              <a:rect l="l" t="t" r="r" b="b"/>
              <a:pathLst>
                <a:path w="489" h="420" extrusionOk="0">
                  <a:moveTo>
                    <a:pt x="291" y="1"/>
                  </a:moveTo>
                  <a:cubicBezTo>
                    <a:pt x="287" y="1"/>
                    <a:pt x="284" y="1"/>
                    <a:pt x="280" y="1"/>
                  </a:cubicBezTo>
                  <a:cubicBezTo>
                    <a:pt x="277" y="1"/>
                    <a:pt x="274" y="1"/>
                    <a:pt x="271" y="1"/>
                  </a:cubicBezTo>
                  <a:cubicBezTo>
                    <a:pt x="89" y="1"/>
                    <a:pt x="0" y="227"/>
                    <a:pt x="128" y="355"/>
                  </a:cubicBezTo>
                  <a:cubicBezTo>
                    <a:pt x="173" y="400"/>
                    <a:pt x="228" y="420"/>
                    <a:pt x="281" y="420"/>
                  </a:cubicBezTo>
                  <a:cubicBezTo>
                    <a:pt x="388" y="420"/>
                    <a:pt x="489" y="336"/>
                    <a:pt x="489" y="210"/>
                  </a:cubicBezTo>
                  <a:cubicBezTo>
                    <a:pt x="489" y="99"/>
                    <a:pt x="401" y="1"/>
                    <a:pt x="2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dcdfc6ecec_0_14"/>
            <p:cNvSpPr/>
            <p:nvPr/>
          </p:nvSpPr>
          <p:spPr>
            <a:xfrm>
              <a:off x="50880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9" y="1"/>
                  </a:moveTo>
                  <a:cubicBezTo>
                    <a:pt x="102" y="1"/>
                    <a:pt x="1" y="224"/>
                    <a:pt x="138" y="361"/>
                  </a:cubicBezTo>
                  <a:cubicBezTo>
                    <a:pt x="180" y="403"/>
                    <a:pt x="231" y="422"/>
                    <a:pt x="283" y="422"/>
                  </a:cubicBezTo>
                  <a:cubicBezTo>
                    <a:pt x="392" y="422"/>
                    <a:pt x="499" y="338"/>
                    <a:pt x="499" y="210"/>
                  </a:cubicBezTo>
                  <a:cubicBezTo>
                    <a:pt x="499" y="95"/>
                    <a:pt x="405" y="1"/>
                    <a:pt x="2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g1dcdfc6ecec_0_14"/>
          <p:cNvSpPr txBox="1"/>
          <p:nvPr/>
        </p:nvSpPr>
        <p:spPr>
          <a:xfrm>
            <a:off x="368475" y="3967275"/>
            <a:ext cx="8007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1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Quais os resultados esperados? </a:t>
            </a:r>
            <a:endParaRPr sz="21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100" b="1" i="0" u="none" strike="noStrike" cap="none">
                <a:solidFill>
                  <a:srgbClr val="EEEEEE"/>
                </a:solidFill>
                <a:latin typeface="Space Grotesk"/>
                <a:ea typeface="Space Grotesk"/>
                <a:cs typeface="Space Grotesk"/>
                <a:sym typeface="Space Grotesk"/>
              </a:rPr>
              <a:t>O que a solução do problema deve abranger nesse módulo?</a:t>
            </a:r>
            <a:endParaRPr sz="2100" b="1" i="0" u="none" strike="noStrike" cap="none"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1" name="Google Shape;321;g1dcdfc6ecec_0_14"/>
          <p:cNvSpPr txBox="1"/>
          <p:nvPr/>
        </p:nvSpPr>
        <p:spPr>
          <a:xfrm>
            <a:off x="4371975" y="1466125"/>
            <a:ext cx="4819800" cy="30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Categorizar ou agrupar dados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Identificar padrões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Identificar anomalias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Encontrar associações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Encontrar relações de causa-e-efeito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Classificar entidades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Prever resultados/efeitos futuros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Otimizar indicadores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lang="pt-BR" sz="1720" b="0" i="0" u="none" strike="noStrike" cap="none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Dentre outros…</a:t>
            </a:r>
            <a:endParaRPr sz="17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endParaRPr sz="1520" b="0" i="0" u="none" strike="noStrike" cap="none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title"/>
          </p:nvPr>
        </p:nvSpPr>
        <p:spPr>
          <a:xfrm>
            <a:off x="311700" y="172942"/>
            <a:ext cx="3623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008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FRAMEWORK DE DESENVOLVIMENTO</a:t>
            </a:r>
            <a:endParaRPr sz="1520">
              <a:solidFill>
                <a:srgbClr val="17008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id="327" name="Google Shape;32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529" y="4513875"/>
            <a:ext cx="821321" cy="4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025" y="706525"/>
            <a:ext cx="5952656" cy="39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Apresentação na tela (16:9)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Space Grotesk</vt:lpstr>
      <vt:lpstr>Space Grotesk Medium</vt:lpstr>
      <vt:lpstr>Calibri</vt:lpstr>
      <vt:lpstr>Space Grotesk Light</vt:lpstr>
      <vt:lpstr>Arial Black</vt:lpstr>
      <vt:lpstr>Space Grotesk SemiBold</vt:lpstr>
      <vt:lpstr>Simple Light</vt:lpstr>
      <vt:lpstr>Apresentação do PowerPoint</vt:lpstr>
      <vt:lpstr>O que terá na aula de hoje</vt:lpstr>
      <vt:lpstr>DESAFIO</vt:lpstr>
      <vt:lpstr>Rodada dos desafios</vt:lpstr>
      <vt:lpstr>CRONOGRAMA</vt:lpstr>
      <vt:lpstr>Apresentação do PowerPoint</vt:lpstr>
      <vt:lpstr>Apresentação do PowerPoint</vt:lpstr>
      <vt:lpstr>Apresentação do PowerPoint</vt:lpstr>
      <vt:lpstr>FRAMEWORK DE DESENVOLVIMENTO</vt:lpstr>
      <vt:lpstr>FRAMEWORK</vt:lpstr>
      <vt:lpstr>TOOL KIT INICIAL</vt:lpstr>
      <vt:lpstr>O TIME</vt:lpstr>
      <vt:lpstr>Desafio</vt:lpstr>
      <vt:lpstr>Desafio</vt:lpstr>
      <vt:lpstr>Desafio</vt:lpstr>
      <vt:lpstr>Desafio</vt:lpstr>
      <vt:lpstr>Análise Exploratória.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Leo Koki Shashiki</cp:lastModifiedBy>
  <cp:revision>1</cp:revision>
  <dcterms:modified xsi:type="dcterms:W3CDTF">2023-06-01T22:14:05Z</dcterms:modified>
</cp:coreProperties>
</file>