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70" r:id="rId5"/>
    <p:sldId id="274" r:id="rId6"/>
    <p:sldId id="259" r:id="rId7"/>
    <p:sldId id="293" r:id="rId8"/>
    <p:sldId id="294" r:id="rId9"/>
    <p:sldId id="295" r:id="rId10"/>
    <p:sldId id="296" r:id="rId11"/>
    <p:sldId id="297" r:id="rId12"/>
    <p:sldId id="261" r:id="rId13"/>
    <p:sldId id="278" r:id="rId14"/>
    <p:sldId id="289" r:id="rId15"/>
    <p:sldId id="298" r:id="rId16"/>
    <p:sldId id="260" r:id="rId17"/>
    <p:sldId id="283" r:id="rId18"/>
    <p:sldId id="262" r:id="rId19"/>
    <p:sldId id="281" r:id="rId20"/>
    <p:sldId id="282" r:id="rId21"/>
    <p:sldId id="292" r:id="rId22"/>
    <p:sldId id="272" r:id="rId23"/>
    <p:sldId id="288" r:id="rId24"/>
    <p:sldId id="277" r:id="rId25"/>
    <p:sldId id="263" r:id="rId26"/>
    <p:sldId id="284" r:id="rId27"/>
    <p:sldId id="299" r:id="rId28"/>
    <p:sldId id="286" r:id="rId29"/>
    <p:sldId id="264" r:id="rId30"/>
    <p:sldId id="290" r:id="rId31"/>
    <p:sldId id="291" r:id="rId32"/>
    <p:sldId id="265" r:id="rId33"/>
    <p:sldId id="287" r:id="rId34"/>
    <p:sldId id="269" r:id="rId35"/>
    <p:sldId id="267" r:id="rId36"/>
    <p:sldId id="266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 custT="1"/>
      <dgm:spPr/>
      <dgm:t>
        <a:bodyPr/>
        <a:lstStyle/>
        <a:p>
          <a:r>
            <a:rPr lang="en-US" sz="1800" dirty="0" smtClean="0"/>
            <a:t>ASP.NET 1.1</a:t>
          </a:r>
          <a:br>
            <a:rPr lang="en-US" sz="1800" dirty="0" smtClean="0"/>
          </a:br>
          <a:r>
            <a:rPr lang="en-US" sz="1800" dirty="0" smtClean="0"/>
            <a:t>N/A</a:t>
          </a:r>
          <a:endParaRPr lang="en-US" sz="1800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 custT="1"/>
      <dgm:spPr/>
      <dgm:t>
        <a:bodyPr/>
        <a:lstStyle/>
        <a:p>
          <a:r>
            <a:rPr lang="en-US" sz="1800" dirty="0" smtClean="0"/>
            <a:t>ASP.NET 4</a:t>
          </a:r>
          <a:br>
            <a:rPr lang="en-US" sz="1800" dirty="0" smtClean="0"/>
          </a:br>
          <a:r>
            <a:rPr lang="en-US" sz="1800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 custT="1"/>
      <dgm:spPr/>
      <dgm:t>
        <a:bodyPr/>
        <a:lstStyle/>
        <a:p>
          <a:r>
            <a:rPr lang="en-US" sz="1600" dirty="0" smtClean="0"/>
            <a:t>ASP.NET 2.0</a:t>
          </a:r>
          <a:br>
            <a:rPr lang="en-US" sz="1600" dirty="0" smtClean="0"/>
          </a:br>
          <a:r>
            <a:rPr lang="en-US" sz="1600" dirty="0" smtClean="0"/>
            <a:t>Membership Provider</a:t>
          </a:r>
          <a:endParaRPr lang="en-US" sz="1600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 custT="1"/>
      <dgm:spPr/>
      <dgm:t>
        <a:bodyPr/>
        <a:lstStyle/>
        <a:p>
          <a:r>
            <a:rPr lang="en-US" sz="1800" dirty="0" smtClean="0"/>
            <a:t>ASP.NET 4/4.5</a:t>
          </a:r>
          <a:br>
            <a:rPr lang="en-US" sz="1800" dirty="0" smtClean="0"/>
          </a:br>
          <a:r>
            <a:rPr lang="en-US" sz="1800" dirty="0" smtClean="0"/>
            <a:t>Universal Providers</a:t>
          </a:r>
          <a:endParaRPr lang="en-US" sz="1800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2030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CB05DE3-CF21-4A41-A117-C2056143086F}" type="pres">
      <dgm:prSet presAssocID="{AE81220D-6CCE-4710-94E2-98E20B1C5B80}" presName="textBox5a" presStyleLbl="revTx" presStyleIdx="0" presStyleCnt="5" custScaleX="155954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2FAA0972-8FDA-45DF-AEB1-EB1B640F1122}" type="pres">
      <dgm:prSet presAssocID="{8E7C0621-0E7C-44CC-B0DC-F572F28F79B3}" presName="textBox5b" presStyleLbl="revTx" presStyleIdx="1" presStyleCnt="5" custScaleX="137331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CC6365D6-BC5A-4662-88C2-460380F95395}" type="pres">
      <dgm:prSet presAssocID="{DDD274C9-D270-426C-AF27-80340598DB4A}" presName="textBox5c" presStyleLbl="revTx" presStyleIdx="2" presStyleCnt="5" custScaleX="118124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48381EF1-0387-4E13-A84D-28EB559E8678}" type="pres">
      <dgm:prSet presAssocID="{873985C0-B3D7-4D7E-B27D-43584CD3EDB0}" presName="textBox5d" presStyleLbl="revTx" presStyleIdx="3" presStyleCnt="5" custScaleX="144069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77CB-B33D-4C8A-9511-C3D973658E12}">
      <dsp:nvSpPr>
        <dsp:cNvPr id="0" name=""/>
        <dsp:cNvSpPr/>
      </dsp:nvSpPr>
      <dsp:spPr>
        <a:xfrm>
          <a:off x="-17" y="0"/>
          <a:ext cx="7858794" cy="4502183"/>
        </a:xfrm>
        <a:prstGeom prst="swooshArrow">
          <a:avLst>
            <a:gd name="adj1" fmla="val 25000"/>
            <a:gd name="adj2" fmla="val 25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8BC525-FAD0-44BA-A568-518BDEDA1A3A}">
      <dsp:nvSpPr>
        <dsp:cNvPr id="0" name=""/>
        <dsp:cNvSpPr/>
      </dsp:nvSpPr>
      <dsp:spPr>
        <a:xfrm>
          <a:off x="866594" y="3306951"/>
          <a:ext cx="165680" cy="165680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CB05DE3-CF21-4A41-A117-C2056143086F}">
      <dsp:nvSpPr>
        <dsp:cNvPr id="0" name=""/>
        <dsp:cNvSpPr/>
      </dsp:nvSpPr>
      <dsp:spPr>
        <a:xfrm>
          <a:off x="750141" y="3531054"/>
          <a:ext cx="1471671" cy="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1.1</a:t>
          </a:r>
          <a:br>
            <a:rPr lang="en-US" sz="1800" kern="1200" dirty="0" smtClean="0"/>
          </a:br>
          <a:r>
            <a:rPr lang="en-US" sz="1800" kern="1200" dirty="0" smtClean="0"/>
            <a:t>N/A</a:t>
          </a:r>
          <a:endParaRPr lang="en-US" sz="1800" kern="1200" dirty="0"/>
        </a:p>
      </dsp:txBody>
      <dsp:txXfrm>
        <a:off x="750141" y="3531054"/>
        <a:ext cx="1471671" cy="721325"/>
      </dsp:txXfrm>
    </dsp:sp>
    <dsp:sp modelId="{C20D409C-3E0E-401F-A17D-161E2051613C}">
      <dsp:nvSpPr>
        <dsp:cNvPr id="0" name=""/>
        <dsp:cNvSpPr/>
      </dsp:nvSpPr>
      <dsp:spPr>
        <a:xfrm>
          <a:off x="1934012" y="2486105"/>
          <a:ext cx="259325" cy="25932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FAA0972-8FDA-45DF-AEB1-EB1B640F1122}">
      <dsp:nvSpPr>
        <dsp:cNvPr id="0" name=""/>
        <dsp:cNvSpPr/>
      </dsp:nvSpPr>
      <dsp:spPr>
        <a:xfrm>
          <a:off x="792256" y="1644642"/>
          <a:ext cx="1642176" cy="84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1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ASP.NET 2.0</a:t>
          </a:r>
          <a:br>
            <a:rPr lang="en-US" sz="1600" kern="1200" dirty="0" smtClean="0"/>
          </a:br>
          <a:r>
            <a:rPr lang="en-US" sz="1600" kern="1200" dirty="0" smtClean="0"/>
            <a:t>Membership Provider</a:t>
          </a:r>
          <a:endParaRPr lang="en-US" sz="1600" kern="1200" dirty="0"/>
        </a:p>
      </dsp:txBody>
      <dsp:txXfrm>
        <a:off x="792256" y="1644642"/>
        <a:ext cx="1642176" cy="840586"/>
      </dsp:txXfrm>
    </dsp:sp>
    <dsp:sp modelId="{6FBDA9B7-E5D0-4D62-BCF4-19D60FA04F50}">
      <dsp:nvSpPr>
        <dsp:cNvPr id="0" name=""/>
        <dsp:cNvSpPr/>
      </dsp:nvSpPr>
      <dsp:spPr>
        <a:xfrm>
          <a:off x="3086571" y="1799072"/>
          <a:ext cx="345767" cy="345767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CC6365D6-BC5A-4662-88C2-460380F95395}">
      <dsp:nvSpPr>
        <dsp:cNvPr id="0" name=""/>
        <dsp:cNvSpPr/>
      </dsp:nvSpPr>
      <dsp:spPr>
        <a:xfrm>
          <a:off x="2981664" y="2410520"/>
          <a:ext cx="1642247" cy="90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1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</a:t>
          </a:r>
          <a:br>
            <a:rPr lang="en-US" sz="1800" kern="1200" dirty="0" smtClean="0"/>
          </a:br>
          <a:r>
            <a:rPr lang="en-US" sz="1800" kern="1200" dirty="0" smtClean="0"/>
            <a:t>Simple Membership</a:t>
          </a:r>
        </a:p>
      </dsp:txBody>
      <dsp:txXfrm>
        <a:off x="2981664" y="2410520"/>
        <a:ext cx="1642247" cy="906074"/>
      </dsp:txXfrm>
    </dsp:sp>
    <dsp:sp modelId="{238B15F4-CFF9-43D7-862E-CABB501E2892}">
      <dsp:nvSpPr>
        <dsp:cNvPr id="0" name=""/>
        <dsp:cNvSpPr/>
      </dsp:nvSpPr>
      <dsp:spPr>
        <a:xfrm>
          <a:off x="4426421" y="1262412"/>
          <a:ext cx="446616" cy="446616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48381EF1-0387-4E13-A84D-28EB559E8678}">
      <dsp:nvSpPr>
        <dsp:cNvPr id="0" name=""/>
        <dsp:cNvSpPr/>
      </dsp:nvSpPr>
      <dsp:spPr>
        <a:xfrm>
          <a:off x="3211386" y="468282"/>
          <a:ext cx="2075600" cy="593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5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4/4.5</a:t>
          </a:r>
          <a:br>
            <a:rPr lang="en-US" sz="1800" kern="1200" dirty="0" smtClean="0"/>
          </a:br>
          <a:r>
            <a:rPr lang="en-US" sz="1800" kern="1200" dirty="0" smtClean="0"/>
            <a:t>Universal Providers</a:t>
          </a:r>
          <a:endParaRPr lang="en-US" sz="1800" kern="1200" dirty="0"/>
        </a:p>
      </dsp:txBody>
      <dsp:txXfrm>
        <a:off x="3211386" y="468282"/>
        <a:ext cx="2075600" cy="593609"/>
      </dsp:txXfrm>
    </dsp:sp>
    <dsp:sp modelId="{4E2663D7-ACE9-4775-AA3F-17DDBE267A56}">
      <dsp:nvSpPr>
        <dsp:cNvPr id="0" name=""/>
        <dsp:cNvSpPr/>
      </dsp:nvSpPr>
      <dsp:spPr>
        <a:xfrm>
          <a:off x="5805889" y="904038"/>
          <a:ext cx="569075" cy="56907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F385B18-7ECC-490B-B267-043A6C368803}">
      <dsp:nvSpPr>
        <dsp:cNvPr id="0" name=""/>
        <dsp:cNvSpPr/>
      </dsp:nvSpPr>
      <dsp:spPr>
        <a:xfrm>
          <a:off x="5423420" y="1839683"/>
          <a:ext cx="1856815" cy="86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42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ASP.NET 4.5</a:t>
          </a:r>
          <a:br>
            <a:rPr lang="en-US" sz="1900" kern="1200" dirty="0" smtClean="0"/>
          </a:br>
          <a:r>
            <a:rPr lang="en-US" sz="1900" kern="1200" dirty="0" smtClean="0"/>
            <a:t>One ASP.NET Identity</a:t>
          </a:r>
          <a:endParaRPr lang="en-US" sz="1900" kern="1200" dirty="0"/>
        </a:p>
      </dsp:txBody>
      <dsp:txXfrm>
        <a:off x="5423420" y="1839683"/>
        <a:ext cx="1856815" cy="86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musicstore.com/Hom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</a:t>
            </a:r>
            <a:r>
              <a:rPr lang="en-US" dirty="0" err="1" smtClean="0"/>
              <a:t>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App_Data</a:t>
            </a:r>
            <a:endParaRPr lang="en-US" sz="2400" dirty="0" smtClean="0"/>
          </a:p>
          <a:p>
            <a:r>
              <a:rPr lang="en-US" sz="2400" dirty="0" err="1" smtClean="0"/>
              <a:t>App_Start</a:t>
            </a:r>
            <a:endParaRPr lang="en-US" sz="2400" dirty="0" smtClean="0"/>
          </a:p>
          <a:p>
            <a:r>
              <a:rPr lang="en-US" sz="2400" dirty="0" smtClean="0"/>
              <a:t>Controllers</a:t>
            </a:r>
          </a:p>
          <a:p>
            <a:r>
              <a:rPr lang="en-US" sz="2400" dirty="0" smtClean="0"/>
              <a:t>Models</a:t>
            </a:r>
          </a:p>
          <a:p>
            <a:r>
              <a:rPr lang="en-US" sz="2400" dirty="0" smtClean="0"/>
              <a:t>Views</a:t>
            </a:r>
          </a:p>
          <a:p>
            <a:r>
              <a:rPr lang="en-US" sz="2400" dirty="0" err="1" smtClean="0"/>
              <a:t>Web.Config</a:t>
            </a:r>
            <a:endParaRPr lang="en-US" sz="2400" dirty="0" smtClean="0"/>
          </a:p>
          <a:p>
            <a:r>
              <a:rPr lang="en-US" sz="2400" dirty="0" err="1" smtClean="0"/>
              <a:t>Global.asax</a:t>
            </a:r>
            <a:endParaRPr lang="en-US" sz="2400" dirty="0" smtClean="0"/>
          </a:p>
          <a:p>
            <a:r>
              <a:rPr lang="en-US" sz="2400" dirty="0" err="1"/>
              <a:t>Nuget</a:t>
            </a:r>
            <a:r>
              <a:rPr lang="en-US" sz="2400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632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8928"/>
            <a:ext cx="8946541" cy="49194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da pasta Views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convenções</a:t>
            </a:r>
            <a:endParaRPr lang="en-US" dirty="0" smtClean="0"/>
          </a:p>
          <a:p>
            <a:r>
              <a:rPr lang="en-US" dirty="0" smtClean="0"/>
              <a:t>Pasta Shared</a:t>
            </a:r>
          </a:p>
          <a:p>
            <a:r>
              <a:rPr lang="en-US" dirty="0" smtClean="0"/>
              <a:t>_Layout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Views Engines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de views engines:</a:t>
            </a:r>
          </a:p>
          <a:p>
            <a:pPr lvl="2"/>
            <a:r>
              <a:rPr lang="en-US" dirty="0" smtClean="0"/>
              <a:t>Spark</a:t>
            </a:r>
          </a:p>
          <a:p>
            <a:pPr lvl="2"/>
            <a:r>
              <a:rPr lang="en-US" dirty="0" err="1" smtClean="0"/>
              <a:t>Nhaml</a:t>
            </a:r>
            <a:endParaRPr lang="en-US" dirty="0" smtClean="0"/>
          </a:p>
          <a:p>
            <a:pPr lvl="2"/>
            <a:r>
              <a:rPr lang="en-US" dirty="0" smtClean="0"/>
              <a:t>Brail</a:t>
            </a:r>
          </a:p>
          <a:p>
            <a:pPr lvl="2"/>
            <a:r>
              <a:rPr lang="en-US" dirty="0" smtClean="0"/>
              <a:t>String Template</a:t>
            </a:r>
          </a:p>
          <a:p>
            <a:pPr lvl="2"/>
            <a:r>
              <a:rPr lang="en-US" dirty="0" err="1" smtClean="0"/>
              <a:t>Nustache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Tipadas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7645"/>
            <a:ext cx="5376737" cy="5274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 Helper</a:t>
            </a:r>
          </a:p>
          <a:p>
            <a:pPr lvl="1"/>
            <a:r>
              <a:rPr lang="en-US" dirty="0" err="1" smtClean="0"/>
              <a:t>Html.BeginForm</a:t>
            </a:r>
            <a:endParaRPr lang="en-US" dirty="0" smtClean="0"/>
          </a:p>
          <a:p>
            <a:r>
              <a:rPr lang="en-US" dirty="0" smtClean="0"/>
              <a:t>Selects Helper</a:t>
            </a:r>
          </a:p>
          <a:p>
            <a:pPr lvl="1"/>
            <a:r>
              <a:rPr lang="en-US" dirty="0" err="1" smtClean="0"/>
              <a:t>Html.DropDownList</a:t>
            </a:r>
            <a:endParaRPr lang="en-US" dirty="0" smtClean="0"/>
          </a:p>
          <a:p>
            <a:r>
              <a:rPr lang="en-US" dirty="0" smtClean="0"/>
              <a:t>Inputs </a:t>
            </a:r>
            <a:r>
              <a:rPr lang="en-US" dirty="0"/>
              <a:t>Helper</a:t>
            </a:r>
          </a:p>
          <a:p>
            <a:pPr lvl="1"/>
            <a:r>
              <a:rPr lang="en-US" dirty="0" err="1" smtClean="0"/>
              <a:t>Html.TextBox</a:t>
            </a:r>
            <a:endParaRPr lang="en-US" dirty="0" smtClean="0"/>
          </a:p>
          <a:p>
            <a:pPr lvl="1"/>
            <a:r>
              <a:rPr lang="en-US" dirty="0" err="1" smtClean="0"/>
              <a:t>Html.CheckBox</a:t>
            </a:r>
            <a:endParaRPr lang="en-US" dirty="0" smtClean="0"/>
          </a:p>
          <a:p>
            <a:pPr lvl="1"/>
            <a:r>
              <a:rPr lang="en-US" dirty="0" err="1" smtClean="0"/>
              <a:t>Html.RadioButton</a:t>
            </a:r>
            <a:endParaRPr lang="en-US" dirty="0" smtClean="0"/>
          </a:p>
          <a:p>
            <a:pPr lvl="1"/>
            <a:r>
              <a:rPr lang="en-US" dirty="0" err="1" smtClean="0"/>
              <a:t>Html.Hidden</a:t>
            </a:r>
            <a:endParaRPr lang="en-US" dirty="0" smtClean="0"/>
          </a:p>
          <a:p>
            <a:pPr lvl="1"/>
            <a:r>
              <a:rPr lang="en-US" dirty="0" err="1" smtClean="0"/>
              <a:t>Html.EditorFor</a:t>
            </a:r>
            <a:endParaRPr lang="en-US" dirty="0" smtClean="0"/>
          </a:p>
          <a:p>
            <a:r>
              <a:rPr lang="en-US" dirty="0"/>
              <a:t>Display Helpers</a:t>
            </a:r>
          </a:p>
          <a:p>
            <a:pPr lvl="1"/>
            <a:r>
              <a:rPr lang="en-US" dirty="0" err="1"/>
              <a:t>Html.Label</a:t>
            </a:r>
            <a:endParaRPr lang="en-US" dirty="0"/>
          </a:p>
          <a:p>
            <a:pPr lvl="1"/>
            <a:r>
              <a:rPr lang="en-US" dirty="0" err="1" smtClean="0"/>
              <a:t>Html.DisplayName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9775" y="877824"/>
            <a:ext cx="5376737" cy="614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Validation Helpers</a:t>
            </a:r>
          </a:p>
          <a:p>
            <a:pPr lvl="1"/>
            <a:r>
              <a:rPr lang="en-US" dirty="0" err="1" smtClean="0"/>
              <a:t>Html.Summary</a:t>
            </a:r>
            <a:endParaRPr lang="en-US" dirty="0" smtClean="0"/>
          </a:p>
          <a:p>
            <a:pPr lvl="1"/>
            <a:r>
              <a:rPr lang="en-US" dirty="0" err="1" smtClean="0"/>
              <a:t>Html.ValidationMessage</a:t>
            </a:r>
            <a:endParaRPr lang="en-US" dirty="0" smtClean="0"/>
          </a:p>
          <a:p>
            <a:r>
              <a:rPr lang="en-US" dirty="0" smtClean="0"/>
              <a:t>Render Helpers</a:t>
            </a:r>
          </a:p>
          <a:p>
            <a:pPr lvl="1"/>
            <a:r>
              <a:rPr lang="en-US" dirty="0" err="1" smtClean="0"/>
              <a:t>Html.ActionLink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Helpers</a:t>
            </a:r>
          </a:p>
          <a:p>
            <a:pPr lvl="1"/>
            <a:r>
              <a:rPr lang="en-US" dirty="0" err="1" smtClean="0"/>
              <a:t>Url.Action</a:t>
            </a:r>
            <a:endParaRPr lang="en-US" dirty="0" smtClean="0"/>
          </a:p>
          <a:p>
            <a:pPr lvl="1"/>
            <a:r>
              <a:rPr lang="en-US" dirty="0" err="1" smtClean="0"/>
              <a:t>Url.Content</a:t>
            </a:r>
            <a:endParaRPr lang="en-US" dirty="0" smtClean="0"/>
          </a:p>
          <a:p>
            <a:r>
              <a:rPr lang="en-US" dirty="0" smtClean="0"/>
              <a:t>Partial View Helpers</a:t>
            </a:r>
          </a:p>
          <a:p>
            <a:pPr lvl="1"/>
            <a:r>
              <a:rPr lang="en-US" dirty="0" err="1" smtClean="0"/>
              <a:t>Html.Partial</a:t>
            </a:r>
            <a:endParaRPr lang="en-US" dirty="0" smtClean="0"/>
          </a:p>
          <a:p>
            <a:pPr lvl="1"/>
            <a:r>
              <a:rPr lang="en-US" dirty="0" err="1" smtClean="0"/>
              <a:t>Html.RenderPartial</a:t>
            </a:r>
            <a:endParaRPr lang="en-US" dirty="0" smtClean="0"/>
          </a:p>
          <a:p>
            <a:r>
              <a:rPr lang="en-US" dirty="0" smtClean="0"/>
              <a:t>Action Helper</a:t>
            </a:r>
          </a:p>
          <a:p>
            <a:pPr lvl="1"/>
            <a:r>
              <a:rPr lang="en-US" dirty="0" err="1" smtClean="0"/>
              <a:t>Html.Action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smtClean="0"/>
              <a:t>Layout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consistência</a:t>
            </a:r>
            <a:r>
              <a:rPr lang="en-US" dirty="0" smtClean="0"/>
              <a:t> da </a:t>
            </a:r>
            <a:r>
              <a:rPr lang="en-US" dirty="0" err="1" smtClean="0"/>
              <a:t>estrutura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endParaRPr lang="en-US" dirty="0" smtClean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RenderBody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RenderSection</a:t>
            </a:r>
            <a:endParaRPr lang="en-US" dirty="0" smtClean="0"/>
          </a:p>
          <a:p>
            <a:pPr lvl="2"/>
            <a:r>
              <a:rPr lang="en-US" dirty="0" err="1" smtClean="0"/>
              <a:t>Permite</a:t>
            </a:r>
            <a:r>
              <a:rPr lang="en-US" dirty="0" smtClean="0"/>
              <a:t> que </a:t>
            </a:r>
            <a:r>
              <a:rPr lang="en-US" dirty="0" err="1" smtClean="0"/>
              <a:t>nas</a:t>
            </a:r>
            <a:r>
              <a:rPr lang="en-US" dirty="0" smtClean="0"/>
              <a:t> views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adicionados</a:t>
            </a:r>
            <a:r>
              <a:rPr lang="en-US" dirty="0" smtClean="0"/>
              <a:t>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específcas</a:t>
            </a:r>
            <a:endParaRPr lang="en-US" dirty="0" smtClean="0"/>
          </a:p>
          <a:p>
            <a:pPr lvl="3"/>
            <a:r>
              <a:rPr lang="en-US" dirty="0" smtClean="0"/>
              <a:t>Scripts</a:t>
            </a:r>
          </a:p>
          <a:p>
            <a:pPr lvl="3"/>
            <a:r>
              <a:rPr lang="en-US" dirty="0" smtClean="0"/>
              <a:t>Styles</a:t>
            </a:r>
          </a:p>
          <a:p>
            <a:pPr lvl="3"/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b="1" dirty="0" smtClean="0"/>
              <a:t>@section name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as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Controllers: Get vs Post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65946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4638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GET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POST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VOLTAR </a:t>
                      </a:r>
                      <a:r>
                        <a:rPr lang="en-US" sz="1600" u="none" strike="noStrike" dirty="0">
                          <a:effectLst/>
                        </a:rPr>
                        <a:t>/ </a:t>
                      </a:r>
                      <a:r>
                        <a:rPr lang="en-US" sz="1600" u="none" strike="noStrike" dirty="0" err="1">
                          <a:effectLst/>
                        </a:rPr>
                        <a:t>Recarregar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Inofensivo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Os dados </a:t>
                      </a:r>
                      <a:r>
                        <a:rPr lang="pt-BR" sz="1600" u="none" strike="noStrike" dirty="0" err="1">
                          <a:effectLst/>
                        </a:rPr>
                        <a:t>setão</a:t>
                      </a:r>
                      <a:r>
                        <a:rPr lang="pt-BR" sz="1600" u="none" strike="noStrike" dirty="0">
                          <a:effectLst/>
                        </a:rPr>
                        <a:t> reenviados (navegador avisa o usuário que os dados serão enviados novamente)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Salvar os links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Links podem ser salvos e compartilhados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Não podem ser salvos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Cache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r>
                        <a:rPr lang="en-US" sz="1600" u="none" strike="noStrike" dirty="0">
                          <a:effectLst/>
                        </a:rPr>
                        <a:t> Cache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Histórico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ficam</a:t>
                      </a:r>
                      <a:r>
                        <a:rPr lang="en-US" sz="1600" u="none" strike="noStrike" dirty="0">
                          <a:effectLst/>
                        </a:rPr>
                        <a:t> no </a:t>
                      </a:r>
                      <a:r>
                        <a:rPr lang="en-US" sz="1600" u="none" strike="noStrike" dirty="0" err="1">
                          <a:effectLst/>
                        </a:rPr>
                        <a:t>histórico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perdidos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Tamanho dos dados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Máximo de 2048 caracteres numa URL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Sem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restrições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Caracteres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Somente ASCII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Sem restrições. Inclusive binário é permitido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Privacidade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Nenhuma. Parametros ficam expostos nas URL. Podem ficar gravados em Logs de Operadoras, Servidores, etc</a:t>
                      </a:r>
                      <a:endParaRPr lang="pt-BR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Alguma privacidade.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ficam escondidos. Não é habitual gravar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de post.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8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/>
          <a:lstStyle/>
          <a:p>
            <a:r>
              <a:rPr lang="en-US" dirty="0" smtClean="0"/>
              <a:t>GET vs POST</a:t>
            </a:r>
          </a:p>
          <a:p>
            <a:r>
              <a:rPr lang="en-US" dirty="0" smtClean="0"/>
              <a:t>Action</a:t>
            </a:r>
            <a:endParaRPr lang="en-US" dirty="0" smtClean="0"/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ActionResult</a:t>
            </a:r>
            <a:endParaRPr lang="en-US" dirty="0" smtClean="0"/>
          </a:p>
          <a:p>
            <a:pPr lvl="3"/>
            <a:r>
              <a:rPr lang="en-US" dirty="0" err="1" smtClean="0"/>
              <a:t>FileResult</a:t>
            </a:r>
            <a:endParaRPr lang="en-US" dirty="0" smtClean="0"/>
          </a:p>
          <a:p>
            <a:pPr lvl="3"/>
            <a:r>
              <a:rPr lang="en-US" dirty="0" err="1" smtClean="0"/>
              <a:t>ViewResult</a:t>
            </a:r>
            <a:endParaRPr lang="en-US" dirty="0" smtClean="0"/>
          </a:p>
          <a:p>
            <a:pPr lvl="3"/>
            <a:r>
              <a:rPr lang="en-US" dirty="0" err="1" smtClean="0"/>
              <a:t>JsonResult</a:t>
            </a:r>
            <a:endParaRPr lang="en-US" dirty="0" smtClean="0"/>
          </a:p>
          <a:p>
            <a:pPr lvl="1"/>
            <a:r>
              <a:rPr lang="en-US" dirty="0" err="1" smtClean="0"/>
              <a:t>Passagem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endParaRPr lang="en-US" dirty="0" smtClean="0"/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MVC model binding</a:t>
            </a:r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/>
          <a:lstStyle/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TempData</a:t>
            </a:r>
            <a:endParaRPr lang="en-US" dirty="0"/>
          </a:p>
          <a:p>
            <a:pPr lvl="1"/>
            <a:r>
              <a:rPr lang="en-US" dirty="0" err="1"/>
              <a:t>ViewBag</a:t>
            </a:r>
            <a:r>
              <a:rPr lang="en-US" dirty="0"/>
              <a:t> e </a:t>
            </a:r>
            <a:r>
              <a:rPr lang="en-US" dirty="0" err="1"/>
              <a:t>ViewData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21472"/>
            <a:ext cx="9404723" cy="4645088"/>
          </a:xfrm>
        </p:spPr>
        <p:txBody>
          <a:bodyPr>
            <a:normAutofit/>
          </a:bodyPr>
          <a:lstStyle/>
          <a:p>
            <a:r>
              <a:rPr lang="en-US" dirty="0" smtClean="0"/>
              <a:t>View Models (Presentation Model)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176560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São </a:t>
            </a:r>
            <a:r>
              <a:rPr lang="en-US" sz="1800" dirty="0" err="1" smtClean="0"/>
              <a:t>simplesmente</a:t>
            </a:r>
            <a:r>
              <a:rPr lang="en-US" sz="1800" dirty="0" smtClean="0"/>
              <a:t> classes que </a:t>
            </a:r>
            <a:r>
              <a:rPr lang="en-US" sz="1800" dirty="0" err="1" smtClean="0"/>
              <a:t>representam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dados que </a:t>
            </a:r>
            <a:r>
              <a:rPr lang="en-US" sz="1800" dirty="0" err="1" smtClean="0"/>
              <a:t>interagirão</a:t>
            </a:r>
            <a:r>
              <a:rPr lang="en-US" sz="1800" dirty="0" smtClean="0"/>
              <a:t> com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usuário</a:t>
            </a:r>
            <a:r>
              <a:rPr lang="en-US" sz="1800" dirty="0" smtClean="0"/>
              <a:t> da </a:t>
            </a:r>
            <a:r>
              <a:rPr lang="en-US" sz="1800" dirty="0" err="1" smtClean="0"/>
              <a:t>sua</a:t>
            </a:r>
            <a:r>
              <a:rPr lang="en-US" sz="1800" dirty="0" smtClean="0"/>
              <a:t> </a:t>
            </a:r>
            <a:r>
              <a:rPr lang="en-US" sz="1800" dirty="0" err="1" smtClean="0"/>
              <a:t>aplicação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Preparando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Atributos</a:t>
            </a:r>
            <a:r>
              <a:rPr lang="en-US" dirty="0" smtClean="0"/>
              <a:t> Data types</a:t>
            </a:r>
          </a:p>
          <a:p>
            <a:pPr lvl="1"/>
            <a:r>
              <a:rPr lang="en-US" dirty="0" err="1" smtClean="0"/>
              <a:t>CreditCard</a:t>
            </a:r>
            <a:endParaRPr lang="en-US" dirty="0" smtClean="0"/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err="1" smtClean="0"/>
              <a:t>EmailAddress</a:t>
            </a:r>
            <a:endParaRPr lang="en-US" dirty="0" smtClean="0"/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Formatação</a:t>
            </a:r>
            <a:r>
              <a:rPr lang="en-US" dirty="0" smtClean="0"/>
              <a:t> com Data annotations</a:t>
            </a:r>
            <a:endParaRPr lang="en-US" dirty="0"/>
          </a:p>
          <a:p>
            <a:pPr lvl="1"/>
            <a:r>
              <a:rPr lang="en-US" dirty="0"/>
              <a:t>Display</a:t>
            </a:r>
          </a:p>
          <a:p>
            <a:pPr lvl="1"/>
            <a:r>
              <a:rPr lang="en-US" dirty="0" err="1"/>
              <a:t>DisplayFormat</a:t>
            </a:r>
            <a:endParaRPr lang="en-US" dirty="0"/>
          </a:p>
          <a:p>
            <a:pPr lvl="1"/>
            <a:r>
              <a:rPr lang="en-US" dirty="0" err="1"/>
              <a:t>ScaffoldColumn</a:t>
            </a:r>
            <a:endParaRPr lang="en-US" dirty="0"/>
          </a:p>
          <a:p>
            <a:pPr lvl="1"/>
            <a:r>
              <a:rPr lang="en-US" dirty="0" err="1" smtClean="0"/>
              <a:t>ReadOnly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smtClean="0"/>
              <a:t>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server-side</a:t>
            </a:r>
          </a:p>
          <a:p>
            <a:pPr lvl="1"/>
            <a:r>
              <a:rPr lang="en-US" dirty="0" smtClean="0"/>
              <a:t>Model State</a:t>
            </a:r>
          </a:p>
          <a:p>
            <a:r>
              <a:rPr lang="en-US" dirty="0" smtClean="0"/>
              <a:t>No client-side</a:t>
            </a:r>
          </a:p>
          <a:p>
            <a:pPr lvl="1"/>
            <a:r>
              <a:rPr lang="en-US" dirty="0" err="1" smtClean="0"/>
              <a:t>Requer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jQuery unobtrusive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Criando</a:t>
            </a:r>
            <a:r>
              <a:rPr lang="en-US" sz="3200" dirty="0" smtClean="0"/>
              <a:t> </a:t>
            </a:r>
            <a:r>
              <a:rPr lang="en-US" sz="3200" dirty="0" err="1" smtClean="0"/>
              <a:t>validações</a:t>
            </a:r>
            <a:r>
              <a:rPr lang="en-US" sz="3200" dirty="0" smtClean="0"/>
              <a:t> com Data annotations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36" y="1577430"/>
            <a:ext cx="8946541" cy="4195481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validações</a:t>
            </a:r>
            <a:r>
              <a:rPr lang="en-US" dirty="0"/>
              <a:t> com Data annotations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 err="1"/>
              <a:t>RegularExpression</a:t>
            </a:r>
            <a:endParaRPr lang="en-US" dirty="0"/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Compare</a:t>
            </a:r>
          </a:p>
          <a:p>
            <a:pPr lvl="1"/>
            <a:r>
              <a:rPr lang="en-US" dirty="0"/>
              <a:t>Remote</a:t>
            </a:r>
          </a:p>
          <a:p>
            <a:pPr lvl="1"/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própria</a:t>
            </a:r>
            <a:r>
              <a:rPr lang="en-US" dirty="0"/>
              <a:t> </a:t>
            </a:r>
            <a:r>
              <a:rPr lang="en-US" dirty="0" err="1"/>
              <a:t>anotação</a:t>
            </a:r>
            <a:r>
              <a:rPr lang="en-US" dirty="0"/>
              <a:t> </a:t>
            </a:r>
            <a:r>
              <a:rPr lang="en-US" dirty="0" err="1"/>
              <a:t>customizada</a:t>
            </a:r>
            <a:r>
              <a:rPr lang="en-US" dirty="0"/>
              <a:t>.</a:t>
            </a:r>
          </a:p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validações</a:t>
            </a:r>
            <a:r>
              <a:rPr lang="en-US" dirty="0"/>
              <a:t> </a:t>
            </a:r>
            <a:r>
              <a:rPr lang="en-US" dirty="0" err="1"/>
              <a:t>customizadas</a:t>
            </a:r>
            <a:r>
              <a:rPr lang="en-US" dirty="0"/>
              <a:t> com </a:t>
            </a:r>
            <a:r>
              <a:rPr lang="en-US" dirty="0" err="1"/>
              <a:t>IValidatableObject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8946541" cy="4195481"/>
          </a:xfrm>
        </p:spPr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URL</a:t>
            </a:r>
          </a:p>
          <a:p>
            <a:pPr lvl="1"/>
            <a:r>
              <a:rPr lang="en-US" dirty="0" smtClean="0">
                <a:hlinkClick r:id="rId2"/>
              </a:rPr>
              <a:t>www.mymusicstore.com/Home</a:t>
            </a:r>
            <a:endParaRPr lang="en-US" dirty="0" smtClean="0"/>
          </a:p>
          <a:p>
            <a:r>
              <a:rPr lang="en-US" dirty="0" smtClean="0"/>
              <a:t>O Routing do MVC </a:t>
            </a:r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Controller/Action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URL </a:t>
            </a:r>
            <a:r>
              <a:rPr lang="en-US" dirty="0" err="1" smtClean="0"/>
              <a:t>fornecida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endParaRPr lang="en-US" dirty="0" smtClean="0"/>
          </a:p>
          <a:p>
            <a:r>
              <a:rPr lang="en-US" dirty="0" err="1" smtClean="0"/>
              <a:t>Métodos</a:t>
            </a:r>
            <a:r>
              <a:rPr lang="en-US" dirty="0" smtClean="0"/>
              <a:t> para customizer o routing</a:t>
            </a:r>
          </a:p>
          <a:p>
            <a:pPr lvl="1"/>
            <a:r>
              <a:rPr lang="en-US" dirty="0" err="1" smtClean="0"/>
              <a:t>RouteConfig.cs</a:t>
            </a:r>
            <a:endParaRPr lang="en-US" dirty="0" smtClean="0"/>
          </a:p>
          <a:p>
            <a:pPr lvl="1"/>
            <a:r>
              <a:rPr lang="en-US" dirty="0" err="1" smtClean="0"/>
              <a:t>AttributeRouting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"Album/Edit/{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</a:t>
            </a:r>
            <a:r>
              <a:rPr lang="en-US" dirty="0" smtClean="0"/>
              <a:t>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8946541" cy="4195481"/>
          </a:xfrm>
        </p:spPr>
        <p:txBody>
          <a:bodyPr/>
          <a:lstStyle/>
          <a:p>
            <a:r>
              <a:rPr lang="en-US" dirty="0" err="1" smtClean="0"/>
              <a:t>Arquivos</a:t>
            </a:r>
            <a:r>
              <a:rPr lang="en-US" dirty="0" smtClean="0"/>
              <a:t> CSS e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5926"/>
            <a:ext cx="8946541" cy="4195481"/>
          </a:xfrm>
        </p:spPr>
        <p:txBody>
          <a:bodyPr/>
          <a:lstStyle/>
          <a:p>
            <a:r>
              <a:rPr lang="en-US" dirty="0"/>
              <a:t>Filters </a:t>
            </a:r>
            <a:r>
              <a:rPr lang="en-US" dirty="0" err="1" smtClean="0"/>
              <a:t>são</a:t>
            </a:r>
            <a:r>
              <a:rPr lang="en-US" dirty="0" smtClean="0"/>
              <a:t> attributes</a:t>
            </a:r>
            <a:endParaRPr lang="en-US" dirty="0"/>
          </a:p>
          <a:p>
            <a:pPr lvl="1"/>
            <a:r>
              <a:rPr lang="en-US" dirty="0" smtClean="0"/>
              <a:t>Que “</a:t>
            </a:r>
            <a:r>
              <a:rPr lang="en-US" dirty="0" err="1" smtClean="0"/>
              <a:t>decoram</a:t>
            </a:r>
            <a:r>
              <a:rPr lang="en-US" dirty="0" smtClean="0"/>
              <a:t>” Actions e Controllers</a:t>
            </a:r>
            <a:endParaRPr lang="en-US" dirty="0"/>
          </a:p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endParaRPr lang="en-US" dirty="0" smtClean="0"/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antes da Action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da Action</a:t>
            </a:r>
          </a:p>
          <a:p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endParaRPr lang="en-US" dirty="0" smtClean="0"/>
          </a:p>
          <a:p>
            <a:pPr lvl="1"/>
            <a:r>
              <a:rPr lang="en-US" dirty="0" err="1" smtClean="0"/>
              <a:t>FilterConfig.cs</a:t>
            </a:r>
            <a:endParaRPr lang="en-US" dirty="0" smtClean="0"/>
          </a:p>
          <a:p>
            <a:pPr lvl="2"/>
            <a:r>
              <a:rPr lang="en-US" dirty="0" err="1" smtClean="0"/>
              <a:t>Global.asax.cs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normal de </a:t>
            </a:r>
            <a:r>
              <a:rPr lang="en-US" dirty="0" err="1" smtClean="0"/>
              <a:t>uma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Filters</a:t>
            </a:r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124323" y="1445294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Pré-execução</a:t>
            </a:r>
            <a:r>
              <a:rPr lang="en-US" sz="2400" dirty="0"/>
              <a:t> 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124322" y="5056181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Pós-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</a:t>
            </a:r>
            <a:r>
              <a:rPr lang="en-US" sz="2400" dirty="0"/>
              <a:t>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0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de </a:t>
            </a:r>
            <a:r>
              <a:rPr lang="en-US" dirty="0" err="1" smtClean="0"/>
              <a:t>segurança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Authorize</a:t>
            </a:r>
          </a:p>
          <a:p>
            <a:pPr lvl="1"/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a Controller/Action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Users</a:t>
            </a:r>
          </a:p>
          <a:p>
            <a:pPr lvl="2"/>
            <a:r>
              <a:rPr lang="en-US" dirty="0" smtClean="0"/>
              <a:t>Roles</a:t>
            </a:r>
          </a:p>
          <a:p>
            <a:pPr lvl="1"/>
            <a:r>
              <a:rPr lang="en-US" dirty="0" err="1" smtClean="0"/>
              <a:t>ValidateAntiForgeryToken</a:t>
            </a:r>
            <a:endParaRPr lang="en-US" dirty="0" smtClean="0"/>
          </a:p>
          <a:p>
            <a:pPr lvl="2"/>
            <a:r>
              <a:rPr lang="en-US" dirty="0" err="1" smtClean="0"/>
              <a:t>Defende</a:t>
            </a:r>
            <a:r>
              <a:rPr lang="en-US" dirty="0" smtClean="0"/>
              <a:t> a Action de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requisções</a:t>
            </a:r>
            <a:r>
              <a:rPr lang="en-US" dirty="0" smtClean="0"/>
              <a:t> </a:t>
            </a:r>
            <a:r>
              <a:rPr lang="en-US" dirty="0" err="1" smtClean="0"/>
              <a:t>maliciosas</a:t>
            </a:r>
            <a:r>
              <a:rPr lang="en-US" dirty="0" smtClean="0"/>
              <a:t> </a:t>
            </a:r>
            <a:r>
              <a:rPr lang="en-US" dirty="0" err="1" smtClean="0"/>
              <a:t>vindas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 smtClean="0"/>
          </a:p>
          <a:p>
            <a:pPr lvl="2"/>
            <a:r>
              <a:rPr lang="en-US" dirty="0" err="1" smtClean="0"/>
              <a:t>Obriga</a:t>
            </a:r>
            <a:r>
              <a:rPr lang="en-US" dirty="0" smtClean="0"/>
              <a:t> que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adicionado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View o token anti-forgery</a:t>
            </a:r>
          </a:p>
          <a:p>
            <a:pPr lvl="3"/>
            <a:r>
              <a:rPr lang="en-US" dirty="0" smtClean="0"/>
              <a:t>@</a:t>
            </a:r>
            <a:r>
              <a:rPr lang="en-US" dirty="0" err="1" smtClean="0"/>
              <a:t>Html.AntiForgeryToken</a:t>
            </a:r>
            <a:endParaRPr lang="en-US" dirty="0" smtClean="0"/>
          </a:p>
          <a:p>
            <a:pPr lvl="1"/>
            <a:r>
              <a:rPr lang="en-US" dirty="0" err="1" smtClean="0"/>
              <a:t>RequireHttps</a:t>
            </a:r>
            <a:endParaRPr lang="en-US" dirty="0" smtClean="0"/>
          </a:p>
          <a:p>
            <a:pPr lvl="2"/>
            <a:r>
              <a:rPr lang="en-US" dirty="0" err="1" smtClean="0"/>
              <a:t>Requer</a:t>
            </a:r>
            <a:r>
              <a:rPr lang="en-US" dirty="0" smtClean="0"/>
              <a:t> a </a:t>
            </a:r>
            <a:r>
              <a:rPr lang="en-US" dirty="0" err="1" smtClean="0"/>
              <a:t>utilização</a:t>
            </a:r>
            <a:r>
              <a:rPr lang="en-US" dirty="0" smtClean="0"/>
              <a:t> do protocol https/SSL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8446703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77845" cy="4351338"/>
          </a:xfrm>
        </p:spPr>
        <p:txBody>
          <a:bodyPr/>
          <a:lstStyle/>
          <a:p>
            <a:r>
              <a:rPr lang="pt-BR" dirty="0" smtClean="0"/>
              <a:t>Originalmente </a:t>
            </a:r>
            <a:r>
              <a:rPr lang="pt-BR" dirty="0"/>
              <a:t>nomeada como </a:t>
            </a:r>
            <a:r>
              <a:rPr lang="pt-BR" dirty="0" smtClean="0"/>
              <a:t>Thing-Mode-View-Editor</a:t>
            </a:r>
          </a:p>
          <a:p>
            <a:r>
              <a:rPr lang="pt-BR" dirty="0"/>
              <a:t>Originada na comunidade Smalltalk, mais específico na Xerox PARC entre 1970s e 1980s</a:t>
            </a:r>
          </a:p>
          <a:p>
            <a:r>
              <a:rPr lang="pt-BR" dirty="0" smtClean="0"/>
              <a:t>Perde força em 1980s com o surgimento do conceito de event-drive design</a:t>
            </a:r>
          </a:p>
          <a:p>
            <a:r>
              <a:rPr lang="pt-BR" dirty="0" smtClean="0"/>
              <a:t>Ressurgimento do padrão na plataforma web em 2003 pela comunidade Ruby</a:t>
            </a:r>
          </a:p>
          <a:p>
            <a:endParaRPr lang="pt-BR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16045" y="1825625"/>
            <a:ext cx="47932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9350"/>
            <a:ext cx="8946541" cy="4195481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/>
              <a:t>Autenticação != Autorização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One </a:t>
            </a:r>
            <a:r>
              <a:rPr lang="en-US" altLang="en-US" dirty="0"/>
              <a:t>ASP.NET </a:t>
            </a:r>
            <a:r>
              <a:rPr lang="en-US" altLang="en-US" dirty="0" smtClean="0"/>
              <a:t>Identity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Controle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persistência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Possibilita</a:t>
            </a:r>
            <a:r>
              <a:rPr lang="en-US" altLang="en-US" dirty="0" smtClean="0"/>
              <a:t> testes </a:t>
            </a:r>
            <a:r>
              <a:rPr lang="en-US" altLang="en-US" dirty="0" err="1" smtClean="0"/>
              <a:t>unitários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Role provider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Claims Based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Social Login </a:t>
            </a:r>
            <a:r>
              <a:rPr lang="en-US" altLang="en-US" dirty="0" smtClean="0"/>
              <a:t>Providers </a:t>
            </a:r>
            <a:r>
              <a:rPr lang="en-US" dirty="0"/>
              <a:t>(Facebook, Google, Microsoft, Twitter)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Windows Azure Active Directory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OWIN Integration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NuGet</a:t>
            </a:r>
            <a:r>
              <a:rPr lang="en-US" altLang="en-US" dirty="0"/>
              <a:t> </a:t>
            </a:r>
            <a:r>
              <a:rPr lang="en-US" altLang="en-US" dirty="0" smtClean="0"/>
              <a:t>package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do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Two-Factor Authentication</a:t>
            </a:r>
          </a:p>
          <a:p>
            <a:r>
              <a:rPr lang="en-US" dirty="0"/>
              <a:t>Account Lockout</a:t>
            </a:r>
          </a:p>
          <a:p>
            <a:r>
              <a:rPr lang="en-US" dirty="0"/>
              <a:t>Account confirmation</a:t>
            </a:r>
          </a:p>
          <a:p>
            <a:r>
              <a:rPr lang="en-US" dirty="0"/>
              <a:t>Password reset</a:t>
            </a:r>
          </a:p>
          <a:p>
            <a:r>
              <a:rPr lang="en-US" dirty="0"/>
              <a:t>Sign-out everywhere</a:t>
            </a:r>
          </a:p>
          <a:p>
            <a:r>
              <a:rPr lang="en-US" dirty="0" smtClean="0"/>
              <a:t>Password 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Enfim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e </a:t>
            </a:r>
            <a:r>
              <a:rPr lang="en-US" dirty="0" err="1" smtClean="0"/>
              <a:t>OutputCache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HandleError</a:t>
            </a:r>
            <a:endParaRPr lang="en-US" dirty="0" smtClean="0"/>
          </a:p>
          <a:p>
            <a:pPr lvl="1"/>
            <a:r>
              <a:rPr lang="en-US" dirty="0" err="1" smtClean="0"/>
              <a:t>Redireciona</a:t>
            </a:r>
            <a:r>
              <a:rPr lang="en-US" dirty="0" smtClean="0"/>
              <a:t> para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view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execão</a:t>
            </a:r>
            <a:r>
              <a:rPr lang="en-US" dirty="0" smtClean="0"/>
              <a:t> é </a:t>
            </a:r>
            <a:r>
              <a:rPr lang="en-US" dirty="0" err="1" smtClean="0"/>
              <a:t>lançada</a:t>
            </a:r>
            <a:endParaRPr lang="en-US" dirty="0" smtClean="0"/>
          </a:p>
          <a:p>
            <a:pPr lvl="1"/>
            <a:r>
              <a:rPr lang="en-US" dirty="0" err="1" smtClean="0"/>
              <a:t>Precisa</a:t>
            </a:r>
            <a:r>
              <a:rPr lang="en-US" dirty="0" smtClean="0"/>
              <a:t> que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habilitado</a:t>
            </a:r>
            <a:r>
              <a:rPr lang="en-US" dirty="0" smtClean="0"/>
              <a:t> no </a:t>
            </a:r>
            <a:r>
              <a:rPr lang="en-US" dirty="0" err="1" smtClean="0"/>
              <a:t>web.config</a:t>
            </a:r>
            <a:r>
              <a:rPr lang="en-US" dirty="0" smtClean="0"/>
              <a:t> custom errors</a:t>
            </a:r>
          </a:p>
          <a:p>
            <a:r>
              <a:rPr lang="en-US" dirty="0" err="1" smtClean="0"/>
              <a:t>OutputCache</a:t>
            </a:r>
            <a:endParaRPr lang="en-US" dirty="0" smtClean="0"/>
          </a:p>
          <a:p>
            <a:pPr lvl="1"/>
            <a:r>
              <a:rPr lang="en-US" dirty="0" err="1" smtClean="0"/>
              <a:t>Instrui</a:t>
            </a:r>
            <a:r>
              <a:rPr lang="en-US" dirty="0" smtClean="0"/>
              <a:t> o ASP.NET a </a:t>
            </a:r>
            <a:r>
              <a:rPr lang="en-US" dirty="0" err="1" smtClean="0"/>
              <a:t>fazer</a:t>
            </a:r>
            <a:r>
              <a:rPr lang="en-US" dirty="0" smtClean="0"/>
              <a:t> um cache do </a:t>
            </a:r>
            <a:r>
              <a:rPr lang="en-US" dirty="0" err="1" smtClean="0"/>
              <a:t>resultado</a:t>
            </a:r>
            <a:r>
              <a:rPr lang="en-US" dirty="0" smtClean="0"/>
              <a:t> HTML  </a:t>
            </a:r>
          </a:p>
          <a:p>
            <a:pPr lvl="1"/>
            <a:r>
              <a:rPr lang="en-US" dirty="0" err="1" smtClean="0"/>
              <a:t>Melhora</a:t>
            </a:r>
            <a:r>
              <a:rPr lang="en-US" dirty="0" smtClean="0"/>
              <a:t> a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Tome </a:t>
            </a:r>
            <a:r>
              <a:rPr lang="en-US" dirty="0" err="1" smtClean="0"/>
              <a:t>cuidado</a:t>
            </a:r>
            <a:r>
              <a:rPr lang="en-US" dirty="0" smtClean="0"/>
              <a:t> com session</a:t>
            </a:r>
          </a:p>
          <a:p>
            <a:r>
              <a:rPr lang="en-US" dirty="0" err="1" smtClean="0"/>
              <a:t>Adicionar</a:t>
            </a:r>
            <a:r>
              <a:rPr lang="en-US" dirty="0" smtClean="0"/>
              <a:t> o import default 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err="1" smtClean="0"/>
              <a:t>Pré-compilar</a:t>
            </a:r>
            <a:r>
              <a:rPr lang="en-US" dirty="0" smtClean="0"/>
              <a:t> as views para warm-up</a:t>
            </a:r>
          </a:p>
          <a:p>
            <a:r>
              <a:rPr lang="en-US" dirty="0" smtClean="0"/>
              <a:t>Output caching</a:t>
            </a:r>
          </a:p>
          <a:p>
            <a:r>
              <a:rPr lang="en-US" dirty="0" err="1" smtClean="0"/>
              <a:t>Previna</a:t>
            </a:r>
            <a:r>
              <a:rPr lang="en-US" dirty="0" smtClean="0"/>
              <a:t> Over </a:t>
            </a:r>
            <a:r>
              <a:rPr lang="en-US" dirty="0" smtClean="0"/>
              <a:t>posting</a:t>
            </a:r>
          </a:p>
          <a:p>
            <a:r>
              <a:rPr lang="en-US" dirty="0" err="1" smtClean="0"/>
              <a:t>Utilizem</a:t>
            </a:r>
            <a:r>
              <a:rPr lang="en-US" dirty="0" smtClean="0"/>
              <a:t> Task, </a:t>
            </a:r>
            <a:r>
              <a:rPr lang="en-US" dirty="0" err="1" smtClean="0"/>
              <a:t>async</a:t>
            </a:r>
            <a:r>
              <a:rPr lang="en-US" dirty="0" smtClean="0"/>
              <a:t> e await </a:t>
            </a:r>
            <a:r>
              <a:rPr lang="en-US" dirty="0" err="1" smtClean="0"/>
              <a:t>nas</a:t>
            </a:r>
            <a:r>
              <a:rPr lang="en-US" dirty="0" smtClean="0"/>
              <a:t> Actions que </a:t>
            </a:r>
            <a:r>
              <a:rPr lang="en-US" dirty="0" err="1" smtClean="0"/>
              <a:t>realizam</a:t>
            </a:r>
            <a:r>
              <a:rPr lang="en-US" dirty="0" smtClean="0"/>
              <a:t>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056"/>
            <a:ext cx="5050536" cy="50384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Logging e tracing</a:t>
            </a:r>
          </a:p>
          <a:p>
            <a:pPr lvl="1"/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b="1" dirty="0" err="1" smtClean="0"/>
              <a:t>Segurança</a:t>
            </a:r>
            <a:endParaRPr lang="en-US" b="1" dirty="0" smtClean="0"/>
          </a:p>
          <a:p>
            <a:pPr lvl="1"/>
            <a:r>
              <a:rPr lang="en-US" dirty="0" smtClean="0"/>
              <a:t>Fluent Security</a:t>
            </a:r>
          </a:p>
          <a:p>
            <a:r>
              <a:rPr lang="en-US" b="1" dirty="0" err="1" smtClean="0"/>
              <a:t>Validações</a:t>
            </a:r>
            <a:endParaRPr lang="en-US" b="1" dirty="0" smtClean="0"/>
          </a:p>
          <a:p>
            <a:pPr lvl="1"/>
            <a:r>
              <a:rPr lang="en-US" dirty="0" smtClean="0"/>
              <a:t>Fluent Validation</a:t>
            </a:r>
          </a:p>
          <a:p>
            <a:r>
              <a:rPr lang="en-US" dirty="0" err="1" smtClean="0"/>
              <a:t>Flurl</a:t>
            </a:r>
            <a:endParaRPr lang="en-US" dirty="0" smtClean="0"/>
          </a:p>
          <a:p>
            <a:r>
              <a:rPr lang="en-US" b="1" dirty="0" err="1" smtClean="0"/>
              <a:t>Acesso</a:t>
            </a:r>
            <a:r>
              <a:rPr lang="en-US" b="1" dirty="0" smtClean="0"/>
              <a:t> a dados: ORMs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8376" y="1472056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Auto</a:t>
            </a:r>
            <a:r>
              <a:rPr lang="en-US" sz="2400" dirty="0" smtClean="0"/>
              <a:t> </a:t>
            </a:r>
            <a:r>
              <a:rPr lang="en-US" sz="2400" b="1" dirty="0" smtClean="0"/>
              <a:t>mapper</a:t>
            </a:r>
          </a:p>
          <a:p>
            <a:r>
              <a:rPr lang="en-US" sz="2400" b="1" dirty="0" smtClean="0"/>
              <a:t>Cache</a:t>
            </a:r>
          </a:p>
          <a:p>
            <a:pPr lvl="1"/>
            <a:r>
              <a:rPr lang="en-US" sz="2000" dirty="0" err="1" smtClean="0"/>
              <a:t>Redis</a:t>
            </a:r>
            <a:endParaRPr lang="en-US" sz="2000" dirty="0" smtClean="0"/>
          </a:p>
          <a:p>
            <a:pPr lvl="1"/>
            <a:r>
              <a:rPr lang="en-US" sz="2000" dirty="0" err="1" smtClean="0"/>
              <a:t>MemCache</a:t>
            </a:r>
            <a:endParaRPr lang="en-US" sz="2000" dirty="0" smtClean="0"/>
          </a:p>
          <a:p>
            <a:r>
              <a:rPr lang="en-US" sz="2400" b="1" dirty="0" err="1" smtClean="0"/>
              <a:t>RazorGenerator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3046"/>
            <a:ext cx="8946541" cy="4969674"/>
          </a:xfrm>
        </p:spPr>
        <p:txBody>
          <a:bodyPr>
            <a:normAutofit/>
          </a:bodyPr>
          <a:lstStyle/>
          <a:p>
            <a:r>
              <a:rPr lang="en-US" dirty="0" smtClean="0"/>
              <a:t>ASP.NET 5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smtClean="0"/>
              <a:t>Novo </a:t>
            </a:r>
            <a:r>
              <a:rPr lang="en-US" dirty="0" err="1" smtClean="0"/>
              <a:t>compilador</a:t>
            </a:r>
            <a:r>
              <a:rPr lang="en-US" dirty="0" smtClean="0"/>
              <a:t> (Roslyn)</a:t>
            </a:r>
          </a:p>
          <a:p>
            <a:r>
              <a:rPr lang="en-US" dirty="0" err="1" smtClean="0"/>
              <a:t>Divisão</a:t>
            </a:r>
            <a:r>
              <a:rPr lang="en-US" dirty="0" smtClean="0"/>
              <a:t> de </a:t>
            </a:r>
            <a:r>
              <a:rPr lang="en-US" dirty="0" err="1" smtClean="0"/>
              <a:t>responsabilidade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gerenciadores</a:t>
            </a:r>
            <a:r>
              <a:rPr lang="en-US" dirty="0" smtClean="0"/>
              <a:t> de </a:t>
            </a:r>
            <a:r>
              <a:rPr lang="en-US" dirty="0" err="1" smtClean="0"/>
              <a:t>pacotes</a:t>
            </a:r>
            <a:endParaRPr lang="en-US" dirty="0" smtClean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: Server-side</a:t>
            </a:r>
          </a:p>
          <a:p>
            <a:pPr lvl="1"/>
            <a:r>
              <a:rPr lang="en-US" dirty="0" smtClean="0"/>
              <a:t>Bower: Client-side</a:t>
            </a:r>
          </a:p>
          <a:p>
            <a:r>
              <a:rPr lang="en-US" dirty="0" smtClean="0"/>
              <a:t>System.Web.dll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Compilação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endParaRPr lang="en-US" dirty="0" smtClean="0"/>
          </a:p>
          <a:p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configurações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JSON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Estrutura</a:t>
            </a:r>
            <a:r>
              <a:rPr lang="en-US" dirty="0" smtClean="0"/>
              <a:t> do ASP.NET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4133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17970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40737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17970" y="4329243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69" y="5752230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 NET MVC</a:t>
            </a:r>
            <a:endParaRPr lang="en-US" dirty="0"/>
          </a:p>
        </p:txBody>
      </p:sp>
      <p:pic>
        <p:nvPicPr>
          <p:cNvPr id="38" name="Picture 37" descr="http://joel.inpointform.net/wp-content/uploads/2011/05/mvc_mv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4" y="1710664"/>
            <a:ext cx="6266688" cy="4129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600936"/>
            <a:ext cx="4430387" cy="4351338"/>
          </a:xfrm>
        </p:spPr>
        <p:txBody>
          <a:bodyPr/>
          <a:lstStyle/>
          <a:p>
            <a:r>
              <a:rPr lang="pt-BR" dirty="0" smtClean="0"/>
              <a:t>Em 2009 foi lançada a primeira versão do ASP.NET MVC</a:t>
            </a:r>
          </a:p>
        </p:txBody>
      </p:sp>
    </p:spTree>
    <p:extLst>
      <p:ext uri="{BB962C8B-B14F-4D97-AF65-F5344CB8AC3E}">
        <p14:creationId xmlns:p14="http://schemas.microsoft.com/office/powerpoint/2010/main" val="42394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Component vs Request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489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627411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 err="1">
                          <a:effectLst/>
                        </a:rPr>
                        <a:t>Componente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Request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8669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Processamento dos Parametros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Automática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Manual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Views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Mantida (ex: ViewState)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é "</a:t>
                      </a:r>
                      <a:r>
                        <a:rPr lang="en-US" sz="1600" u="none" strike="noStrike" dirty="0" err="1">
                          <a:effectLst/>
                        </a:rPr>
                        <a:t>mantida</a:t>
                      </a:r>
                      <a:r>
                        <a:rPr lang="en-US" sz="1600" u="none" strike="noStrike" dirty="0">
                          <a:effectLst/>
                        </a:rPr>
                        <a:t>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Centrado 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Componentes/Controles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Requests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1113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HTML/JavaScript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Responsabilidade da biblioteca de componentes (</a:t>
                      </a:r>
                      <a:r>
                        <a:rPr lang="pt-BR" sz="1600" u="none" strike="noStrike" dirty="0" err="1">
                          <a:effectLst/>
                        </a:rPr>
                        <a:t>WebForms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DevExpress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Telerik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Reponsabilidade</a:t>
                      </a:r>
                      <a:r>
                        <a:rPr lang="en-US" sz="1600" u="none" strike="noStrike" dirty="0">
                          <a:effectLst/>
                        </a:rPr>
                        <a:t> do </a:t>
                      </a:r>
                      <a:r>
                        <a:rPr lang="en-US" sz="1600" u="none" strike="noStrike" dirty="0" err="1">
                          <a:effectLst/>
                        </a:rPr>
                        <a:t>Desenvolvedor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Objetivo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Esconder a programação Web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Facilitar</a:t>
                      </a:r>
                      <a:r>
                        <a:rPr lang="en-US" sz="1600" u="none" strike="noStrike" dirty="0">
                          <a:effectLst/>
                        </a:rPr>
                        <a:t> a </a:t>
                      </a:r>
                      <a:r>
                        <a:rPr lang="en-US" sz="1600" u="none" strike="noStrike" dirty="0" err="1">
                          <a:effectLst/>
                        </a:rPr>
                        <a:t>programação</a:t>
                      </a:r>
                      <a:r>
                        <a:rPr lang="en-US" sz="1600" u="none" strike="noStrike" dirty="0">
                          <a:effectLst/>
                        </a:rPr>
                        <a:t> 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aspx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Codebehind</a:t>
            </a:r>
            <a:r>
              <a:rPr lang="en-US" sz="2400" dirty="0" smtClean="0"/>
              <a:t> </a:t>
            </a:r>
            <a:r>
              <a:rPr lang="en-US" sz="2400" dirty="0" err="1" smtClean="0"/>
              <a:t>aspx.cs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67706" y="3568755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66267" y="4798519"/>
            <a:ext cx="1710744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46680" y="5358262"/>
            <a:ext cx="1691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cshtml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7094916" y="4468357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7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652535">
            <a:off x="6164077" y="4055206"/>
            <a:ext cx="224438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5107</TotalTime>
  <Words>971</Words>
  <Application>Microsoft Office PowerPoint</Application>
  <PresentationFormat>Widescreen</PresentationFormat>
  <Paragraphs>332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Century Gothic</vt:lpstr>
      <vt:lpstr>Consolas</vt:lpstr>
      <vt:lpstr>Segoe UI</vt:lpstr>
      <vt:lpstr>Segoe UI Light</vt:lpstr>
      <vt:lpstr>Verdana</vt:lpstr>
      <vt:lpstr>Wingdings 3</vt:lpstr>
      <vt:lpstr>Ion</vt:lpstr>
      <vt:lpstr>ASP.NET MVC</vt:lpstr>
      <vt:lpstr>Web</vt:lpstr>
      <vt:lpstr>O Padrão MVC </vt:lpstr>
      <vt:lpstr>Plataforma ASP.NET</vt:lpstr>
      <vt:lpstr>Estrutura do ASP.NET Core</vt:lpstr>
      <vt:lpstr>ASP. NET MVC</vt:lpstr>
      <vt:lpstr>Component vs Request</vt:lpstr>
      <vt:lpstr>Component Based</vt:lpstr>
      <vt:lpstr>Request Based</vt:lpstr>
      <vt:lpstr>Estrutura do Projeto</vt:lpstr>
      <vt:lpstr>Scaffold</vt:lpstr>
      <vt:lpstr>Views</vt:lpstr>
      <vt:lpstr>Html Helpers</vt:lpstr>
      <vt:lpstr>Layouts</vt:lpstr>
      <vt:lpstr>Controllers: Get vs Post</vt:lpstr>
      <vt:lpstr>Controllers</vt:lpstr>
      <vt:lpstr>Armazenamento web </vt:lpstr>
      <vt:lpstr>Models</vt:lpstr>
      <vt:lpstr>Preparando a sua View Model</vt:lpstr>
      <vt:lpstr>Onde a validação ocorre?</vt:lpstr>
      <vt:lpstr>Criando validações com Data annotations </vt:lpstr>
      <vt:lpstr>Routing</vt:lpstr>
      <vt:lpstr>Attribute Routing</vt:lpstr>
      <vt:lpstr>Bundles e Minification</vt:lpstr>
      <vt:lpstr>Filters</vt:lpstr>
      <vt:lpstr>Execução normal de uma Action</vt:lpstr>
      <vt:lpstr>Execução quando se utiliza Filters</vt:lpstr>
      <vt:lpstr>Filters de segurança</vt:lpstr>
      <vt:lpstr>Segurança: autorização e autenticação</vt:lpstr>
      <vt:lpstr>ASP.NET Identity</vt:lpstr>
      <vt:lpstr>Recursos do Identity</vt:lpstr>
      <vt:lpstr>Enfim, vamos programar…</vt:lpstr>
      <vt:lpstr>HandleError e OutputCache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Leonardo Lucas Lana</cp:lastModifiedBy>
  <cp:revision>83</cp:revision>
  <dcterms:created xsi:type="dcterms:W3CDTF">2015-07-18T21:01:27Z</dcterms:created>
  <dcterms:modified xsi:type="dcterms:W3CDTF">2015-07-25T03:41:10Z</dcterms:modified>
</cp:coreProperties>
</file>