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0" r:id="rId6"/>
    <p:sldId id="274" r:id="rId7"/>
    <p:sldId id="259" r:id="rId8"/>
    <p:sldId id="271" r:id="rId9"/>
    <p:sldId id="276" r:id="rId10"/>
    <p:sldId id="261" r:id="rId11"/>
    <p:sldId id="278" r:id="rId12"/>
    <p:sldId id="289" r:id="rId13"/>
    <p:sldId id="260" r:id="rId14"/>
    <p:sldId id="283" r:id="rId15"/>
    <p:sldId id="262" r:id="rId16"/>
    <p:sldId id="281" r:id="rId17"/>
    <p:sldId id="292" r:id="rId18"/>
    <p:sldId id="282" r:id="rId19"/>
    <p:sldId id="272" r:id="rId20"/>
    <p:sldId id="288" r:id="rId21"/>
    <p:sldId id="263" r:id="rId22"/>
    <p:sldId id="284" r:id="rId23"/>
    <p:sldId id="285" r:id="rId24"/>
    <p:sldId id="286" r:id="rId25"/>
    <p:sldId id="287" r:id="rId26"/>
    <p:sldId id="277" r:id="rId27"/>
    <p:sldId id="264" r:id="rId28"/>
    <p:sldId id="290" r:id="rId29"/>
    <p:sldId id="291" r:id="rId30"/>
    <p:sldId id="265" r:id="rId31"/>
    <p:sldId id="269" r:id="rId32"/>
    <p:sldId id="267" r:id="rId33"/>
    <p:sldId id="266" r:id="rId34"/>
    <p:sldId id="2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/>
      <dgm:spPr/>
      <dgm:t>
        <a:bodyPr/>
        <a:lstStyle/>
        <a:p>
          <a:r>
            <a:rPr lang="en-US" dirty="0" smtClean="0"/>
            <a:t>ASP.NET 1.1</a:t>
          </a:r>
          <a:br>
            <a:rPr lang="en-US" dirty="0" smtClean="0"/>
          </a:br>
          <a:r>
            <a:rPr lang="en-US" dirty="0" smtClean="0"/>
            <a:t>N/A</a:t>
          </a:r>
          <a:endParaRPr lang="en-US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/>
      <dgm:spPr/>
      <dgm:t>
        <a:bodyPr/>
        <a:lstStyle/>
        <a:p>
          <a:r>
            <a:rPr lang="en-US" dirty="0" smtClean="0"/>
            <a:t>ASP.NET 4</a:t>
          </a:r>
          <a:br>
            <a:rPr lang="en-US" dirty="0" smtClean="0"/>
          </a:br>
          <a:r>
            <a:rPr lang="en-US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/>
      <dgm:spPr/>
      <dgm:t>
        <a:bodyPr/>
        <a:lstStyle/>
        <a:p>
          <a:r>
            <a:rPr lang="en-US" dirty="0" smtClean="0"/>
            <a:t>ASP.NET 2.0</a:t>
          </a:r>
          <a:br>
            <a:rPr lang="en-US" dirty="0" smtClean="0"/>
          </a:br>
          <a:r>
            <a:rPr lang="en-US" dirty="0" smtClean="0"/>
            <a:t>Membership Provider</a:t>
          </a:r>
          <a:endParaRPr lang="en-US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/>
      <dgm:spPr/>
      <dgm:t>
        <a:bodyPr/>
        <a:lstStyle/>
        <a:p>
          <a:r>
            <a:rPr lang="en-US" dirty="0" smtClean="0"/>
            <a:t>ASP.NET 4/4.5</a:t>
          </a:r>
          <a:br>
            <a:rPr lang="en-US" dirty="0" smtClean="0"/>
          </a:br>
          <a:r>
            <a:rPr lang="en-US" dirty="0" smtClean="0"/>
            <a:t>Universal Providers</a:t>
          </a:r>
          <a:endParaRPr lang="en-US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7CB05DE3-CF21-4A41-A117-C2056143086F}" type="pres">
      <dgm:prSet presAssocID="{AE81220D-6CCE-4710-94E2-98E20B1C5B80}" presName="textBox5a" presStyleLbl="revTx" presStyleIdx="0" presStyleCnt="5" custScaleX="115441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2FAA0972-8FDA-45DF-AEB1-EB1B640F1122}" type="pres">
      <dgm:prSet presAssocID="{8E7C0621-0E7C-44CC-B0DC-F572F28F79B3}" presName="textBox5b" presStyleLbl="revTx" presStyleIdx="1" presStyleCnt="5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CC6365D6-BC5A-4662-88C2-460380F95395}" type="pres">
      <dgm:prSet presAssocID="{DDD274C9-D270-426C-AF27-80340598DB4A}" presName="textBox5c" presStyleLbl="revTx" presStyleIdx="2" presStyleCnt="5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48381EF1-0387-4E13-A84D-28EB559E8678}" type="pres">
      <dgm:prSet presAssocID="{873985C0-B3D7-4D7E-B27D-43584CD3EDB0}" presName="textBox5d" presStyleLbl="revTx" presStyleIdx="3" presStyleCnt="5" custScaleX="127358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77CB-B33D-4C8A-9511-C3D973658E12}">
      <dsp:nvSpPr>
        <dsp:cNvPr id="0" name=""/>
        <dsp:cNvSpPr/>
      </dsp:nvSpPr>
      <dsp:spPr>
        <a:xfrm>
          <a:off x="-17" y="0"/>
          <a:ext cx="7858794" cy="4502183"/>
        </a:xfrm>
        <a:prstGeom prst="swooshArrow">
          <a:avLst>
            <a:gd name="adj1" fmla="val 25000"/>
            <a:gd name="adj2" fmla="val 25000"/>
          </a:avLst>
        </a:prstGeom>
        <a:solidFill>
          <a:schemeClr val="bg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8BC525-FAD0-44BA-A568-518BDEDA1A3A}">
      <dsp:nvSpPr>
        <dsp:cNvPr id="0" name=""/>
        <dsp:cNvSpPr/>
      </dsp:nvSpPr>
      <dsp:spPr>
        <a:xfrm>
          <a:off x="866594" y="3306951"/>
          <a:ext cx="165680" cy="165680"/>
        </a:xfrm>
        <a:prstGeom prst="ellipse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B05DE3-CF21-4A41-A117-C2056143086F}">
      <dsp:nvSpPr>
        <dsp:cNvPr id="0" name=""/>
        <dsp:cNvSpPr/>
      </dsp:nvSpPr>
      <dsp:spPr>
        <a:xfrm>
          <a:off x="941293" y="3531054"/>
          <a:ext cx="1089367" cy="72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1.1</a:t>
          </a:r>
          <a:br>
            <a:rPr lang="en-US" sz="1300" kern="1200" dirty="0" smtClean="0"/>
          </a:br>
          <a:r>
            <a:rPr lang="en-US" sz="1300" kern="1200" dirty="0" smtClean="0"/>
            <a:t>N/A</a:t>
          </a:r>
          <a:endParaRPr lang="en-US" sz="1300" kern="1200" dirty="0"/>
        </a:p>
      </dsp:txBody>
      <dsp:txXfrm>
        <a:off x="941293" y="3531054"/>
        <a:ext cx="1089367" cy="721325"/>
      </dsp:txXfrm>
    </dsp:sp>
    <dsp:sp modelId="{C20D409C-3E0E-401F-A17D-161E2051613C}">
      <dsp:nvSpPr>
        <dsp:cNvPr id="0" name=""/>
        <dsp:cNvSpPr/>
      </dsp:nvSpPr>
      <dsp:spPr>
        <a:xfrm>
          <a:off x="1934012" y="2486105"/>
          <a:ext cx="259325" cy="259325"/>
        </a:xfrm>
        <a:prstGeom prst="ellipse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AA0972-8FDA-45DF-AEB1-EB1B640F1122}">
      <dsp:nvSpPr>
        <dsp:cNvPr id="0" name=""/>
        <dsp:cNvSpPr/>
      </dsp:nvSpPr>
      <dsp:spPr>
        <a:xfrm>
          <a:off x="1015454" y="1644642"/>
          <a:ext cx="1195779" cy="84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1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2.0</a:t>
          </a:r>
          <a:br>
            <a:rPr lang="en-US" sz="1300" kern="1200" dirty="0" smtClean="0"/>
          </a:br>
          <a:r>
            <a:rPr lang="en-US" sz="1300" kern="1200" dirty="0" smtClean="0"/>
            <a:t>Membership Provider</a:t>
          </a:r>
          <a:endParaRPr lang="en-US" sz="1300" kern="1200" dirty="0"/>
        </a:p>
      </dsp:txBody>
      <dsp:txXfrm>
        <a:off x="1015454" y="1644642"/>
        <a:ext cx="1195779" cy="840586"/>
      </dsp:txXfrm>
    </dsp:sp>
    <dsp:sp modelId="{6FBDA9B7-E5D0-4D62-BCF4-19D60FA04F50}">
      <dsp:nvSpPr>
        <dsp:cNvPr id="0" name=""/>
        <dsp:cNvSpPr/>
      </dsp:nvSpPr>
      <dsp:spPr>
        <a:xfrm>
          <a:off x="3086571" y="1799072"/>
          <a:ext cx="345767" cy="345767"/>
        </a:xfrm>
        <a:prstGeom prst="ellipse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6365D6-BC5A-4662-88C2-460380F95395}">
      <dsp:nvSpPr>
        <dsp:cNvPr id="0" name=""/>
        <dsp:cNvSpPr/>
      </dsp:nvSpPr>
      <dsp:spPr>
        <a:xfrm>
          <a:off x="3107651" y="2410520"/>
          <a:ext cx="1390274" cy="906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15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4</a:t>
          </a:r>
          <a:br>
            <a:rPr lang="en-US" sz="1300" kern="1200" dirty="0" smtClean="0"/>
          </a:br>
          <a:r>
            <a:rPr lang="en-US" sz="1300" kern="1200" dirty="0" smtClean="0"/>
            <a:t>Simple Membership</a:t>
          </a:r>
        </a:p>
      </dsp:txBody>
      <dsp:txXfrm>
        <a:off x="3107651" y="2410520"/>
        <a:ext cx="1390274" cy="906074"/>
      </dsp:txXfrm>
    </dsp:sp>
    <dsp:sp modelId="{238B15F4-CFF9-43D7-862E-CABB501E2892}">
      <dsp:nvSpPr>
        <dsp:cNvPr id="0" name=""/>
        <dsp:cNvSpPr/>
      </dsp:nvSpPr>
      <dsp:spPr>
        <a:xfrm>
          <a:off x="4426421" y="1262412"/>
          <a:ext cx="446616" cy="446616"/>
        </a:xfrm>
        <a:prstGeom prst="ellipse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381EF1-0387-4E13-A84D-28EB559E8678}">
      <dsp:nvSpPr>
        <dsp:cNvPr id="0" name=""/>
        <dsp:cNvSpPr/>
      </dsp:nvSpPr>
      <dsp:spPr>
        <a:xfrm>
          <a:off x="3331763" y="468282"/>
          <a:ext cx="1834844" cy="593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53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4/4.5</a:t>
          </a:r>
          <a:br>
            <a:rPr lang="en-US" sz="1300" kern="1200" dirty="0" smtClean="0"/>
          </a:br>
          <a:r>
            <a:rPr lang="en-US" sz="1300" kern="1200" dirty="0" smtClean="0"/>
            <a:t>Universal Providers</a:t>
          </a:r>
          <a:endParaRPr lang="en-US" sz="1300" kern="1200" dirty="0"/>
        </a:p>
      </dsp:txBody>
      <dsp:txXfrm>
        <a:off x="3331763" y="468282"/>
        <a:ext cx="1834844" cy="593609"/>
      </dsp:txXfrm>
    </dsp:sp>
    <dsp:sp modelId="{4E2663D7-ACE9-4775-AA3F-17DDBE267A56}">
      <dsp:nvSpPr>
        <dsp:cNvPr id="0" name=""/>
        <dsp:cNvSpPr/>
      </dsp:nvSpPr>
      <dsp:spPr>
        <a:xfrm>
          <a:off x="5805889" y="904038"/>
          <a:ext cx="569075" cy="569075"/>
        </a:xfrm>
        <a:prstGeom prst="ellipse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385B18-7ECC-490B-B267-043A6C368803}">
      <dsp:nvSpPr>
        <dsp:cNvPr id="0" name=""/>
        <dsp:cNvSpPr/>
      </dsp:nvSpPr>
      <dsp:spPr>
        <a:xfrm>
          <a:off x="5423420" y="1839683"/>
          <a:ext cx="1856815" cy="86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42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ASP.NET 4.5</a:t>
          </a:r>
          <a:br>
            <a:rPr lang="en-US" sz="1300" kern="1200" dirty="0" smtClean="0"/>
          </a:br>
          <a:r>
            <a:rPr lang="en-US" sz="1300" kern="1200" dirty="0" smtClean="0"/>
            <a:t>One ASP.NET Identity</a:t>
          </a:r>
          <a:endParaRPr lang="en-US" sz="1300" kern="1200" dirty="0"/>
        </a:p>
      </dsp:txBody>
      <dsp:txXfrm>
        <a:off x="5423420" y="1839683"/>
        <a:ext cx="1856815" cy="8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musicstore.com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r>
              <a:rPr lang="en-US" dirty="0"/>
              <a:t>Display Helpers</a:t>
            </a:r>
          </a:p>
          <a:p>
            <a:pPr lvl="1"/>
            <a:r>
              <a:rPr lang="en-US" dirty="0" err="1"/>
              <a:t>Html.Label</a:t>
            </a:r>
            <a:endParaRPr lang="en-US" dirty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775" y="877824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smtClean="0"/>
              <a:t>Layout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da </a:t>
            </a:r>
            <a:r>
              <a:rPr lang="en-US" dirty="0" err="1" smtClean="0"/>
              <a:t>estrutura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endParaRPr lang="en-US" dirty="0" smtClean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RenderBody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RenderSection</a:t>
            </a:r>
            <a:endParaRPr lang="en-US" dirty="0" smtClean="0"/>
          </a:p>
          <a:p>
            <a:pPr lvl="2"/>
            <a:r>
              <a:rPr lang="en-US" dirty="0" err="1" smtClean="0"/>
              <a:t>Permite</a:t>
            </a:r>
            <a:r>
              <a:rPr lang="en-US" dirty="0" smtClean="0"/>
              <a:t> que </a:t>
            </a:r>
            <a:r>
              <a:rPr lang="en-US" dirty="0" err="1" smtClean="0"/>
              <a:t>nas</a:t>
            </a:r>
            <a:r>
              <a:rPr lang="en-US" dirty="0" smtClean="0"/>
              <a:t> views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adicionados</a:t>
            </a:r>
            <a:r>
              <a:rPr lang="en-US" dirty="0" smtClean="0"/>
              <a:t>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específcas</a:t>
            </a:r>
            <a:endParaRPr lang="en-US" dirty="0" smtClean="0"/>
          </a:p>
          <a:p>
            <a:pPr lvl="3"/>
            <a:r>
              <a:rPr lang="en-US" dirty="0" smtClean="0"/>
              <a:t>Scripts</a:t>
            </a:r>
          </a:p>
          <a:p>
            <a:pPr lvl="3"/>
            <a:r>
              <a:rPr lang="en-US" dirty="0" smtClean="0"/>
              <a:t>Styles</a:t>
            </a:r>
          </a:p>
          <a:p>
            <a:pPr lvl="3"/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b="1" dirty="0" smtClean="0"/>
              <a:t>@section name</a:t>
            </a:r>
            <a:r>
              <a:rPr lang="en-US" dirty="0" smtClean="0"/>
              <a:t> para </a:t>
            </a:r>
            <a:r>
              <a:rPr lang="en-US" dirty="0" err="1" smtClean="0"/>
              <a:t>criar</a:t>
            </a:r>
            <a:r>
              <a:rPr lang="en-US" dirty="0" smtClean="0"/>
              <a:t> as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ActionResult</a:t>
            </a:r>
            <a:endParaRPr lang="en-US" dirty="0" smtClean="0"/>
          </a:p>
          <a:p>
            <a:pPr lvl="3"/>
            <a:r>
              <a:rPr lang="en-US" dirty="0" err="1" smtClean="0"/>
              <a:t>FileResult</a:t>
            </a:r>
            <a:endParaRPr lang="en-US" dirty="0" smtClean="0"/>
          </a:p>
          <a:p>
            <a:pPr lvl="3"/>
            <a:r>
              <a:rPr lang="en-US" dirty="0" err="1" smtClean="0"/>
              <a:t>ViewResult</a:t>
            </a:r>
            <a:endParaRPr lang="en-US" dirty="0" smtClean="0"/>
          </a:p>
          <a:p>
            <a:pPr lvl="3"/>
            <a:r>
              <a:rPr lang="en-US" dirty="0" err="1" smtClean="0"/>
              <a:t>JsonResult</a:t>
            </a:r>
            <a:endParaRPr lang="en-US" dirty="0" smtClean="0"/>
          </a:p>
          <a:p>
            <a:pPr lvl="1"/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MVC model binding</a:t>
            </a:r>
          </a:p>
          <a:p>
            <a:pPr lvl="1"/>
            <a:r>
              <a:rPr lang="en-US" dirty="0" smtClean="0"/>
              <a:t>Over Posting</a:t>
            </a:r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 err="1"/>
              <a:t>ViewBag</a:t>
            </a:r>
            <a:r>
              <a:rPr lang="en-US" dirty="0"/>
              <a:t> e </a:t>
            </a:r>
            <a:r>
              <a:rPr lang="en-US" dirty="0" err="1"/>
              <a:t>ViewData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21472"/>
            <a:ext cx="9404723" cy="4645088"/>
          </a:xfrm>
        </p:spPr>
        <p:txBody>
          <a:bodyPr>
            <a:normAutofit/>
          </a:bodyPr>
          <a:lstStyle/>
          <a:p>
            <a:r>
              <a:rPr lang="en-US" dirty="0" smtClean="0"/>
              <a:t>View Models 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176560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São </a:t>
            </a:r>
            <a:r>
              <a:rPr lang="en-US" sz="1800" dirty="0" err="1" smtClean="0"/>
              <a:t>simplesmente</a:t>
            </a:r>
            <a:r>
              <a:rPr lang="en-US" sz="1800" dirty="0" smtClean="0"/>
              <a:t> classes que </a:t>
            </a:r>
            <a:r>
              <a:rPr lang="en-US" sz="1800" dirty="0" err="1" smtClean="0"/>
              <a:t>representam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que </a:t>
            </a:r>
            <a:r>
              <a:rPr lang="en-US" sz="1800" dirty="0" err="1" smtClean="0"/>
              <a:t>interagirão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usuário</a:t>
            </a:r>
            <a:r>
              <a:rPr lang="en-US" sz="1800" dirty="0" smtClean="0"/>
              <a:t> da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aplicação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Atributos</a:t>
            </a:r>
            <a:r>
              <a:rPr lang="en-US" dirty="0" smtClean="0"/>
              <a:t> Data types</a:t>
            </a:r>
          </a:p>
          <a:p>
            <a:pPr lvl="1"/>
            <a:r>
              <a:rPr lang="en-US" dirty="0" err="1" smtClean="0"/>
              <a:t>CreditCard</a:t>
            </a:r>
            <a:endParaRPr lang="en-US" dirty="0" smtClean="0"/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err="1" smtClean="0"/>
              <a:t>EmailAddress</a:t>
            </a:r>
            <a:endParaRPr lang="en-US" dirty="0" smtClean="0"/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Formatação</a:t>
            </a:r>
            <a:r>
              <a:rPr lang="en-US" dirty="0" smtClean="0"/>
              <a:t> com Data annotations</a:t>
            </a:r>
            <a:endParaRPr lang="en-US" dirty="0"/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 err="1"/>
              <a:t>DisplayFormat</a:t>
            </a:r>
            <a:endParaRPr lang="en-US" dirty="0"/>
          </a:p>
          <a:p>
            <a:pPr lvl="1"/>
            <a:r>
              <a:rPr lang="en-US" dirty="0" err="1"/>
              <a:t>ScaffoldColumn</a:t>
            </a:r>
            <a:endParaRPr lang="en-US" dirty="0"/>
          </a:p>
          <a:p>
            <a:pPr lvl="1"/>
            <a:r>
              <a:rPr lang="en-US" dirty="0" err="1" smtClean="0"/>
              <a:t>ReadOnly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8946541" cy="4195481"/>
          </a:xfrm>
        </p:spPr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com Data annotations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 err="1"/>
              <a:t>StringLength</a:t>
            </a:r>
            <a:endParaRPr lang="en-US" dirty="0"/>
          </a:p>
          <a:p>
            <a:pPr lvl="1"/>
            <a:r>
              <a:rPr lang="en-US" dirty="0" err="1"/>
              <a:t>RegularExpression</a:t>
            </a:r>
            <a:endParaRPr lang="en-US" dirty="0"/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Compare</a:t>
            </a:r>
          </a:p>
          <a:p>
            <a:pPr lvl="1"/>
            <a:r>
              <a:rPr lang="en-US" dirty="0"/>
              <a:t>Remote</a:t>
            </a:r>
          </a:p>
          <a:p>
            <a:pPr lvl="1"/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própria</a:t>
            </a:r>
            <a:r>
              <a:rPr lang="en-US" dirty="0"/>
              <a:t> </a:t>
            </a:r>
            <a:r>
              <a:rPr lang="en-US" dirty="0" err="1"/>
              <a:t>anotação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.</a:t>
            </a:r>
          </a:p>
          <a:p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validações</a:t>
            </a:r>
            <a:r>
              <a:rPr lang="en-US" dirty="0"/>
              <a:t> </a:t>
            </a:r>
            <a:r>
              <a:rPr lang="en-US" dirty="0" err="1"/>
              <a:t>customizadas</a:t>
            </a:r>
            <a:r>
              <a:rPr lang="en-US" dirty="0"/>
              <a:t> com </a:t>
            </a:r>
            <a:r>
              <a:rPr lang="en-US" dirty="0" err="1"/>
              <a:t>IValidatableObject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server-side</a:t>
            </a:r>
          </a:p>
          <a:p>
            <a:pPr lvl="1"/>
            <a:r>
              <a:rPr lang="en-US" dirty="0" smtClean="0"/>
              <a:t>Model State</a:t>
            </a:r>
          </a:p>
          <a:p>
            <a:r>
              <a:rPr lang="en-US" dirty="0" smtClean="0"/>
              <a:t>No client-side</a:t>
            </a:r>
          </a:p>
          <a:p>
            <a:pPr lvl="1"/>
            <a:r>
              <a:rPr lang="en-US" dirty="0" err="1" smtClean="0"/>
              <a:t>Requer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jQuery unobtrusive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8946541" cy="4195481"/>
          </a:xfrm>
        </p:spPr>
        <p:txBody>
          <a:bodyPr/>
          <a:lstStyle/>
          <a:p>
            <a:r>
              <a:rPr lang="en-US" dirty="0" smtClean="0"/>
              <a:t>Handled Vanity URLs </a:t>
            </a:r>
            <a:r>
              <a:rPr lang="en-US" dirty="0" err="1" smtClean="0"/>
              <a:t>ou</a:t>
            </a:r>
            <a:r>
              <a:rPr lang="en-US" dirty="0" smtClean="0"/>
              <a:t> friendly URLs</a:t>
            </a:r>
          </a:p>
          <a:p>
            <a:pPr lvl="1"/>
            <a:r>
              <a:rPr lang="en-US" dirty="0" smtClean="0">
                <a:hlinkClick r:id="rId2"/>
              </a:rPr>
              <a:t>www.mymusicstore.com/Home</a:t>
            </a:r>
            <a:endParaRPr lang="en-US" dirty="0" smtClean="0"/>
          </a:p>
          <a:p>
            <a:r>
              <a:rPr lang="en-US" dirty="0" smtClean="0"/>
              <a:t>O Routing do MVC </a:t>
            </a:r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Controller/Action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URL </a:t>
            </a:r>
            <a:r>
              <a:rPr lang="en-US" dirty="0" err="1" smtClean="0"/>
              <a:t>fornecida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en-US" dirty="0" smtClean="0"/>
          </a:p>
          <a:p>
            <a:r>
              <a:rPr lang="en-US" dirty="0" err="1" smtClean="0"/>
              <a:t>Métodos</a:t>
            </a:r>
            <a:r>
              <a:rPr lang="en-US" dirty="0" smtClean="0"/>
              <a:t> para customizer o routing</a:t>
            </a:r>
          </a:p>
          <a:p>
            <a:pPr lvl="1"/>
            <a:r>
              <a:rPr lang="en-US" dirty="0" err="1" smtClean="0"/>
              <a:t>RouteConfig.cs</a:t>
            </a:r>
            <a:endParaRPr lang="en-US" dirty="0" smtClean="0"/>
          </a:p>
          <a:p>
            <a:pPr lvl="1"/>
            <a:r>
              <a:rPr lang="en-US" dirty="0" err="1" smtClean="0"/>
              <a:t>AttributeRouting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en-US" sz="3000" b="1" dirty="0" err="1" smtClean="0"/>
              <a:t>Tópicos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3594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Introdução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 smtClean="0"/>
              <a:t>Padrão</a:t>
            </a:r>
            <a:r>
              <a:rPr lang="en-US" sz="1600" dirty="0" smtClean="0"/>
              <a:t> MVC 20min</a:t>
            </a:r>
          </a:p>
          <a:p>
            <a:pPr lvl="1"/>
            <a:r>
              <a:rPr lang="en-US" sz="1600" dirty="0" smtClean="0"/>
              <a:t>ASP.NET 20min</a:t>
            </a:r>
          </a:p>
          <a:p>
            <a:pPr lvl="2"/>
            <a:r>
              <a:rPr lang="en-US" sz="1600" dirty="0" err="1" smtClean="0"/>
              <a:t>Plataforma</a:t>
            </a:r>
            <a:r>
              <a:rPr lang="en-US" sz="1600" dirty="0" smtClean="0"/>
              <a:t> Web </a:t>
            </a:r>
          </a:p>
          <a:p>
            <a:pPr lvl="2"/>
            <a:r>
              <a:rPr lang="en-US" sz="1600" dirty="0" smtClean="0"/>
              <a:t>Web Forms</a:t>
            </a:r>
          </a:p>
          <a:p>
            <a:r>
              <a:rPr lang="en-US" sz="1600" dirty="0" err="1" smtClean="0"/>
              <a:t>Meio</a:t>
            </a:r>
            <a:r>
              <a:rPr lang="en-US" sz="1600" dirty="0" smtClean="0"/>
              <a:t> 5hr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Básico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Views </a:t>
            </a:r>
            <a:r>
              <a:rPr lang="en-US" sz="1200" dirty="0" smtClean="0">
                <a:solidFill>
                  <a:srgbClr val="FF0000"/>
                </a:solidFill>
              </a:rPr>
              <a:t>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Controllers 1hr</a:t>
            </a: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Armazenamento</a:t>
            </a:r>
            <a:r>
              <a:rPr lang="en-US" sz="1400" dirty="0" smtClean="0">
                <a:solidFill>
                  <a:srgbClr val="FF0000"/>
                </a:solidFill>
              </a:rPr>
              <a:t> Web (Session, </a:t>
            </a:r>
            <a:r>
              <a:rPr lang="en-US" sz="1400" dirty="0" err="1" smtClean="0">
                <a:solidFill>
                  <a:srgbClr val="FF0000"/>
                </a:solidFill>
              </a:rPr>
              <a:t>TempData</a:t>
            </a:r>
            <a:r>
              <a:rPr lang="en-US" sz="1400" dirty="0" smtClean="0">
                <a:solidFill>
                  <a:srgbClr val="FF0000"/>
                </a:solidFill>
              </a:rPr>
              <a:t>, etc…)</a:t>
            </a:r>
          </a:p>
          <a:p>
            <a:pPr lvl="3"/>
            <a:r>
              <a:rPr lang="en-US" sz="1400" dirty="0" smtClean="0">
                <a:solidFill>
                  <a:srgbClr val="FF0000"/>
                </a:solidFill>
              </a:rPr>
              <a:t>Actions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Models 1hr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Routing 1hr</a:t>
            </a:r>
          </a:p>
          <a:p>
            <a:pPr lvl="1"/>
            <a:r>
              <a:rPr lang="en-US" sz="1600" dirty="0" err="1" smtClean="0"/>
              <a:t>Avançado</a:t>
            </a:r>
            <a:endParaRPr lang="en-US" sz="1600" dirty="0" smtClean="0"/>
          </a:p>
          <a:p>
            <a:pPr lvl="2"/>
            <a:r>
              <a:rPr lang="en-US" sz="1600" dirty="0" smtClean="0"/>
              <a:t>Action Filters 30min</a:t>
            </a:r>
          </a:p>
          <a:p>
            <a:pPr lvl="2"/>
            <a:r>
              <a:rPr lang="en-US" sz="1600" dirty="0" err="1" smtClean="0"/>
              <a:t>Autenticação</a:t>
            </a:r>
            <a:r>
              <a:rPr lang="en-US" sz="1600" dirty="0" smtClean="0"/>
              <a:t> e </a:t>
            </a:r>
            <a:r>
              <a:rPr lang="en-US" sz="1600" dirty="0" err="1" smtClean="0"/>
              <a:t>autorização</a:t>
            </a:r>
            <a:r>
              <a:rPr lang="en-US" sz="1600" dirty="0" smtClean="0"/>
              <a:t> 30min</a:t>
            </a:r>
          </a:p>
          <a:p>
            <a:pPr lvl="1"/>
            <a:r>
              <a:rPr lang="en-US" sz="1600" dirty="0" err="1" smtClean="0"/>
              <a:t>Exemplo</a:t>
            </a:r>
            <a:r>
              <a:rPr lang="en-US" sz="1600" dirty="0" smtClean="0"/>
              <a:t> </a:t>
            </a:r>
            <a:r>
              <a:rPr lang="en-US" sz="1600" dirty="0" err="1" smtClean="0"/>
              <a:t>Prático</a:t>
            </a:r>
            <a:r>
              <a:rPr lang="en-US" sz="1600" dirty="0" smtClean="0"/>
              <a:t> 1hr</a:t>
            </a:r>
          </a:p>
          <a:p>
            <a:r>
              <a:rPr lang="en-US" sz="1600" dirty="0" err="1" smtClean="0"/>
              <a:t>Conclusão</a:t>
            </a:r>
            <a:r>
              <a:rPr lang="en-US" sz="1600" dirty="0" smtClean="0"/>
              <a:t> 1hr</a:t>
            </a:r>
          </a:p>
          <a:p>
            <a:pPr lvl="1"/>
            <a:r>
              <a:rPr lang="en-US" sz="1600" dirty="0" err="1"/>
              <a:t>Melhores</a:t>
            </a:r>
            <a:r>
              <a:rPr lang="en-US" sz="1600" dirty="0"/>
              <a:t> </a:t>
            </a:r>
            <a:r>
              <a:rPr lang="en-US" sz="1600" dirty="0" err="1" smtClean="0"/>
              <a:t>práticas</a:t>
            </a:r>
            <a:endParaRPr lang="en-US" sz="1600" dirty="0" smtClean="0"/>
          </a:p>
          <a:p>
            <a:pPr lvl="1"/>
            <a:r>
              <a:rPr lang="en-US" sz="1600" dirty="0" err="1" smtClean="0"/>
              <a:t>Futuro</a:t>
            </a:r>
            <a:r>
              <a:rPr lang="en-US" sz="1600" dirty="0" smtClean="0"/>
              <a:t> do ASP. NET</a:t>
            </a:r>
          </a:p>
          <a:p>
            <a:pPr lvl="1"/>
            <a:r>
              <a:rPr lang="en-US" sz="1600" dirty="0" err="1" smtClean="0"/>
              <a:t>Ferramentas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1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/>
          <a:lstStyle/>
          <a:p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/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/>
            <a:r>
              <a:rPr lang="en-US" dirty="0" err="1" smtClean="0"/>
              <a:t>FilterConfig.cs</a:t>
            </a:r>
            <a:endParaRPr lang="en-US" dirty="0" smtClean="0"/>
          </a:p>
          <a:p>
            <a:pPr lvl="2"/>
            <a:r>
              <a:rPr lang="en-US" dirty="0" err="1" smtClean="0"/>
              <a:t>Global.asax.cs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1" y="1257894"/>
            <a:ext cx="1724025" cy="17240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49685" y="1477435"/>
            <a:ext cx="2533879" cy="121185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do </a:t>
            </a:r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36103" y="1367664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</a:t>
            </a:r>
            <a:r>
              <a:rPr lang="en-US" dirty="0" err="1" smtClean="0"/>
              <a:t>instancia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0152" y="3282763"/>
            <a:ext cx="2741364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é </a:t>
            </a:r>
            <a:r>
              <a:rPr lang="en-US" dirty="0" err="1" smtClean="0"/>
              <a:t>executada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6103" y="5056478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combinada</a:t>
            </a:r>
            <a:r>
              <a:rPr lang="en-US" dirty="0" smtClean="0"/>
              <a:t> com a View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149684" y="5056478"/>
            <a:ext cx="2533879" cy="1276119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é </a:t>
            </a:r>
            <a:r>
              <a:rPr lang="en-US" dirty="0" err="1" smtClean="0"/>
              <a:t>retornado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540551">
            <a:off x="8360662" y="2406258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8546511">
            <a:off x="8349946" y="5087715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1" y="4714160"/>
            <a:ext cx="1987471" cy="19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Filters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1245702"/>
            <a:ext cx="1724025" cy="17240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738377" y="1828854"/>
            <a:ext cx="563806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7738376" y="5602625"/>
            <a:ext cx="563806" cy="484632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4" y="4701968"/>
            <a:ext cx="1987471" cy="19874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43512" y="1540215"/>
            <a:ext cx="1927952" cy="1136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Pré-execução</a:t>
            </a:r>
            <a:r>
              <a:rPr lang="en-US" dirty="0" smtClean="0"/>
              <a:t> do Filter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43512" y="5276499"/>
            <a:ext cx="1927952" cy="1136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Pós-execução</a:t>
            </a:r>
            <a:r>
              <a:rPr lang="en-US" dirty="0" smtClean="0"/>
              <a:t> do Filter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9125585" y="2727411"/>
            <a:ext cx="563806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9125030" y="4780245"/>
            <a:ext cx="564915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00091" y="1465243"/>
            <a:ext cx="2533879" cy="121185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do </a:t>
            </a:r>
            <a:r>
              <a:rPr lang="en-US" dirty="0" err="1" smtClean="0"/>
              <a:t>Usuário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2700090" y="5044286"/>
            <a:ext cx="2533879" cy="1276119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é </a:t>
            </a:r>
            <a:r>
              <a:rPr lang="en-US" dirty="0" err="1" smtClean="0"/>
              <a:t>retornado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8695" y="1465243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 </a:t>
            </a:r>
            <a:r>
              <a:rPr lang="en-US" dirty="0" err="1" smtClean="0"/>
              <a:t>instancia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082744" y="3380342"/>
            <a:ext cx="2741364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é </a:t>
            </a:r>
            <a:r>
              <a:rPr lang="en-US" dirty="0" err="1" smtClean="0"/>
              <a:t>executada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38695" y="5154057"/>
            <a:ext cx="2148290" cy="143139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combinada</a:t>
            </a:r>
            <a:r>
              <a:rPr lang="en-US" dirty="0" smtClean="0"/>
              <a:t> com 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Authorize</a:t>
            </a:r>
          </a:p>
          <a:p>
            <a:pPr lvl="1"/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a Controller/Action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Roles</a:t>
            </a:r>
          </a:p>
          <a:p>
            <a:pPr lvl="1"/>
            <a:r>
              <a:rPr lang="en-US" dirty="0" err="1" smtClean="0"/>
              <a:t>ValidateAntiForgeryToken</a:t>
            </a:r>
            <a:endParaRPr lang="en-US" dirty="0" smtClean="0"/>
          </a:p>
          <a:p>
            <a:pPr lvl="2"/>
            <a:r>
              <a:rPr lang="en-US" dirty="0" err="1" smtClean="0"/>
              <a:t>Defende</a:t>
            </a:r>
            <a:r>
              <a:rPr lang="en-US" dirty="0" smtClean="0"/>
              <a:t> a Action de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requisções</a:t>
            </a:r>
            <a:r>
              <a:rPr lang="en-US" dirty="0" smtClean="0"/>
              <a:t> </a:t>
            </a:r>
            <a:r>
              <a:rPr lang="en-US" dirty="0" err="1" smtClean="0"/>
              <a:t>maliciosas</a:t>
            </a:r>
            <a:r>
              <a:rPr lang="en-US" dirty="0" smtClean="0"/>
              <a:t> </a:t>
            </a:r>
            <a:r>
              <a:rPr lang="en-US" dirty="0" err="1" smtClean="0"/>
              <a:t>vindas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 smtClean="0"/>
          </a:p>
          <a:p>
            <a:pPr lvl="2"/>
            <a:r>
              <a:rPr lang="en-US" dirty="0" err="1" smtClean="0"/>
              <a:t>Obriga</a:t>
            </a:r>
            <a:r>
              <a:rPr lang="en-US" dirty="0" smtClean="0"/>
              <a:t> que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adicionado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View o token anti-forgery</a:t>
            </a:r>
          </a:p>
          <a:p>
            <a:pPr lvl="3"/>
            <a:r>
              <a:rPr lang="en-US" dirty="0" smtClean="0"/>
              <a:t>@</a:t>
            </a:r>
            <a:r>
              <a:rPr lang="en-US" dirty="0" err="1" smtClean="0"/>
              <a:t>Html.AntiForgeryToken</a:t>
            </a:r>
            <a:endParaRPr lang="en-US" dirty="0" smtClean="0"/>
          </a:p>
          <a:p>
            <a:pPr lvl="1"/>
            <a:r>
              <a:rPr lang="en-US" dirty="0" err="1" smtClean="0"/>
              <a:t>RequireHttps</a:t>
            </a:r>
            <a:endParaRPr lang="en-US" dirty="0" smtClean="0"/>
          </a:p>
          <a:p>
            <a:pPr lvl="2"/>
            <a:r>
              <a:rPr lang="en-US" dirty="0" err="1" smtClean="0"/>
              <a:t>Requer</a:t>
            </a:r>
            <a:r>
              <a:rPr lang="en-US" dirty="0" smtClean="0"/>
              <a:t> a </a:t>
            </a:r>
            <a:r>
              <a:rPr lang="en-US" dirty="0" err="1" smtClean="0"/>
              <a:t>utilização</a:t>
            </a:r>
            <a:r>
              <a:rPr lang="en-US" dirty="0" smtClean="0"/>
              <a:t> do protocol https/SSL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HandleError</a:t>
            </a:r>
            <a:endParaRPr lang="en-US" dirty="0" smtClean="0"/>
          </a:p>
          <a:p>
            <a:pPr lvl="1"/>
            <a:r>
              <a:rPr lang="en-US" dirty="0" err="1" smtClean="0"/>
              <a:t>Redireciona</a:t>
            </a:r>
            <a:r>
              <a:rPr lang="en-US" dirty="0" smtClean="0"/>
              <a:t> para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view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execão</a:t>
            </a:r>
            <a:r>
              <a:rPr lang="en-US" dirty="0" smtClean="0"/>
              <a:t> é </a:t>
            </a:r>
            <a:r>
              <a:rPr lang="en-US" dirty="0" err="1" smtClean="0"/>
              <a:t>lançada</a:t>
            </a:r>
            <a:endParaRPr lang="en-US" dirty="0" smtClean="0"/>
          </a:p>
          <a:p>
            <a:pPr lvl="1"/>
            <a:r>
              <a:rPr lang="en-US" dirty="0" err="1" smtClean="0"/>
              <a:t>Precisa</a:t>
            </a:r>
            <a:r>
              <a:rPr lang="en-US" dirty="0" smtClean="0"/>
              <a:t> que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habilitado</a:t>
            </a:r>
            <a:r>
              <a:rPr lang="en-US" dirty="0" smtClean="0"/>
              <a:t> no </a:t>
            </a:r>
            <a:r>
              <a:rPr lang="en-US" dirty="0" err="1" smtClean="0"/>
              <a:t>web.config</a:t>
            </a:r>
            <a:r>
              <a:rPr lang="en-US" dirty="0" smtClean="0"/>
              <a:t> custom errors</a:t>
            </a:r>
          </a:p>
          <a:p>
            <a:r>
              <a:rPr lang="en-US" dirty="0" err="1" smtClean="0"/>
              <a:t>OutputCache</a:t>
            </a:r>
            <a:endParaRPr lang="en-US" dirty="0" smtClean="0"/>
          </a:p>
          <a:p>
            <a:pPr lvl="1"/>
            <a:r>
              <a:rPr lang="en-US" dirty="0" err="1" smtClean="0"/>
              <a:t>Instrui</a:t>
            </a:r>
            <a:r>
              <a:rPr lang="en-US" dirty="0" smtClean="0"/>
              <a:t> o ASP.NET a </a:t>
            </a:r>
            <a:r>
              <a:rPr lang="en-US" dirty="0" err="1" smtClean="0"/>
              <a:t>fazer</a:t>
            </a:r>
            <a:r>
              <a:rPr lang="en-US" dirty="0" smtClean="0"/>
              <a:t> um cache do </a:t>
            </a:r>
            <a:r>
              <a:rPr lang="en-US" dirty="0" err="1" smtClean="0"/>
              <a:t>resultado</a:t>
            </a:r>
            <a:r>
              <a:rPr lang="en-US" dirty="0" smtClean="0"/>
              <a:t> HTML  </a:t>
            </a:r>
          </a:p>
          <a:p>
            <a:pPr lvl="1"/>
            <a:r>
              <a:rPr lang="en-US" dirty="0" err="1" smtClean="0"/>
              <a:t>Melhora</a:t>
            </a:r>
            <a:r>
              <a:rPr lang="en-US" dirty="0" smtClean="0"/>
              <a:t> a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r>
              <a:rPr lang="en-US" dirty="0" err="1" smtClean="0"/>
              <a:t>Arquivos</a:t>
            </a:r>
            <a:r>
              <a:rPr lang="en-US" dirty="0" smtClean="0"/>
              <a:t> CSS 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06563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8946541" cy="4195481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Two-Factor Authentication</a:t>
            </a:r>
          </a:p>
          <a:p>
            <a:r>
              <a:rPr lang="en-US" dirty="0"/>
              <a:t>Account Lockout</a:t>
            </a:r>
          </a:p>
          <a:p>
            <a:r>
              <a:rPr lang="en-US" dirty="0"/>
              <a:t>Account confirmation</a:t>
            </a:r>
          </a:p>
          <a:p>
            <a:r>
              <a:rPr lang="en-US" dirty="0"/>
              <a:t>Password reset</a:t>
            </a:r>
          </a:p>
          <a:p>
            <a:r>
              <a:rPr lang="en-US" dirty="0"/>
              <a:t>Sign-out everywhere</a:t>
            </a:r>
          </a:p>
          <a:p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Get vs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r>
              <a:rPr lang="en-US" dirty="0" smtClean="0"/>
              <a:t>Output caching</a:t>
            </a:r>
          </a:p>
          <a:p>
            <a:r>
              <a:rPr lang="en-US" dirty="0" err="1" smtClean="0"/>
              <a:t>Previna</a:t>
            </a:r>
            <a:r>
              <a:rPr lang="en-US" dirty="0" smtClean="0"/>
              <a:t> Over posting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MainCache</a:t>
            </a:r>
            <a:endParaRPr lang="en-US" sz="2000" dirty="0" smtClean="0"/>
          </a:p>
          <a:p>
            <a:r>
              <a:rPr lang="en-US" sz="2400" b="1" dirty="0" err="1" smtClean="0"/>
              <a:t>RazorGenerator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877845" cy="4351338"/>
          </a:xfrm>
        </p:spPr>
        <p:txBody>
          <a:bodyPr/>
          <a:lstStyle/>
          <a:p>
            <a:r>
              <a:rPr lang="pt-BR" dirty="0" smtClean="0"/>
              <a:t>Originalmente </a:t>
            </a:r>
            <a:r>
              <a:rPr lang="pt-BR" dirty="0"/>
              <a:t>nomeada como </a:t>
            </a:r>
            <a:r>
              <a:rPr lang="pt-BR" dirty="0" smtClean="0"/>
              <a:t>Thing-Mode-View-Editor</a:t>
            </a:r>
          </a:p>
          <a:p>
            <a:r>
              <a:rPr lang="pt-BR" dirty="0"/>
              <a:t>Originada na comunidade Smalltalk, mais específico na Xerox PARC entre 1970s e 1980s</a:t>
            </a:r>
          </a:p>
          <a:p>
            <a:r>
              <a:rPr lang="pt-BR" dirty="0" smtClean="0"/>
              <a:t>Perde força em 1980s com o surgimento do conceito de event-drive design</a:t>
            </a:r>
          </a:p>
          <a:p>
            <a:r>
              <a:rPr lang="pt-BR" dirty="0" smtClean="0"/>
              <a:t>Ressurgimento do padrão na plataforma web em 2003 pela comunidade Ruby</a:t>
            </a:r>
          </a:p>
          <a:p>
            <a:endParaRPr lang="pt-BR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16045" y="1825625"/>
            <a:ext cx="47932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9721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29146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34031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29146" y="4315832"/>
            <a:ext cx="6622055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70" y="5752230"/>
            <a:ext cx="6633230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 NET MVC</a:t>
            </a:r>
            <a:endParaRPr lang="en-US" dirty="0"/>
          </a:p>
        </p:txBody>
      </p:sp>
      <p:pic>
        <p:nvPicPr>
          <p:cNvPr id="38" name="Picture 37" descr="http://joel.inpointform.net/wp-content/uploads/2011/05/mvc_mv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1710664"/>
            <a:ext cx="6266688" cy="4129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600936"/>
            <a:ext cx="4430387" cy="4351338"/>
          </a:xfrm>
        </p:spPr>
        <p:txBody>
          <a:bodyPr/>
          <a:lstStyle/>
          <a:p>
            <a:r>
              <a:rPr lang="pt-BR" dirty="0" smtClean="0"/>
              <a:t>Em 2009 foi lançada a primeira versão do ASP.NET MVC</a:t>
            </a:r>
          </a:p>
        </p:txBody>
      </p:sp>
    </p:spTree>
    <p:extLst>
      <p:ext uri="{BB962C8B-B14F-4D97-AF65-F5344CB8AC3E}">
        <p14:creationId xmlns:p14="http://schemas.microsoft.com/office/powerpoint/2010/main" val="42394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vs Request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401"/>
            <a:ext cx="4879848" cy="4619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Fig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12" y="1557401"/>
            <a:ext cx="5330952" cy="461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20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Estrutura</a:t>
            </a:r>
            <a:r>
              <a:rPr lang="en-US" sz="4000" dirty="0" smtClean="0"/>
              <a:t> do </a:t>
            </a:r>
            <a:r>
              <a:rPr lang="en-US" sz="4000" dirty="0" err="1" smtClean="0"/>
              <a:t>Projeto</a:t>
            </a:r>
            <a:r>
              <a:rPr lang="en-US" sz="4000" dirty="0" smtClean="0"/>
              <a:t> e a </a:t>
            </a:r>
            <a:r>
              <a:rPr lang="en-US" sz="4000" dirty="0" err="1" smtClean="0"/>
              <a:t>organização</a:t>
            </a:r>
            <a:r>
              <a:rPr lang="en-US" sz="4000" dirty="0" smtClean="0"/>
              <a:t> de </a:t>
            </a:r>
            <a:r>
              <a:rPr lang="en-US" sz="4000" dirty="0" err="1" smtClean="0"/>
              <a:t>diretórios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193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5066</TotalTime>
  <Words>801</Words>
  <Application>Microsoft Office PowerPoint</Application>
  <PresentationFormat>Widescreen</PresentationFormat>
  <Paragraphs>282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Century Gothic</vt:lpstr>
      <vt:lpstr>Consolas</vt:lpstr>
      <vt:lpstr>Segoe UI</vt:lpstr>
      <vt:lpstr>Segoe UI Light</vt:lpstr>
      <vt:lpstr>Wingdings 3</vt:lpstr>
      <vt:lpstr>Ion</vt:lpstr>
      <vt:lpstr>ASP.NET MVC</vt:lpstr>
      <vt:lpstr>Tópicos</vt:lpstr>
      <vt:lpstr>Web</vt:lpstr>
      <vt:lpstr>O Padrão MVC </vt:lpstr>
      <vt:lpstr>Plataforma ASP.NET</vt:lpstr>
      <vt:lpstr>Estrutura do ASP.NET Core</vt:lpstr>
      <vt:lpstr>ASP. NET MVC</vt:lpstr>
      <vt:lpstr>Component vs Request Framework</vt:lpstr>
      <vt:lpstr>Estrutura do Projeto e a organização de diretórios</vt:lpstr>
      <vt:lpstr>Views</vt:lpstr>
      <vt:lpstr>Html Helpers</vt:lpstr>
      <vt:lpstr>Layouts</vt:lpstr>
      <vt:lpstr>Controllers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Attribute Routing</vt:lpstr>
      <vt:lpstr>Filters</vt:lpstr>
      <vt:lpstr>Execução normal de uma Action</vt:lpstr>
      <vt:lpstr>Execução quando se utiliza Filters</vt:lpstr>
      <vt:lpstr>Filters de segurança</vt:lpstr>
      <vt:lpstr>HandleError e OutputCache</vt:lpstr>
      <vt:lpstr>Bundles e Minification</vt:lpstr>
      <vt:lpstr>Segurança: autorização e autenticação</vt:lpstr>
      <vt:lpstr>ASP.NET Identity</vt:lpstr>
      <vt:lpstr>Recursos do Identity</vt:lpstr>
      <vt:lpstr>Enfim, vamos programar…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Leonardo Lucas Lana</cp:lastModifiedBy>
  <cp:revision>71</cp:revision>
  <dcterms:created xsi:type="dcterms:W3CDTF">2015-07-18T21:01:27Z</dcterms:created>
  <dcterms:modified xsi:type="dcterms:W3CDTF">2015-07-24T18:35:38Z</dcterms:modified>
</cp:coreProperties>
</file>