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301" r:id="rId5"/>
    <p:sldId id="270" r:id="rId6"/>
    <p:sldId id="274" r:id="rId7"/>
    <p:sldId id="293" r:id="rId8"/>
    <p:sldId id="300" r:id="rId9"/>
    <p:sldId id="294" r:id="rId10"/>
    <p:sldId id="295" r:id="rId11"/>
    <p:sldId id="296" r:id="rId12"/>
    <p:sldId id="297" r:id="rId13"/>
    <p:sldId id="261" r:id="rId14"/>
    <p:sldId id="305" r:id="rId15"/>
    <p:sldId id="278" r:id="rId16"/>
    <p:sldId id="304" r:id="rId17"/>
    <p:sldId id="289" r:id="rId18"/>
    <p:sldId id="298" r:id="rId19"/>
    <p:sldId id="260" r:id="rId20"/>
    <p:sldId id="283" r:id="rId21"/>
    <p:sldId id="303" r:id="rId22"/>
    <p:sldId id="262" r:id="rId23"/>
    <p:sldId id="281" r:id="rId24"/>
    <p:sldId id="292" r:id="rId25"/>
    <p:sldId id="282" r:id="rId26"/>
    <p:sldId id="272" r:id="rId27"/>
    <p:sldId id="306" r:id="rId28"/>
    <p:sldId id="302" r:id="rId29"/>
    <p:sldId id="288" r:id="rId30"/>
    <p:sldId id="277" r:id="rId31"/>
    <p:sldId id="263" r:id="rId32"/>
    <p:sldId id="284" r:id="rId33"/>
    <p:sldId id="299" r:id="rId34"/>
    <p:sldId id="286" r:id="rId35"/>
    <p:sldId id="307" r:id="rId36"/>
    <p:sldId id="264" r:id="rId37"/>
    <p:sldId id="290" r:id="rId38"/>
    <p:sldId id="291" r:id="rId39"/>
    <p:sldId id="287" r:id="rId40"/>
    <p:sldId id="269" r:id="rId41"/>
    <p:sldId id="267" r:id="rId42"/>
    <p:sldId id="266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4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6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750141" y="3531054"/>
          <a:ext cx="1471671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1.1</a:t>
          </a:r>
          <a:br>
            <a:rPr lang="en-US" sz="1800" kern="1200" dirty="0" smtClean="0"/>
          </a:br>
          <a:r>
            <a:rPr lang="en-US" sz="1800" kern="1200" dirty="0" smtClean="0"/>
            <a:t>N/A</a:t>
          </a:r>
          <a:endParaRPr lang="en-US" sz="1800" kern="1200" dirty="0"/>
        </a:p>
      </dsp:txBody>
      <dsp:txXfrm>
        <a:off x="750141" y="3531054"/>
        <a:ext cx="1471671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792256" y="1644642"/>
          <a:ext cx="1642176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2.0</a:t>
          </a:r>
          <a:br>
            <a:rPr lang="en-US" sz="1600" kern="1200" dirty="0" smtClean="0"/>
          </a:br>
          <a:r>
            <a:rPr lang="en-US" sz="1600" kern="1200" dirty="0" smtClean="0"/>
            <a:t>Membership Provider</a:t>
          </a:r>
          <a:endParaRPr lang="en-US" sz="1600" kern="1200" dirty="0"/>
        </a:p>
      </dsp:txBody>
      <dsp:txXfrm>
        <a:off x="792256" y="1644642"/>
        <a:ext cx="1642176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2981664" y="2410520"/>
          <a:ext cx="1642247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</a:t>
          </a:r>
          <a:br>
            <a:rPr lang="en-US" sz="1800" kern="1200" dirty="0" smtClean="0"/>
          </a:br>
          <a:r>
            <a:rPr lang="en-US" sz="1800" kern="1200" dirty="0" smtClean="0"/>
            <a:t>Simple Membership</a:t>
          </a:r>
        </a:p>
      </dsp:txBody>
      <dsp:txXfrm>
        <a:off x="2981664" y="2410520"/>
        <a:ext cx="1642247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3211386" y="468282"/>
          <a:ext cx="2075600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4/4.5</a:t>
          </a:r>
          <a:br>
            <a:rPr lang="en-US" sz="1800" kern="1200" dirty="0" smtClean="0"/>
          </a:br>
          <a:r>
            <a:rPr lang="en-US" sz="1800" kern="1200" dirty="0" smtClean="0"/>
            <a:t>Universal Providers</a:t>
          </a:r>
          <a:endParaRPr lang="en-US" sz="1800" kern="1200" dirty="0"/>
        </a:p>
      </dsp:txBody>
      <dsp:txXfrm>
        <a:off x="3211386" y="468282"/>
        <a:ext cx="2075600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4.5</a:t>
          </a:r>
          <a:br>
            <a:rPr lang="en-US" sz="1900" kern="1200" dirty="0" smtClean="0"/>
          </a:br>
          <a:r>
            <a:rPr lang="en-US" sz="1900" kern="1200" dirty="0" smtClean="0"/>
            <a:t>One ASP.NET Identity</a:t>
          </a:r>
          <a:endParaRPr lang="en-US" sz="19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 smtClean="0"/>
              <a:t>ASP.NET MVC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 smtClean="0"/>
              <a:t>Eduardo silva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Request</a:t>
            </a:r>
            <a:r>
              <a:rPr lang="pt-BR" noProof="0" dirty="0" smtClean="0"/>
              <a:t> </a:t>
            </a:r>
            <a:r>
              <a:rPr lang="pt-BR" noProof="0" dirty="0" err="1" smtClean="0"/>
              <a:t>Based</a:t>
            </a:r>
            <a:endParaRPr lang="pt-BR" noProof="0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Estrutura do Projeto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App_Data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App_Start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Controllers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Models</a:t>
            </a:r>
            <a:endParaRPr lang="pt-BR" sz="2800" noProof="0" dirty="0" smtClean="0"/>
          </a:p>
          <a:p>
            <a:pPr marL="0" indent="0">
              <a:lnSpc>
                <a:spcPct val="150000"/>
              </a:lnSpc>
              <a:buNone/>
            </a:pP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Views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Web.Config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Global.asax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Nuget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Packages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Scaffold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2157"/>
            <a:ext cx="9483122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Scaffold</a:t>
            </a:r>
            <a:r>
              <a:rPr lang="pt-BR" sz="2800" noProof="0" dirty="0" smtClean="0"/>
              <a:t> é uma técnica de geração de código para facilitar a criação de telas de cadastro básicas (CRUD)</a:t>
            </a:r>
          </a:p>
          <a:p>
            <a:pPr>
              <a:lnSpc>
                <a:spcPct val="150000"/>
              </a:lnSpc>
            </a:pP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Depois de gerado o código pode ser personalizado para atender as necessidades cada cenário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Views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8930"/>
            <a:ext cx="8946541" cy="4919471"/>
          </a:xfrm>
        </p:spPr>
        <p:txBody>
          <a:bodyPr>
            <a:normAutofit/>
          </a:bodyPr>
          <a:lstStyle/>
          <a:p>
            <a:r>
              <a:rPr lang="pt-BR" sz="2800" noProof="0" dirty="0" err="1" smtClean="0"/>
              <a:t>Views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Engines</a:t>
            </a:r>
            <a:endParaRPr lang="pt-BR" sz="2800" noProof="0" dirty="0" smtClean="0"/>
          </a:p>
          <a:p>
            <a:pPr lvl="1"/>
            <a:r>
              <a:rPr lang="pt-BR" sz="2400" noProof="0" dirty="0" err="1" smtClean="0"/>
              <a:t>Razor</a:t>
            </a:r>
            <a:endParaRPr lang="pt-BR" sz="2400" noProof="0" dirty="0" smtClean="0"/>
          </a:p>
          <a:p>
            <a:pPr lvl="1"/>
            <a:r>
              <a:rPr lang="pt-BR" sz="2400" noProof="0" dirty="0" smtClean="0"/>
              <a:t>Alternativas de </a:t>
            </a:r>
            <a:r>
              <a:rPr lang="pt-BR" sz="2400" noProof="0" dirty="0" err="1" smtClean="0"/>
              <a:t>views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engines</a:t>
            </a:r>
            <a:r>
              <a:rPr lang="pt-BR" sz="2400" noProof="0" dirty="0" smtClean="0"/>
              <a:t>:</a:t>
            </a:r>
          </a:p>
          <a:p>
            <a:pPr lvl="2"/>
            <a:r>
              <a:rPr lang="pt-BR" sz="2000" noProof="0" dirty="0" err="1" smtClean="0"/>
              <a:t>Spark</a:t>
            </a:r>
            <a:endParaRPr lang="pt-BR" sz="2000" noProof="0" dirty="0" smtClean="0"/>
          </a:p>
          <a:p>
            <a:pPr lvl="2"/>
            <a:r>
              <a:rPr lang="pt-BR" sz="2000" noProof="0" dirty="0" err="1" smtClean="0"/>
              <a:t>Nhaml</a:t>
            </a:r>
            <a:endParaRPr lang="pt-BR" sz="2000" noProof="0" dirty="0" smtClean="0"/>
          </a:p>
          <a:p>
            <a:pPr lvl="2"/>
            <a:r>
              <a:rPr lang="pt-BR" sz="2000" noProof="0" dirty="0" err="1" smtClean="0"/>
              <a:t>Brail</a:t>
            </a:r>
            <a:endParaRPr lang="pt-BR" sz="2000" noProof="0" dirty="0" smtClean="0"/>
          </a:p>
          <a:p>
            <a:pPr lvl="2"/>
            <a:r>
              <a:rPr lang="pt-BR" sz="2000" noProof="0" dirty="0" err="1" smtClean="0"/>
              <a:t>String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Template</a:t>
            </a:r>
            <a:endParaRPr lang="pt-BR" sz="2000" noProof="0" dirty="0" smtClean="0"/>
          </a:p>
          <a:p>
            <a:pPr lvl="2"/>
            <a:r>
              <a:rPr lang="pt-BR" sz="2000" noProof="0" dirty="0" err="1" smtClean="0"/>
              <a:t>Nustache</a:t>
            </a:r>
            <a:endParaRPr lang="pt-BR" sz="2000" noProof="0" dirty="0" smtClean="0"/>
          </a:p>
          <a:p>
            <a:r>
              <a:rPr lang="pt-BR" sz="2800" noProof="0" dirty="0" err="1" smtClean="0"/>
              <a:t>Views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Tipadas</a:t>
            </a:r>
            <a:endParaRPr lang="pt-BR" sz="2800" noProof="0" dirty="0" smtClean="0"/>
          </a:p>
          <a:p>
            <a:pPr lvl="1"/>
            <a:endParaRPr lang="pt-BR" sz="2400" noProof="0" dirty="0" smtClean="0"/>
          </a:p>
          <a:p>
            <a:endParaRPr lang="pt-BR" sz="28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Views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09232"/>
            <a:ext cx="8946541" cy="4919471"/>
          </a:xfrm>
        </p:spPr>
        <p:txBody>
          <a:bodyPr>
            <a:normAutofit/>
          </a:bodyPr>
          <a:lstStyle/>
          <a:p>
            <a:r>
              <a:rPr lang="pt-BR" sz="3200" noProof="0" dirty="0" err="1" smtClean="0"/>
              <a:t>Views</a:t>
            </a:r>
            <a:r>
              <a:rPr lang="pt-BR" sz="3200" noProof="0" dirty="0" smtClean="0"/>
              <a:t> </a:t>
            </a:r>
            <a:r>
              <a:rPr lang="pt-BR" sz="3200" noProof="0" dirty="0" err="1" smtClean="0"/>
              <a:t>Engines</a:t>
            </a:r>
            <a:endParaRPr lang="pt-BR" sz="3200" noProof="0" dirty="0" smtClean="0"/>
          </a:p>
          <a:p>
            <a:pPr lvl="1"/>
            <a:r>
              <a:rPr lang="pt-BR" sz="2800" noProof="0" dirty="0" err="1" smtClean="0"/>
              <a:t>Razor</a:t>
            </a:r>
            <a:endParaRPr lang="pt-BR" sz="2800" noProof="0" dirty="0" smtClean="0"/>
          </a:p>
          <a:p>
            <a:pPr lvl="1"/>
            <a:r>
              <a:rPr lang="pt-BR" sz="2800" noProof="0" dirty="0" smtClean="0"/>
              <a:t>Alternativas de </a:t>
            </a:r>
            <a:r>
              <a:rPr lang="pt-BR" sz="2800" noProof="0" dirty="0" err="1" smtClean="0"/>
              <a:t>views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engines</a:t>
            </a:r>
            <a:r>
              <a:rPr lang="pt-BR" sz="2800" noProof="0" dirty="0" smtClean="0"/>
              <a:t>:</a:t>
            </a:r>
          </a:p>
          <a:p>
            <a:pPr lvl="2"/>
            <a:r>
              <a:rPr lang="pt-BR" sz="2400" noProof="0" dirty="0" err="1" smtClean="0"/>
              <a:t>Spark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Nhaml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Brail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String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Template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Nustache</a:t>
            </a:r>
            <a:endParaRPr lang="pt-BR" sz="2400" noProof="0" dirty="0" smtClean="0"/>
          </a:p>
          <a:p>
            <a:r>
              <a:rPr lang="pt-BR" sz="3200" noProof="0" dirty="0" err="1" smtClean="0"/>
              <a:t>Views</a:t>
            </a:r>
            <a:r>
              <a:rPr lang="pt-BR" sz="3200" noProof="0" dirty="0" smtClean="0"/>
              <a:t> </a:t>
            </a:r>
            <a:r>
              <a:rPr lang="pt-BR" sz="3200" noProof="0" dirty="0" err="1" smtClean="0"/>
              <a:t>Tipadas</a:t>
            </a:r>
            <a:endParaRPr lang="pt-BR" sz="3200" noProof="0" dirty="0" smtClean="0"/>
          </a:p>
          <a:p>
            <a:pPr lvl="1"/>
            <a:endParaRPr lang="pt-BR" sz="2800" noProof="0" dirty="0" smtClean="0"/>
          </a:p>
          <a:p>
            <a:endParaRPr lang="pt-BR" sz="3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062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Html</a:t>
            </a:r>
            <a:r>
              <a:rPr lang="pt-BR" noProof="0" dirty="0" smtClean="0"/>
              <a:t> </a:t>
            </a:r>
            <a:r>
              <a:rPr lang="pt-BR" noProof="0" dirty="0" err="1" smtClean="0"/>
              <a:t>Helpers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0677"/>
            <a:ext cx="10558509" cy="4882547"/>
          </a:xfrm>
        </p:spPr>
        <p:txBody>
          <a:bodyPr numCol="2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Form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Helper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Html.BeginForm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Selects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Helper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Html.DropDownList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Inputs </a:t>
            </a:r>
            <a:r>
              <a:rPr lang="pt-BR" sz="2800" noProof="0" dirty="0" err="1" smtClean="0"/>
              <a:t>Helper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Html.TextBox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Html.CheckBox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Html.RadioButton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Html.Hidden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Html.EditorFor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Display </a:t>
            </a:r>
            <a:r>
              <a:rPr lang="pt-BR" sz="2800" noProof="0" dirty="0" err="1" smtClean="0"/>
              <a:t>Helpers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Html.Label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Html.DisplayName</a:t>
            </a:r>
            <a:endParaRPr lang="pt-BR" sz="2400" noProof="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pt-BR" sz="2400" noProof="0" dirty="0" smtClean="0"/>
          </a:p>
          <a:p>
            <a:pPr>
              <a:lnSpc>
                <a:spcPct val="150000"/>
              </a:lnSpc>
            </a:pP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Html</a:t>
            </a:r>
            <a:r>
              <a:rPr lang="pt-BR" noProof="0" dirty="0" smtClean="0"/>
              <a:t> </a:t>
            </a:r>
            <a:r>
              <a:rPr lang="pt-BR" noProof="0" dirty="0" err="1" smtClean="0"/>
              <a:t>Helpers</a:t>
            </a:r>
            <a:endParaRPr lang="pt-BR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152984"/>
            <a:ext cx="10751692" cy="51447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Validation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Html.Summary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Html.ValidationMessage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Render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Html.ActionLink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Url</a:t>
            </a:r>
            <a:r>
              <a:rPr lang="en-US" sz="2800" dirty="0" smtClean="0"/>
              <a:t> </a:t>
            </a:r>
            <a:r>
              <a:rPr lang="en-US" sz="2800" dirty="0" smtClean="0"/>
              <a:t>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Url.Action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Url.Content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Partial View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Html.Partial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Html.RenderPartial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Action Helper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Html.Action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2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Layouts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64" y="1492640"/>
            <a:ext cx="10777450" cy="5011191"/>
          </a:xfrm>
        </p:spPr>
        <p:txBody>
          <a:bodyPr>
            <a:noAutofit/>
          </a:bodyPr>
          <a:lstStyle/>
          <a:p>
            <a:r>
              <a:rPr lang="pt-BR" sz="3200" noProof="0" dirty="0" smtClean="0"/>
              <a:t>Layout garante a consistência da estrutura da página</a:t>
            </a:r>
          </a:p>
          <a:p>
            <a:r>
              <a:rPr lang="pt-BR" sz="3200" noProof="0" dirty="0" smtClean="0"/>
              <a:t>Métodos</a:t>
            </a:r>
          </a:p>
          <a:p>
            <a:pPr lvl="1"/>
            <a:r>
              <a:rPr lang="pt-BR" sz="2800" noProof="0" dirty="0" err="1" smtClean="0"/>
              <a:t>RenderBody</a:t>
            </a:r>
            <a:r>
              <a:rPr lang="pt-BR" sz="2800" noProof="0" dirty="0" smtClean="0"/>
              <a:t>()</a:t>
            </a:r>
          </a:p>
          <a:p>
            <a:pPr lvl="1"/>
            <a:r>
              <a:rPr lang="pt-BR" sz="2800" noProof="0" dirty="0" err="1" smtClean="0"/>
              <a:t>RenderSection</a:t>
            </a:r>
            <a:endParaRPr lang="pt-BR" sz="2800" noProof="0" dirty="0" smtClean="0"/>
          </a:p>
          <a:p>
            <a:pPr lvl="2"/>
            <a:r>
              <a:rPr lang="pt-BR" sz="2400" noProof="0" dirty="0" smtClean="0"/>
              <a:t>Permite que nas </a:t>
            </a:r>
            <a:r>
              <a:rPr lang="pt-BR" sz="2400" noProof="0" dirty="0" err="1" smtClean="0"/>
              <a:t>views</a:t>
            </a:r>
            <a:r>
              <a:rPr lang="pt-BR" sz="2400" noProof="0" dirty="0" smtClean="0"/>
              <a:t> sejam adicionados sessões específicas</a:t>
            </a:r>
          </a:p>
          <a:p>
            <a:pPr lvl="3"/>
            <a:r>
              <a:rPr lang="pt-BR" sz="2000" noProof="0" dirty="0" smtClean="0"/>
              <a:t>Scripts</a:t>
            </a:r>
          </a:p>
          <a:p>
            <a:pPr lvl="3"/>
            <a:r>
              <a:rPr lang="pt-BR" sz="2000" noProof="0" dirty="0" err="1" smtClean="0"/>
              <a:t>Styles</a:t>
            </a:r>
            <a:endParaRPr lang="pt-BR" sz="2000" noProof="0" dirty="0" smtClean="0"/>
          </a:p>
          <a:p>
            <a:pPr lvl="3"/>
            <a:r>
              <a:rPr lang="pt-BR" sz="2000" noProof="0" dirty="0" err="1" smtClean="0"/>
              <a:t>Etc</a:t>
            </a:r>
            <a:endParaRPr lang="pt-BR" sz="2000" noProof="0" dirty="0" smtClean="0"/>
          </a:p>
          <a:p>
            <a:pPr lvl="2"/>
            <a:r>
              <a:rPr lang="pt-BR" sz="2400" noProof="0" dirty="0" smtClean="0"/>
              <a:t>Use </a:t>
            </a:r>
            <a:r>
              <a:rPr lang="pt-BR" sz="2400" b="1" noProof="0" dirty="0" smtClean="0"/>
              <a:t>@</a:t>
            </a:r>
            <a:r>
              <a:rPr lang="pt-BR" sz="2400" b="1" noProof="0" dirty="0" err="1" smtClean="0"/>
              <a:t>section</a:t>
            </a:r>
            <a:r>
              <a:rPr lang="pt-BR" sz="2400" b="1" noProof="0" dirty="0" smtClean="0"/>
              <a:t> </a:t>
            </a:r>
            <a:r>
              <a:rPr lang="pt-BR" sz="2400" b="1" noProof="0" dirty="0" err="1" smtClean="0"/>
              <a:t>name</a:t>
            </a:r>
            <a:r>
              <a:rPr lang="pt-BR" sz="2400" noProof="0" dirty="0" smtClean="0"/>
              <a:t> para criar as sessões na </a:t>
            </a:r>
            <a:r>
              <a:rPr lang="pt-BR" sz="2400" noProof="0" dirty="0" err="1" smtClean="0"/>
              <a:t>View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pt-BR" noProof="0" dirty="0" err="1" smtClean="0"/>
              <a:t>Controllers</a:t>
            </a:r>
            <a:r>
              <a:rPr lang="pt-BR" noProof="0" dirty="0" smtClean="0"/>
              <a:t>: </a:t>
            </a:r>
            <a:r>
              <a:rPr lang="pt-BR" noProof="0" dirty="0" err="1" smtClean="0"/>
              <a:t>Get</a:t>
            </a:r>
            <a:r>
              <a:rPr lang="pt-BR" noProof="0" dirty="0" smtClean="0"/>
              <a:t> </a:t>
            </a:r>
            <a:r>
              <a:rPr lang="pt-BR" noProof="0" dirty="0" err="1" smtClean="0"/>
              <a:t>vs</a:t>
            </a:r>
            <a:r>
              <a:rPr lang="pt-BR" noProof="0" dirty="0" smtClean="0"/>
              <a:t> Post</a:t>
            </a:r>
            <a:endParaRPr lang="pt-BR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342916"/>
              </p:ext>
            </p:extLst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VOLTAR / Recarregar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Inofensivo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Os dados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serão </a:t>
                      </a:r>
                      <a:r>
                        <a:rPr lang="pt-BR" sz="1600" u="none" strike="noStrike" noProof="0" dirty="0">
                          <a:effectLst/>
                        </a:rPr>
                        <a:t>reenviados (navegador avisa o usuário que os dados serão enviados novamente)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Salvar os links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Não podem ser salvos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Cache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Permite Cache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Não Permite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Histórico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Parâmetro ficam no histórico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Parâmetros são perdidos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Tamanho dos dados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Sem restrições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Caracteres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Somente ASCII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Privacidade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Nenhuma.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noProof="0" dirty="0">
                          <a:effectLst/>
                        </a:rPr>
                        <a:t>ficam expostos nas URL. Podem ficar gravados em Logs de Operadoras, Servidores, </a:t>
                      </a:r>
                      <a:r>
                        <a:rPr lang="pt-BR" sz="1600" u="none" strike="noStrike" noProof="0" dirty="0" err="1">
                          <a:effectLst/>
                        </a:rPr>
                        <a:t>etc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noProof="0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noProof="0" dirty="0">
                          <a:effectLst/>
                        </a:rPr>
                        <a:t>de post.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Controllers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>
            <a:noAutofit/>
          </a:bodyPr>
          <a:lstStyle/>
          <a:p>
            <a:r>
              <a:rPr lang="pt-BR" sz="2800" noProof="0" dirty="0" err="1" smtClean="0"/>
              <a:t>Action</a:t>
            </a:r>
            <a:endParaRPr lang="pt-BR" sz="2800" noProof="0" dirty="0" smtClean="0"/>
          </a:p>
          <a:p>
            <a:pPr lvl="1"/>
            <a:r>
              <a:rPr lang="pt-BR" sz="2400" noProof="0" dirty="0" smtClean="0"/>
              <a:t>Tipos de retorno:</a:t>
            </a:r>
          </a:p>
          <a:p>
            <a:pPr lvl="2"/>
            <a:r>
              <a:rPr lang="pt-BR" sz="2000" noProof="0" dirty="0" err="1" smtClean="0"/>
              <a:t>ActionResult</a:t>
            </a:r>
            <a:endParaRPr lang="pt-BR" sz="2000" noProof="0" dirty="0" smtClean="0"/>
          </a:p>
          <a:p>
            <a:pPr lvl="3"/>
            <a:r>
              <a:rPr lang="pt-BR" sz="1800" noProof="0" dirty="0" err="1" smtClean="0"/>
              <a:t>FileResult</a:t>
            </a:r>
            <a:endParaRPr lang="pt-BR" sz="1800" noProof="0" dirty="0" smtClean="0"/>
          </a:p>
          <a:p>
            <a:pPr lvl="3"/>
            <a:r>
              <a:rPr lang="pt-BR" sz="1800" noProof="0" dirty="0" err="1" smtClean="0"/>
              <a:t>ViewResult</a:t>
            </a:r>
            <a:endParaRPr lang="pt-BR" sz="1800" noProof="0" dirty="0" smtClean="0"/>
          </a:p>
          <a:p>
            <a:pPr lvl="3"/>
            <a:r>
              <a:rPr lang="pt-BR" sz="1800" noProof="0" dirty="0" err="1" smtClean="0"/>
              <a:t>JsonResult</a:t>
            </a:r>
            <a:endParaRPr lang="pt-BR" sz="1800" noProof="0" dirty="0" smtClean="0"/>
          </a:p>
          <a:p>
            <a:pPr lvl="1"/>
            <a:r>
              <a:rPr lang="pt-BR" sz="2400" noProof="0" dirty="0" smtClean="0"/>
              <a:t>Passagem de parâmetros</a:t>
            </a:r>
          </a:p>
          <a:p>
            <a:pPr lvl="2"/>
            <a:r>
              <a:rPr lang="pt-BR" sz="2000" noProof="0" dirty="0" smtClean="0"/>
              <a:t>Normal</a:t>
            </a:r>
          </a:p>
          <a:p>
            <a:pPr lvl="2"/>
            <a:r>
              <a:rPr lang="pt-BR" sz="2000" noProof="0" dirty="0" smtClean="0"/>
              <a:t>MVC </a:t>
            </a:r>
            <a:r>
              <a:rPr lang="pt-BR" sz="2000" noProof="0" dirty="0" err="1" smtClean="0"/>
              <a:t>model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binding</a:t>
            </a:r>
            <a:endParaRPr lang="pt-BR" sz="2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Web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9911"/>
            <a:ext cx="8946541" cy="561493"/>
          </a:xfrm>
        </p:spPr>
        <p:txBody>
          <a:bodyPr>
            <a:normAutofit/>
          </a:bodyPr>
          <a:lstStyle/>
          <a:p>
            <a:r>
              <a:rPr lang="pt-BR" sz="2800" noProof="0" dirty="0" err="1" smtClean="0"/>
              <a:t>Client</a:t>
            </a:r>
            <a:r>
              <a:rPr lang="pt-BR" sz="2800" noProof="0" dirty="0" smtClean="0"/>
              <a:t> Server</a:t>
            </a:r>
            <a:endParaRPr lang="pt-BR" sz="2800" noProof="0" dirty="0" smtClean="0"/>
          </a:p>
        </p:txBody>
      </p:sp>
      <p:sp>
        <p:nvSpPr>
          <p:cNvPr id="4" name="Cube 3"/>
          <p:cNvSpPr/>
          <p:nvPr/>
        </p:nvSpPr>
        <p:spPr>
          <a:xfrm>
            <a:off x="9064619" y="3045853"/>
            <a:ext cx="1970468" cy="261441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46111" y="4105477"/>
            <a:ext cx="1506829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</p:txBody>
      </p:sp>
      <p:sp>
        <p:nvSpPr>
          <p:cNvPr id="6" name="Hexagon 5"/>
          <p:cNvSpPr/>
          <p:nvPr/>
        </p:nvSpPr>
        <p:spPr>
          <a:xfrm>
            <a:off x="2152940" y="5178646"/>
            <a:ext cx="1545465" cy="133229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7" name="Diamond 6"/>
          <p:cNvSpPr/>
          <p:nvPr/>
        </p:nvSpPr>
        <p:spPr>
          <a:xfrm>
            <a:off x="2776482" y="2614411"/>
            <a:ext cx="2150772" cy="127500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Cloud 7"/>
          <p:cNvSpPr/>
          <p:nvPr/>
        </p:nvSpPr>
        <p:spPr>
          <a:xfrm>
            <a:off x="5112912" y="4181308"/>
            <a:ext cx="2009105" cy="7627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231486" y="4353059"/>
            <a:ext cx="1564783" cy="29621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269682">
            <a:off x="4643932" y="3707272"/>
            <a:ext cx="1171948" cy="19318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510530" y="4467527"/>
            <a:ext cx="2375750" cy="288112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800000">
            <a:off x="3790062" y="5348348"/>
            <a:ext cx="1706627" cy="21007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Armazenamento web</a:t>
            </a:r>
            <a:br>
              <a:rPr lang="pt-BR" noProof="0" dirty="0" smtClean="0"/>
            </a:b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800" noProof="0" dirty="0" err="1" smtClean="0"/>
              <a:t>TempData</a:t>
            </a:r>
            <a:r>
              <a:rPr lang="pt-BR" sz="2800" noProof="0" dirty="0" smtClean="0"/>
              <a:t> – Usado para </a:t>
            </a:r>
            <a:r>
              <a:rPr lang="pt-BR" sz="2800" noProof="0" dirty="0" err="1" smtClean="0"/>
              <a:t>redirects</a:t>
            </a:r>
            <a:endParaRPr lang="pt-BR" sz="2800" noProof="0" dirty="0" smtClean="0"/>
          </a:p>
          <a:p>
            <a:pPr>
              <a:lnSpc>
                <a:spcPct val="200000"/>
              </a:lnSpc>
            </a:pPr>
            <a:r>
              <a:rPr lang="pt-BR" sz="2800" noProof="0" dirty="0" err="1" smtClean="0"/>
              <a:t>ViewBag</a:t>
            </a:r>
            <a:r>
              <a:rPr lang="pt-BR" sz="2800" noProof="0" dirty="0" smtClean="0"/>
              <a:t> e </a:t>
            </a:r>
            <a:r>
              <a:rPr lang="pt-BR" sz="2800" noProof="0" dirty="0" err="1" smtClean="0"/>
              <a:t>ViewData</a:t>
            </a:r>
            <a:endParaRPr lang="pt-BR" sz="2800" noProof="0" dirty="0" smtClean="0"/>
          </a:p>
          <a:p>
            <a:pPr>
              <a:lnSpc>
                <a:spcPct val="200000"/>
              </a:lnSpc>
            </a:pP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Armazenamento web</a:t>
            </a:r>
            <a:br>
              <a:rPr lang="pt-BR" noProof="0" dirty="0" smtClean="0"/>
            </a:br>
            <a:endParaRPr lang="pt-BR" noProof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15510"/>
              </p:ext>
            </p:extLst>
          </p:nvPr>
        </p:nvGraphicFramePr>
        <p:xfrm>
          <a:off x="903970" y="1853247"/>
          <a:ext cx="10210500" cy="35558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2625"/>
                <a:gridCol w="2552625"/>
                <a:gridCol w="2552625"/>
                <a:gridCol w="2552625"/>
              </a:tblGrid>
              <a:tr h="74378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Session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1615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Escopo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Para cada Sessão/Usuário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>
                          <a:effectLst/>
                        </a:rPr>
                        <a:t>Aplicação toda (todos os usuários tem acesso aos mesmos dados)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65058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Expiração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>
                          <a:effectLst/>
                        </a:rPr>
                        <a:t>Expira com a Sessão(padrão 20 </a:t>
                      </a:r>
                      <a:r>
                        <a:rPr lang="pt-BR" sz="1600" u="none" strike="noStrike" noProof="0" dirty="0" err="1">
                          <a:effectLst/>
                        </a:rPr>
                        <a:t>mins</a:t>
                      </a:r>
                      <a:r>
                        <a:rPr lang="pt-BR" sz="1600" u="none" strike="noStrike" noProof="0" dirty="0">
                          <a:effectLst/>
                        </a:rPr>
                        <a:t>)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Não expira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Configurável para cada item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Models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3960"/>
            <a:ext cx="9404723" cy="3572599"/>
          </a:xfrm>
        </p:spPr>
        <p:txBody>
          <a:bodyPr>
            <a:normAutofit/>
          </a:bodyPr>
          <a:lstStyle/>
          <a:p>
            <a:r>
              <a:rPr lang="pt-BR" sz="2400" noProof="0" dirty="0" err="1" smtClean="0"/>
              <a:t>View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Models</a:t>
            </a:r>
            <a:r>
              <a:rPr lang="pt-BR" sz="2400" noProof="0" dirty="0" smtClean="0"/>
              <a:t> (</a:t>
            </a:r>
            <a:r>
              <a:rPr lang="pt-BR" sz="2400" noProof="0" dirty="0" err="1" smtClean="0"/>
              <a:t>Presentation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Model</a:t>
            </a:r>
            <a:r>
              <a:rPr lang="pt-BR" sz="2400" noProof="0" dirty="0" smtClean="0"/>
              <a:t>)</a:t>
            </a:r>
            <a:endParaRPr lang="pt-BR" sz="2400" noProof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767496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3650" y="6222522"/>
            <a:ext cx="10328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http://stackoverflow.com/questions/4061440/asp-net-mvc-model-vs-viewmodel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Preparando a sua </a:t>
            </a:r>
            <a:r>
              <a:rPr lang="pt-BR" noProof="0" dirty="0" err="1" smtClean="0"/>
              <a:t>View</a:t>
            </a:r>
            <a:r>
              <a:rPr lang="pt-BR" noProof="0" dirty="0" smtClean="0"/>
              <a:t> </a:t>
            </a:r>
            <a:r>
              <a:rPr lang="pt-BR" noProof="0" dirty="0" err="1" smtClean="0"/>
              <a:t>Model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26198"/>
            <a:ext cx="11241089" cy="4748844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</a:pPr>
            <a:r>
              <a:rPr lang="pt-BR" sz="2800" noProof="0" dirty="0" smtClean="0"/>
              <a:t>Atributos Data </a:t>
            </a:r>
            <a:r>
              <a:rPr lang="pt-BR" sz="2800" noProof="0" dirty="0" err="1" smtClean="0"/>
              <a:t>types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CreditCard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Currency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EmailAddress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Password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Url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endParaRPr lang="pt-BR" sz="2400" noProof="0" dirty="0" smtClean="0"/>
          </a:p>
          <a:p>
            <a:pPr>
              <a:lnSpc>
                <a:spcPct val="160000"/>
              </a:lnSpc>
            </a:pPr>
            <a:r>
              <a:rPr lang="pt-BR" sz="2800" noProof="0" dirty="0" smtClean="0"/>
              <a:t>Formatação com Data </a:t>
            </a:r>
            <a:r>
              <a:rPr lang="pt-BR" sz="2800" noProof="0" dirty="0" err="1" smtClean="0"/>
              <a:t>annotations</a:t>
            </a:r>
            <a:endParaRPr lang="pt-BR" sz="28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smtClean="0"/>
              <a:t>Display</a:t>
            </a:r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DisplayFormat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ScaffoldColumn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ReadOnly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endParaRPr lang="pt-BR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noProof="0" dirty="0" smtClean="0"/>
              <a:t>Criando validações com Data </a:t>
            </a:r>
            <a:r>
              <a:rPr lang="pt-BR" sz="3200" noProof="0" dirty="0" err="1" smtClean="0"/>
              <a:t>annotations</a:t>
            </a:r>
            <a:r>
              <a:rPr lang="pt-BR" sz="3200" noProof="0" dirty="0" smtClean="0"/>
              <a:t> </a:t>
            </a:r>
            <a:endParaRPr lang="pt-BR" sz="32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9927529" cy="49779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noProof="0" dirty="0" smtClean="0"/>
              <a:t>Criando validações com Data </a:t>
            </a:r>
            <a:r>
              <a:rPr lang="pt-BR" sz="1800" noProof="0" dirty="0" err="1" smtClean="0"/>
              <a:t>annotations</a:t>
            </a:r>
            <a:endParaRPr lang="pt-BR" sz="1800" noProof="0" dirty="0" smtClean="0"/>
          </a:p>
          <a:p>
            <a:pPr lvl="1">
              <a:lnSpc>
                <a:spcPct val="150000"/>
              </a:lnSpc>
            </a:pPr>
            <a:r>
              <a:rPr lang="pt-BR" sz="1600" noProof="0" dirty="0" err="1" smtClean="0"/>
              <a:t>Required</a:t>
            </a:r>
            <a:endParaRPr lang="pt-BR" sz="1600" noProof="0" dirty="0" smtClean="0"/>
          </a:p>
          <a:p>
            <a:pPr lvl="1">
              <a:lnSpc>
                <a:spcPct val="150000"/>
              </a:lnSpc>
            </a:pPr>
            <a:r>
              <a:rPr lang="pt-BR" sz="1600" noProof="0" dirty="0" err="1" smtClean="0"/>
              <a:t>StringLength</a:t>
            </a:r>
            <a:endParaRPr lang="pt-BR" sz="1600" noProof="0" dirty="0" smtClean="0"/>
          </a:p>
          <a:p>
            <a:pPr lvl="1">
              <a:lnSpc>
                <a:spcPct val="150000"/>
              </a:lnSpc>
            </a:pPr>
            <a:r>
              <a:rPr lang="pt-BR" sz="1600" noProof="0" dirty="0" err="1" smtClean="0"/>
              <a:t>RegularExpression</a:t>
            </a:r>
            <a:endParaRPr lang="pt-BR" sz="1600" noProof="0" dirty="0" smtClean="0"/>
          </a:p>
          <a:p>
            <a:pPr lvl="1">
              <a:lnSpc>
                <a:spcPct val="150000"/>
              </a:lnSpc>
            </a:pPr>
            <a:r>
              <a:rPr lang="pt-BR" sz="1600" noProof="0" dirty="0" smtClean="0"/>
              <a:t>Range</a:t>
            </a:r>
          </a:p>
          <a:p>
            <a:pPr lvl="1">
              <a:lnSpc>
                <a:spcPct val="150000"/>
              </a:lnSpc>
            </a:pPr>
            <a:r>
              <a:rPr lang="pt-BR" sz="1600" noProof="0" dirty="0" smtClean="0"/>
              <a:t>Compare</a:t>
            </a:r>
          </a:p>
          <a:p>
            <a:pPr lvl="1">
              <a:lnSpc>
                <a:spcPct val="150000"/>
              </a:lnSpc>
            </a:pPr>
            <a:r>
              <a:rPr lang="pt-BR" sz="1600" noProof="0" dirty="0" smtClean="0"/>
              <a:t>Remote</a:t>
            </a:r>
          </a:p>
          <a:p>
            <a:pPr lvl="1">
              <a:lnSpc>
                <a:spcPct val="150000"/>
              </a:lnSpc>
            </a:pPr>
            <a:r>
              <a:rPr lang="pt-BR" sz="1600" noProof="0" dirty="0" smtClean="0"/>
              <a:t>Você pode criar a sua própria anotação customizada.</a:t>
            </a:r>
          </a:p>
          <a:p>
            <a:pPr>
              <a:lnSpc>
                <a:spcPct val="150000"/>
              </a:lnSpc>
            </a:pPr>
            <a:r>
              <a:rPr lang="pt-BR" sz="1800" noProof="0" dirty="0" smtClean="0"/>
              <a:t>Criando validações customizadas com </a:t>
            </a:r>
            <a:r>
              <a:rPr lang="pt-BR" sz="1800" noProof="0" dirty="0" err="1" smtClean="0"/>
              <a:t>IValidatableObject</a:t>
            </a:r>
            <a:endParaRPr lang="pt-BR" sz="1800" noProof="0" dirty="0" smtClean="0"/>
          </a:p>
          <a:p>
            <a:pPr>
              <a:lnSpc>
                <a:spcPct val="150000"/>
              </a:lnSpc>
            </a:pPr>
            <a:endParaRPr lang="pt-BR" sz="1800" noProof="0" dirty="0"/>
          </a:p>
        </p:txBody>
      </p:sp>
      <p:sp>
        <p:nvSpPr>
          <p:cNvPr id="4" name="Rectangle 3"/>
          <p:cNvSpPr/>
          <p:nvPr/>
        </p:nvSpPr>
        <p:spPr>
          <a:xfrm>
            <a:off x="942240" y="6370680"/>
            <a:ext cx="1181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http://stackoverflow.com/questions/16100300/asp-net-mvc-custom-validation-by-dataannotation</a:t>
            </a:r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Onde a validação ocorre?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smtClean="0"/>
              <a:t>No server-</a:t>
            </a:r>
            <a:r>
              <a:rPr lang="pt-BR" sz="2800" noProof="0" dirty="0" err="1" smtClean="0"/>
              <a:t>side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Model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State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No </a:t>
            </a:r>
            <a:r>
              <a:rPr lang="pt-BR" sz="2800" noProof="0" dirty="0" err="1" smtClean="0"/>
              <a:t>client-side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smtClean="0"/>
              <a:t>Requer o uso </a:t>
            </a:r>
            <a:r>
              <a:rPr lang="pt-BR" sz="2400" noProof="0" dirty="0" err="1" smtClean="0"/>
              <a:t>jQuery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unobtrusive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validation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Routing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1652"/>
            <a:ext cx="12067504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Semantic</a:t>
            </a:r>
            <a:r>
              <a:rPr lang="pt-BR" sz="2800" noProof="0" dirty="0" smtClean="0"/>
              <a:t> URL</a:t>
            </a:r>
          </a:p>
          <a:p>
            <a:pPr lvl="1">
              <a:lnSpc>
                <a:spcPct val="150000"/>
              </a:lnSpc>
            </a:pP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http://sao-paulo.estadao.com.br/</a:t>
            </a:r>
            <a:r>
              <a:rPr lang="pt-BR" sz="2800" b="1" noProof="0" dirty="0" smtClean="0">
                <a:solidFill>
                  <a:schemeClr val="tx1">
                    <a:lumMod val="95000"/>
                  </a:schemeClr>
                </a:solidFill>
              </a:rPr>
              <a:t>blogs</a:t>
            </a: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pt-BR" sz="2800" b="1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edison-veiga</a:t>
            </a: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pt-BR" sz="2800" b="1" noProof="0" dirty="0" smtClean="0">
                <a:solidFill>
                  <a:srgbClr val="92D050"/>
                </a:solidFill>
              </a:rPr>
              <a:t>espacos-culturais-de-sp-estao-concentrados-no-centro-e-na-zona-oeste</a:t>
            </a: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endParaRPr lang="pt-BR" sz="2800" noProof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Routing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86" y="1471652"/>
            <a:ext cx="10429720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smtClean="0"/>
              <a:t>O </a:t>
            </a:r>
            <a:r>
              <a:rPr lang="pt-BR" sz="2800" noProof="0" dirty="0" err="1" smtClean="0"/>
              <a:t>Routing</a:t>
            </a:r>
            <a:r>
              <a:rPr lang="pt-BR" sz="2800" noProof="0" dirty="0" smtClean="0"/>
              <a:t> do MVC controla qual </a:t>
            </a:r>
            <a:r>
              <a:rPr lang="pt-BR" sz="2800" noProof="0" dirty="0" err="1" smtClean="0"/>
              <a:t>Controller</a:t>
            </a:r>
            <a:r>
              <a:rPr lang="pt-BR" sz="2800" noProof="0" dirty="0" smtClean="0"/>
              <a:t>/</a:t>
            </a:r>
            <a:r>
              <a:rPr lang="pt-BR" sz="2800" noProof="0" dirty="0" err="1" smtClean="0"/>
              <a:t>Action</a:t>
            </a:r>
            <a:r>
              <a:rPr lang="pt-BR" sz="2800" noProof="0" dirty="0" smtClean="0"/>
              <a:t> vai ser chamado baseado na URL fornecida na requisição</a:t>
            </a:r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Métodos para customizar o </a:t>
            </a:r>
            <a:r>
              <a:rPr lang="pt-BR" sz="2400" noProof="0" dirty="0" err="1" smtClean="0"/>
              <a:t>routing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err="1" smtClean="0"/>
              <a:t>RouteConfig.cs</a:t>
            </a:r>
            <a:endParaRPr lang="pt-BR" sz="20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err="1" smtClean="0"/>
              <a:t>AttributeRouting</a:t>
            </a:r>
            <a:endParaRPr lang="pt-BR" sz="2000" noProof="0" dirty="0"/>
          </a:p>
        </p:txBody>
      </p:sp>
    </p:spTree>
    <p:extLst>
      <p:ext uri="{BB962C8B-B14F-4D97-AF65-F5344CB8AC3E}">
        <p14:creationId xmlns:p14="http://schemas.microsoft.com/office/powerpoint/2010/main" val="24707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Exemplos de Rotas</a:t>
            </a:r>
            <a:endParaRPr lang="pt-BR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6765"/>
              </p:ext>
            </p:extLst>
          </p:nvPr>
        </p:nvGraphicFramePr>
        <p:xfrm>
          <a:off x="646111" y="2104154"/>
          <a:ext cx="10725934" cy="42708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2967"/>
                <a:gridCol w="5362967"/>
              </a:tblGrid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Route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Example of matching URL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{controller}/{action}/{id}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/Products/show/beverages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{table}/Details.aspx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/Products/Details.aspx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blog/{action}/{entry}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/blog/show/123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{reporttype}/{year}/{month}/{day}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/sales/2008/1/5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{locale}/{action}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/US/show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{language}-{country}/{action}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-US/show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9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Attribute</a:t>
            </a:r>
            <a:r>
              <a:rPr lang="pt-BR" noProof="0" dirty="0" smtClean="0"/>
              <a:t> </a:t>
            </a:r>
            <a:r>
              <a:rPr lang="pt-BR" noProof="0" dirty="0" err="1" smtClean="0"/>
              <a:t>Routing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pt-BR" noProof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/{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pt-BR" noProof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noProof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pt-BR" noProof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pt-BR" noProof="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O Padrão MVC	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503653"/>
            <a:ext cx="1100926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smtClean="0"/>
              <a:t>Originalmente </a:t>
            </a:r>
            <a:r>
              <a:rPr lang="pt-BR" sz="2800" noProof="0" dirty="0" err="1" smtClean="0"/>
              <a:t>Thing</a:t>
            </a:r>
            <a:r>
              <a:rPr lang="pt-BR" sz="2800" noProof="0" dirty="0" smtClean="0"/>
              <a:t>-</a:t>
            </a:r>
            <a:r>
              <a:rPr lang="pt-BR" sz="2800" noProof="0" dirty="0" err="1" smtClean="0"/>
              <a:t>Mode</a:t>
            </a:r>
            <a:r>
              <a:rPr lang="pt-BR" sz="2800" noProof="0" dirty="0" smtClean="0"/>
              <a:t>-</a:t>
            </a:r>
            <a:r>
              <a:rPr lang="pt-BR" sz="2800" noProof="0" dirty="0" err="1" smtClean="0"/>
              <a:t>View</a:t>
            </a:r>
            <a:r>
              <a:rPr lang="pt-BR" sz="2800" noProof="0" dirty="0" smtClean="0"/>
              <a:t>-Editor</a:t>
            </a:r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Original da comunidade </a:t>
            </a:r>
            <a:r>
              <a:rPr lang="pt-BR" sz="2800" noProof="0" dirty="0" err="1"/>
              <a:t>Smalltalk</a:t>
            </a:r>
            <a:r>
              <a:rPr lang="pt-BR" sz="2800" noProof="0" dirty="0"/>
              <a:t>, mais específico na Xerox PARC entre 1970s e 1980s</a:t>
            </a:r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Perde força em 1980s com o surgimento do conceito de </a:t>
            </a:r>
            <a:r>
              <a:rPr lang="pt-BR" sz="2800" noProof="0" dirty="0" err="1" smtClean="0"/>
              <a:t>event</a:t>
            </a:r>
            <a:r>
              <a:rPr lang="pt-BR" sz="2800" noProof="0" dirty="0" smtClean="0"/>
              <a:t>-drive design</a:t>
            </a:r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Ressurgimento do padrão na plataforma web em 2003 pela comunidade </a:t>
            </a:r>
            <a:r>
              <a:rPr lang="pt-BR" sz="2800" noProof="0" dirty="0" err="1" smtClean="0"/>
              <a:t>Ruby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endParaRPr lang="pt-BR" sz="28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Bundles</a:t>
            </a:r>
            <a:r>
              <a:rPr lang="pt-BR" noProof="0" dirty="0" smtClean="0"/>
              <a:t> e </a:t>
            </a:r>
            <a:r>
              <a:rPr lang="pt-BR" noProof="0" dirty="0" err="1" smtClean="0"/>
              <a:t>Minification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1090896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Bundle</a:t>
            </a:r>
            <a:r>
              <a:rPr lang="pt-BR" sz="2800" noProof="0" dirty="0" smtClean="0"/>
              <a:t> e </a:t>
            </a:r>
            <a:r>
              <a:rPr lang="pt-BR" sz="2800" noProof="0" dirty="0" err="1" smtClean="0"/>
              <a:t>minification</a:t>
            </a:r>
            <a:r>
              <a:rPr lang="pt-BR" sz="2800" noProof="0" dirty="0" smtClean="0"/>
              <a:t> são 2 técnicas usadas no ASP.NET para melhorar o desempenho das requisições</a:t>
            </a:r>
          </a:p>
          <a:p>
            <a:pPr lvl="1">
              <a:lnSpc>
                <a:spcPct val="150000"/>
              </a:lnSpc>
            </a:pPr>
            <a:r>
              <a:rPr lang="pt-BR" sz="2400" noProof="0" dirty="0" smtClean="0"/>
              <a:t>Arquivos CSS</a:t>
            </a:r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Javascript</a:t>
            </a:r>
            <a:endParaRPr lang="pt-BR" sz="2400" noProof="0" dirty="0"/>
          </a:p>
        </p:txBody>
      </p:sp>
      <p:sp>
        <p:nvSpPr>
          <p:cNvPr id="4" name="Rectangle 3"/>
          <p:cNvSpPr/>
          <p:nvPr/>
        </p:nvSpPr>
        <p:spPr>
          <a:xfrm>
            <a:off x="3151030" y="6132371"/>
            <a:ext cx="882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http://www.asp.net/mvc/overview/performance/bundling-and-minification</a:t>
            </a:r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Filters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7" y="1516985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 err="1" smtClean="0"/>
              <a:t>Filters</a:t>
            </a:r>
            <a:r>
              <a:rPr lang="pt-BR" sz="2400" noProof="0" dirty="0" smtClean="0"/>
              <a:t> são </a:t>
            </a:r>
            <a:r>
              <a:rPr lang="pt-BR" sz="2400" noProof="0" dirty="0" err="1" smtClean="0"/>
              <a:t>attributes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Que “decoram” </a:t>
            </a:r>
            <a:r>
              <a:rPr lang="pt-BR" sz="2000" noProof="0" dirty="0" err="1" smtClean="0"/>
              <a:t>Actions</a:t>
            </a:r>
            <a:r>
              <a:rPr lang="pt-BR" sz="2000" noProof="0" dirty="0" smtClean="0"/>
              <a:t> e </a:t>
            </a:r>
            <a:r>
              <a:rPr lang="pt-BR" sz="2000" noProof="0" dirty="0" err="1" smtClean="0"/>
              <a:t>Controllers</a:t>
            </a:r>
            <a:endParaRPr lang="pt-BR" sz="20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Execução alternativa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Pode ser executada antes da </a:t>
            </a:r>
            <a:r>
              <a:rPr lang="pt-BR" sz="2000" noProof="0" dirty="0" err="1" smtClean="0"/>
              <a:t>Action</a:t>
            </a:r>
            <a:endParaRPr lang="pt-BR" sz="20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Ou depois da execução da </a:t>
            </a:r>
            <a:r>
              <a:rPr lang="pt-BR" sz="2000" noProof="0" dirty="0" err="1" smtClean="0"/>
              <a:t>Action</a:t>
            </a:r>
            <a:endParaRPr lang="pt-BR" sz="20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Podem ser globais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err="1" smtClean="0"/>
              <a:t>FilterConfig.cs</a:t>
            </a:r>
            <a:endParaRPr lang="pt-BR" sz="2000" noProof="0" dirty="0" smtClean="0"/>
          </a:p>
          <a:p>
            <a:pPr lvl="2">
              <a:lnSpc>
                <a:spcPct val="150000"/>
              </a:lnSpc>
            </a:pPr>
            <a:r>
              <a:rPr lang="pt-BR" sz="1800" noProof="0" dirty="0" err="1" smtClean="0"/>
              <a:t>Global.asax.cs</a:t>
            </a:r>
            <a:endParaRPr lang="pt-BR" sz="1800" noProof="0" dirty="0" smtClean="0"/>
          </a:p>
          <a:p>
            <a:pPr>
              <a:lnSpc>
                <a:spcPct val="150000"/>
              </a:lnSpc>
            </a:pP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Execução normal de uma </a:t>
            </a:r>
            <a:r>
              <a:rPr lang="pt-BR" noProof="0" dirty="0" err="1" smtClean="0"/>
              <a:t>Action</a:t>
            </a:r>
            <a:endParaRPr lang="pt-BR" noProof="0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r>
              <a:rPr lang="pt-BR" sz="2400" dirty="0" smtClean="0"/>
              <a:t> é combinada com a </a:t>
            </a:r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Requisição do Usuário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HTML é retornado</a:t>
            </a:r>
            <a:endParaRPr lang="pt-BR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Para o navegador</a:t>
            </a:r>
            <a:endParaRPr lang="pt-BR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Execução quando se utiliza </a:t>
            </a:r>
            <a:r>
              <a:rPr lang="pt-BR" noProof="0" dirty="0" err="1" smtClean="0"/>
              <a:t>Filters</a:t>
            </a:r>
            <a:endParaRPr lang="pt-BR" noProof="0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Filters</a:t>
            </a:r>
            <a:r>
              <a:rPr lang="pt-BR" noProof="0" dirty="0" smtClean="0"/>
              <a:t> de segurança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2640"/>
            <a:ext cx="9850171" cy="4869523"/>
          </a:xfrm>
        </p:spPr>
        <p:txBody>
          <a:bodyPr>
            <a:normAutofit/>
          </a:bodyPr>
          <a:lstStyle/>
          <a:p>
            <a:r>
              <a:rPr lang="pt-BR" sz="3200" noProof="0" dirty="0" err="1" smtClean="0"/>
              <a:t>Authorize</a:t>
            </a:r>
            <a:endParaRPr lang="pt-BR" sz="3200" noProof="0" dirty="0" smtClean="0"/>
          </a:p>
          <a:p>
            <a:pPr lvl="1"/>
            <a:r>
              <a:rPr lang="pt-BR" sz="2800" noProof="0" dirty="0" smtClean="0"/>
              <a:t>Controla quem pode acessar a </a:t>
            </a:r>
            <a:r>
              <a:rPr lang="pt-BR" sz="2800" noProof="0" dirty="0" err="1" smtClean="0"/>
              <a:t>Controller</a:t>
            </a:r>
            <a:r>
              <a:rPr lang="pt-BR" sz="2800" noProof="0" dirty="0" smtClean="0"/>
              <a:t>/</a:t>
            </a:r>
            <a:r>
              <a:rPr lang="pt-BR" sz="2800" noProof="0" dirty="0" err="1" smtClean="0"/>
              <a:t>Action</a:t>
            </a:r>
            <a:endParaRPr lang="pt-BR" sz="2800" noProof="0" dirty="0" smtClean="0"/>
          </a:p>
          <a:p>
            <a:pPr lvl="1"/>
            <a:r>
              <a:rPr lang="pt-BR" sz="2800" noProof="0" dirty="0" err="1" smtClean="0"/>
              <a:t>Properties</a:t>
            </a:r>
            <a:endParaRPr lang="pt-BR" sz="2800" noProof="0" dirty="0" smtClean="0"/>
          </a:p>
          <a:p>
            <a:pPr lvl="2"/>
            <a:r>
              <a:rPr lang="pt-BR" sz="2400" noProof="0" dirty="0" err="1" smtClean="0"/>
              <a:t>Users</a:t>
            </a:r>
            <a:endParaRPr lang="pt-BR" sz="2400" noProof="0" dirty="0" smtClean="0"/>
          </a:p>
          <a:p>
            <a:pPr lvl="2"/>
            <a:r>
              <a:rPr lang="pt-BR" sz="2400" noProof="0" dirty="0" smtClean="0"/>
              <a:t>Roles</a:t>
            </a:r>
            <a:endParaRPr lang="pt-BR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Filters</a:t>
            </a:r>
            <a:r>
              <a:rPr lang="pt-BR" noProof="0" dirty="0" smtClean="0"/>
              <a:t> de segurança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2640"/>
            <a:ext cx="10970633" cy="4869523"/>
          </a:xfrm>
        </p:spPr>
        <p:txBody>
          <a:bodyPr>
            <a:normAutofit/>
          </a:bodyPr>
          <a:lstStyle/>
          <a:p>
            <a:r>
              <a:rPr lang="pt-BR" sz="2400" noProof="0" dirty="0" err="1" smtClean="0"/>
              <a:t>ValidateAntiForgeryToken</a:t>
            </a:r>
            <a:endParaRPr lang="pt-BR" sz="2400" noProof="0" dirty="0" smtClean="0"/>
          </a:p>
          <a:p>
            <a:pPr lvl="1"/>
            <a:r>
              <a:rPr lang="pt-BR" sz="2400" noProof="0" dirty="0" smtClean="0"/>
              <a:t>Defende a </a:t>
            </a:r>
            <a:r>
              <a:rPr lang="pt-BR" sz="2400" noProof="0" dirty="0" err="1" smtClean="0"/>
              <a:t>Action</a:t>
            </a:r>
            <a:r>
              <a:rPr lang="pt-BR" sz="2400" noProof="0" dirty="0" smtClean="0"/>
              <a:t> de possíveis requisições maliciosas vindas de outras aplicações</a:t>
            </a:r>
          </a:p>
          <a:p>
            <a:pPr lvl="1"/>
            <a:r>
              <a:rPr lang="pt-BR" sz="2400" noProof="0" dirty="0" smtClean="0"/>
              <a:t>Obriga que seja adicionado na </a:t>
            </a:r>
            <a:r>
              <a:rPr lang="pt-BR" sz="2400" noProof="0" dirty="0" err="1" smtClean="0"/>
              <a:t>View</a:t>
            </a:r>
            <a:r>
              <a:rPr lang="pt-BR" sz="2400" noProof="0" dirty="0" smtClean="0"/>
              <a:t> o </a:t>
            </a:r>
            <a:r>
              <a:rPr lang="pt-BR" sz="2400" noProof="0" dirty="0" err="1" smtClean="0"/>
              <a:t>token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anti-forgery</a:t>
            </a:r>
            <a:endParaRPr lang="pt-BR" sz="2400" noProof="0" dirty="0" smtClean="0"/>
          </a:p>
          <a:p>
            <a:pPr lvl="2"/>
            <a:r>
              <a:rPr lang="pt-BR" sz="2000" noProof="0" dirty="0" smtClean="0"/>
              <a:t>@</a:t>
            </a:r>
            <a:r>
              <a:rPr lang="pt-BR" sz="2000" noProof="0" dirty="0" err="1" smtClean="0"/>
              <a:t>Html.AntiForgeryToken</a:t>
            </a:r>
            <a:endParaRPr lang="pt-BR" sz="2000" noProof="0" dirty="0" smtClean="0"/>
          </a:p>
          <a:p>
            <a:r>
              <a:rPr lang="pt-BR" sz="2400" noProof="0" dirty="0" err="1" smtClean="0"/>
              <a:t>RequireHttps</a:t>
            </a:r>
            <a:endParaRPr lang="pt-BR" sz="2400" noProof="0" dirty="0" smtClean="0"/>
          </a:p>
          <a:p>
            <a:pPr lvl="1"/>
            <a:r>
              <a:rPr lang="pt-BR" sz="2400" noProof="0" dirty="0" smtClean="0"/>
              <a:t>Requer a utilização do </a:t>
            </a:r>
            <a:r>
              <a:rPr lang="pt-BR" sz="2400" noProof="0" dirty="0" err="1" smtClean="0"/>
              <a:t>protocol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https</a:t>
            </a:r>
            <a:r>
              <a:rPr lang="pt-BR" sz="2400" noProof="0" dirty="0" smtClean="0"/>
              <a:t>/SSL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42120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Segurança: autorização e autenticação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/>
              <a:t>ASP.NET </a:t>
            </a:r>
            <a:r>
              <a:rPr lang="pt-BR" noProof="0" dirty="0" err="1" smtClean="0"/>
              <a:t>Identity</a:t>
            </a:r>
            <a:endParaRPr lang="pt-BR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ASP.NET </a:t>
            </a:r>
            <a:r>
              <a:rPr lang="pt-BR" noProof="0" dirty="0" err="1" smtClean="0"/>
              <a:t>Identity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1925"/>
            <a:ext cx="10790328" cy="4195481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noProof="0" dirty="0" smtClean="0"/>
              <a:t>Autenticação != Autorização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err="1" smtClean="0"/>
              <a:t>One</a:t>
            </a:r>
            <a:r>
              <a:rPr lang="pt-BR" altLang="en-US" noProof="0" dirty="0" smtClean="0"/>
              <a:t> ASP.NET </a:t>
            </a:r>
            <a:r>
              <a:rPr lang="pt-BR" altLang="en-US" noProof="0" dirty="0" err="1" smtClean="0"/>
              <a:t>Identity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Controle de persistência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Possibilita testes unitários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Role </a:t>
            </a:r>
            <a:r>
              <a:rPr lang="pt-BR" altLang="en-US" noProof="0" dirty="0" err="1" smtClean="0"/>
              <a:t>provider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err="1" smtClean="0"/>
              <a:t>Claims</a:t>
            </a:r>
            <a:r>
              <a:rPr lang="pt-BR" altLang="en-US" noProof="0" dirty="0" smtClean="0"/>
              <a:t> </a:t>
            </a:r>
            <a:r>
              <a:rPr lang="pt-BR" altLang="en-US" noProof="0" dirty="0" err="1" smtClean="0"/>
              <a:t>Based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Social </a:t>
            </a:r>
            <a:r>
              <a:rPr lang="pt-BR" altLang="en-US" noProof="0" dirty="0" err="1" smtClean="0"/>
              <a:t>Login</a:t>
            </a:r>
            <a:r>
              <a:rPr lang="pt-BR" altLang="en-US" noProof="0" dirty="0" smtClean="0"/>
              <a:t> </a:t>
            </a:r>
            <a:r>
              <a:rPr lang="pt-BR" altLang="en-US" noProof="0" dirty="0" err="1" smtClean="0"/>
              <a:t>Providers</a:t>
            </a:r>
            <a:r>
              <a:rPr lang="pt-BR" altLang="en-US" noProof="0" dirty="0" smtClean="0"/>
              <a:t> </a:t>
            </a:r>
            <a:r>
              <a:rPr lang="pt-BR" noProof="0" dirty="0" smtClean="0"/>
              <a:t>(</a:t>
            </a:r>
            <a:r>
              <a:rPr lang="pt-BR" noProof="0" dirty="0" err="1" smtClean="0"/>
              <a:t>Facebook</a:t>
            </a:r>
            <a:r>
              <a:rPr lang="pt-BR" noProof="0" dirty="0" smtClean="0"/>
              <a:t>, Google, Microsoft, </a:t>
            </a:r>
            <a:r>
              <a:rPr lang="pt-BR" noProof="0" dirty="0" err="1" smtClean="0"/>
              <a:t>Twitter</a:t>
            </a:r>
            <a:r>
              <a:rPr lang="pt-BR" noProof="0" dirty="0" smtClean="0"/>
              <a:t>)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Windows </a:t>
            </a:r>
            <a:r>
              <a:rPr lang="pt-BR" altLang="en-US" noProof="0" dirty="0" err="1" smtClean="0"/>
              <a:t>Azure</a:t>
            </a:r>
            <a:r>
              <a:rPr lang="pt-BR" altLang="en-US" noProof="0" dirty="0" smtClean="0"/>
              <a:t> Active </a:t>
            </a:r>
            <a:r>
              <a:rPr lang="pt-BR" altLang="en-US" noProof="0" dirty="0" err="1" smtClean="0"/>
              <a:t>Directory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OWIN </a:t>
            </a:r>
            <a:r>
              <a:rPr lang="pt-BR" altLang="en-US" noProof="0" dirty="0" err="1" smtClean="0"/>
              <a:t>Integration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err="1" smtClean="0"/>
              <a:t>NuGet</a:t>
            </a:r>
            <a:r>
              <a:rPr lang="pt-BR" altLang="en-US" noProof="0" dirty="0" smtClean="0"/>
              <a:t> </a:t>
            </a:r>
            <a:r>
              <a:rPr lang="pt-BR" altLang="en-US" noProof="0" dirty="0" err="1" smtClean="0"/>
              <a:t>package</a:t>
            </a:r>
            <a:endParaRPr lang="pt-B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Recursos do </a:t>
            </a:r>
            <a:r>
              <a:rPr lang="pt-BR" noProof="0" dirty="0" err="1" smtClean="0"/>
              <a:t>Identity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 err="1" smtClean="0"/>
              <a:t>Two-Factor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Authentication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Account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Lockout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Account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confirmation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Password</a:t>
            </a:r>
            <a:r>
              <a:rPr lang="pt-BR" sz="2400" noProof="0" dirty="0" smtClean="0"/>
              <a:t> reset</a:t>
            </a:r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Sign</a:t>
            </a:r>
            <a:r>
              <a:rPr lang="pt-BR" sz="2400" noProof="0" dirty="0" smtClean="0"/>
              <a:t>-out </a:t>
            </a:r>
            <a:r>
              <a:rPr lang="pt-BR" sz="2400" noProof="0" dirty="0" err="1" smtClean="0"/>
              <a:t>everywhere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Password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validator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HandleError</a:t>
            </a:r>
            <a:r>
              <a:rPr lang="pt-BR" noProof="0" dirty="0" smtClean="0"/>
              <a:t> e </a:t>
            </a:r>
            <a:r>
              <a:rPr lang="pt-BR" noProof="0" dirty="0" err="1" smtClean="0"/>
              <a:t>OutputCache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 err="1" smtClean="0"/>
              <a:t>HandleError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Redireciona para o usuário uma </a:t>
            </a:r>
            <a:r>
              <a:rPr lang="pt-BR" sz="2000" noProof="0" dirty="0" err="1" smtClean="0"/>
              <a:t>view</a:t>
            </a:r>
            <a:r>
              <a:rPr lang="pt-BR" sz="2000" noProof="0" dirty="0" smtClean="0"/>
              <a:t> quando uma exceção é lançada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Precisa que esteja habilitado no </a:t>
            </a:r>
            <a:r>
              <a:rPr lang="pt-BR" sz="2000" noProof="0" dirty="0" err="1" smtClean="0"/>
              <a:t>web.config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custom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errors</a:t>
            </a:r>
            <a:endParaRPr lang="pt-BR" sz="20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OutputCache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Instrui o ASP.NET a fazer um cache do resultado HTML  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Melhora a performance</a:t>
            </a:r>
          </a:p>
          <a:p>
            <a:pPr lvl="1">
              <a:lnSpc>
                <a:spcPct val="150000"/>
              </a:lnSpc>
            </a:pPr>
            <a:endParaRPr lang="pt-BR" sz="2000" noProof="0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Model</a:t>
            </a:r>
            <a:r>
              <a:rPr lang="pt-BR" noProof="0" dirty="0" smtClean="0"/>
              <a:t> – </a:t>
            </a:r>
            <a:r>
              <a:rPr lang="pt-BR" noProof="0" dirty="0" err="1" smtClean="0"/>
              <a:t>View</a:t>
            </a:r>
            <a:r>
              <a:rPr lang="pt-BR" noProof="0" dirty="0" smtClean="0"/>
              <a:t> - </a:t>
            </a:r>
            <a:r>
              <a:rPr lang="pt-BR" noProof="0" dirty="0" err="1" smtClean="0"/>
              <a:t>Controller</a:t>
            </a:r>
            <a:endParaRPr lang="pt-BR" noProof="0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7376" y="330288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1882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518829" y="217820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876835">
            <a:off x="7311363" y="2285195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4573580">
            <a:off x="7450140" y="4293324"/>
            <a:ext cx="345584" cy="18102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581090" y="3891224"/>
            <a:ext cx="1027581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Melhores práticas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 smtClean="0"/>
              <a:t>Tome cuidado com </a:t>
            </a:r>
            <a:r>
              <a:rPr lang="pt-BR" sz="2400" noProof="0" dirty="0" err="1" smtClean="0"/>
              <a:t>session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Adicionar o </a:t>
            </a:r>
            <a:r>
              <a:rPr lang="pt-BR" sz="2400" noProof="0" dirty="0" err="1" smtClean="0"/>
              <a:t>import</a:t>
            </a:r>
            <a:r>
              <a:rPr lang="pt-BR" sz="2400" noProof="0" dirty="0" smtClean="0"/>
              <a:t> default no </a:t>
            </a:r>
            <a:r>
              <a:rPr lang="pt-BR" sz="2400" noProof="0" dirty="0" err="1" smtClean="0"/>
              <a:t>Web.config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Pré</a:t>
            </a:r>
            <a:r>
              <a:rPr lang="pt-BR" sz="2400" noProof="0" dirty="0" smtClean="0"/>
              <a:t>-compilar as </a:t>
            </a:r>
            <a:r>
              <a:rPr lang="pt-BR" sz="2400" noProof="0" dirty="0" err="1" smtClean="0"/>
              <a:t>views</a:t>
            </a:r>
            <a:r>
              <a:rPr lang="pt-BR" sz="2400" noProof="0" dirty="0" smtClean="0"/>
              <a:t> para </a:t>
            </a:r>
            <a:r>
              <a:rPr lang="pt-BR" sz="2400" noProof="0" dirty="0" err="1" smtClean="0"/>
              <a:t>warm-up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Output </a:t>
            </a:r>
            <a:r>
              <a:rPr lang="pt-BR" sz="2400" noProof="0" dirty="0" err="1" smtClean="0"/>
              <a:t>caching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Previna Over </a:t>
            </a:r>
            <a:r>
              <a:rPr lang="pt-BR" sz="2400" noProof="0" dirty="0" err="1" smtClean="0"/>
              <a:t>posting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Utilizem </a:t>
            </a:r>
            <a:r>
              <a:rPr lang="pt-BR" sz="2400" noProof="0" dirty="0" err="1" smtClean="0"/>
              <a:t>Task</a:t>
            </a:r>
            <a:r>
              <a:rPr lang="pt-BR" sz="2400" noProof="0" dirty="0" smtClean="0"/>
              <a:t>, </a:t>
            </a:r>
            <a:r>
              <a:rPr lang="pt-BR" sz="2400" noProof="0" dirty="0" err="1" smtClean="0"/>
              <a:t>async</a:t>
            </a:r>
            <a:r>
              <a:rPr lang="pt-BR" sz="2400" noProof="0" dirty="0" smtClean="0"/>
              <a:t> e </a:t>
            </a:r>
            <a:r>
              <a:rPr lang="pt-BR" sz="2400" noProof="0" dirty="0" err="1" smtClean="0"/>
              <a:t>await</a:t>
            </a:r>
            <a:r>
              <a:rPr lang="pt-BR" sz="2400" noProof="0" dirty="0" smtClean="0"/>
              <a:t> nas </a:t>
            </a:r>
            <a:r>
              <a:rPr lang="pt-BR" sz="2400" noProof="0" dirty="0" err="1" smtClean="0"/>
              <a:t>Actions</a:t>
            </a:r>
            <a:r>
              <a:rPr lang="pt-BR" sz="2400" noProof="0" dirty="0" smtClean="0"/>
              <a:t> que realizam IO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Ferramentas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69726"/>
            <a:ext cx="5050536" cy="5038471"/>
          </a:xfrm>
        </p:spPr>
        <p:txBody>
          <a:bodyPr>
            <a:noAutofit/>
          </a:bodyPr>
          <a:lstStyle/>
          <a:p>
            <a:r>
              <a:rPr lang="pt-BR" b="1" noProof="0" dirty="0" err="1" smtClean="0"/>
              <a:t>Logging</a:t>
            </a:r>
            <a:r>
              <a:rPr lang="pt-BR" b="1" noProof="0" dirty="0" smtClean="0"/>
              <a:t> e </a:t>
            </a:r>
            <a:r>
              <a:rPr lang="pt-BR" b="1" noProof="0" dirty="0" err="1" smtClean="0"/>
              <a:t>tracing</a:t>
            </a:r>
            <a:endParaRPr lang="pt-BR" b="1" noProof="0" dirty="0" smtClean="0"/>
          </a:p>
          <a:p>
            <a:pPr lvl="1"/>
            <a:r>
              <a:rPr lang="pt-BR" noProof="0" dirty="0" smtClean="0"/>
              <a:t>Log4net ou </a:t>
            </a:r>
            <a:r>
              <a:rPr lang="pt-BR" noProof="0" dirty="0" err="1" smtClean="0"/>
              <a:t>Elmah</a:t>
            </a:r>
            <a:endParaRPr lang="pt-BR" noProof="0" dirty="0" smtClean="0"/>
          </a:p>
          <a:p>
            <a:r>
              <a:rPr lang="pt-BR" b="1" noProof="0" dirty="0" smtClean="0"/>
              <a:t>Segurança</a:t>
            </a:r>
          </a:p>
          <a:p>
            <a:pPr lvl="1"/>
            <a:r>
              <a:rPr lang="pt-BR" noProof="0" dirty="0" err="1" smtClean="0"/>
              <a:t>Fluent</a:t>
            </a:r>
            <a:r>
              <a:rPr lang="pt-BR" noProof="0" dirty="0" smtClean="0"/>
              <a:t> Security</a:t>
            </a:r>
          </a:p>
          <a:p>
            <a:r>
              <a:rPr lang="pt-BR" b="1" noProof="0" dirty="0" smtClean="0"/>
              <a:t>Validações</a:t>
            </a:r>
          </a:p>
          <a:p>
            <a:pPr lvl="1"/>
            <a:r>
              <a:rPr lang="pt-BR" noProof="0" dirty="0" err="1" smtClean="0"/>
              <a:t>Fluent</a:t>
            </a:r>
            <a:r>
              <a:rPr lang="pt-BR" noProof="0" dirty="0" smtClean="0"/>
              <a:t> </a:t>
            </a:r>
            <a:r>
              <a:rPr lang="pt-BR" noProof="0" dirty="0" err="1" smtClean="0"/>
              <a:t>Validation</a:t>
            </a:r>
            <a:endParaRPr lang="pt-BR" noProof="0" dirty="0" smtClean="0"/>
          </a:p>
          <a:p>
            <a:r>
              <a:rPr lang="pt-BR" noProof="0" dirty="0" err="1" smtClean="0"/>
              <a:t>Flurl</a:t>
            </a:r>
            <a:endParaRPr lang="pt-BR" noProof="0" dirty="0" smtClean="0"/>
          </a:p>
          <a:p>
            <a:r>
              <a:rPr lang="pt-BR" b="1" noProof="0" dirty="0" smtClean="0"/>
              <a:t>Acesso a dados: </a:t>
            </a:r>
            <a:r>
              <a:rPr lang="pt-BR" b="1" noProof="0" dirty="0" err="1" smtClean="0"/>
              <a:t>ORMs</a:t>
            </a:r>
            <a:endParaRPr lang="pt-BR" b="1" noProof="0" dirty="0" smtClean="0"/>
          </a:p>
          <a:p>
            <a:pPr lvl="1"/>
            <a:r>
              <a:rPr lang="pt-BR" noProof="0" dirty="0" err="1" smtClean="0"/>
              <a:t>Entity</a:t>
            </a:r>
            <a:r>
              <a:rPr lang="pt-BR" noProof="0" dirty="0" smtClean="0"/>
              <a:t> Framework</a:t>
            </a:r>
          </a:p>
          <a:p>
            <a:pPr lvl="1"/>
            <a:r>
              <a:rPr lang="pt-BR" noProof="0" dirty="0" err="1" smtClean="0"/>
              <a:t>Nhibernate</a:t>
            </a:r>
            <a:endParaRPr lang="pt-BR" noProof="0" dirty="0" smtClean="0"/>
          </a:p>
          <a:p>
            <a:pPr lvl="1"/>
            <a:r>
              <a:rPr lang="pt-BR" noProof="0" dirty="0" smtClean="0"/>
              <a:t>Micro </a:t>
            </a:r>
            <a:r>
              <a:rPr lang="pt-BR" noProof="0" dirty="0" err="1" smtClean="0"/>
              <a:t>ORMs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Dapper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PetaPoco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OrmLite</a:t>
            </a:r>
            <a:endParaRPr lang="pt-BR" noProof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7311" y="1183400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b="1" dirty="0" smtClean="0"/>
              <a:t>mapper</a:t>
            </a:r>
          </a:p>
          <a:p>
            <a:r>
              <a:rPr lang="en-US" b="1" dirty="0" smtClean="0"/>
              <a:t>Cache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MemCache</a:t>
            </a:r>
            <a:endParaRPr lang="en-US" dirty="0" smtClean="0"/>
          </a:p>
          <a:p>
            <a:r>
              <a:rPr lang="en-US" b="1" dirty="0" err="1" smtClean="0"/>
              <a:t>RazorGenerator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Futuro do ASP.NET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65" y="1372742"/>
            <a:ext cx="11125179" cy="4969674"/>
          </a:xfrm>
        </p:spPr>
        <p:txBody>
          <a:bodyPr>
            <a:noAutofit/>
          </a:bodyPr>
          <a:lstStyle/>
          <a:p>
            <a:r>
              <a:rPr lang="pt-BR" sz="2400" noProof="0" dirty="0" smtClean="0"/>
              <a:t>ASP.NET 5 será </a:t>
            </a:r>
            <a:r>
              <a:rPr lang="pt-BR" sz="2400" noProof="0" dirty="0" err="1" smtClean="0"/>
              <a:t>multiplataforma</a:t>
            </a:r>
            <a:endParaRPr lang="pt-BR" sz="2400" noProof="0" dirty="0" smtClean="0"/>
          </a:p>
          <a:p>
            <a:r>
              <a:rPr lang="pt-BR" sz="2400" noProof="0" dirty="0" smtClean="0"/>
              <a:t>Novo compilador (</a:t>
            </a:r>
            <a:r>
              <a:rPr lang="pt-BR" sz="2400" noProof="0" dirty="0" err="1" smtClean="0"/>
              <a:t>Roslyn</a:t>
            </a:r>
            <a:r>
              <a:rPr lang="pt-BR" sz="2400" noProof="0" dirty="0" smtClean="0"/>
              <a:t>)</a:t>
            </a:r>
          </a:p>
          <a:p>
            <a:r>
              <a:rPr lang="pt-BR" sz="2400" noProof="0" dirty="0" smtClean="0"/>
              <a:t>Divisão de responsabilidade entre os gerenciadores de pacotes</a:t>
            </a:r>
          </a:p>
          <a:p>
            <a:pPr lvl="1"/>
            <a:r>
              <a:rPr lang="pt-BR" sz="2000" noProof="0" dirty="0" err="1" smtClean="0"/>
              <a:t>Nuget</a:t>
            </a:r>
            <a:r>
              <a:rPr lang="pt-BR" sz="2000" noProof="0" dirty="0" smtClean="0"/>
              <a:t>: Server-</a:t>
            </a:r>
            <a:r>
              <a:rPr lang="pt-BR" sz="2000" noProof="0" dirty="0" err="1" smtClean="0"/>
              <a:t>side</a:t>
            </a:r>
            <a:endParaRPr lang="pt-BR" sz="2000" noProof="0" dirty="0" smtClean="0"/>
          </a:p>
          <a:p>
            <a:pPr lvl="1"/>
            <a:r>
              <a:rPr lang="pt-BR" sz="2000" noProof="0" dirty="0" err="1" smtClean="0"/>
              <a:t>Bower</a:t>
            </a:r>
            <a:r>
              <a:rPr lang="pt-BR" sz="2000" noProof="0" dirty="0" smtClean="0"/>
              <a:t>: </a:t>
            </a:r>
            <a:r>
              <a:rPr lang="pt-BR" sz="2000" noProof="0" dirty="0" err="1" smtClean="0"/>
              <a:t>Client-side</a:t>
            </a:r>
            <a:endParaRPr lang="pt-BR" sz="2000" noProof="0" dirty="0" smtClean="0"/>
          </a:p>
          <a:p>
            <a:r>
              <a:rPr lang="pt-BR" sz="2400" noProof="0" dirty="0" smtClean="0"/>
              <a:t>System.Web.dll não estará mais disponível.</a:t>
            </a:r>
          </a:p>
          <a:p>
            <a:r>
              <a:rPr lang="pt-BR" sz="2400" noProof="0" dirty="0" smtClean="0"/>
              <a:t>Compilação dinâmica</a:t>
            </a:r>
          </a:p>
          <a:p>
            <a:r>
              <a:rPr lang="pt-BR" sz="2400" noProof="0" dirty="0" smtClean="0"/>
              <a:t>Arquivos de configurações serão baseados em JSON</a:t>
            </a:r>
          </a:p>
          <a:p>
            <a:r>
              <a:rPr lang="pt-BR" sz="2400" noProof="0" dirty="0" err="1" smtClean="0"/>
              <a:t>View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Components</a:t>
            </a:r>
            <a:endParaRPr lang="pt-BR" sz="2400" noProof="0" dirty="0" smtClean="0"/>
          </a:p>
          <a:p>
            <a:r>
              <a:rPr lang="pt-BR" sz="2400" noProof="0" dirty="0" err="1" smtClean="0"/>
              <a:t>Tag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Helpers</a:t>
            </a:r>
            <a:endParaRPr lang="pt-BR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pt-BR" noProof="0" dirty="0" smtClean="0"/>
              <a:t>Perguntas?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pt-BR" noProof="0" dirty="0" smtClean="0"/>
              <a:t>Plataforma ASP.NET</a:t>
            </a:r>
            <a:endParaRPr lang="pt-BR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pt-BR" noProof="0" dirty="0" smtClean="0"/>
              <a:t>Estrutura do ASP.NET Core</a:t>
            </a:r>
            <a:endParaRPr lang="pt-BR" noProof="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pt-BR" noProof="0" dirty="0" err="1" smtClean="0"/>
              <a:t>Component</a:t>
            </a:r>
            <a:r>
              <a:rPr lang="pt-BR" noProof="0" dirty="0" smtClean="0"/>
              <a:t> </a:t>
            </a:r>
            <a:r>
              <a:rPr lang="pt-BR" noProof="0" dirty="0" err="1" smtClean="0"/>
              <a:t>vs</a:t>
            </a:r>
            <a:r>
              <a:rPr lang="pt-BR" noProof="0" dirty="0" smtClean="0"/>
              <a:t> </a:t>
            </a:r>
            <a:r>
              <a:rPr lang="pt-BR" noProof="0" dirty="0" err="1" smtClean="0"/>
              <a:t>Request</a:t>
            </a:r>
            <a:endParaRPr lang="pt-BR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147468"/>
              </p:ext>
            </p:extLst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 (ex: </a:t>
                      </a:r>
                      <a:r>
                        <a:rPr lang="en-US" sz="1600" u="none" strike="noStrike" dirty="0" err="1">
                          <a:effectLst/>
                        </a:rPr>
                        <a:t>ViewState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>
                          <a:effectLst/>
                        </a:rPr>
                        <a:t>Responsabilidade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6504"/>
            <a:ext cx="9103196" cy="1400530"/>
          </a:xfrm>
        </p:spPr>
        <p:txBody>
          <a:bodyPr/>
          <a:lstStyle/>
          <a:p>
            <a:r>
              <a:rPr lang="pt-BR" sz="3600" noProof="0" dirty="0" err="1" smtClean="0"/>
              <a:t>Asp.Net</a:t>
            </a:r>
            <a:r>
              <a:rPr lang="pt-BR" sz="3600" noProof="0" dirty="0" smtClean="0"/>
              <a:t> Web </a:t>
            </a:r>
            <a:r>
              <a:rPr lang="pt-BR" sz="3600" noProof="0" dirty="0" err="1" smtClean="0"/>
              <a:t>Forms</a:t>
            </a:r>
            <a:endParaRPr lang="pt-BR" sz="3600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3" y="985558"/>
            <a:ext cx="7111418" cy="57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Component</a:t>
            </a:r>
            <a:r>
              <a:rPr lang="pt-BR" noProof="0" dirty="0" smtClean="0"/>
              <a:t> </a:t>
            </a:r>
            <a:r>
              <a:rPr lang="pt-BR" noProof="0" dirty="0" err="1" smtClean="0"/>
              <a:t>Based</a:t>
            </a:r>
            <a:endParaRPr lang="pt-BR" noProof="0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5219</TotalTime>
  <Words>1112</Words>
  <Application>Microsoft Office PowerPoint</Application>
  <PresentationFormat>Widescreen</PresentationFormat>
  <Paragraphs>382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Model – View - Controller</vt:lpstr>
      <vt:lpstr>Plataforma ASP.NET</vt:lpstr>
      <vt:lpstr>Estrutura do ASP.NET Core</vt:lpstr>
      <vt:lpstr>Component vs Request</vt:lpstr>
      <vt:lpstr>Asp.Net Web Forms</vt:lpstr>
      <vt:lpstr>Component Based</vt:lpstr>
      <vt:lpstr>Request Based</vt:lpstr>
      <vt:lpstr>Estrutura do Projeto</vt:lpstr>
      <vt:lpstr>Scaffold</vt:lpstr>
      <vt:lpstr>Views</vt:lpstr>
      <vt:lpstr>Views</vt:lpstr>
      <vt:lpstr>Html Helpers</vt:lpstr>
      <vt:lpstr>Html Helpers</vt:lpstr>
      <vt:lpstr>Layouts</vt:lpstr>
      <vt:lpstr>Controllers: Get vs Post</vt:lpstr>
      <vt:lpstr>Controllers</vt:lpstr>
      <vt:lpstr>Armazenamento web 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Routing</vt:lpstr>
      <vt:lpstr>Exemplos de Rotas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Filters de segurança</vt:lpstr>
      <vt:lpstr>Segurança: autorização e autenticação</vt:lpstr>
      <vt:lpstr>ASP.NET Identity</vt:lpstr>
      <vt:lpstr>Recursos do Identity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Renan Stigliani</cp:lastModifiedBy>
  <cp:revision>98</cp:revision>
  <dcterms:created xsi:type="dcterms:W3CDTF">2015-07-18T21:01:27Z</dcterms:created>
  <dcterms:modified xsi:type="dcterms:W3CDTF">2015-07-25T11:25:06Z</dcterms:modified>
</cp:coreProperties>
</file>