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5" r:id="rId4"/>
    <p:sldId id="258" r:id="rId5"/>
    <p:sldId id="270" r:id="rId6"/>
    <p:sldId id="274" r:id="rId7"/>
    <p:sldId id="259" r:id="rId8"/>
    <p:sldId id="271" r:id="rId9"/>
    <p:sldId id="276" r:id="rId10"/>
    <p:sldId id="261" r:id="rId11"/>
    <p:sldId id="278" r:id="rId12"/>
    <p:sldId id="289" r:id="rId13"/>
    <p:sldId id="260" r:id="rId14"/>
    <p:sldId id="283" r:id="rId15"/>
    <p:sldId id="262" r:id="rId16"/>
    <p:sldId id="281" r:id="rId17"/>
    <p:sldId id="292" r:id="rId18"/>
    <p:sldId id="282" r:id="rId19"/>
    <p:sldId id="272" r:id="rId20"/>
    <p:sldId id="288" r:id="rId21"/>
    <p:sldId id="263" r:id="rId22"/>
    <p:sldId id="284" r:id="rId23"/>
    <p:sldId id="285" r:id="rId24"/>
    <p:sldId id="286" r:id="rId25"/>
    <p:sldId id="287" r:id="rId26"/>
    <p:sldId id="277" r:id="rId27"/>
    <p:sldId id="264" r:id="rId28"/>
    <p:sldId id="290" r:id="rId29"/>
    <p:sldId id="291" r:id="rId30"/>
    <p:sldId id="265" r:id="rId31"/>
    <p:sldId id="269" r:id="rId32"/>
    <p:sldId id="267" r:id="rId33"/>
    <p:sldId id="266" r:id="rId34"/>
    <p:sldId id="27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53C2FD-AC01-4CF8-B356-37A7C472C0D6}" type="doc">
      <dgm:prSet loTypeId="urn:microsoft.com/office/officeart/2005/8/layout/arrow2" loCatId="process" qsTypeId="urn:microsoft.com/office/officeart/2005/8/quickstyle/simple3" qsCatId="simple" csTypeId="urn:microsoft.com/office/officeart/2005/8/colors/accent1_5" csCatId="accent1" phldr="1"/>
      <dgm:spPr/>
    </dgm:pt>
    <dgm:pt modelId="{AE81220D-6CCE-4710-94E2-98E20B1C5B80}">
      <dgm:prSet phldrT="[Text]"/>
      <dgm:spPr/>
      <dgm:t>
        <a:bodyPr/>
        <a:lstStyle/>
        <a:p>
          <a:r>
            <a:rPr lang="en-US" dirty="0" smtClean="0"/>
            <a:t>ASP.NET 1.1</a:t>
          </a:r>
          <a:br>
            <a:rPr lang="en-US" dirty="0" smtClean="0"/>
          </a:br>
          <a:r>
            <a:rPr lang="en-US" dirty="0" smtClean="0"/>
            <a:t>N/A</a:t>
          </a:r>
          <a:endParaRPr lang="en-US" dirty="0"/>
        </a:p>
      </dgm:t>
    </dgm:pt>
    <dgm:pt modelId="{CCC83548-87BE-49B2-8BDA-F0C2255CECCB}" type="parTrans" cxnId="{490C67D3-5F27-47E7-8928-6CD685E0A7AD}">
      <dgm:prSet/>
      <dgm:spPr/>
      <dgm:t>
        <a:bodyPr/>
        <a:lstStyle/>
        <a:p>
          <a:endParaRPr lang="en-US"/>
        </a:p>
      </dgm:t>
    </dgm:pt>
    <dgm:pt modelId="{AD85DC56-689F-429A-BED6-D4565307024E}" type="sibTrans" cxnId="{490C67D3-5F27-47E7-8928-6CD685E0A7AD}">
      <dgm:prSet/>
      <dgm:spPr/>
      <dgm:t>
        <a:bodyPr/>
        <a:lstStyle/>
        <a:p>
          <a:endParaRPr lang="en-US"/>
        </a:p>
      </dgm:t>
    </dgm:pt>
    <dgm:pt modelId="{DDD274C9-D270-426C-AF27-80340598DB4A}">
      <dgm:prSet phldrT="[Text]"/>
      <dgm:spPr/>
      <dgm:t>
        <a:bodyPr/>
        <a:lstStyle/>
        <a:p>
          <a:r>
            <a:rPr lang="en-US" dirty="0" smtClean="0"/>
            <a:t>ASP.NET 4</a:t>
          </a:r>
          <a:br>
            <a:rPr lang="en-US" dirty="0" smtClean="0"/>
          </a:br>
          <a:r>
            <a:rPr lang="en-US" dirty="0" smtClean="0"/>
            <a:t>Simple Membership</a:t>
          </a:r>
        </a:p>
      </dgm:t>
    </dgm:pt>
    <dgm:pt modelId="{9416ECF4-5D33-451A-BD18-8C8798519E07}" type="parTrans" cxnId="{FD7604EB-AB53-4A44-95BD-907B1D6036A3}">
      <dgm:prSet/>
      <dgm:spPr/>
      <dgm:t>
        <a:bodyPr/>
        <a:lstStyle/>
        <a:p>
          <a:endParaRPr lang="en-US"/>
        </a:p>
      </dgm:t>
    </dgm:pt>
    <dgm:pt modelId="{E127B659-D9A9-4CA4-BD96-6FDAEFCA8C63}" type="sibTrans" cxnId="{FD7604EB-AB53-4A44-95BD-907B1D6036A3}">
      <dgm:prSet/>
      <dgm:spPr/>
      <dgm:t>
        <a:bodyPr/>
        <a:lstStyle/>
        <a:p>
          <a:endParaRPr lang="en-US"/>
        </a:p>
      </dgm:t>
    </dgm:pt>
    <dgm:pt modelId="{2E1B50D5-8F05-4BB8-B651-B0757621529F}">
      <dgm:prSet phldrT="[Text]"/>
      <dgm:spPr/>
      <dgm:t>
        <a:bodyPr/>
        <a:lstStyle/>
        <a:p>
          <a:r>
            <a:rPr lang="en-US" dirty="0" smtClean="0"/>
            <a:t>ASP.NET 4.5</a:t>
          </a:r>
          <a:br>
            <a:rPr lang="en-US" dirty="0" smtClean="0"/>
          </a:br>
          <a:r>
            <a:rPr lang="en-US" dirty="0" smtClean="0"/>
            <a:t>One ASP.NET Identity</a:t>
          </a:r>
          <a:endParaRPr lang="en-US" dirty="0"/>
        </a:p>
      </dgm:t>
    </dgm:pt>
    <dgm:pt modelId="{393DFC84-3800-4D12-A81C-99E213138A7C}" type="parTrans" cxnId="{85078697-FFE8-4496-BFFC-693FD249B112}">
      <dgm:prSet/>
      <dgm:spPr/>
      <dgm:t>
        <a:bodyPr/>
        <a:lstStyle/>
        <a:p>
          <a:endParaRPr lang="en-US"/>
        </a:p>
      </dgm:t>
    </dgm:pt>
    <dgm:pt modelId="{F19447FD-886E-4459-9E81-7DA14D3D9765}" type="sibTrans" cxnId="{85078697-FFE8-4496-BFFC-693FD249B112}">
      <dgm:prSet/>
      <dgm:spPr/>
      <dgm:t>
        <a:bodyPr/>
        <a:lstStyle/>
        <a:p>
          <a:endParaRPr lang="en-US"/>
        </a:p>
      </dgm:t>
    </dgm:pt>
    <dgm:pt modelId="{8E7C0621-0E7C-44CC-B0DC-F572F28F79B3}">
      <dgm:prSet phldrT="[Text]"/>
      <dgm:spPr/>
      <dgm:t>
        <a:bodyPr/>
        <a:lstStyle/>
        <a:p>
          <a:r>
            <a:rPr lang="en-US" dirty="0" smtClean="0"/>
            <a:t>ASP.NET 2.0</a:t>
          </a:r>
          <a:br>
            <a:rPr lang="en-US" dirty="0" smtClean="0"/>
          </a:br>
          <a:r>
            <a:rPr lang="en-US" dirty="0" smtClean="0"/>
            <a:t>Membership Provider</a:t>
          </a:r>
          <a:endParaRPr lang="en-US" dirty="0"/>
        </a:p>
      </dgm:t>
    </dgm:pt>
    <dgm:pt modelId="{47EBA13B-2F61-482B-8A63-1AF23F22C1AD}" type="parTrans" cxnId="{761D460E-C418-4BC3-9B9A-5E0782E4A904}">
      <dgm:prSet/>
      <dgm:spPr/>
      <dgm:t>
        <a:bodyPr/>
        <a:lstStyle/>
        <a:p>
          <a:endParaRPr lang="en-US"/>
        </a:p>
      </dgm:t>
    </dgm:pt>
    <dgm:pt modelId="{ED55576A-40E0-485D-8B24-C86686975644}" type="sibTrans" cxnId="{761D460E-C418-4BC3-9B9A-5E0782E4A904}">
      <dgm:prSet/>
      <dgm:spPr/>
      <dgm:t>
        <a:bodyPr/>
        <a:lstStyle/>
        <a:p>
          <a:endParaRPr lang="en-US"/>
        </a:p>
      </dgm:t>
    </dgm:pt>
    <dgm:pt modelId="{873985C0-B3D7-4D7E-B27D-43584CD3EDB0}">
      <dgm:prSet phldrT="[Text]"/>
      <dgm:spPr/>
      <dgm:t>
        <a:bodyPr/>
        <a:lstStyle/>
        <a:p>
          <a:r>
            <a:rPr lang="en-US" dirty="0" smtClean="0"/>
            <a:t>ASP.NET 4/4.5</a:t>
          </a:r>
          <a:br>
            <a:rPr lang="en-US" dirty="0" smtClean="0"/>
          </a:br>
          <a:r>
            <a:rPr lang="en-US" dirty="0" smtClean="0"/>
            <a:t>Universal Providers</a:t>
          </a:r>
          <a:endParaRPr lang="en-US" dirty="0"/>
        </a:p>
      </dgm:t>
    </dgm:pt>
    <dgm:pt modelId="{5484F590-8919-4E67-8992-B4EE131F93FE}" type="parTrans" cxnId="{D428E194-7439-4682-97D2-388C60F74435}">
      <dgm:prSet/>
      <dgm:spPr/>
      <dgm:t>
        <a:bodyPr/>
        <a:lstStyle/>
        <a:p>
          <a:endParaRPr lang="en-US"/>
        </a:p>
      </dgm:t>
    </dgm:pt>
    <dgm:pt modelId="{D981B453-17CB-4682-A7F3-663D57ED70F0}" type="sibTrans" cxnId="{D428E194-7439-4682-97D2-388C60F74435}">
      <dgm:prSet/>
      <dgm:spPr/>
      <dgm:t>
        <a:bodyPr/>
        <a:lstStyle/>
        <a:p>
          <a:endParaRPr lang="en-US"/>
        </a:p>
      </dgm:t>
    </dgm:pt>
    <dgm:pt modelId="{C6D90047-0FA3-4EBD-A881-961569F2080D}" type="pres">
      <dgm:prSet presAssocID="{C653C2FD-AC01-4CF8-B356-37A7C472C0D6}" presName="arrowDiagram" presStyleCnt="0">
        <dgm:presLayoutVars>
          <dgm:chMax val="5"/>
          <dgm:dir/>
          <dgm:resizeHandles val="exact"/>
        </dgm:presLayoutVars>
      </dgm:prSet>
      <dgm:spPr/>
    </dgm:pt>
    <dgm:pt modelId="{C86777CB-B33D-4C8A-9511-C3D973658E12}" type="pres">
      <dgm:prSet presAssocID="{C653C2FD-AC01-4CF8-B356-37A7C472C0D6}" presName="arrow" presStyleLbl="bgShp" presStyleIdx="0" presStyleCnt="1" custScaleX="109097" custLinFactNeighborX="-2030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4D0217A3-B00F-45B9-80D4-0BD3C0059D4C}" type="pres">
      <dgm:prSet presAssocID="{C653C2FD-AC01-4CF8-B356-37A7C472C0D6}" presName="arrowDiagram5" presStyleCnt="0"/>
      <dgm:spPr/>
    </dgm:pt>
    <dgm:pt modelId="{368BC525-FAD0-44BA-A568-518BDEDA1A3A}" type="pres">
      <dgm:prSet presAssocID="{AE81220D-6CCE-4710-94E2-98E20B1C5B80}" presName="bullet5a" presStyleLbl="node1" presStyleIdx="0" presStyleCnt="5" custLinFactX="-2959" custLinFactNeighborX="-100000" custLinFactNeighborY="-24669"/>
      <dgm:spPr>
        <a:gradFill flip="none" rotWithShape="0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</dgm:pt>
    <dgm:pt modelId="{7CB05DE3-CF21-4A41-A117-C2056143086F}" type="pres">
      <dgm:prSet presAssocID="{AE81220D-6CCE-4710-94E2-98E20B1C5B80}" presName="textBox5a" presStyleLbl="revTx" presStyleIdx="0" presStyleCnt="5" custScaleX="115441" custScaleY="67318" custLinFactNeighborX="-11219" custLinFactNeighborY="-69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0D409C-3E0E-401F-A17D-161E2051613C}" type="pres">
      <dgm:prSet presAssocID="{8E7C0621-0E7C-44CC-B0DC-F572F28F79B3}" presName="bullet5b" presStyleLbl="node1" presStyleIdx="1" presStyleCnt="5"/>
      <dgm:spPr>
        <a:gradFill flip="none" rotWithShape="0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</dgm:pt>
    <dgm:pt modelId="{2FAA0972-8FDA-45DF-AEB1-EB1B640F1122}" type="pres">
      <dgm:prSet presAssocID="{8E7C0621-0E7C-44CC-B0DC-F572F28F79B3}" presName="textBox5b" presStyleLbl="revTx" presStyleIdx="1" presStyleCnt="5" custScaleY="44560" custLinFactNeighborX="-87660" custLinFactNeighborY="-792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BDA9B7-E5D0-4D62-BCF4-19D60FA04F50}" type="pres">
      <dgm:prSet presAssocID="{DDD274C9-D270-426C-AF27-80340598DB4A}" presName="bullet5c" presStyleLbl="node1" presStyleIdx="2" presStyleCnt="5"/>
      <dgm:spPr>
        <a:gradFill flip="none" rotWithShape="0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</dgm:pt>
    <dgm:pt modelId="{CC6365D6-BC5A-4662-88C2-460380F95395}" type="pres">
      <dgm:prSet presAssocID="{DDD274C9-D270-426C-AF27-80340598DB4A}" presName="textBox5c" presStyleLbl="revTx" presStyleIdx="2" presStyleCnt="5" custScaleY="35810" custLinFactNeighborX="-10919" custLinFactNeighborY="-147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8B15F4-CFF9-43D7-862E-CABB501E2892}" type="pres">
      <dgm:prSet presAssocID="{873985C0-B3D7-4D7E-B27D-43584CD3EDB0}" presName="bullet5d" presStyleLbl="node1" presStyleIdx="3" presStyleCnt="5"/>
      <dgm:spPr>
        <a:gradFill flip="none" rotWithShape="0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</dgm:pt>
    <dgm:pt modelId="{48381EF1-0387-4E13-A84D-28EB559E8678}" type="pres">
      <dgm:prSet presAssocID="{873985C0-B3D7-4D7E-B27D-43584CD3EDB0}" presName="textBox5d" presStyleLbl="revTx" presStyleIdx="3" presStyleCnt="5" custScaleX="127358" custScaleY="19679" custLinFactNeighborX="-77802" custLinFactNeighborY="-738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2663D7-ACE9-4775-AA3F-17DDBE267A56}" type="pres">
      <dgm:prSet presAssocID="{2E1B50D5-8F05-4BB8-B651-B0757621529F}" presName="bullet5e" presStyleLbl="node1" presStyleIdx="4" presStyleCnt="5"/>
      <dgm:spPr>
        <a:gradFill flip="none" rotWithShape="0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</dgm:pt>
    <dgm:pt modelId="{8F385B18-7ECC-490B-B267-043A6C368803}" type="pres">
      <dgm:prSet presAssocID="{2E1B50D5-8F05-4BB8-B651-B0757621529F}" presName="textBox5e" presStyleLbl="revTx" presStyleIdx="4" presStyleCnt="5" custScaleX="128883" custScaleY="26245" custLinFactNeighborX="-31856" custLinFactNeighborY="-172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7D0F22-D4C7-46E7-8871-3C1B391BA4CE}" type="presOf" srcId="{C653C2FD-AC01-4CF8-B356-37A7C472C0D6}" destId="{C6D90047-0FA3-4EBD-A881-961569F2080D}" srcOrd="0" destOrd="0" presId="urn:microsoft.com/office/officeart/2005/8/layout/arrow2"/>
    <dgm:cxn modelId="{FD7604EB-AB53-4A44-95BD-907B1D6036A3}" srcId="{C653C2FD-AC01-4CF8-B356-37A7C472C0D6}" destId="{DDD274C9-D270-426C-AF27-80340598DB4A}" srcOrd="2" destOrd="0" parTransId="{9416ECF4-5D33-451A-BD18-8C8798519E07}" sibTransId="{E127B659-D9A9-4CA4-BD96-6FDAEFCA8C63}"/>
    <dgm:cxn modelId="{85078697-FFE8-4496-BFFC-693FD249B112}" srcId="{C653C2FD-AC01-4CF8-B356-37A7C472C0D6}" destId="{2E1B50D5-8F05-4BB8-B651-B0757621529F}" srcOrd="4" destOrd="0" parTransId="{393DFC84-3800-4D12-A81C-99E213138A7C}" sibTransId="{F19447FD-886E-4459-9E81-7DA14D3D9765}"/>
    <dgm:cxn modelId="{D428E194-7439-4682-97D2-388C60F74435}" srcId="{C653C2FD-AC01-4CF8-B356-37A7C472C0D6}" destId="{873985C0-B3D7-4D7E-B27D-43584CD3EDB0}" srcOrd="3" destOrd="0" parTransId="{5484F590-8919-4E67-8992-B4EE131F93FE}" sibTransId="{D981B453-17CB-4682-A7F3-663D57ED70F0}"/>
    <dgm:cxn modelId="{3A9C2A6B-081D-4570-99B8-DDDC75333185}" type="presOf" srcId="{873985C0-B3D7-4D7E-B27D-43584CD3EDB0}" destId="{48381EF1-0387-4E13-A84D-28EB559E8678}" srcOrd="0" destOrd="0" presId="urn:microsoft.com/office/officeart/2005/8/layout/arrow2"/>
    <dgm:cxn modelId="{42B06C39-C054-473F-9262-BB550E6656D9}" type="presOf" srcId="{8E7C0621-0E7C-44CC-B0DC-F572F28F79B3}" destId="{2FAA0972-8FDA-45DF-AEB1-EB1B640F1122}" srcOrd="0" destOrd="0" presId="urn:microsoft.com/office/officeart/2005/8/layout/arrow2"/>
    <dgm:cxn modelId="{4A477BE7-B9DB-4B9D-B515-3002C6D36FAF}" type="presOf" srcId="{2E1B50D5-8F05-4BB8-B651-B0757621529F}" destId="{8F385B18-7ECC-490B-B267-043A6C368803}" srcOrd="0" destOrd="0" presId="urn:microsoft.com/office/officeart/2005/8/layout/arrow2"/>
    <dgm:cxn modelId="{5B4586BA-D5D9-4B7D-84BA-558C74886892}" type="presOf" srcId="{DDD274C9-D270-426C-AF27-80340598DB4A}" destId="{CC6365D6-BC5A-4662-88C2-460380F95395}" srcOrd="0" destOrd="0" presId="urn:microsoft.com/office/officeart/2005/8/layout/arrow2"/>
    <dgm:cxn modelId="{490C67D3-5F27-47E7-8928-6CD685E0A7AD}" srcId="{C653C2FD-AC01-4CF8-B356-37A7C472C0D6}" destId="{AE81220D-6CCE-4710-94E2-98E20B1C5B80}" srcOrd="0" destOrd="0" parTransId="{CCC83548-87BE-49B2-8BDA-F0C2255CECCB}" sibTransId="{AD85DC56-689F-429A-BED6-D4565307024E}"/>
    <dgm:cxn modelId="{D4BF871A-288C-49B8-9344-3E885F43520C}" type="presOf" srcId="{AE81220D-6CCE-4710-94E2-98E20B1C5B80}" destId="{7CB05DE3-CF21-4A41-A117-C2056143086F}" srcOrd="0" destOrd="0" presId="urn:microsoft.com/office/officeart/2005/8/layout/arrow2"/>
    <dgm:cxn modelId="{761D460E-C418-4BC3-9B9A-5E0782E4A904}" srcId="{C653C2FD-AC01-4CF8-B356-37A7C472C0D6}" destId="{8E7C0621-0E7C-44CC-B0DC-F572F28F79B3}" srcOrd="1" destOrd="0" parTransId="{47EBA13B-2F61-482B-8A63-1AF23F22C1AD}" sibTransId="{ED55576A-40E0-485D-8B24-C86686975644}"/>
    <dgm:cxn modelId="{2A9088E8-601B-4357-BC5C-E305BB35582D}" type="presParOf" srcId="{C6D90047-0FA3-4EBD-A881-961569F2080D}" destId="{C86777CB-B33D-4C8A-9511-C3D973658E12}" srcOrd="0" destOrd="0" presId="urn:microsoft.com/office/officeart/2005/8/layout/arrow2"/>
    <dgm:cxn modelId="{EFD7D8C7-759D-4A05-9026-C59307631D19}" type="presParOf" srcId="{C6D90047-0FA3-4EBD-A881-961569F2080D}" destId="{4D0217A3-B00F-45B9-80D4-0BD3C0059D4C}" srcOrd="1" destOrd="0" presId="urn:microsoft.com/office/officeart/2005/8/layout/arrow2"/>
    <dgm:cxn modelId="{A0C7F5D0-ACAA-4874-B51F-8E2B1CCD3B6D}" type="presParOf" srcId="{4D0217A3-B00F-45B9-80D4-0BD3C0059D4C}" destId="{368BC525-FAD0-44BA-A568-518BDEDA1A3A}" srcOrd="0" destOrd="0" presId="urn:microsoft.com/office/officeart/2005/8/layout/arrow2"/>
    <dgm:cxn modelId="{69D56720-FEBB-439A-9CE8-7E26959CF71D}" type="presParOf" srcId="{4D0217A3-B00F-45B9-80D4-0BD3C0059D4C}" destId="{7CB05DE3-CF21-4A41-A117-C2056143086F}" srcOrd="1" destOrd="0" presId="urn:microsoft.com/office/officeart/2005/8/layout/arrow2"/>
    <dgm:cxn modelId="{7C473B21-9163-4EF2-AC32-84E13E867DC0}" type="presParOf" srcId="{4D0217A3-B00F-45B9-80D4-0BD3C0059D4C}" destId="{C20D409C-3E0E-401F-A17D-161E2051613C}" srcOrd="2" destOrd="0" presId="urn:microsoft.com/office/officeart/2005/8/layout/arrow2"/>
    <dgm:cxn modelId="{171B1161-B85D-4926-A7E3-C99822052AFD}" type="presParOf" srcId="{4D0217A3-B00F-45B9-80D4-0BD3C0059D4C}" destId="{2FAA0972-8FDA-45DF-AEB1-EB1B640F1122}" srcOrd="3" destOrd="0" presId="urn:microsoft.com/office/officeart/2005/8/layout/arrow2"/>
    <dgm:cxn modelId="{55C04B6D-84AB-4061-8AA3-117F432BC5AE}" type="presParOf" srcId="{4D0217A3-B00F-45B9-80D4-0BD3C0059D4C}" destId="{6FBDA9B7-E5D0-4D62-BCF4-19D60FA04F50}" srcOrd="4" destOrd="0" presId="urn:microsoft.com/office/officeart/2005/8/layout/arrow2"/>
    <dgm:cxn modelId="{67FFA8EB-4EAA-46C0-9D33-7B90862B2A15}" type="presParOf" srcId="{4D0217A3-B00F-45B9-80D4-0BD3C0059D4C}" destId="{CC6365D6-BC5A-4662-88C2-460380F95395}" srcOrd="5" destOrd="0" presId="urn:microsoft.com/office/officeart/2005/8/layout/arrow2"/>
    <dgm:cxn modelId="{9A1E6424-0A7C-46FA-846B-4DD28D414361}" type="presParOf" srcId="{4D0217A3-B00F-45B9-80D4-0BD3C0059D4C}" destId="{238B15F4-CFF9-43D7-862E-CABB501E2892}" srcOrd="6" destOrd="0" presId="urn:microsoft.com/office/officeart/2005/8/layout/arrow2"/>
    <dgm:cxn modelId="{291E3643-77D6-47CE-AAC9-27D3027C8EC9}" type="presParOf" srcId="{4D0217A3-B00F-45B9-80D4-0BD3C0059D4C}" destId="{48381EF1-0387-4E13-A84D-28EB559E8678}" srcOrd="7" destOrd="0" presId="urn:microsoft.com/office/officeart/2005/8/layout/arrow2"/>
    <dgm:cxn modelId="{6207606C-151F-40A5-A733-37D7681C9160}" type="presParOf" srcId="{4D0217A3-B00F-45B9-80D4-0BD3C0059D4C}" destId="{4E2663D7-ACE9-4775-AA3F-17DDBE267A56}" srcOrd="8" destOrd="0" presId="urn:microsoft.com/office/officeart/2005/8/layout/arrow2"/>
    <dgm:cxn modelId="{514B4886-152F-4BAE-993B-593C11CE1DB4}" type="presParOf" srcId="{4D0217A3-B00F-45B9-80D4-0BD3C0059D4C}" destId="{8F385B18-7ECC-490B-B267-043A6C368803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21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5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79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8436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63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15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28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13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6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8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4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5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4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5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3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7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B284AA3-C948-4AEF-9698-7E1A93E5B36F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3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musicstore.com/Hom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Eduardo </a:t>
            </a:r>
            <a:r>
              <a:rPr lang="en-US" dirty="0" err="1" smtClean="0"/>
              <a:t>silva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8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28928"/>
            <a:ext cx="8946541" cy="4919471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Estrutura</a:t>
            </a:r>
            <a:r>
              <a:rPr lang="en-US" dirty="0" smtClean="0"/>
              <a:t> da pasta Views e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convenções</a:t>
            </a:r>
            <a:endParaRPr lang="en-US" dirty="0" smtClean="0"/>
          </a:p>
          <a:p>
            <a:r>
              <a:rPr lang="en-US" dirty="0" smtClean="0"/>
              <a:t>Pasta Shared</a:t>
            </a:r>
          </a:p>
          <a:p>
            <a:r>
              <a:rPr lang="en-US" dirty="0" smtClean="0"/>
              <a:t>_Layout</a:t>
            </a:r>
          </a:p>
          <a:p>
            <a:r>
              <a:rPr lang="en-US" dirty="0" smtClean="0"/>
              <a:t>Partial Views</a:t>
            </a:r>
          </a:p>
          <a:p>
            <a:r>
              <a:rPr lang="en-US" dirty="0" smtClean="0"/>
              <a:t>Views Engines</a:t>
            </a:r>
          </a:p>
          <a:p>
            <a:pPr lvl="1"/>
            <a:r>
              <a:rPr lang="en-US" dirty="0" smtClean="0"/>
              <a:t>Razor</a:t>
            </a:r>
          </a:p>
          <a:p>
            <a:pPr lvl="1"/>
            <a:r>
              <a:rPr lang="en-US" dirty="0" err="1" smtClean="0"/>
              <a:t>Alternativas</a:t>
            </a:r>
            <a:r>
              <a:rPr lang="en-US" dirty="0" smtClean="0"/>
              <a:t> de views engines:</a:t>
            </a:r>
          </a:p>
          <a:p>
            <a:pPr lvl="2"/>
            <a:r>
              <a:rPr lang="en-US" dirty="0" smtClean="0"/>
              <a:t>Spark</a:t>
            </a:r>
          </a:p>
          <a:p>
            <a:pPr lvl="2"/>
            <a:r>
              <a:rPr lang="en-US" dirty="0" err="1" smtClean="0"/>
              <a:t>Nhaml</a:t>
            </a:r>
            <a:endParaRPr lang="en-US" dirty="0" smtClean="0"/>
          </a:p>
          <a:p>
            <a:pPr lvl="2"/>
            <a:r>
              <a:rPr lang="en-US" dirty="0" smtClean="0"/>
              <a:t>Brail</a:t>
            </a:r>
          </a:p>
          <a:p>
            <a:pPr lvl="2"/>
            <a:r>
              <a:rPr lang="en-US" dirty="0" smtClean="0"/>
              <a:t>String Template</a:t>
            </a:r>
          </a:p>
          <a:p>
            <a:pPr lvl="2"/>
            <a:r>
              <a:rPr lang="en-US" dirty="0" err="1" smtClean="0"/>
              <a:t>Nustache</a:t>
            </a:r>
            <a:endParaRPr lang="en-US" dirty="0" smtClean="0"/>
          </a:p>
          <a:p>
            <a:r>
              <a:rPr lang="en-US" dirty="0" smtClean="0"/>
              <a:t>Views </a:t>
            </a:r>
            <a:r>
              <a:rPr lang="en-US" dirty="0" err="1" smtClean="0"/>
              <a:t>Tipadas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7056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57645"/>
            <a:ext cx="5376737" cy="527447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Form Helper</a:t>
            </a:r>
          </a:p>
          <a:p>
            <a:pPr lvl="1"/>
            <a:r>
              <a:rPr lang="en-US" dirty="0" err="1" smtClean="0"/>
              <a:t>Html.BeginForm</a:t>
            </a:r>
            <a:endParaRPr lang="en-US" dirty="0" smtClean="0"/>
          </a:p>
          <a:p>
            <a:r>
              <a:rPr lang="en-US" dirty="0" smtClean="0"/>
              <a:t>Selects Helper</a:t>
            </a:r>
          </a:p>
          <a:p>
            <a:pPr lvl="1"/>
            <a:r>
              <a:rPr lang="en-US" dirty="0" err="1" smtClean="0"/>
              <a:t>Html.DropDownList</a:t>
            </a:r>
            <a:endParaRPr lang="en-US" dirty="0" smtClean="0"/>
          </a:p>
          <a:p>
            <a:r>
              <a:rPr lang="en-US" dirty="0" smtClean="0"/>
              <a:t>Inputs </a:t>
            </a:r>
            <a:r>
              <a:rPr lang="en-US" dirty="0"/>
              <a:t>Helper</a:t>
            </a:r>
          </a:p>
          <a:p>
            <a:pPr lvl="1"/>
            <a:r>
              <a:rPr lang="en-US" dirty="0" err="1" smtClean="0"/>
              <a:t>Html.TextBox</a:t>
            </a:r>
            <a:endParaRPr lang="en-US" dirty="0" smtClean="0"/>
          </a:p>
          <a:p>
            <a:pPr lvl="1"/>
            <a:r>
              <a:rPr lang="en-US" dirty="0" err="1" smtClean="0"/>
              <a:t>Html.CheckBox</a:t>
            </a:r>
            <a:endParaRPr lang="en-US" dirty="0" smtClean="0"/>
          </a:p>
          <a:p>
            <a:pPr lvl="1"/>
            <a:r>
              <a:rPr lang="en-US" dirty="0" err="1" smtClean="0"/>
              <a:t>Html.RadioButton</a:t>
            </a:r>
            <a:endParaRPr lang="en-US" dirty="0" smtClean="0"/>
          </a:p>
          <a:p>
            <a:pPr lvl="1"/>
            <a:r>
              <a:rPr lang="en-US" dirty="0" err="1" smtClean="0"/>
              <a:t>Html.Hidden</a:t>
            </a:r>
            <a:endParaRPr lang="en-US" dirty="0" smtClean="0"/>
          </a:p>
          <a:p>
            <a:pPr lvl="1"/>
            <a:r>
              <a:rPr lang="en-US" dirty="0" err="1" smtClean="0"/>
              <a:t>Html.EditorFor</a:t>
            </a:r>
            <a:endParaRPr lang="en-US" dirty="0" smtClean="0"/>
          </a:p>
          <a:p>
            <a:r>
              <a:rPr lang="en-US" dirty="0"/>
              <a:t>Display Helpers</a:t>
            </a:r>
          </a:p>
          <a:p>
            <a:pPr lvl="1"/>
            <a:r>
              <a:rPr lang="en-US" dirty="0" err="1"/>
              <a:t>Html.Label</a:t>
            </a:r>
            <a:endParaRPr lang="en-US" dirty="0"/>
          </a:p>
          <a:p>
            <a:pPr lvl="1"/>
            <a:r>
              <a:rPr lang="en-US" dirty="0" err="1" smtClean="0"/>
              <a:t>Html.DisplayName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39775" y="877824"/>
            <a:ext cx="5376737" cy="6147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Validation Helpers</a:t>
            </a:r>
          </a:p>
          <a:p>
            <a:pPr lvl="1"/>
            <a:r>
              <a:rPr lang="en-US" dirty="0" err="1" smtClean="0"/>
              <a:t>Html.Summary</a:t>
            </a:r>
            <a:endParaRPr lang="en-US" dirty="0" smtClean="0"/>
          </a:p>
          <a:p>
            <a:pPr lvl="1"/>
            <a:r>
              <a:rPr lang="en-US" dirty="0" err="1" smtClean="0"/>
              <a:t>Html.ValidationMessage</a:t>
            </a:r>
            <a:endParaRPr lang="en-US" dirty="0" smtClean="0"/>
          </a:p>
          <a:p>
            <a:r>
              <a:rPr lang="en-US" dirty="0" smtClean="0"/>
              <a:t>Render Helpers</a:t>
            </a:r>
          </a:p>
          <a:p>
            <a:pPr lvl="1"/>
            <a:r>
              <a:rPr lang="en-US" dirty="0" err="1" smtClean="0"/>
              <a:t>Html.ActionLink</a:t>
            </a:r>
            <a:endParaRPr lang="en-US" dirty="0" smtClean="0"/>
          </a:p>
          <a:p>
            <a:r>
              <a:rPr lang="en-US" dirty="0" err="1" smtClean="0"/>
              <a:t>Url</a:t>
            </a:r>
            <a:r>
              <a:rPr lang="en-US" dirty="0" smtClean="0"/>
              <a:t> Helpers</a:t>
            </a:r>
          </a:p>
          <a:p>
            <a:pPr lvl="1"/>
            <a:r>
              <a:rPr lang="en-US" dirty="0" err="1" smtClean="0"/>
              <a:t>Url.Action</a:t>
            </a:r>
            <a:endParaRPr lang="en-US" dirty="0" smtClean="0"/>
          </a:p>
          <a:p>
            <a:pPr lvl="1"/>
            <a:r>
              <a:rPr lang="en-US" dirty="0" err="1" smtClean="0"/>
              <a:t>Url.Content</a:t>
            </a:r>
            <a:endParaRPr lang="en-US" dirty="0" smtClean="0"/>
          </a:p>
          <a:p>
            <a:r>
              <a:rPr lang="en-US" dirty="0" smtClean="0"/>
              <a:t>Partial View Helpers</a:t>
            </a:r>
          </a:p>
          <a:p>
            <a:pPr lvl="1"/>
            <a:r>
              <a:rPr lang="en-US" dirty="0" err="1" smtClean="0"/>
              <a:t>Html.Partial</a:t>
            </a:r>
            <a:endParaRPr lang="en-US" dirty="0" smtClean="0"/>
          </a:p>
          <a:p>
            <a:pPr lvl="1"/>
            <a:r>
              <a:rPr lang="en-US" dirty="0" err="1" smtClean="0"/>
              <a:t>Html.RenderPartial</a:t>
            </a:r>
            <a:endParaRPr lang="en-US" dirty="0" smtClean="0"/>
          </a:p>
          <a:p>
            <a:r>
              <a:rPr lang="en-US" dirty="0" smtClean="0"/>
              <a:t>Action Helper</a:t>
            </a:r>
          </a:p>
          <a:p>
            <a:pPr lvl="1"/>
            <a:r>
              <a:rPr lang="en-US" dirty="0" err="1" smtClean="0"/>
              <a:t>Html.Action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20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r>
              <a:rPr lang="en-US" dirty="0" smtClean="0"/>
              <a:t>Layout </a:t>
            </a:r>
            <a:r>
              <a:rPr lang="en-US" dirty="0" err="1" smtClean="0"/>
              <a:t>garante</a:t>
            </a:r>
            <a:r>
              <a:rPr lang="en-US" dirty="0" smtClean="0"/>
              <a:t> a </a:t>
            </a:r>
            <a:r>
              <a:rPr lang="en-US" dirty="0" err="1" smtClean="0"/>
              <a:t>consistência</a:t>
            </a:r>
            <a:r>
              <a:rPr lang="en-US" dirty="0" smtClean="0"/>
              <a:t> da </a:t>
            </a:r>
            <a:r>
              <a:rPr lang="en-US" dirty="0" err="1" smtClean="0"/>
              <a:t>estrutura</a:t>
            </a:r>
            <a:r>
              <a:rPr lang="en-US" dirty="0" smtClean="0"/>
              <a:t> da </a:t>
            </a:r>
            <a:r>
              <a:rPr lang="en-US" dirty="0" err="1" smtClean="0"/>
              <a:t>página</a:t>
            </a:r>
            <a:endParaRPr lang="en-US" dirty="0" smtClean="0"/>
          </a:p>
          <a:p>
            <a:r>
              <a:rPr lang="en-US" dirty="0" err="1" smtClean="0"/>
              <a:t>Métodos</a:t>
            </a:r>
            <a:endParaRPr lang="en-US" dirty="0" smtClean="0"/>
          </a:p>
          <a:p>
            <a:pPr lvl="1"/>
            <a:r>
              <a:rPr lang="en-US" dirty="0" err="1" smtClean="0"/>
              <a:t>RenderBody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RenderSection</a:t>
            </a:r>
            <a:endParaRPr lang="en-US" dirty="0" smtClean="0"/>
          </a:p>
          <a:p>
            <a:pPr lvl="2"/>
            <a:r>
              <a:rPr lang="en-US" dirty="0" err="1" smtClean="0"/>
              <a:t>Permite</a:t>
            </a:r>
            <a:r>
              <a:rPr lang="en-US" dirty="0" smtClean="0"/>
              <a:t> que </a:t>
            </a:r>
            <a:r>
              <a:rPr lang="en-US" dirty="0" err="1" smtClean="0"/>
              <a:t>nas</a:t>
            </a:r>
            <a:r>
              <a:rPr lang="en-US" dirty="0" smtClean="0"/>
              <a:t> views </a:t>
            </a:r>
            <a:r>
              <a:rPr lang="en-US" dirty="0" err="1" smtClean="0"/>
              <a:t>sejam</a:t>
            </a:r>
            <a:r>
              <a:rPr lang="en-US" dirty="0" smtClean="0"/>
              <a:t> </a:t>
            </a:r>
            <a:r>
              <a:rPr lang="en-US" dirty="0" err="1" smtClean="0"/>
              <a:t>adicionados</a:t>
            </a:r>
            <a:r>
              <a:rPr lang="en-US" dirty="0" smtClean="0"/>
              <a:t> </a:t>
            </a:r>
            <a:r>
              <a:rPr lang="en-US" dirty="0" err="1" smtClean="0"/>
              <a:t>sessões</a:t>
            </a:r>
            <a:r>
              <a:rPr lang="en-US" dirty="0" smtClean="0"/>
              <a:t> </a:t>
            </a:r>
            <a:r>
              <a:rPr lang="en-US" dirty="0" err="1" smtClean="0"/>
              <a:t>específcas</a:t>
            </a:r>
            <a:endParaRPr lang="en-US" dirty="0" smtClean="0"/>
          </a:p>
          <a:p>
            <a:pPr lvl="3"/>
            <a:r>
              <a:rPr lang="en-US" dirty="0" smtClean="0"/>
              <a:t>Scripts</a:t>
            </a:r>
          </a:p>
          <a:p>
            <a:pPr lvl="3"/>
            <a:r>
              <a:rPr lang="en-US" dirty="0" smtClean="0"/>
              <a:t>Styles</a:t>
            </a:r>
          </a:p>
          <a:p>
            <a:pPr lvl="3"/>
            <a:r>
              <a:rPr lang="en-US" dirty="0" err="1" smtClean="0"/>
              <a:t>Etc</a:t>
            </a:r>
            <a:endParaRPr lang="en-US" dirty="0" smtClean="0"/>
          </a:p>
          <a:p>
            <a:pPr lvl="2"/>
            <a:r>
              <a:rPr lang="en-US" dirty="0" smtClean="0"/>
              <a:t>Use </a:t>
            </a:r>
            <a:r>
              <a:rPr lang="en-US" b="1" dirty="0" smtClean="0"/>
              <a:t>@section name</a:t>
            </a:r>
            <a:r>
              <a:rPr lang="en-US" dirty="0" smtClean="0"/>
              <a:t> para </a:t>
            </a:r>
            <a:r>
              <a:rPr lang="en-US" dirty="0" err="1" smtClean="0"/>
              <a:t>criar</a:t>
            </a:r>
            <a:r>
              <a:rPr lang="en-US" dirty="0" smtClean="0"/>
              <a:t> as </a:t>
            </a:r>
            <a:r>
              <a:rPr lang="en-US" dirty="0" err="1" smtClean="0"/>
              <a:t>sessões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76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16470"/>
            <a:ext cx="8946541" cy="4195481"/>
          </a:xfrm>
        </p:spPr>
        <p:txBody>
          <a:bodyPr/>
          <a:lstStyle/>
          <a:p>
            <a:r>
              <a:rPr lang="en-US" dirty="0" smtClean="0"/>
              <a:t>GET vs POST</a:t>
            </a:r>
          </a:p>
          <a:p>
            <a:r>
              <a:rPr lang="en-US" dirty="0" smtClean="0"/>
              <a:t>Action</a:t>
            </a:r>
          </a:p>
          <a:p>
            <a:pPr lvl="1"/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retorno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ActionResult</a:t>
            </a:r>
            <a:endParaRPr lang="en-US" dirty="0" smtClean="0"/>
          </a:p>
          <a:p>
            <a:pPr lvl="3"/>
            <a:r>
              <a:rPr lang="en-US" dirty="0" err="1" smtClean="0"/>
              <a:t>FileResult</a:t>
            </a:r>
            <a:endParaRPr lang="en-US" dirty="0" smtClean="0"/>
          </a:p>
          <a:p>
            <a:pPr lvl="3"/>
            <a:r>
              <a:rPr lang="en-US" dirty="0" err="1" smtClean="0"/>
              <a:t>ViewResult</a:t>
            </a:r>
            <a:endParaRPr lang="en-US" dirty="0" smtClean="0"/>
          </a:p>
          <a:p>
            <a:pPr lvl="3"/>
            <a:r>
              <a:rPr lang="en-US" dirty="0" err="1" smtClean="0"/>
              <a:t>JsonResult</a:t>
            </a:r>
            <a:endParaRPr lang="en-US" dirty="0" smtClean="0"/>
          </a:p>
          <a:p>
            <a:pPr lvl="1"/>
            <a:r>
              <a:rPr lang="en-US" dirty="0" err="1" smtClean="0"/>
              <a:t>Passagem</a:t>
            </a:r>
            <a:r>
              <a:rPr lang="en-US" dirty="0" smtClean="0"/>
              <a:t> de </a:t>
            </a:r>
            <a:r>
              <a:rPr lang="en-US" dirty="0" err="1" smtClean="0"/>
              <a:t>parâmetros</a:t>
            </a:r>
            <a:endParaRPr lang="en-US" dirty="0" smtClean="0"/>
          </a:p>
          <a:p>
            <a:pPr lvl="2"/>
            <a:r>
              <a:rPr lang="en-US" dirty="0" smtClean="0"/>
              <a:t>Normal</a:t>
            </a:r>
          </a:p>
          <a:p>
            <a:pPr lvl="2"/>
            <a:r>
              <a:rPr lang="en-US" dirty="0" smtClean="0"/>
              <a:t>MVC model binding</a:t>
            </a:r>
          </a:p>
          <a:p>
            <a:pPr lvl="1"/>
            <a:r>
              <a:rPr lang="en-US" dirty="0" smtClean="0"/>
              <a:t>Over Posting</a:t>
            </a:r>
          </a:p>
        </p:txBody>
      </p:sp>
    </p:spTree>
    <p:extLst>
      <p:ext uri="{BB962C8B-B14F-4D97-AF65-F5344CB8AC3E}">
        <p14:creationId xmlns:p14="http://schemas.microsoft.com/office/powerpoint/2010/main" val="1776396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Armazenamento</a:t>
            </a:r>
            <a:r>
              <a:rPr lang="en-US" dirty="0"/>
              <a:t> web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711542"/>
            <a:ext cx="8946541" cy="4195481"/>
          </a:xfrm>
        </p:spPr>
        <p:txBody>
          <a:bodyPr/>
          <a:lstStyle/>
          <a:p>
            <a:pPr lvl="1"/>
            <a:r>
              <a:rPr lang="en-US" dirty="0"/>
              <a:t>Application</a:t>
            </a:r>
          </a:p>
          <a:p>
            <a:pPr lvl="1"/>
            <a:r>
              <a:rPr lang="en-US" dirty="0"/>
              <a:t>Session</a:t>
            </a:r>
          </a:p>
          <a:p>
            <a:pPr lvl="1"/>
            <a:r>
              <a:rPr lang="en-US" dirty="0"/>
              <a:t>Cache</a:t>
            </a:r>
          </a:p>
          <a:p>
            <a:pPr lvl="1"/>
            <a:r>
              <a:rPr lang="en-US" dirty="0" err="1"/>
              <a:t>TempData</a:t>
            </a:r>
            <a:endParaRPr lang="en-US" dirty="0"/>
          </a:p>
          <a:p>
            <a:pPr lvl="1"/>
            <a:r>
              <a:rPr lang="en-US" dirty="0" err="1"/>
              <a:t>ViewBag</a:t>
            </a:r>
            <a:r>
              <a:rPr lang="en-US" dirty="0"/>
              <a:t> e </a:t>
            </a:r>
            <a:r>
              <a:rPr lang="en-US" dirty="0" err="1"/>
              <a:t>ViewData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47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121472"/>
            <a:ext cx="9404723" cy="4645088"/>
          </a:xfrm>
        </p:spPr>
        <p:txBody>
          <a:bodyPr>
            <a:normAutofit/>
          </a:bodyPr>
          <a:lstStyle/>
          <a:p>
            <a:r>
              <a:rPr lang="en-US" dirty="0" smtClean="0"/>
              <a:t>View Models (Presentation Model)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6111" y="1176560"/>
            <a:ext cx="9404723" cy="2852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São </a:t>
            </a:r>
            <a:r>
              <a:rPr lang="en-US" sz="1800" dirty="0" err="1" smtClean="0"/>
              <a:t>simplesmente</a:t>
            </a:r>
            <a:r>
              <a:rPr lang="en-US" sz="1800" dirty="0" smtClean="0"/>
              <a:t> classes que </a:t>
            </a:r>
            <a:r>
              <a:rPr lang="en-US" sz="1800" dirty="0" err="1" smtClean="0"/>
              <a:t>representam</a:t>
            </a:r>
            <a:r>
              <a:rPr lang="en-US" sz="1800" dirty="0" smtClean="0"/>
              <a:t> </a:t>
            </a:r>
            <a:r>
              <a:rPr lang="en-US" sz="1800" dirty="0" err="1" smtClean="0"/>
              <a:t>os</a:t>
            </a:r>
            <a:r>
              <a:rPr lang="en-US" sz="1800" dirty="0" smtClean="0"/>
              <a:t> dados que </a:t>
            </a:r>
            <a:r>
              <a:rPr lang="en-US" sz="1800" dirty="0" err="1" smtClean="0"/>
              <a:t>interagirão</a:t>
            </a:r>
            <a:r>
              <a:rPr lang="en-US" sz="1800" dirty="0" smtClean="0"/>
              <a:t> com </a:t>
            </a:r>
            <a:r>
              <a:rPr lang="en-US" sz="1800" dirty="0" err="1" smtClean="0"/>
              <a:t>os</a:t>
            </a:r>
            <a:r>
              <a:rPr lang="en-US" sz="1800" dirty="0" smtClean="0"/>
              <a:t> </a:t>
            </a:r>
            <a:r>
              <a:rPr lang="en-US" sz="1800" dirty="0" err="1" smtClean="0"/>
              <a:t>usuário</a:t>
            </a:r>
            <a:r>
              <a:rPr lang="en-US" sz="1800" dirty="0" smtClean="0"/>
              <a:t> da </a:t>
            </a:r>
            <a:r>
              <a:rPr lang="en-US" sz="1800" dirty="0" err="1" smtClean="0"/>
              <a:t>sua</a:t>
            </a:r>
            <a:r>
              <a:rPr lang="en-US" sz="1800" dirty="0" smtClean="0"/>
              <a:t> </a:t>
            </a:r>
            <a:r>
              <a:rPr lang="en-US" sz="1800" dirty="0" err="1" smtClean="0"/>
              <a:t>aplicação</a:t>
            </a:r>
            <a:r>
              <a:rPr lang="en-US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5459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Preparando</a:t>
            </a:r>
            <a:r>
              <a:rPr lang="en-US" dirty="0" smtClean="0"/>
              <a:t> a </a:t>
            </a:r>
            <a:r>
              <a:rPr lang="en-US" dirty="0" err="1" smtClean="0"/>
              <a:t>sua</a:t>
            </a:r>
            <a:r>
              <a:rPr lang="en-US" dirty="0" smtClean="0"/>
              <a:t> View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26198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Atributos</a:t>
            </a:r>
            <a:r>
              <a:rPr lang="en-US" dirty="0" smtClean="0"/>
              <a:t> Data types</a:t>
            </a:r>
          </a:p>
          <a:p>
            <a:pPr lvl="1"/>
            <a:r>
              <a:rPr lang="en-US" dirty="0" err="1" smtClean="0"/>
              <a:t>CreditCard</a:t>
            </a:r>
            <a:endParaRPr lang="en-US" dirty="0" smtClean="0"/>
          </a:p>
          <a:p>
            <a:pPr lvl="1"/>
            <a:r>
              <a:rPr lang="en-US" dirty="0" smtClean="0"/>
              <a:t>Currency</a:t>
            </a:r>
          </a:p>
          <a:p>
            <a:pPr lvl="1"/>
            <a:r>
              <a:rPr lang="en-US" dirty="0" err="1" smtClean="0"/>
              <a:t>EmailAddress</a:t>
            </a:r>
            <a:endParaRPr lang="en-US" dirty="0" smtClean="0"/>
          </a:p>
          <a:p>
            <a:pPr lvl="1"/>
            <a:r>
              <a:rPr lang="en-US" dirty="0" smtClean="0"/>
              <a:t>Password</a:t>
            </a:r>
          </a:p>
          <a:p>
            <a:pPr lvl="1"/>
            <a:r>
              <a:rPr lang="en-US" dirty="0" err="1" smtClean="0"/>
              <a:t>Url</a:t>
            </a:r>
            <a:endParaRPr lang="en-US" dirty="0" smtClean="0"/>
          </a:p>
          <a:p>
            <a:r>
              <a:rPr lang="en-US" dirty="0" err="1" smtClean="0"/>
              <a:t>Formatação</a:t>
            </a:r>
            <a:r>
              <a:rPr lang="en-US" dirty="0" smtClean="0"/>
              <a:t> com Data annotations</a:t>
            </a:r>
            <a:endParaRPr lang="en-US" dirty="0"/>
          </a:p>
          <a:p>
            <a:pPr lvl="1"/>
            <a:r>
              <a:rPr lang="en-US" dirty="0"/>
              <a:t>Display</a:t>
            </a:r>
          </a:p>
          <a:p>
            <a:pPr lvl="1"/>
            <a:r>
              <a:rPr lang="en-US" dirty="0" err="1"/>
              <a:t>DisplayFormat</a:t>
            </a:r>
            <a:endParaRPr lang="en-US" dirty="0"/>
          </a:p>
          <a:p>
            <a:pPr lvl="1"/>
            <a:r>
              <a:rPr lang="en-US" dirty="0" err="1"/>
              <a:t>ScaffoldColumn</a:t>
            </a:r>
            <a:endParaRPr lang="en-US" dirty="0"/>
          </a:p>
          <a:p>
            <a:pPr lvl="1"/>
            <a:r>
              <a:rPr lang="en-US" dirty="0" err="1" smtClean="0"/>
              <a:t>ReadOnly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1675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Criando</a:t>
            </a:r>
            <a:r>
              <a:rPr lang="en-US" sz="3200" dirty="0" smtClean="0"/>
              <a:t> </a:t>
            </a:r>
            <a:r>
              <a:rPr lang="en-US" sz="3200" dirty="0" err="1" smtClean="0"/>
              <a:t>validações</a:t>
            </a:r>
            <a:r>
              <a:rPr lang="en-US" sz="3200" dirty="0" smtClean="0"/>
              <a:t> com Data annotations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36" y="1577430"/>
            <a:ext cx="8946541" cy="4195481"/>
          </a:xfrm>
        </p:spPr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</a:t>
            </a:r>
            <a:r>
              <a:rPr lang="en-US" dirty="0" err="1"/>
              <a:t>validações</a:t>
            </a:r>
            <a:r>
              <a:rPr lang="en-US" dirty="0"/>
              <a:t> com Data annotations</a:t>
            </a:r>
          </a:p>
          <a:p>
            <a:pPr lvl="1"/>
            <a:r>
              <a:rPr lang="en-US" dirty="0"/>
              <a:t>Required</a:t>
            </a:r>
          </a:p>
          <a:p>
            <a:pPr lvl="1"/>
            <a:r>
              <a:rPr lang="en-US" dirty="0" err="1"/>
              <a:t>StringLength</a:t>
            </a:r>
            <a:endParaRPr lang="en-US" dirty="0"/>
          </a:p>
          <a:p>
            <a:pPr lvl="1"/>
            <a:r>
              <a:rPr lang="en-US" dirty="0" err="1"/>
              <a:t>RegularExpression</a:t>
            </a:r>
            <a:endParaRPr lang="en-US" dirty="0"/>
          </a:p>
          <a:p>
            <a:pPr lvl="1"/>
            <a:r>
              <a:rPr lang="en-US" dirty="0"/>
              <a:t>Range</a:t>
            </a:r>
          </a:p>
          <a:p>
            <a:pPr lvl="1"/>
            <a:r>
              <a:rPr lang="en-US" dirty="0"/>
              <a:t>Compare</a:t>
            </a:r>
          </a:p>
          <a:p>
            <a:pPr lvl="1"/>
            <a:r>
              <a:rPr lang="en-US" dirty="0"/>
              <a:t>Remote</a:t>
            </a:r>
          </a:p>
          <a:p>
            <a:pPr lvl="1"/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própria</a:t>
            </a:r>
            <a:r>
              <a:rPr lang="en-US" dirty="0"/>
              <a:t> </a:t>
            </a:r>
            <a:r>
              <a:rPr lang="en-US" dirty="0" err="1"/>
              <a:t>anotação</a:t>
            </a:r>
            <a:r>
              <a:rPr lang="en-US" dirty="0"/>
              <a:t> </a:t>
            </a:r>
            <a:r>
              <a:rPr lang="en-US" dirty="0" err="1"/>
              <a:t>customizada</a:t>
            </a:r>
            <a:r>
              <a:rPr lang="en-US" dirty="0"/>
              <a:t>.</a:t>
            </a:r>
          </a:p>
          <a:p>
            <a:r>
              <a:rPr lang="en-US" dirty="0" err="1"/>
              <a:t>Criando</a:t>
            </a:r>
            <a:r>
              <a:rPr lang="en-US" dirty="0"/>
              <a:t> </a:t>
            </a:r>
            <a:r>
              <a:rPr lang="en-US" dirty="0" err="1"/>
              <a:t>validações</a:t>
            </a:r>
            <a:r>
              <a:rPr lang="en-US" dirty="0"/>
              <a:t> </a:t>
            </a:r>
            <a:r>
              <a:rPr lang="en-US" dirty="0" err="1"/>
              <a:t>customizadas</a:t>
            </a:r>
            <a:r>
              <a:rPr lang="en-US" dirty="0"/>
              <a:t> com </a:t>
            </a:r>
            <a:r>
              <a:rPr lang="en-US" dirty="0" err="1"/>
              <a:t>IValidatableObject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39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Onde</a:t>
            </a:r>
            <a:r>
              <a:rPr lang="en-US" dirty="0" smtClean="0"/>
              <a:t> a </a:t>
            </a:r>
            <a:r>
              <a:rPr lang="en-US" dirty="0" err="1" smtClean="0"/>
              <a:t>validação</a:t>
            </a:r>
            <a:r>
              <a:rPr lang="en-US" dirty="0" smtClean="0"/>
              <a:t> </a:t>
            </a:r>
            <a:r>
              <a:rPr lang="en-US" dirty="0" err="1" smtClean="0"/>
              <a:t>ocorre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server-side</a:t>
            </a:r>
          </a:p>
          <a:p>
            <a:pPr lvl="1"/>
            <a:r>
              <a:rPr lang="en-US" dirty="0" smtClean="0"/>
              <a:t>Model State</a:t>
            </a:r>
          </a:p>
          <a:p>
            <a:r>
              <a:rPr lang="en-US" dirty="0" smtClean="0"/>
              <a:t>No client-side</a:t>
            </a:r>
          </a:p>
          <a:p>
            <a:pPr lvl="1"/>
            <a:r>
              <a:rPr lang="en-US" dirty="0" err="1" smtClean="0"/>
              <a:t>Requer</a:t>
            </a:r>
            <a:r>
              <a:rPr lang="en-US" dirty="0" smtClean="0"/>
              <a:t> o </a:t>
            </a:r>
            <a:r>
              <a:rPr lang="en-US" dirty="0" err="1" smtClean="0"/>
              <a:t>uso</a:t>
            </a:r>
            <a:r>
              <a:rPr lang="en-US" dirty="0" smtClean="0"/>
              <a:t> jQuery unobtrusive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519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26198"/>
            <a:ext cx="8946541" cy="4195481"/>
          </a:xfrm>
        </p:spPr>
        <p:txBody>
          <a:bodyPr/>
          <a:lstStyle/>
          <a:p>
            <a:r>
              <a:rPr lang="en-US" dirty="0" smtClean="0"/>
              <a:t>Handled Vanity URLs </a:t>
            </a:r>
            <a:r>
              <a:rPr lang="en-US" dirty="0" err="1" smtClean="0"/>
              <a:t>ou</a:t>
            </a:r>
            <a:r>
              <a:rPr lang="en-US" dirty="0" smtClean="0"/>
              <a:t> friendly URLs</a:t>
            </a:r>
          </a:p>
          <a:p>
            <a:pPr lvl="1"/>
            <a:r>
              <a:rPr lang="en-US" dirty="0" smtClean="0">
                <a:hlinkClick r:id="rId2"/>
              </a:rPr>
              <a:t>www.mymusicstore.com/Home</a:t>
            </a:r>
            <a:endParaRPr lang="en-US" dirty="0" smtClean="0"/>
          </a:p>
          <a:p>
            <a:r>
              <a:rPr lang="en-US" dirty="0" smtClean="0"/>
              <a:t>O Routing do MVC </a:t>
            </a:r>
            <a:r>
              <a:rPr lang="en-US" dirty="0" err="1" smtClean="0"/>
              <a:t>controla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Controller/Action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chamado</a:t>
            </a:r>
            <a:r>
              <a:rPr lang="en-US" dirty="0" smtClean="0"/>
              <a:t> </a:t>
            </a:r>
            <a:r>
              <a:rPr lang="en-US" dirty="0" err="1" smtClean="0"/>
              <a:t>baseado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URL </a:t>
            </a:r>
            <a:r>
              <a:rPr lang="en-US" dirty="0" err="1" smtClean="0"/>
              <a:t>fornecida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requisição</a:t>
            </a:r>
            <a:endParaRPr lang="en-US" dirty="0" smtClean="0"/>
          </a:p>
          <a:p>
            <a:r>
              <a:rPr lang="en-US" dirty="0" err="1" smtClean="0"/>
              <a:t>Métodos</a:t>
            </a:r>
            <a:r>
              <a:rPr lang="en-US" dirty="0" smtClean="0"/>
              <a:t> para customizer o routing</a:t>
            </a:r>
          </a:p>
          <a:p>
            <a:pPr lvl="1"/>
            <a:r>
              <a:rPr lang="en-US" dirty="0" err="1" smtClean="0"/>
              <a:t>RouteConfig.cs</a:t>
            </a:r>
            <a:endParaRPr lang="en-US" dirty="0" smtClean="0"/>
          </a:p>
          <a:p>
            <a:pPr lvl="1"/>
            <a:r>
              <a:rPr lang="en-US" dirty="0" err="1" smtClean="0"/>
              <a:t>AttributeRouting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33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275"/>
          </a:xfrm>
        </p:spPr>
        <p:txBody>
          <a:bodyPr>
            <a:normAutofit/>
          </a:bodyPr>
          <a:lstStyle/>
          <a:p>
            <a:r>
              <a:rPr lang="en-US" sz="3000" b="1" dirty="0" err="1" smtClean="0"/>
              <a:t>Tópicos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1400"/>
            <a:ext cx="10515600" cy="5359400"/>
          </a:xfrm>
        </p:spPr>
        <p:txBody>
          <a:bodyPr>
            <a:noAutofit/>
          </a:bodyPr>
          <a:lstStyle/>
          <a:p>
            <a:r>
              <a:rPr lang="en-US" sz="1600" dirty="0" err="1" smtClean="0"/>
              <a:t>Introdução</a:t>
            </a:r>
            <a:r>
              <a:rPr lang="en-US" sz="1600" dirty="0" smtClean="0"/>
              <a:t> 1hr</a:t>
            </a:r>
          </a:p>
          <a:p>
            <a:pPr lvl="1"/>
            <a:r>
              <a:rPr lang="en-US" sz="1600" dirty="0" err="1" smtClean="0"/>
              <a:t>Padrão</a:t>
            </a:r>
            <a:r>
              <a:rPr lang="en-US" sz="1600" dirty="0" smtClean="0"/>
              <a:t> MVC 20min</a:t>
            </a:r>
          </a:p>
          <a:p>
            <a:pPr lvl="1"/>
            <a:r>
              <a:rPr lang="en-US" sz="1600" dirty="0" smtClean="0"/>
              <a:t>ASP.NET 20min</a:t>
            </a:r>
          </a:p>
          <a:p>
            <a:pPr lvl="2"/>
            <a:r>
              <a:rPr lang="en-US" sz="1600" dirty="0" err="1" smtClean="0"/>
              <a:t>Plataforma</a:t>
            </a:r>
            <a:r>
              <a:rPr lang="en-US" sz="1600" dirty="0" smtClean="0"/>
              <a:t> Web </a:t>
            </a:r>
          </a:p>
          <a:p>
            <a:pPr lvl="2"/>
            <a:r>
              <a:rPr lang="en-US" sz="1600" dirty="0" smtClean="0"/>
              <a:t>Web Forms</a:t>
            </a:r>
          </a:p>
          <a:p>
            <a:r>
              <a:rPr lang="en-US" sz="1600" dirty="0" err="1" smtClean="0"/>
              <a:t>Meio</a:t>
            </a:r>
            <a:r>
              <a:rPr lang="en-US" sz="1600" dirty="0" smtClean="0"/>
              <a:t> 5hr</a:t>
            </a: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Básico</a:t>
            </a:r>
            <a:endParaRPr lang="en-US" sz="1600" dirty="0" smtClean="0">
              <a:solidFill>
                <a:srgbClr val="FF0000"/>
              </a:solidFill>
            </a:endParaRPr>
          </a:p>
          <a:p>
            <a:pPr lvl="2"/>
            <a:r>
              <a:rPr lang="en-US" sz="1400" dirty="0">
                <a:solidFill>
                  <a:srgbClr val="FF0000"/>
                </a:solidFill>
              </a:rPr>
              <a:t>Views </a:t>
            </a:r>
            <a:r>
              <a:rPr lang="en-US" sz="1200" dirty="0" smtClean="0">
                <a:solidFill>
                  <a:srgbClr val="FF0000"/>
                </a:solidFill>
              </a:rPr>
              <a:t>1hr</a:t>
            </a:r>
          </a:p>
          <a:p>
            <a:pPr lvl="2"/>
            <a:r>
              <a:rPr lang="en-US" sz="1600" dirty="0" smtClean="0">
                <a:solidFill>
                  <a:srgbClr val="FF0000"/>
                </a:solidFill>
              </a:rPr>
              <a:t>Controllers 1hr</a:t>
            </a:r>
          </a:p>
          <a:p>
            <a:pPr lvl="3"/>
            <a:r>
              <a:rPr lang="en-US" sz="1400" dirty="0" err="1" smtClean="0">
                <a:solidFill>
                  <a:srgbClr val="FF0000"/>
                </a:solidFill>
              </a:rPr>
              <a:t>Armazenamento</a:t>
            </a:r>
            <a:r>
              <a:rPr lang="en-US" sz="1400" dirty="0" smtClean="0">
                <a:solidFill>
                  <a:srgbClr val="FF0000"/>
                </a:solidFill>
              </a:rPr>
              <a:t> Web (Session, </a:t>
            </a:r>
            <a:r>
              <a:rPr lang="en-US" sz="1400" dirty="0" err="1" smtClean="0">
                <a:solidFill>
                  <a:srgbClr val="FF0000"/>
                </a:solidFill>
              </a:rPr>
              <a:t>TempData</a:t>
            </a:r>
            <a:r>
              <a:rPr lang="en-US" sz="1400" dirty="0" smtClean="0">
                <a:solidFill>
                  <a:srgbClr val="FF0000"/>
                </a:solidFill>
              </a:rPr>
              <a:t>, etc…)</a:t>
            </a:r>
          </a:p>
          <a:p>
            <a:pPr lvl="3"/>
            <a:r>
              <a:rPr lang="en-US" sz="1400" dirty="0" smtClean="0">
                <a:solidFill>
                  <a:srgbClr val="FF0000"/>
                </a:solidFill>
              </a:rPr>
              <a:t>Actions</a:t>
            </a:r>
          </a:p>
          <a:p>
            <a:pPr lvl="2"/>
            <a:r>
              <a:rPr lang="en-US" sz="1600" dirty="0" smtClean="0">
                <a:solidFill>
                  <a:srgbClr val="FF0000"/>
                </a:solidFill>
              </a:rPr>
              <a:t>Models 1hr</a:t>
            </a:r>
          </a:p>
          <a:p>
            <a:pPr lvl="2"/>
            <a:r>
              <a:rPr lang="en-US" sz="1600" dirty="0" smtClean="0">
                <a:solidFill>
                  <a:srgbClr val="FF0000"/>
                </a:solidFill>
              </a:rPr>
              <a:t>Routing 1hr</a:t>
            </a:r>
          </a:p>
          <a:p>
            <a:pPr lvl="1"/>
            <a:r>
              <a:rPr lang="en-US" sz="1600" dirty="0" err="1" smtClean="0"/>
              <a:t>Avançado</a:t>
            </a:r>
            <a:endParaRPr lang="en-US" sz="1600" dirty="0" smtClean="0"/>
          </a:p>
          <a:p>
            <a:pPr lvl="2"/>
            <a:r>
              <a:rPr lang="en-US" sz="1600" dirty="0" smtClean="0"/>
              <a:t>Action Filters 30min</a:t>
            </a:r>
          </a:p>
          <a:p>
            <a:pPr lvl="2"/>
            <a:r>
              <a:rPr lang="en-US" sz="1600" dirty="0" err="1" smtClean="0"/>
              <a:t>Autenticação</a:t>
            </a:r>
            <a:r>
              <a:rPr lang="en-US" sz="1600" dirty="0" smtClean="0"/>
              <a:t> e </a:t>
            </a:r>
            <a:r>
              <a:rPr lang="en-US" sz="1600" dirty="0" err="1" smtClean="0"/>
              <a:t>autorização</a:t>
            </a:r>
            <a:r>
              <a:rPr lang="en-US" sz="1600" dirty="0" smtClean="0"/>
              <a:t> 30min</a:t>
            </a:r>
          </a:p>
          <a:p>
            <a:pPr lvl="1"/>
            <a:r>
              <a:rPr lang="en-US" sz="1600" dirty="0" err="1" smtClean="0"/>
              <a:t>Exemplo</a:t>
            </a:r>
            <a:r>
              <a:rPr lang="en-US" sz="1600" dirty="0" smtClean="0"/>
              <a:t> </a:t>
            </a:r>
            <a:r>
              <a:rPr lang="en-US" sz="1600" dirty="0" err="1" smtClean="0"/>
              <a:t>Prático</a:t>
            </a:r>
            <a:r>
              <a:rPr lang="en-US" sz="1600" dirty="0" smtClean="0"/>
              <a:t> 1hr</a:t>
            </a:r>
          </a:p>
          <a:p>
            <a:r>
              <a:rPr lang="en-US" sz="1600" dirty="0" err="1" smtClean="0"/>
              <a:t>Conclusão</a:t>
            </a:r>
            <a:r>
              <a:rPr lang="en-US" sz="1600" dirty="0" smtClean="0"/>
              <a:t> 1hr</a:t>
            </a:r>
          </a:p>
          <a:p>
            <a:pPr lvl="1"/>
            <a:r>
              <a:rPr lang="en-US" sz="1600" dirty="0" err="1"/>
              <a:t>Melhores</a:t>
            </a:r>
            <a:r>
              <a:rPr lang="en-US" sz="1600" dirty="0"/>
              <a:t> </a:t>
            </a:r>
            <a:r>
              <a:rPr lang="en-US" sz="1600" dirty="0" err="1" smtClean="0"/>
              <a:t>práticas</a:t>
            </a:r>
            <a:endParaRPr lang="en-US" sz="1600" dirty="0" smtClean="0"/>
          </a:p>
          <a:p>
            <a:pPr lvl="1"/>
            <a:r>
              <a:rPr lang="en-US" sz="1600" dirty="0" err="1" smtClean="0"/>
              <a:t>Futuro</a:t>
            </a:r>
            <a:r>
              <a:rPr lang="en-US" sz="1600" dirty="0" smtClean="0"/>
              <a:t> do ASP. NET</a:t>
            </a:r>
          </a:p>
          <a:p>
            <a:pPr lvl="1"/>
            <a:r>
              <a:rPr lang="en-US" sz="1600" dirty="0" err="1" smtClean="0"/>
              <a:t>Ferramentas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901343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RoutePrefix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"Album"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AlbumsController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[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"Album/Edit/{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id:int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ActionResult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Edit(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code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dirty="0" smtClean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41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735926"/>
            <a:ext cx="8946541" cy="4195481"/>
          </a:xfrm>
        </p:spPr>
        <p:txBody>
          <a:bodyPr/>
          <a:lstStyle/>
          <a:p>
            <a:r>
              <a:rPr lang="en-US" dirty="0"/>
              <a:t>Filters </a:t>
            </a:r>
            <a:r>
              <a:rPr lang="en-US" dirty="0" err="1" smtClean="0"/>
              <a:t>são</a:t>
            </a:r>
            <a:r>
              <a:rPr lang="en-US" dirty="0" smtClean="0"/>
              <a:t> attributes</a:t>
            </a:r>
            <a:endParaRPr lang="en-US" dirty="0"/>
          </a:p>
          <a:p>
            <a:pPr lvl="1"/>
            <a:r>
              <a:rPr lang="en-US" dirty="0" smtClean="0"/>
              <a:t>Que “</a:t>
            </a:r>
            <a:r>
              <a:rPr lang="en-US" dirty="0" err="1" smtClean="0"/>
              <a:t>decoram</a:t>
            </a:r>
            <a:r>
              <a:rPr lang="en-US" dirty="0" smtClean="0"/>
              <a:t>” Actions e Controllers</a:t>
            </a:r>
            <a:endParaRPr lang="en-US" dirty="0"/>
          </a:p>
          <a:p>
            <a:r>
              <a:rPr lang="en-US" dirty="0" err="1" smtClean="0"/>
              <a:t>Execução</a:t>
            </a:r>
            <a:r>
              <a:rPr lang="en-US" dirty="0" smtClean="0"/>
              <a:t> </a:t>
            </a:r>
            <a:r>
              <a:rPr lang="en-US" dirty="0" err="1" smtClean="0"/>
              <a:t>alternativa</a:t>
            </a:r>
            <a:endParaRPr lang="en-US" dirty="0" smtClean="0"/>
          </a:p>
          <a:p>
            <a:pPr lvl="1"/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executada</a:t>
            </a:r>
            <a:r>
              <a:rPr lang="en-US" dirty="0" smtClean="0"/>
              <a:t> antes da Action</a:t>
            </a:r>
          </a:p>
          <a:p>
            <a:pPr lvl="1"/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depois</a:t>
            </a:r>
            <a:r>
              <a:rPr lang="en-US" dirty="0" smtClean="0"/>
              <a:t> da </a:t>
            </a:r>
            <a:r>
              <a:rPr lang="en-US" dirty="0" err="1" smtClean="0"/>
              <a:t>execução</a:t>
            </a:r>
            <a:r>
              <a:rPr lang="en-US" dirty="0" smtClean="0"/>
              <a:t> da Action</a:t>
            </a:r>
          </a:p>
          <a:p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globais</a:t>
            </a:r>
            <a:endParaRPr lang="en-US" dirty="0" smtClean="0"/>
          </a:p>
          <a:p>
            <a:pPr lvl="1"/>
            <a:r>
              <a:rPr lang="en-US" dirty="0" err="1" smtClean="0"/>
              <a:t>FilterConfig.cs</a:t>
            </a:r>
            <a:endParaRPr lang="en-US" dirty="0" smtClean="0"/>
          </a:p>
          <a:p>
            <a:pPr lvl="2"/>
            <a:r>
              <a:rPr lang="en-US" dirty="0" err="1" smtClean="0"/>
              <a:t>Global.asax.cs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52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Execução</a:t>
            </a:r>
            <a:r>
              <a:rPr lang="en-US" dirty="0" smtClean="0"/>
              <a:t> normal de </a:t>
            </a:r>
            <a:r>
              <a:rPr lang="en-US" dirty="0" err="1" smtClean="0"/>
              <a:t>uma</a:t>
            </a:r>
            <a:r>
              <a:rPr lang="en-US" dirty="0" smtClean="0"/>
              <a:t> Action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01" y="1257894"/>
            <a:ext cx="1724025" cy="172402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149685" y="1477435"/>
            <a:ext cx="2533879" cy="121185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do </a:t>
            </a:r>
            <a:r>
              <a:rPr lang="en-US" dirty="0" err="1" smtClean="0"/>
              <a:t>Usuário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36103" y="1367664"/>
            <a:ext cx="2148290" cy="143139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MVC </a:t>
            </a:r>
            <a:r>
              <a:rPr lang="en-US" dirty="0" err="1" smtClean="0"/>
              <a:t>instancia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80152" y="3282763"/>
            <a:ext cx="2741364" cy="143139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 é </a:t>
            </a:r>
            <a:r>
              <a:rPr lang="en-US" dirty="0" err="1" smtClean="0"/>
              <a:t>executada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36103" y="5056478"/>
            <a:ext cx="2148290" cy="143139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</a:t>
            </a:r>
            <a:r>
              <a:rPr lang="en-US" dirty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combinada</a:t>
            </a:r>
            <a:r>
              <a:rPr lang="en-US" dirty="0" smtClean="0"/>
              <a:t> com a View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3149684" y="5056478"/>
            <a:ext cx="2533879" cy="1276119"/>
          </a:xfrm>
          <a:prstGeom prst="lef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 é </a:t>
            </a:r>
            <a:r>
              <a:rPr lang="en-US" dirty="0" err="1" smtClean="0"/>
              <a:t>retornado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2540551">
            <a:off x="8360662" y="2406258"/>
            <a:ext cx="978408" cy="484632"/>
          </a:xfrm>
          <a:prstGeom prst="rightArrow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8546511">
            <a:off x="8349946" y="5087715"/>
            <a:ext cx="978408" cy="484632"/>
          </a:xfrm>
          <a:prstGeom prst="rightArrow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01" y="4714160"/>
            <a:ext cx="1987471" cy="198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6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Execução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se </a:t>
            </a:r>
            <a:r>
              <a:rPr lang="en-US" dirty="0" err="1" smtClean="0"/>
              <a:t>utiliza</a:t>
            </a:r>
            <a:r>
              <a:rPr lang="en-US" dirty="0" smtClean="0"/>
              <a:t> Filters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14" y="1245702"/>
            <a:ext cx="1724025" cy="172402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7738377" y="1828854"/>
            <a:ext cx="563806" cy="484632"/>
          </a:xfrm>
          <a:prstGeom prst="rightArrow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7738376" y="5602625"/>
            <a:ext cx="563806" cy="484632"/>
          </a:xfrm>
          <a:prstGeom prst="rightArrow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14" y="4701968"/>
            <a:ext cx="1987471" cy="198747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443512" y="1540215"/>
            <a:ext cx="1927952" cy="1136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Pré-execução</a:t>
            </a:r>
            <a:r>
              <a:rPr lang="en-US" dirty="0" smtClean="0"/>
              <a:t> do Filter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443512" y="5276499"/>
            <a:ext cx="1927952" cy="1136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Pós-execução</a:t>
            </a:r>
            <a:r>
              <a:rPr lang="en-US" dirty="0" smtClean="0"/>
              <a:t> do Filter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5400000">
            <a:off x="9125585" y="2727411"/>
            <a:ext cx="563806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5400000">
            <a:off x="9125030" y="4780245"/>
            <a:ext cx="564915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2700091" y="1465243"/>
            <a:ext cx="2533879" cy="121185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do </a:t>
            </a:r>
            <a:r>
              <a:rPr lang="en-US" dirty="0" err="1" smtClean="0"/>
              <a:t>Usuário</a:t>
            </a:r>
            <a:endParaRPr lang="en-US" dirty="0"/>
          </a:p>
        </p:txBody>
      </p:sp>
      <p:sp>
        <p:nvSpPr>
          <p:cNvPr id="18" name="Left Arrow 17"/>
          <p:cNvSpPr/>
          <p:nvPr/>
        </p:nvSpPr>
        <p:spPr>
          <a:xfrm>
            <a:off x="2700090" y="5044286"/>
            <a:ext cx="2533879" cy="1276119"/>
          </a:xfrm>
          <a:prstGeom prst="lef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 é </a:t>
            </a:r>
            <a:r>
              <a:rPr lang="en-US" dirty="0" err="1" smtClean="0"/>
              <a:t>retornado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38695" y="1465243"/>
            <a:ext cx="2148290" cy="143139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MVC </a:t>
            </a:r>
            <a:r>
              <a:rPr lang="en-US" dirty="0" err="1" smtClean="0"/>
              <a:t>instancia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082744" y="3380342"/>
            <a:ext cx="2741364" cy="143139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 é </a:t>
            </a:r>
            <a:r>
              <a:rPr lang="en-US" dirty="0" err="1" smtClean="0"/>
              <a:t>executada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438695" y="5154057"/>
            <a:ext cx="2148290" cy="143139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</a:t>
            </a:r>
            <a:r>
              <a:rPr lang="en-US" dirty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combinada</a:t>
            </a:r>
            <a:r>
              <a:rPr lang="en-US" dirty="0" smtClean="0"/>
              <a:t> com a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38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 de </a:t>
            </a:r>
            <a:r>
              <a:rPr lang="en-US" dirty="0" err="1" smtClean="0"/>
              <a:t>segurança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Authorize</a:t>
            </a:r>
          </a:p>
          <a:p>
            <a:pPr lvl="1"/>
            <a:r>
              <a:rPr lang="en-US" dirty="0" err="1" smtClean="0"/>
              <a:t>Controla</a:t>
            </a:r>
            <a:r>
              <a:rPr lang="en-US" dirty="0" smtClean="0"/>
              <a:t> </a:t>
            </a:r>
            <a:r>
              <a:rPr lang="en-US" dirty="0" err="1" smtClean="0"/>
              <a:t>quem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acessar</a:t>
            </a:r>
            <a:r>
              <a:rPr lang="en-US" dirty="0" smtClean="0"/>
              <a:t> a Controller/Action</a:t>
            </a:r>
          </a:p>
          <a:p>
            <a:pPr lvl="1"/>
            <a:r>
              <a:rPr lang="en-US" dirty="0" smtClean="0"/>
              <a:t>Properties</a:t>
            </a:r>
          </a:p>
          <a:p>
            <a:pPr lvl="2"/>
            <a:r>
              <a:rPr lang="en-US" dirty="0" smtClean="0"/>
              <a:t>Users</a:t>
            </a:r>
          </a:p>
          <a:p>
            <a:pPr lvl="2"/>
            <a:r>
              <a:rPr lang="en-US" dirty="0" smtClean="0"/>
              <a:t>Roles</a:t>
            </a:r>
          </a:p>
          <a:p>
            <a:pPr lvl="1"/>
            <a:r>
              <a:rPr lang="en-US" dirty="0" err="1" smtClean="0"/>
              <a:t>ValidateAntiForgeryToken</a:t>
            </a:r>
            <a:endParaRPr lang="en-US" dirty="0" smtClean="0"/>
          </a:p>
          <a:p>
            <a:pPr lvl="2"/>
            <a:r>
              <a:rPr lang="en-US" dirty="0" err="1" smtClean="0"/>
              <a:t>Defende</a:t>
            </a:r>
            <a:r>
              <a:rPr lang="en-US" dirty="0" smtClean="0"/>
              <a:t> a Action de </a:t>
            </a:r>
            <a:r>
              <a:rPr lang="en-US" dirty="0" err="1" smtClean="0"/>
              <a:t>possíveis</a:t>
            </a:r>
            <a:r>
              <a:rPr lang="en-US" dirty="0" smtClean="0"/>
              <a:t> </a:t>
            </a:r>
            <a:r>
              <a:rPr lang="en-US" dirty="0" err="1" smtClean="0"/>
              <a:t>requisções</a:t>
            </a:r>
            <a:r>
              <a:rPr lang="en-US" dirty="0" smtClean="0"/>
              <a:t> </a:t>
            </a:r>
            <a:r>
              <a:rPr lang="en-US" dirty="0" err="1" smtClean="0"/>
              <a:t>maliciosas</a:t>
            </a:r>
            <a:r>
              <a:rPr lang="en-US" dirty="0" smtClean="0"/>
              <a:t> </a:t>
            </a:r>
            <a:r>
              <a:rPr lang="en-US" dirty="0" err="1" smtClean="0"/>
              <a:t>vindas</a:t>
            </a:r>
            <a:r>
              <a:rPr lang="en-US" dirty="0" smtClean="0"/>
              <a:t> de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aplicações</a:t>
            </a:r>
            <a:endParaRPr lang="en-US" dirty="0" smtClean="0"/>
          </a:p>
          <a:p>
            <a:pPr lvl="2"/>
            <a:r>
              <a:rPr lang="en-US" dirty="0" err="1" smtClean="0"/>
              <a:t>Obriga</a:t>
            </a:r>
            <a:r>
              <a:rPr lang="en-US" dirty="0" smtClean="0"/>
              <a:t> que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adicionado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View o token anti-forgery</a:t>
            </a:r>
          </a:p>
          <a:p>
            <a:pPr lvl="3"/>
            <a:r>
              <a:rPr lang="en-US" dirty="0" smtClean="0"/>
              <a:t>@</a:t>
            </a:r>
            <a:r>
              <a:rPr lang="en-US" dirty="0" err="1" smtClean="0"/>
              <a:t>Html.AntiForgeryToken</a:t>
            </a:r>
            <a:endParaRPr lang="en-US" dirty="0" smtClean="0"/>
          </a:p>
          <a:p>
            <a:pPr lvl="1"/>
            <a:r>
              <a:rPr lang="en-US" dirty="0" err="1" smtClean="0"/>
              <a:t>RequireHttps</a:t>
            </a:r>
            <a:endParaRPr lang="en-US" dirty="0" smtClean="0"/>
          </a:p>
          <a:p>
            <a:pPr lvl="2"/>
            <a:r>
              <a:rPr lang="en-US" dirty="0" err="1" smtClean="0"/>
              <a:t>Requer</a:t>
            </a:r>
            <a:r>
              <a:rPr lang="en-US" dirty="0" smtClean="0"/>
              <a:t> a </a:t>
            </a:r>
            <a:r>
              <a:rPr lang="en-US" dirty="0" err="1" smtClean="0"/>
              <a:t>utilização</a:t>
            </a:r>
            <a:r>
              <a:rPr lang="en-US" dirty="0" smtClean="0"/>
              <a:t> do protocol https/SSL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23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HandleError</a:t>
            </a:r>
            <a:r>
              <a:rPr lang="en-US" dirty="0" smtClean="0"/>
              <a:t> e </a:t>
            </a:r>
            <a:r>
              <a:rPr lang="en-US" dirty="0" err="1" smtClean="0"/>
              <a:t>OutputCache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r>
              <a:rPr lang="en-US" dirty="0" err="1" smtClean="0"/>
              <a:t>HandleError</a:t>
            </a:r>
            <a:endParaRPr lang="en-US" dirty="0" smtClean="0"/>
          </a:p>
          <a:p>
            <a:pPr lvl="1"/>
            <a:r>
              <a:rPr lang="en-US" dirty="0" err="1" smtClean="0"/>
              <a:t>Redireciona</a:t>
            </a:r>
            <a:r>
              <a:rPr lang="en-US" dirty="0" smtClean="0"/>
              <a:t> para o </a:t>
            </a:r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view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execão</a:t>
            </a:r>
            <a:r>
              <a:rPr lang="en-US" dirty="0" smtClean="0"/>
              <a:t> é </a:t>
            </a:r>
            <a:r>
              <a:rPr lang="en-US" dirty="0" err="1" smtClean="0"/>
              <a:t>lançada</a:t>
            </a:r>
            <a:endParaRPr lang="en-US" dirty="0" smtClean="0"/>
          </a:p>
          <a:p>
            <a:pPr lvl="1"/>
            <a:r>
              <a:rPr lang="en-US" dirty="0" err="1" smtClean="0"/>
              <a:t>Precisa</a:t>
            </a:r>
            <a:r>
              <a:rPr lang="en-US" dirty="0" smtClean="0"/>
              <a:t> que </a:t>
            </a:r>
            <a:r>
              <a:rPr lang="en-US" dirty="0" err="1" smtClean="0"/>
              <a:t>esteja</a:t>
            </a:r>
            <a:r>
              <a:rPr lang="en-US" dirty="0" smtClean="0"/>
              <a:t> </a:t>
            </a:r>
            <a:r>
              <a:rPr lang="en-US" dirty="0" err="1" smtClean="0"/>
              <a:t>habilitado</a:t>
            </a:r>
            <a:r>
              <a:rPr lang="en-US" dirty="0" smtClean="0"/>
              <a:t> no </a:t>
            </a:r>
            <a:r>
              <a:rPr lang="en-US" dirty="0" err="1" smtClean="0"/>
              <a:t>web.config</a:t>
            </a:r>
            <a:r>
              <a:rPr lang="en-US" dirty="0" smtClean="0"/>
              <a:t> custom errors</a:t>
            </a:r>
          </a:p>
          <a:p>
            <a:r>
              <a:rPr lang="en-US" dirty="0" err="1" smtClean="0"/>
              <a:t>OutputCache</a:t>
            </a:r>
            <a:endParaRPr lang="en-US" dirty="0" smtClean="0"/>
          </a:p>
          <a:p>
            <a:pPr lvl="1"/>
            <a:r>
              <a:rPr lang="en-US" dirty="0" err="1" smtClean="0"/>
              <a:t>Instrui</a:t>
            </a:r>
            <a:r>
              <a:rPr lang="en-US" dirty="0" smtClean="0"/>
              <a:t> o ASP.NET a </a:t>
            </a:r>
            <a:r>
              <a:rPr lang="en-US" dirty="0" err="1" smtClean="0"/>
              <a:t>fazer</a:t>
            </a:r>
            <a:r>
              <a:rPr lang="en-US" dirty="0" smtClean="0"/>
              <a:t> um cache do </a:t>
            </a:r>
            <a:r>
              <a:rPr lang="en-US" dirty="0" err="1" smtClean="0"/>
              <a:t>resultado</a:t>
            </a:r>
            <a:r>
              <a:rPr lang="en-US" dirty="0" smtClean="0"/>
              <a:t> HTML  </a:t>
            </a:r>
          </a:p>
          <a:p>
            <a:pPr lvl="1"/>
            <a:r>
              <a:rPr lang="en-US" dirty="0" err="1" smtClean="0"/>
              <a:t>Melhora</a:t>
            </a:r>
            <a:r>
              <a:rPr lang="en-US" dirty="0" smtClean="0"/>
              <a:t> a performance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091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Bundles </a:t>
            </a:r>
            <a:r>
              <a:rPr lang="en-US" dirty="0" smtClean="0"/>
              <a:t>e </a:t>
            </a:r>
            <a:r>
              <a:rPr lang="en-US" dirty="0" err="1" smtClean="0"/>
              <a:t>Minification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638390"/>
            <a:ext cx="8946541" cy="4195481"/>
          </a:xfrm>
        </p:spPr>
        <p:txBody>
          <a:bodyPr/>
          <a:lstStyle/>
          <a:p>
            <a:r>
              <a:rPr lang="en-US" dirty="0" err="1" smtClean="0"/>
              <a:t>Arquivos</a:t>
            </a:r>
            <a:r>
              <a:rPr lang="en-US" dirty="0" smtClean="0"/>
              <a:t> CSS e </a:t>
            </a:r>
            <a:r>
              <a:rPr lang="en-US" dirty="0" err="1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61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Segurança</a:t>
            </a:r>
            <a:r>
              <a:rPr lang="en-US" dirty="0" smtClean="0"/>
              <a:t>: </a:t>
            </a:r>
            <a:r>
              <a:rPr lang="en-US" dirty="0" err="1" smtClean="0"/>
              <a:t>autorização</a:t>
            </a:r>
            <a:r>
              <a:rPr lang="en-US" dirty="0" smtClean="0"/>
              <a:t> e </a:t>
            </a:r>
            <a:r>
              <a:rPr lang="en-US" dirty="0" err="1" smtClean="0"/>
              <a:t>autenticação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Identity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30656303"/>
              </p:ext>
            </p:extLst>
          </p:nvPr>
        </p:nvGraphicFramePr>
        <p:xfrm>
          <a:off x="2337309" y="1853248"/>
          <a:ext cx="7858760" cy="4502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6619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99350"/>
            <a:ext cx="8946541" cy="4195481"/>
          </a:xfrm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/>
              <a:t>Autenticação != Autorização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One </a:t>
            </a:r>
            <a:r>
              <a:rPr lang="en-US" altLang="en-US" dirty="0"/>
              <a:t>ASP.NET </a:t>
            </a:r>
            <a:r>
              <a:rPr lang="en-US" altLang="en-US" dirty="0" smtClean="0"/>
              <a:t>Identity</a:t>
            </a:r>
            <a:endParaRPr lang="en-US" altLang="en-US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 smtClean="0"/>
              <a:t>Controle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persistência</a:t>
            </a:r>
            <a:endParaRPr lang="en-US" altLang="en-US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 smtClean="0"/>
              <a:t>Possibilita</a:t>
            </a:r>
            <a:r>
              <a:rPr lang="en-US" altLang="en-US" dirty="0" smtClean="0"/>
              <a:t> testes </a:t>
            </a:r>
            <a:r>
              <a:rPr lang="en-US" altLang="en-US" dirty="0" err="1" smtClean="0"/>
              <a:t>unitários</a:t>
            </a:r>
            <a:endParaRPr lang="en-US" altLang="en-US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Role provider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Claims Based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Social Login </a:t>
            </a:r>
            <a:r>
              <a:rPr lang="en-US" altLang="en-US" dirty="0" smtClean="0"/>
              <a:t>Providers </a:t>
            </a:r>
            <a:r>
              <a:rPr lang="en-US" dirty="0"/>
              <a:t>(Facebook, Google, Microsoft, Twitter)</a:t>
            </a:r>
            <a:endParaRPr lang="en-US" altLang="en-US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Windows Azure Active Directory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OWIN Integration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/>
              <a:t>NuGet</a:t>
            </a:r>
            <a:r>
              <a:rPr lang="en-US" altLang="en-US" dirty="0"/>
              <a:t> </a:t>
            </a:r>
            <a:r>
              <a:rPr lang="en-US" altLang="en-US" dirty="0" smtClean="0"/>
              <a:t>package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35180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Recursos</a:t>
            </a:r>
            <a:r>
              <a:rPr lang="en-US" dirty="0" smtClean="0"/>
              <a:t> do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40854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Two-Factor Authentication</a:t>
            </a:r>
          </a:p>
          <a:p>
            <a:r>
              <a:rPr lang="en-US" dirty="0"/>
              <a:t>Account Lockout</a:t>
            </a:r>
          </a:p>
          <a:p>
            <a:r>
              <a:rPr lang="en-US" dirty="0"/>
              <a:t>Account confirmation</a:t>
            </a:r>
          </a:p>
          <a:p>
            <a:r>
              <a:rPr lang="en-US" dirty="0"/>
              <a:t>Password reset</a:t>
            </a:r>
          </a:p>
          <a:p>
            <a:r>
              <a:rPr lang="en-US" dirty="0"/>
              <a:t>Sign-out everywhere</a:t>
            </a:r>
          </a:p>
          <a:p>
            <a:r>
              <a:rPr lang="en-US" dirty="0" smtClean="0"/>
              <a:t>Password validator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71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Server</a:t>
            </a:r>
          </a:p>
          <a:p>
            <a:r>
              <a:rPr lang="en-US" dirty="0" smtClean="0"/>
              <a:t>Get vs 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4585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Enfim</a:t>
            </a:r>
            <a:r>
              <a:rPr lang="en-US" dirty="0" smtClean="0"/>
              <a:t>, </a:t>
            </a:r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programar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49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Melhores</a:t>
            </a:r>
            <a:r>
              <a:rPr lang="en-US" dirty="0" smtClean="0"/>
              <a:t> </a:t>
            </a:r>
            <a:r>
              <a:rPr lang="en-US" dirty="0" err="1" smtClean="0"/>
              <a:t>práticas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Tome </a:t>
            </a:r>
            <a:r>
              <a:rPr lang="en-US" dirty="0" err="1" smtClean="0"/>
              <a:t>cuidado</a:t>
            </a:r>
            <a:r>
              <a:rPr lang="en-US" dirty="0" smtClean="0"/>
              <a:t> com session</a:t>
            </a:r>
          </a:p>
          <a:p>
            <a:r>
              <a:rPr lang="en-US" dirty="0" err="1" smtClean="0"/>
              <a:t>Adicionar</a:t>
            </a:r>
            <a:r>
              <a:rPr lang="en-US" dirty="0" smtClean="0"/>
              <a:t> o import default no </a:t>
            </a:r>
            <a:r>
              <a:rPr lang="en-US" dirty="0" err="1" smtClean="0"/>
              <a:t>Web.config</a:t>
            </a:r>
            <a:endParaRPr lang="en-US" dirty="0" smtClean="0"/>
          </a:p>
          <a:p>
            <a:r>
              <a:rPr lang="en-US" dirty="0" err="1" smtClean="0"/>
              <a:t>Pré-compilar</a:t>
            </a:r>
            <a:r>
              <a:rPr lang="en-US" dirty="0" smtClean="0"/>
              <a:t> as views para warm-up</a:t>
            </a:r>
          </a:p>
          <a:p>
            <a:r>
              <a:rPr lang="en-US" dirty="0" smtClean="0"/>
              <a:t>Output caching</a:t>
            </a:r>
          </a:p>
          <a:p>
            <a:r>
              <a:rPr lang="en-US" dirty="0" err="1" smtClean="0"/>
              <a:t>Previna</a:t>
            </a:r>
            <a:r>
              <a:rPr lang="en-US" dirty="0" smtClean="0"/>
              <a:t> Over posting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062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Ferramentas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056"/>
            <a:ext cx="5050536" cy="503847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Logging e tracing</a:t>
            </a:r>
          </a:p>
          <a:p>
            <a:pPr lvl="1"/>
            <a:r>
              <a:rPr lang="en-US" dirty="0" smtClean="0"/>
              <a:t>Log4net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Elmah</a:t>
            </a:r>
            <a:endParaRPr lang="en-US" dirty="0" smtClean="0"/>
          </a:p>
          <a:p>
            <a:r>
              <a:rPr lang="en-US" b="1" dirty="0" err="1" smtClean="0"/>
              <a:t>Segurança</a:t>
            </a:r>
            <a:endParaRPr lang="en-US" b="1" dirty="0" smtClean="0"/>
          </a:p>
          <a:p>
            <a:pPr lvl="1"/>
            <a:r>
              <a:rPr lang="en-US" dirty="0" smtClean="0"/>
              <a:t>Fluent Security</a:t>
            </a:r>
          </a:p>
          <a:p>
            <a:r>
              <a:rPr lang="en-US" b="1" dirty="0" err="1" smtClean="0"/>
              <a:t>Validações</a:t>
            </a:r>
            <a:endParaRPr lang="en-US" b="1" dirty="0" smtClean="0"/>
          </a:p>
          <a:p>
            <a:pPr lvl="1"/>
            <a:r>
              <a:rPr lang="en-US" dirty="0" smtClean="0"/>
              <a:t>Fluent Validation</a:t>
            </a:r>
          </a:p>
          <a:p>
            <a:r>
              <a:rPr lang="en-US" dirty="0" err="1" smtClean="0"/>
              <a:t>Flurl</a:t>
            </a:r>
            <a:endParaRPr lang="en-US" dirty="0" smtClean="0"/>
          </a:p>
          <a:p>
            <a:r>
              <a:rPr lang="en-US" b="1" dirty="0" err="1" smtClean="0"/>
              <a:t>Acesso</a:t>
            </a:r>
            <a:r>
              <a:rPr lang="en-US" b="1" dirty="0" smtClean="0"/>
              <a:t> a dados: ORMs</a:t>
            </a:r>
          </a:p>
          <a:p>
            <a:pPr lvl="1"/>
            <a:r>
              <a:rPr lang="en-US" dirty="0" smtClean="0"/>
              <a:t>Entity Framework</a:t>
            </a:r>
          </a:p>
          <a:p>
            <a:pPr lvl="1"/>
            <a:r>
              <a:rPr lang="en-US" dirty="0" err="1" smtClean="0"/>
              <a:t>Nhibernate</a:t>
            </a:r>
            <a:endParaRPr lang="en-US" dirty="0" smtClean="0"/>
          </a:p>
          <a:p>
            <a:pPr lvl="1"/>
            <a:r>
              <a:rPr lang="en-US" dirty="0" smtClean="0"/>
              <a:t>Micro ORMs</a:t>
            </a:r>
          </a:p>
          <a:p>
            <a:pPr lvl="2"/>
            <a:r>
              <a:rPr lang="en-US" dirty="0"/>
              <a:t>Dapper</a:t>
            </a:r>
          </a:p>
          <a:p>
            <a:pPr lvl="2"/>
            <a:r>
              <a:rPr lang="en-US" dirty="0" err="1" smtClean="0"/>
              <a:t>PetaPoco</a:t>
            </a:r>
            <a:endParaRPr lang="en-US" dirty="0"/>
          </a:p>
          <a:p>
            <a:pPr lvl="2"/>
            <a:r>
              <a:rPr lang="en-US" dirty="0" err="1" smtClean="0"/>
              <a:t>OrmLite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18376" y="1472056"/>
            <a:ext cx="5050536" cy="5038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Auto</a:t>
            </a:r>
            <a:r>
              <a:rPr lang="en-US" sz="2400" dirty="0" smtClean="0"/>
              <a:t> </a:t>
            </a:r>
            <a:r>
              <a:rPr lang="en-US" sz="2400" b="1" dirty="0" smtClean="0"/>
              <a:t>mapper</a:t>
            </a:r>
          </a:p>
          <a:p>
            <a:r>
              <a:rPr lang="en-US" sz="2400" b="1" dirty="0" smtClean="0"/>
              <a:t>Cache</a:t>
            </a:r>
          </a:p>
          <a:p>
            <a:pPr lvl="1"/>
            <a:r>
              <a:rPr lang="en-US" sz="2000" dirty="0" err="1" smtClean="0"/>
              <a:t>Redis</a:t>
            </a:r>
            <a:endParaRPr lang="en-US" sz="2000" dirty="0" smtClean="0"/>
          </a:p>
          <a:p>
            <a:pPr lvl="1"/>
            <a:r>
              <a:rPr lang="en-US" sz="2000" dirty="0" err="1" smtClean="0"/>
              <a:t>MainCache</a:t>
            </a:r>
            <a:endParaRPr lang="en-US" sz="2000" dirty="0" smtClean="0"/>
          </a:p>
          <a:p>
            <a:r>
              <a:rPr lang="en-US" sz="2400" b="1" dirty="0" err="1" smtClean="0"/>
              <a:t>RazorGenerator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8902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Futuro</a:t>
            </a:r>
            <a:r>
              <a:rPr lang="en-US" dirty="0" smtClean="0"/>
              <a:t> do ASP.NET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53046"/>
            <a:ext cx="8946541" cy="4969674"/>
          </a:xfrm>
        </p:spPr>
        <p:txBody>
          <a:bodyPr>
            <a:normAutofit/>
          </a:bodyPr>
          <a:lstStyle/>
          <a:p>
            <a:r>
              <a:rPr lang="en-US" dirty="0" smtClean="0"/>
              <a:t>ASP.NET 5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multiplataforma</a:t>
            </a:r>
            <a:endParaRPr lang="en-US" dirty="0" smtClean="0"/>
          </a:p>
          <a:p>
            <a:r>
              <a:rPr lang="en-US" dirty="0" smtClean="0"/>
              <a:t>Novo </a:t>
            </a:r>
            <a:r>
              <a:rPr lang="en-US" dirty="0" err="1" smtClean="0"/>
              <a:t>compilador</a:t>
            </a:r>
            <a:r>
              <a:rPr lang="en-US" dirty="0" smtClean="0"/>
              <a:t> (Roslyn)</a:t>
            </a:r>
          </a:p>
          <a:p>
            <a:r>
              <a:rPr lang="en-US" dirty="0" err="1" smtClean="0"/>
              <a:t>Divisão</a:t>
            </a:r>
            <a:r>
              <a:rPr lang="en-US" dirty="0" smtClean="0"/>
              <a:t> de </a:t>
            </a:r>
            <a:r>
              <a:rPr lang="en-US" dirty="0" err="1" smtClean="0"/>
              <a:t>responsabilidade</a:t>
            </a:r>
            <a:r>
              <a:rPr lang="en-US" dirty="0" smtClean="0"/>
              <a:t> entre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gerenciadores</a:t>
            </a:r>
            <a:r>
              <a:rPr lang="en-US" dirty="0" smtClean="0"/>
              <a:t> de </a:t>
            </a:r>
            <a:r>
              <a:rPr lang="en-US" dirty="0" err="1" smtClean="0"/>
              <a:t>pacotes</a:t>
            </a:r>
            <a:endParaRPr lang="en-US" dirty="0" smtClean="0"/>
          </a:p>
          <a:p>
            <a:pPr lvl="1"/>
            <a:r>
              <a:rPr lang="en-US" dirty="0" err="1" smtClean="0"/>
              <a:t>Nuget</a:t>
            </a:r>
            <a:r>
              <a:rPr lang="en-US" dirty="0" smtClean="0"/>
              <a:t>: Server-side</a:t>
            </a:r>
          </a:p>
          <a:p>
            <a:pPr lvl="1"/>
            <a:r>
              <a:rPr lang="en-US" dirty="0" smtClean="0"/>
              <a:t>Bower: Client-side</a:t>
            </a:r>
          </a:p>
          <a:p>
            <a:r>
              <a:rPr lang="en-US" dirty="0" smtClean="0"/>
              <a:t>System.Web.dll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estará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disponível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Compilação</a:t>
            </a:r>
            <a:r>
              <a:rPr lang="en-US" dirty="0" smtClean="0"/>
              <a:t> </a:t>
            </a:r>
            <a:r>
              <a:rPr lang="en-US" dirty="0" err="1" smtClean="0"/>
              <a:t>dinâmica</a:t>
            </a:r>
            <a:endParaRPr lang="en-US" dirty="0" smtClean="0"/>
          </a:p>
          <a:p>
            <a:r>
              <a:rPr lang="en-US" dirty="0" err="1" smtClean="0"/>
              <a:t>Arquivos</a:t>
            </a:r>
            <a:r>
              <a:rPr lang="en-US" dirty="0" smtClean="0"/>
              <a:t> de </a:t>
            </a:r>
            <a:r>
              <a:rPr lang="en-US" dirty="0" err="1" smtClean="0"/>
              <a:t>configurações</a:t>
            </a:r>
            <a:r>
              <a:rPr lang="en-US" dirty="0" smtClean="0"/>
              <a:t> </a:t>
            </a:r>
            <a:r>
              <a:rPr lang="en-US" dirty="0" err="1" smtClean="0"/>
              <a:t>serão</a:t>
            </a:r>
            <a:r>
              <a:rPr lang="en-US" dirty="0" smtClean="0"/>
              <a:t> </a:t>
            </a:r>
            <a:r>
              <a:rPr lang="en-US" dirty="0" err="1" smtClean="0"/>
              <a:t>baseados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JSON</a:t>
            </a:r>
          </a:p>
          <a:p>
            <a:r>
              <a:rPr lang="en-US" dirty="0" smtClean="0"/>
              <a:t>View Components</a:t>
            </a:r>
          </a:p>
          <a:p>
            <a:r>
              <a:rPr lang="en-US" dirty="0" smtClean="0"/>
              <a:t>Tag Helpers</a:t>
            </a:r>
          </a:p>
        </p:txBody>
      </p:sp>
    </p:spTree>
    <p:extLst>
      <p:ext uri="{BB962C8B-B14F-4D97-AF65-F5344CB8AC3E}">
        <p14:creationId xmlns:p14="http://schemas.microsoft.com/office/powerpoint/2010/main" val="1578753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" y="2815717"/>
            <a:ext cx="10515600" cy="1325563"/>
          </a:xfrm>
        </p:spPr>
        <p:txBody>
          <a:bodyPr/>
          <a:lstStyle/>
          <a:p>
            <a:r>
              <a:rPr lang="en-US" dirty="0" err="1" smtClean="0"/>
              <a:t>Perguntas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3229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Padrão</a:t>
            </a:r>
            <a:r>
              <a:rPr lang="en-US" dirty="0" smtClean="0"/>
              <a:t> MVC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877845" cy="4351338"/>
          </a:xfrm>
        </p:spPr>
        <p:txBody>
          <a:bodyPr/>
          <a:lstStyle/>
          <a:p>
            <a:r>
              <a:rPr lang="pt-BR" dirty="0" smtClean="0"/>
              <a:t>Originalmente </a:t>
            </a:r>
            <a:r>
              <a:rPr lang="pt-BR" dirty="0"/>
              <a:t>nomeada como </a:t>
            </a:r>
            <a:r>
              <a:rPr lang="pt-BR" dirty="0" smtClean="0"/>
              <a:t>Thing-Mode-View-Editor</a:t>
            </a:r>
          </a:p>
          <a:p>
            <a:r>
              <a:rPr lang="pt-BR" dirty="0"/>
              <a:t>Originada na comunidade Smalltalk, mais específico na Xerox PARC entre 1970s e 1980s</a:t>
            </a:r>
          </a:p>
          <a:p>
            <a:r>
              <a:rPr lang="pt-BR" dirty="0" smtClean="0"/>
              <a:t>Perde força em 1980s com o surgimento do conceito de event-drive design</a:t>
            </a:r>
          </a:p>
          <a:p>
            <a:r>
              <a:rPr lang="pt-BR" dirty="0" smtClean="0"/>
              <a:t>Ressurgimento do padrão na plataforma web em 2003 pela comunidade Ruby</a:t>
            </a:r>
          </a:p>
          <a:p>
            <a:endParaRPr lang="pt-BR" dirty="0" smtClean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716045" y="1825625"/>
            <a:ext cx="47932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1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432711"/>
            <a:ext cx="10515600" cy="1325563"/>
          </a:xfrm>
        </p:spPr>
        <p:txBody>
          <a:bodyPr/>
          <a:lstStyle/>
          <a:p>
            <a:r>
              <a:rPr lang="en-US" dirty="0" err="1" smtClean="0"/>
              <a:t>Plataforma</a:t>
            </a:r>
            <a:r>
              <a:rPr lang="en-US" dirty="0" smtClean="0"/>
              <a:t> ASP.NET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gray">
          <a:xfrm>
            <a:off x="736603" y="4696903"/>
            <a:ext cx="10405530" cy="1466765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ASP.NET</a:t>
            </a:r>
            <a:endParaRPr lang="en-US" sz="54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736601" y="3143425"/>
            <a:ext cx="1621903" cy="144593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Forms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736600" y="1507522"/>
            <a:ext cx="6587067" cy="1528363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Sites</a:t>
            </a:r>
            <a:endParaRPr lang="en-US" sz="54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2493327" y="3143425"/>
            <a:ext cx="1621903" cy="144593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Pages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gray">
          <a:xfrm>
            <a:off x="4250051" y="3143425"/>
            <a:ext cx="5135353" cy="608978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Single Page Apps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4250052" y="3859945"/>
            <a:ext cx="3073615" cy="72941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MVC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7458490" y="3859945"/>
            <a:ext cx="1926916" cy="72941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 API</a:t>
            </a:r>
            <a:endParaRPr lang="en-US" sz="32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9520230" y="3143425"/>
            <a:ext cx="1621903" cy="144593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SignalR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gray">
          <a:xfrm>
            <a:off x="7458491" y="1507523"/>
            <a:ext cx="3683642" cy="1528363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Services</a:t>
            </a:r>
            <a:endParaRPr lang="en-US" sz="54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259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24" y="2017957"/>
            <a:ext cx="3285744" cy="2115131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Estrutura</a:t>
            </a:r>
            <a:r>
              <a:rPr lang="en-US" dirty="0" smtClean="0"/>
              <a:t> do ASP.NET Core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gray">
          <a:xfrm>
            <a:off x="4917970" y="475261"/>
            <a:ext cx="1745551" cy="890244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 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Forms</a:t>
            </a:r>
            <a:endParaRPr lang="en-US" sz="28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6739721" y="475261"/>
            <a:ext cx="1756727" cy="890244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MVC</a:t>
            </a:r>
            <a:endParaRPr lang="en-US" sz="28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10383223" y="463297"/>
            <a:ext cx="1179154" cy="3072912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SignalR</a:t>
            </a:r>
            <a:endParaRPr lang="en-US" sz="28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8561472" y="463297"/>
            <a:ext cx="1745551" cy="902207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 </a:t>
            </a:r>
            <a:r>
              <a:rPr lang="en-US" sz="2800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Api</a:t>
            </a:r>
            <a:endParaRPr lang="en-US" sz="28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gray">
          <a:xfrm>
            <a:off x="4929146" y="1435188"/>
            <a:ext cx="5400229" cy="664623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Developer tooling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User profiles, model binding, sitemaps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gray">
          <a:xfrm>
            <a:off x="4917970" y="2871586"/>
            <a:ext cx="5400229" cy="664623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Url</a:t>
            </a: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 management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Routing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4917970" y="2153387"/>
            <a:ext cx="5400229" cy="664623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Caching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Output &amp; Data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gray">
          <a:xfrm>
            <a:off x="4917970" y="3617749"/>
            <a:ext cx="6644407" cy="664623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Security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AuthN</a:t>
            </a: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AuthZ</a:t>
            </a: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, Request validation, </a:t>
            </a:r>
            <a:r>
              <a:rPr lang="en-US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AntiXss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gray">
          <a:xfrm>
            <a:off x="4917970" y="5034031"/>
            <a:ext cx="6644407" cy="66462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Management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Site health events and monitoring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gray">
          <a:xfrm>
            <a:off x="4929146" y="4315832"/>
            <a:ext cx="6622055" cy="664623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Protocol abstraction &amp; tooling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Request/Response/Session/Server, </a:t>
            </a:r>
            <a:r>
              <a:rPr lang="en-US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WebSockets</a:t>
            </a: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, etc.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gray">
          <a:xfrm>
            <a:off x="4917970" y="5752230"/>
            <a:ext cx="6633230" cy="66462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Hosting model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Configuration, file handling, compilation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293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 NET MVC</a:t>
            </a:r>
            <a:endParaRPr lang="en-US" dirty="0"/>
          </a:p>
        </p:txBody>
      </p:sp>
      <p:pic>
        <p:nvPicPr>
          <p:cNvPr id="38" name="Picture 37" descr="http://joel.inpointform.net/wp-content/uploads/2011/05/mvc_mvp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704" y="1710664"/>
            <a:ext cx="6266688" cy="41293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6111" y="1600936"/>
            <a:ext cx="4430387" cy="4351338"/>
          </a:xfrm>
        </p:spPr>
        <p:txBody>
          <a:bodyPr/>
          <a:lstStyle/>
          <a:p>
            <a:r>
              <a:rPr lang="pt-BR" dirty="0" smtClean="0"/>
              <a:t>Em 2009 foi lançada a primeira versão do ASP.NET MVC</a:t>
            </a:r>
          </a:p>
        </p:txBody>
      </p:sp>
    </p:spTree>
    <p:extLst>
      <p:ext uri="{BB962C8B-B14F-4D97-AF65-F5344CB8AC3E}">
        <p14:creationId xmlns:p14="http://schemas.microsoft.com/office/powerpoint/2010/main" val="423940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vs Request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7401"/>
            <a:ext cx="4879848" cy="46195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Fig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112" y="1557401"/>
            <a:ext cx="5330952" cy="46195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6201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/>
              <a:t>Estrutura</a:t>
            </a:r>
            <a:r>
              <a:rPr lang="en-US" sz="4000" dirty="0" smtClean="0"/>
              <a:t> do </a:t>
            </a:r>
            <a:r>
              <a:rPr lang="en-US" sz="4000" dirty="0" err="1" smtClean="0"/>
              <a:t>Projeto</a:t>
            </a:r>
            <a:r>
              <a:rPr lang="en-US" sz="4000" dirty="0" smtClean="0"/>
              <a:t> e a </a:t>
            </a:r>
            <a:r>
              <a:rPr lang="en-US" sz="4000" dirty="0" err="1" smtClean="0"/>
              <a:t>organização</a:t>
            </a:r>
            <a:r>
              <a:rPr lang="en-US" sz="4000" dirty="0" smtClean="0"/>
              <a:t> de </a:t>
            </a:r>
            <a:r>
              <a:rPr lang="en-US" sz="4000" dirty="0" err="1" smtClean="0"/>
              <a:t>diretórios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81936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5082</TotalTime>
  <Words>845</Words>
  <Application>Microsoft Office PowerPoint</Application>
  <PresentationFormat>Widescreen</PresentationFormat>
  <Paragraphs>293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Century Gothic</vt:lpstr>
      <vt:lpstr>Consolas</vt:lpstr>
      <vt:lpstr>Segoe UI</vt:lpstr>
      <vt:lpstr>Segoe UI Light</vt:lpstr>
      <vt:lpstr>Wingdings 3</vt:lpstr>
      <vt:lpstr>Ion</vt:lpstr>
      <vt:lpstr>ASP.NET MVC</vt:lpstr>
      <vt:lpstr>Tópicos</vt:lpstr>
      <vt:lpstr>Web</vt:lpstr>
      <vt:lpstr>O Padrão MVC </vt:lpstr>
      <vt:lpstr>Plataforma ASP.NET</vt:lpstr>
      <vt:lpstr>Estrutura do ASP.NET Core</vt:lpstr>
      <vt:lpstr>ASP. NET MVC</vt:lpstr>
      <vt:lpstr>Component vs Request Framework</vt:lpstr>
      <vt:lpstr>Estrutura do Projeto e a organização de diretórios</vt:lpstr>
      <vt:lpstr>Views</vt:lpstr>
      <vt:lpstr>Html Helpers</vt:lpstr>
      <vt:lpstr>Layouts</vt:lpstr>
      <vt:lpstr>Controllers</vt:lpstr>
      <vt:lpstr>Armazenamento web </vt:lpstr>
      <vt:lpstr>Models</vt:lpstr>
      <vt:lpstr>Preparando a sua View Model</vt:lpstr>
      <vt:lpstr>Criando validações com Data annotations </vt:lpstr>
      <vt:lpstr>Onde a validação ocorre?</vt:lpstr>
      <vt:lpstr>Routing</vt:lpstr>
      <vt:lpstr>Attribute Routing</vt:lpstr>
      <vt:lpstr>Filters</vt:lpstr>
      <vt:lpstr>Execução normal de uma Action</vt:lpstr>
      <vt:lpstr>Execução quando se utiliza Filters</vt:lpstr>
      <vt:lpstr>Filters de segurança</vt:lpstr>
      <vt:lpstr>HandleError e OutputCache</vt:lpstr>
      <vt:lpstr>Bundles e Minification</vt:lpstr>
      <vt:lpstr>Segurança: autorização e autenticação</vt:lpstr>
      <vt:lpstr>ASP.NET Identity</vt:lpstr>
      <vt:lpstr>Recursos do Identity</vt:lpstr>
      <vt:lpstr>Enfim, vamos programar…</vt:lpstr>
      <vt:lpstr>Melhores práticas</vt:lpstr>
      <vt:lpstr>Ferramentas</vt:lpstr>
      <vt:lpstr>Futuro do ASP.NET</vt:lpstr>
      <vt:lpstr>Perguntas?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Lucas Lana</dc:creator>
  <cp:lastModifiedBy>Leonardo Lucas Lana</cp:lastModifiedBy>
  <cp:revision>75</cp:revision>
  <dcterms:created xsi:type="dcterms:W3CDTF">2015-07-18T21:01:27Z</dcterms:created>
  <dcterms:modified xsi:type="dcterms:W3CDTF">2015-07-24T20:39:31Z</dcterms:modified>
</cp:coreProperties>
</file>