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301" r:id="rId5"/>
    <p:sldId id="270" r:id="rId6"/>
    <p:sldId id="274" r:id="rId7"/>
    <p:sldId id="293" r:id="rId8"/>
    <p:sldId id="300" r:id="rId9"/>
    <p:sldId id="294" r:id="rId10"/>
    <p:sldId id="295" r:id="rId11"/>
    <p:sldId id="296" r:id="rId12"/>
    <p:sldId id="297" r:id="rId13"/>
    <p:sldId id="261" r:id="rId14"/>
    <p:sldId id="278" r:id="rId15"/>
    <p:sldId id="289" r:id="rId16"/>
    <p:sldId id="298" r:id="rId17"/>
    <p:sldId id="260" r:id="rId18"/>
    <p:sldId id="283" r:id="rId19"/>
    <p:sldId id="303" r:id="rId20"/>
    <p:sldId id="262" r:id="rId21"/>
    <p:sldId id="281" r:id="rId22"/>
    <p:sldId id="292" r:id="rId23"/>
    <p:sldId id="282" r:id="rId24"/>
    <p:sldId id="272" r:id="rId25"/>
    <p:sldId id="302" r:id="rId26"/>
    <p:sldId id="288" r:id="rId27"/>
    <p:sldId id="277" r:id="rId28"/>
    <p:sldId id="263" r:id="rId29"/>
    <p:sldId id="284" r:id="rId30"/>
    <p:sldId id="299" r:id="rId31"/>
    <p:sldId id="286" r:id="rId32"/>
    <p:sldId id="264" r:id="rId33"/>
    <p:sldId id="290" r:id="rId34"/>
    <p:sldId id="291" r:id="rId35"/>
    <p:sldId id="265" r:id="rId36"/>
    <p:sldId id="287" r:id="rId37"/>
    <p:sldId id="269" r:id="rId38"/>
    <p:sldId id="267" r:id="rId39"/>
    <p:sldId id="266" r:id="rId40"/>
    <p:sldId id="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3C2FD-AC01-4CF8-B356-37A7C472C0D6}" type="doc">
      <dgm:prSet loTypeId="urn:microsoft.com/office/officeart/2005/8/layout/arrow2" loCatId="process" qsTypeId="urn:microsoft.com/office/officeart/2005/8/quickstyle/simple3" qsCatId="simple" csTypeId="urn:microsoft.com/office/officeart/2005/8/colors/accent1_5" csCatId="accent1" phldr="1"/>
      <dgm:spPr/>
    </dgm:pt>
    <dgm:pt modelId="{AE81220D-6CCE-4710-94E2-98E20B1C5B80}">
      <dgm:prSet phldrT="[Text]" custT="1"/>
      <dgm:spPr/>
      <dgm:t>
        <a:bodyPr/>
        <a:lstStyle/>
        <a:p>
          <a:r>
            <a:rPr lang="en-US" sz="1800" dirty="0" smtClean="0"/>
            <a:t>ASP.NET 1.1</a:t>
          </a:r>
          <a:br>
            <a:rPr lang="en-US" sz="1800" dirty="0" smtClean="0"/>
          </a:br>
          <a:r>
            <a:rPr lang="en-US" sz="1800" dirty="0" smtClean="0"/>
            <a:t>N/A</a:t>
          </a:r>
          <a:endParaRPr lang="en-US" sz="1800" dirty="0"/>
        </a:p>
      </dgm:t>
    </dgm:pt>
    <dgm:pt modelId="{CCC83548-87BE-49B2-8BDA-F0C2255CECCB}" type="parTrans" cxnId="{490C67D3-5F27-47E7-8928-6CD685E0A7AD}">
      <dgm:prSet/>
      <dgm:spPr/>
      <dgm:t>
        <a:bodyPr/>
        <a:lstStyle/>
        <a:p>
          <a:endParaRPr lang="en-US"/>
        </a:p>
      </dgm:t>
    </dgm:pt>
    <dgm:pt modelId="{AD85DC56-689F-429A-BED6-D4565307024E}" type="sibTrans" cxnId="{490C67D3-5F27-47E7-8928-6CD685E0A7AD}">
      <dgm:prSet/>
      <dgm:spPr/>
      <dgm:t>
        <a:bodyPr/>
        <a:lstStyle/>
        <a:p>
          <a:endParaRPr lang="en-US"/>
        </a:p>
      </dgm:t>
    </dgm:pt>
    <dgm:pt modelId="{DDD274C9-D270-426C-AF27-80340598DB4A}">
      <dgm:prSet phldrT="[Text]" custT="1"/>
      <dgm:spPr/>
      <dgm:t>
        <a:bodyPr/>
        <a:lstStyle/>
        <a:p>
          <a:r>
            <a:rPr lang="en-US" sz="1800" dirty="0" smtClean="0"/>
            <a:t>ASP.NET 4</a:t>
          </a:r>
          <a:br>
            <a:rPr lang="en-US" sz="1800" dirty="0" smtClean="0"/>
          </a:br>
          <a:r>
            <a:rPr lang="en-US" sz="1800" dirty="0" smtClean="0"/>
            <a:t>Simple Membership</a:t>
          </a:r>
        </a:p>
      </dgm:t>
    </dgm:pt>
    <dgm:pt modelId="{9416ECF4-5D33-451A-BD18-8C8798519E07}" type="parTrans" cxnId="{FD7604EB-AB53-4A44-95BD-907B1D6036A3}">
      <dgm:prSet/>
      <dgm:spPr/>
      <dgm:t>
        <a:bodyPr/>
        <a:lstStyle/>
        <a:p>
          <a:endParaRPr lang="en-US"/>
        </a:p>
      </dgm:t>
    </dgm:pt>
    <dgm:pt modelId="{E127B659-D9A9-4CA4-BD96-6FDAEFCA8C63}" type="sibTrans" cxnId="{FD7604EB-AB53-4A44-95BD-907B1D6036A3}">
      <dgm:prSet/>
      <dgm:spPr/>
      <dgm:t>
        <a:bodyPr/>
        <a:lstStyle/>
        <a:p>
          <a:endParaRPr lang="en-US"/>
        </a:p>
      </dgm:t>
    </dgm:pt>
    <dgm:pt modelId="{2E1B50D5-8F05-4BB8-B651-B0757621529F}">
      <dgm:prSet phldrT="[Text]"/>
      <dgm:spPr/>
      <dgm:t>
        <a:bodyPr/>
        <a:lstStyle/>
        <a:p>
          <a:r>
            <a:rPr lang="en-US" dirty="0" smtClean="0"/>
            <a:t>ASP.NET 4.5</a:t>
          </a:r>
          <a:br>
            <a:rPr lang="en-US" dirty="0" smtClean="0"/>
          </a:br>
          <a:r>
            <a:rPr lang="en-US" dirty="0" smtClean="0"/>
            <a:t>One ASP.NET Identity</a:t>
          </a:r>
          <a:endParaRPr lang="en-US" dirty="0"/>
        </a:p>
      </dgm:t>
    </dgm:pt>
    <dgm:pt modelId="{393DFC84-3800-4D12-A81C-99E213138A7C}" type="parTrans" cxnId="{85078697-FFE8-4496-BFFC-693FD249B112}">
      <dgm:prSet/>
      <dgm:spPr/>
      <dgm:t>
        <a:bodyPr/>
        <a:lstStyle/>
        <a:p>
          <a:endParaRPr lang="en-US"/>
        </a:p>
      </dgm:t>
    </dgm:pt>
    <dgm:pt modelId="{F19447FD-886E-4459-9E81-7DA14D3D9765}" type="sibTrans" cxnId="{85078697-FFE8-4496-BFFC-693FD249B112}">
      <dgm:prSet/>
      <dgm:spPr/>
      <dgm:t>
        <a:bodyPr/>
        <a:lstStyle/>
        <a:p>
          <a:endParaRPr lang="en-US"/>
        </a:p>
      </dgm:t>
    </dgm:pt>
    <dgm:pt modelId="{8E7C0621-0E7C-44CC-B0DC-F572F28F79B3}">
      <dgm:prSet phldrT="[Text]" custT="1"/>
      <dgm:spPr/>
      <dgm:t>
        <a:bodyPr/>
        <a:lstStyle/>
        <a:p>
          <a:r>
            <a:rPr lang="en-US" sz="1600" dirty="0" smtClean="0"/>
            <a:t>ASP.NET 2.0</a:t>
          </a:r>
          <a:br>
            <a:rPr lang="en-US" sz="1600" dirty="0" smtClean="0"/>
          </a:br>
          <a:r>
            <a:rPr lang="en-US" sz="1600" dirty="0" smtClean="0"/>
            <a:t>Membership Provider</a:t>
          </a:r>
          <a:endParaRPr lang="en-US" sz="1600" dirty="0"/>
        </a:p>
      </dgm:t>
    </dgm:pt>
    <dgm:pt modelId="{47EBA13B-2F61-482B-8A63-1AF23F22C1AD}" type="parTrans" cxnId="{761D460E-C418-4BC3-9B9A-5E0782E4A904}">
      <dgm:prSet/>
      <dgm:spPr/>
      <dgm:t>
        <a:bodyPr/>
        <a:lstStyle/>
        <a:p>
          <a:endParaRPr lang="en-US"/>
        </a:p>
      </dgm:t>
    </dgm:pt>
    <dgm:pt modelId="{ED55576A-40E0-485D-8B24-C86686975644}" type="sibTrans" cxnId="{761D460E-C418-4BC3-9B9A-5E0782E4A904}">
      <dgm:prSet/>
      <dgm:spPr/>
      <dgm:t>
        <a:bodyPr/>
        <a:lstStyle/>
        <a:p>
          <a:endParaRPr lang="en-US"/>
        </a:p>
      </dgm:t>
    </dgm:pt>
    <dgm:pt modelId="{873985C0-B3D7-4D7E-B27D-43584CD3EDB0}">
      <dgm:prSet phldrT="[Text]" custT="1"/>
      <dgm:spPr/>
      <dgm:t>
        <a:bodyPr/>
        <a:lstStyle/>
        <a:p>
          <a:r>
            <a:rPr lang="en-US" sz="1800" dirty="0" smtClean="0"/>
            <a:t>ASP.NET 4/4.5</a:t>
          </a:r>
          <a:br>
            <a:rPr lang="en-US" sz="1800" dirty="0" smtClean="0"/>
          </a:br>
          <a:r>
            <a:rPr lang="en-US" sz="1800" dirty="0" smtClean="0"/>
            <a:t>Universal Providers</a:t>
          </a:r>
          <a:endParaRPr lang="en-US" sz="1800" dirty="0"/>
        </a:p>
      </dgm:t>
    </dgm:pt>
    <dgm:pt modelId="{5484F590-8919-4E67-8992-B4EE131F93FE}" type="parTrans" cxnId="{D428E194-7439-4682-97D2-388C60F74435}">
      <dgm:prSet/>
      <dgm:spPr/>
      <dgm:t>
        <a:bodyPr/>
        <a:lstStyle/>
        <a:p>
          <a:endParaRPr lang="en-US"/>
        </a:p>
      </dgm:t>
    </dgm:pt>
    <dgm:pt modelId="{D981B453-17CB-4682-A7F3-663D57ED70F0}" type="sibTrans" cxnId="{D428E194-7439-4682-97D2-388C60F74435}">
      <dgm:prSet/>
      <dgm:spPr/>
      <dgm:t>
        <a:bodyPr/>
        <a:lstStyle/>
        <a:p>
          <a:endParaRPr lang="en-US"/>
        </a:p>
      </dgm:t>
    </dgm:pt>
    <dgm:pt modelId="{C6D90047-0FA3-4EBD-A881-961569F2080D}" type="pres">
      <dgm:prSet presAssocID="{C653C2FD-AC01-4CF8-B356-37A7C472C0D6}" presName="arrowDiagram" presStyleCnt="0">
        <dgm:presLayoutVars>
          <dgm:chMax val="5"/>
          <dgm:dir/>
          <dgm:resizeHandles val="exact"/>
        </dgm:presLayoutVars>
      </dgm:prSet>
      <dgm:spPr/>
    </dgm:pt>
    <dgm:pt modelId="{C86777CB-B33D-4C8A-9511-C3D973658E12}" type="pres">
      <dgm:prSet presAssocID="{C653C2FD-AC01-4CF8-B356-37A7C472C0D6}" presName="arrow" presStyleLbl="bgShp" presStyleIdx="0" presStyleCnt="1" custScaleX="109097" custLinFactNeighborX="-2030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D0217A3-B00F-45B9-80D4-0BD3C0059D4C}" type="pres">
      <dgm:prSet presAssocID="{C653C2FD-AC01-4CF8-B356-37A7C472C0D6}" presName="arrowDiagram5" presStyleCnt="0"/>
      <dgm:spPr/>
    </dgm:pt>
    <dgm:pt modelId="{368BC525-FAD0-44BA-A568-518BDEDA1A3A}" type="pres">
      <dgm:prSet presAssocID="{AE81220D-6CCE-4710-94E2-98E20B1C5B80}" presName="bullet5a" presStyleLbl="node1" presStyleIdx="0" presStyleCnt="5" custLinFactX="-2959" custLinFactNeighborX="-100000" custLinFactNeighborY="-24669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7CB05DE3-CF21-4A41-A117-C2056143086F}" type="pres">
      <dgm:prSet presAssocID="{AE81220D-6CCE-4710-94E2-98E20B1C5B80}" presName="textBox5a" presStyleLbl="revTx" presStyleIdx="0" presStyleCnt="5" custScaleX="155954" custScaleY="67318" custLinFactNeighborX="-11219" custLinFactNeighborY="-6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409C-3E0E-401F-A17D-161E2051613C}" type="pres">
      <dgm:prSet presAssocID="{8E7C0621-0E7C-44CC-B0DC-F572F28F79B3}" presName="bullet5b" presStyleLbl="node1" presStyleIdx="1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2FAA0972-8FDA-45DF-AEB1-EB1B640F1122}" type="pres">
      <dgm:prSet presAssocID="{8E7C0621-0E7C-44CC-B0DC-F572F28F79B3}" presName="textBox5b" presStyleLbl="revTx" presStyleIdx="1" presStyleCnt="5" custScaleX="137331" custScaleY="44560" custLinFactNeighborX="-87660" custLinFactNeighborY="-79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DA9B7-E5D0-4D62-BCF4-19D60FA04F50}" type="pres">
      <dgm:prSet presAssocID="{DDD274C9-D270-426C-AF27-80340598DB4A}" presName="bullet5c" presStyleLbl="node1" presStyleIdx="2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CC6365D6-BC5A-4662-88C2-460380F95395}" type="pres">
      <dgm:prSet presAssocID="{DDD274C9-D270-426C-AF27-80340598DB4A}" presName="textBox5c" presStyleLbl="revTx" presStyleIdx="2" presStyleCnt="5" custScaleX="118124" custScaleY="35810" custLinFactNeighborX="-10919" custLinFactNeighborY="-14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B15F4-CFF9-43D7-862E-CABB501E2892}" type="pres">
      <dgm:prSet presAssocID="{873985C0-B3D7-4D7E-B27D-43584CD3EDB0}" presName="bullet5d" presStyleLbl="node1" presStyleIdx="3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48381EF1-0387-4E13-A84D-28EB559E8678}" type="pres">
      <dgm:prSet presAssocID="{873985C0-B3D7-4D7E-B27D-43584CD3EDB0}" presName="textBox5d" presStyleLbl="revTx" presStyleIdx="3" presStyleCnt="5" custScaleX="144069" custScaleY="19679" custLinFactNeighborX="-77802" custLinFactNeighborY="-73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663D7-ACE9-4775-AA3F-17DDBE267A56}" type="pres">
      <dgm:prSet presAssocID="{2E1B50D5-8F05-4BB8-B651-B0757621529F}" presName="bullet5e" presStyleLbl="node1" presStyleIdx="4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8F385B18-7ECC-490B-B267-043A6C368803}" type="pres">
      <dgm:prSet presAssocID="{2E1B50D5-8F05-4BB8-B651-B0757621529F}" presName="textBox5e" presStyleLbl="revTx" presStyleIdx="4" presStyleCnt="5" custScaleX="128883" custScaleY="26245" custLinFactNeighborX="-31856" custLinFactNeighborY="-17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7D0F22-D4C7-46E7-8871-3C1B391BA4CE}" type="presOf" srcId="{C653C2FD-AC01-4CF8-B356-37A7C472C0D6}" destId="{C6D90047-0FA3-4EBD-A881-961569F2080D}" srcOrd="0" destOrd="0" presId="urn:microsoft.com/office/officeart/2005/8/layout/arrow2"/>
    <dgm:cxn modelId="{FD7604EB-AB53-4A44-95BD-907B1D6036A3}" srcId="{C653C2FD-AC01-4CF8-B356-37A7C472C0D6}" destId="{DDD274C9-D270-426C-AF27-80340598DB4A}" srcOrd="2" destOrd="0" parTransId="{9416ECF4-5D33-451A-BD18-8C8798519E07}" sibTransId="{E127B659-D9A9-4CA4-BD96-6FDAEFCA8C63}"/>
    <dgm:cxn modelId="{85078697-FFE8-4496-BFFC-693FD249B112}" srcId="{C653C2FD-AC01-4CF8-B356-37A7C472C0D6}" destId="{2E1B50D5-8F05-4BB8-B651-B0757621529F}" srcOrd="4" destOrd="0" parTransId="{393DFC84-3800-4D12-A81C-99E213138A7C}" sibTransId="{F19447FD-886E-4459-9E81-7DA14D3D9765}"/>
    <dgm:cxn modelId="{D428E194-7439-4682-97D2-388C60F74435}" srcId="{C653C2FD-AC01-4CF8-B356-37A7C472C0D6}" destId="{873985C0-B3D7-4D7E-B27D-43584CD3EDB0}" srcOrd="3" destOrd="0" parTransId="{5484F590-8919-4E67-8992-B4EE131F93FE}" sibTransId="{D981B453-17CB-4682-A7F3-663D57ED70F0}"/>
    <dgm:cxn modelId="{3A9C2A6B-081D-4570-99B8-DDDC75333185}" type="presOf" srcId="{873985C0-B3D7-4D7E-B27D-43584CD3EDB0}" destId="{48381EF1-0387-4E13-A84D-28EB559E8678}" srcOrd="0" destOrd="0" presId="urn:microsoft.com/office/officeart/2005/8/layout/arrow2"/>
    <dgm:cxn modelId="{42B06C39-C054-473F-9262-BB550E6656D9}" type="presOf" srcId="{8E7C0621-0E7C-44CC-B0DC-F572F28F79B3}" destId="{2FAA0972-8FDA-45DF-AEB1-EB1B640F1122}" srcOrd="0" destOrd="0" presId="urn:microsoft.com/office/officeart/2005/8/layout/arrow2"/>
    <dgm:cxn modelId="{4A477BE7-B9DB-4B9D-B515-3002C6D36FAF}" type="presOf" srcId="{2E1B50D5-8F05-4BB8-B651-B0757621529F}" destId="{8F385B18-7ECC-490B-B267-043A6C368803}" srcOrd="0" destOrd="0" presId="urn:microsoft.com/office/officeart/2005/8/layout/arrow2"/>
    <dgm:cxn modelId="{5B4586BA-D5D9-4B7D-84BA-558C74886892}" type="presOf" srcId="{DDD274C9-D270-426C-AF27-80340598DB4A}" destId="{CC6365D6-BC5A-4662-88C2-460380F95395}" srcOrd="0" destOrd="0" presId="urn:microsoft.com/office/officeart/2005/8/layout/arrow2"/>
    <dgm:cxn modelId="{490C67D3-5F27-47E7-8928-6CD685E0A7AD}" srcId="{C653C2FD-AC01-4CF8-B356-37A7C472C0D6}" destId="{AE81220D-6CCE-4710-94E2-98E20B1C5B80}" srcOrd="0" destOrd="0" parTransId="{CCC83548-87BE-49B2-8BDA-F0C2255CECCB}" sibTransId="{AD85DC56-689F-429A-BED6-D4565307024E}"/>
    <dgm:cxn modelId="{D4BF871A-288C-49B8-9344-3E885F43520C}" type="presOf" srcId="{AE81220D-6CCE-4710-94E2-98E20B1C5B80}" destId="{7CB05DE3-CF21-4A41-A117-C2056143086F}" srcOrd="0" destOrd="0" presId="urn:microsoft.com/office/officeart/2005/8/layout/arrow2"/>
    <dgm:cxn modelId="{761D460E-C418-4BC3-9B9A-5E0782E4A904}" srcId="{C653C2FD-AC01-4CF8-B356-37A7C472C0D6}" destId="{8E7C0621-0E7C-44CC-B0DC-F572F28F79B3}" srcOrd="1" destOrd="0" parTransId="{47EBA13B-2F61-482B-8A63-1AF23F22C1AD}" sibTransId="{ED55576A-40E0-485D-8B24-C86686975644}"/>
    <dgm:cxn modelId="{2A9088E8-601B-4357-BC5C-E305BB35582D}" type="presParOf" srcId="{C6D90047-0FA3-4EBD-A881-961569F2080D}" destId="{C86777CB-B33D-4C8A-9511-C3D973658E12}" srcOrd="0" destOrd="0" presId="urn:microsoft.com/office/officeart/2005/8/layout/arrow2"/>
    <dgm:cxn modelId="{EFD7D8C7-759D-4A05-9026-C59307631D19}" type="presParOf" srcId="{C6D90047-0FA3-4EBD-A881-961569F2080D}" destId="{4D0217A3-B00F-45B9-80D4-0BD3C0059D4C}" srcOrd="1" destOrd="0" presId="urn:microsoft.com/office/officeart/2005/8/layout/arrow2"/>
    <dgm:cxn modelId="{A0C7F5D0-ACAA-4874-B51F-8E2B1CCD3B6D}" type="presParOf" srcId="{4D0217A3-B00F-45B9-80D4-0BD3C0059D4C}" destId="{368BC525-FAD0-44BA-A568-518BDEDA1A3A}" srcOrd="0" destOrd="0" presId="urn:microsoft.com/office/officeart/2005/8/layout/arrow2"/>
    <dgm:cxn modelId="{69D56720-FEBB-439A-9CE8-7E26959CF71D}" type="presParOf" srcId="{4D0217A3-B00F-45B9-80D4-0BD3C0059D4C}" destId="{7CB05DE3-CF21-4A41-A117-C2056143086F}" srcOrd="1" destOrd="0" presId="urn:microsoft.com/office/officeart/2005/8/layout/arrow2"/>
    <dgm:cxn modelId="{7C473B21-9163-4EF2-AC32-84E13E867DC0}" type="presParOf" srcId="{4D0217A3-B00F-45B9-80D4-0BD3C0059D4C}" destId="{C20D409C-3E0E-401F-A17D-161E2051613C}" srcOrd="2" destOrd="0" presId="urn:microsoft.com/office/officeart/2005/8/layout/arrow2"/>
    <dgm:cxn modelId="{171B1161-B85D-4926-A7E3-C99822052AFD}" type="presParOf" srcId="{4D0217A3-B00F-45B9-80D4-0BD3C0059D4C}" destId="{2FAA0972-8FDA-45DF-AEB1-EB1B640F1122}" srcOrd="3" destOrd="0" presId="urn:microsoft.com/office/officeart/2005/8/layout/arrow2"/>
    <dgm:cxn modelId="{55C04B6D-84AB-4061-8AA3-117F432BC5AE}" type="presParOf" srcId="{4D0217A3-B00F-45B9-80D4-0BD3C0059D4C}" destId="{6FBDA9B7-E5D0-4D62-BCF4-19D60FA04F50}" srcOrd="4" destOrd="0" presId="urn:microsoft.com/office/officeart/2005/8/layout/arrow2"/>
    <dgm:cxn modelId="{67FFA8EB-4EAA-46C0-9D33-7B90862B2A15}" type="presParOf" srcId="{4D0217A3-B00F-45B9-80D4-0BD3C0059D4C}" destId="{CC6365D6-BC5A-4662-88C2-460380F95395}" srcOrd="5" destOrd="0" presId="urn:microsoft.com/office/officeart/2005/8/layout/arrow2"/>
    <dgm:cxn modelId="{9A1E6424-0A7C-46FA-846B-4DD28D414361}" type="presParOf" srcId="{4D0217A3-B00F-45B9-80D4-0BD3C0059D4C}" destId="{238B15F4-CFF9-43D7-862E-CABB501E2892}" srcOrd="6" destOrd="0" presId="urn:microsoft.com/office/officeart/2005/8/layout/arrow2"/>
    <dgm:cxn modelId="{291E3643-77D6-47CE-AAC9-27D3027C8EC9}" type="presParOf" srcId="{4D0217A3-B00F-45B9-80D4-0BD3C0059D4C}" destId="{48381EF1-0387-4E13-A84D-28EB559E8678}" srcOrd="7" destOrd="0" presId="urn:microsoft.com/office/officeart/2005/8/layout/arrow2"/>
    <dgm:cxn modelId="{6207606C-151F-40A5-A733-37D7681C9160}" type="presParOf" srcId="{4D0217A3-B00F-45B9-80D4-0BD3C0059D4C}" destId="{4E2663D7-ACE9-4775-AA3F-17DDBE267A56}" srcOrd="8" destOrd="0" presId="urn:microsoft.com/office/officeart/2005/8/layout/arrow2"/>
    <dgm:cxn modelId="{514B4886-152F-4BAE-993B-593C11CE1DB4}" type="presParOf" srcId="{4D0217A3-B00F-45B9-80D4-0BD3C0059D4C}" destId="{8F385B18-7ECC-490B-B267-043A6C36880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77CB-B33D-4C8A-9511-C3D973658E12}">
      <dsp:nvSpPr>
        <dsp:cNvPr id="0" name=""/>
        <dsp:cNvSpPr/>
      </dsp:nvSpPr>
      <dsp:spPr>
        <a:xfrm>
          <a:off x="-17" y="0"/>
          <a:ext cx="7858794" cy="4502183"/>
        </a:xfrm>
        <a:prstGeom prst="swooshArrow">
          <a:avLst>
            <a:gd name="adj1" fmla="val 25000"/>
            <a:gd name="adj2" fmla="val 25000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8BC525-FAD0-44BA-A568-518BDEDA1A3A}">
      <dsp:nvSpPr>
        <dsp:cNvPr id="0" name=""/>
        <dsp:cNvSpPr/>
      </dsp:nvSpPr>
      <dsp:spPr>
        <a:xfrm>
          <a:off x="866594" y="3306951"/>
          <a:ext cx="165680" cy="165680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CB05DE3-CF21-4A41-A117-C2056143086F}">
      <dsp:nvSpPr>
        <dsp:cNvPr id="0" name=""/>
        <dsp:cNvSpPr/>
      </dsp:nvSpPr>
      <dsp:spPr>
        <a:xfrm>
          <a:off x="750141" y="3531054"/>
          <a:ext cx="1471671" cy="72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1.1</a:t>
          </a:r>
          <a:br>
            <a:rPr lang="en-US" sz="1800" kern="1200" dirty="0" smtClean="0"/>
          </a:br>
          <a:r>
            <a:rPr lang="en-US" sz="1800" kern="1200" dirty="0" smtClean="0"/>
            <a:t>N/A</a:t>
          </a:r>
          <a:endParaRPr lang="en-US" sz="1800" kern="1200" dirty="0"/>
        </a:p>
      </dsp:txBody>
      <dsp:txXfrm>
        <a:off x="750141" y="3531054"/>
        <a:ext cx="1471671" cy="721325"/>
      </dsp:txXfrm>
    </dsp:sp>
    <dsp:sp modelId="{C20D409C-3E0E-401F-A17D-161E2051613C}">
      <dsp:nvSpPr>
        <dsp:cNvPr id="0" name=""/>
        <dsp:cNvSpPr/>
      </dsp:nvSpPr>
      <dsp:spPr>
        <a:xfrm>
          <a:off x="1934012" y="2486105"/>
          <a:ext cx="259325" cy="259325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FAA0972-8FDA-45DF-AEB1-EB1B640F1122}">
      <dsp:nvSpPr>
        <dsp:cNvPr id="0" name=""/>
        <dsp:cNvSpPr/>
      </dsp:nvSpPr>
      <dsp:spPr>
        <a:xfrm>
          <a:off x="792256" y="1644642"/>
          <a:ext cx="1642176" cy="840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41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ASP.NET 2.0</a:t>
          </a:r>
          <a:br>
            <a:rPr lang="en-US" sz="1600" kern="1200" dirty="0" smtClean="0"/>
          </a:br>
          <a:r>
            <a:rPr lang="en-US" sz="1600" kern="1200" dirty="0" smtClean="0"/>
            <a:t>Membership Provider</a:t>
          </a:r>
          <a:endParaRPr lang="en-US" sz="1600" kern="1200" dirty="0"/>
        </a:p>
      </dsp:txBody>
      <dsp:txXfrm>
        <a:off x="792256" y="1644642"/>
        <a:ext cx="1642176" cy="840586"/>
      </dsp:txXfrm>
    </dsp:sp>
    <dsp:sp modelId="{6FBDA9B7-E5D0-4D62-BCF4-19D60FA04F50}">
      <dsp:nvSpPr>
        <dsp:cNvPr id="0" name=""/>
        <dsp:cNvSpPr/>
      </dsp:nvSpPr>
      <dsp:spPr>
        <a:xfrm>
          <a:off x="3086571" y="1799072"/>
          <a:ext cx="345767" cy="345767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CC6365D6-BC5A-4662-88C2-460380F95395}">
      <dsp:nvSpPr>
        <dsp:cNvPr id="0" name=""/>
        <dsp:cNvSpPr/>
      </dsp:nvSpPr>
      <dsp:spPr>
        <a:xfrm>
          <a:off x="2981664" y="2410520"/>
          <a:ext cx="1642247" cy="906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15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4</a:t>
          </a:r>
          <a:br>
            <a:rPr lang="en-US" sz="1800" kern="1200" dirty="0" smtClean="0"/>
          </a:br>
          <a:r>
            <a:rPr lang="en-US" sz="1800" kern="1200" dirty="0" smtClean="0"/>
            <a:t>Simple Membership</a:t>
          </a:r>
        </a:p>
      </dsp:txBody>
      <dsp:txXfrm>
        <a:off x="2981664" y="2410520"/>
        <a:ext cx="1642247" cy="906074"/>
      </dsp:txXfrm>
    </dsp:sp>
    <dsp:sp modelId="{238B15F4-CFF9-43D7-862E-CABB501E2892}">
      <dsp:nvSpPr>
        <dsp:cNvPr id="0" name=""/>
        <dsp:cNvSpPr/>
      </dsp:nvSpPr>
      <dsp:spPr>
        <a:xfrm>
          <a:off x="4426421" y="1262412"/>
          <a:ext cx="446616" cy="446616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48381EF1-0387-4E13-A84D-28EB559E8678}">
      <dsp:nvSpPr>
        <dsp:cNvPr id="0" name=""/>
        <dsp:cNvSpPr/>
      </dsp:nvSpPr>
      <dsp:spPr>
        <a:xfrm>
          <a:off x="3211386" y="468282"/>
          <a:ext cx="2075600" cy="593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65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4/4.5</a:t>
          </a:r>
          <a:br>
            <a:rPr lang="en-US" sz="1800" kern="1200" dirty="0" smtClean="0"/>
          </a:br>
          <a:r>
            <a:rPr lang="en-US" sz="1800" kern="1200" dirty="0" smtClean="0"/>
            <a:t>Universal Providers</a:t>
          </a:r>
          <a:endParaRPr lang="en-US" sz="1800" kern="1200" dirty="0"/>
        </a:p>
      </dsp:txBody>
      <dsp:txXfrm>
        <a:off x="3211386" y="468282"/>
        <a:ext cx="2075600" cy="593609"/>
      </dsp:txXfrm>
    </dsp:sp>
    <dsp:sp modelId="{4E2663D7-ACE9-4775-AA3F-17DDBE267A56}">
      <dsp:nvSpPr>
        <dsp:cNvPr id="0" name=""/>
        <dsp:cNvSpPr/>
      </dsp:nvSpPr>
      <dsp:spPr>
        <a:xfrm>
          <a:off x="5805889" y="904038"/>
          <a:ext cx="569075" cy="569075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8F385B18-7ECC-490B-B267-043A6C368803}">
      <dsp:nvSpPr>
        <dsp:cNvPr id="0" name=""/>
        <dsp:cNvSpPr/>
      </dsp:nvSpPr>
      <dsp:spPr>
        <a:xfrm>
          <a:off x="5423420" y="1839683"/>
          <a:ext cx="1856815" cy="86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542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ASP.NET 4.5</a:t>
          </a:r>
          <a:br>
            <a:rPr lang="en-US" sz="1900" kern="1200" dirty="0" smtClean="0"/>
          </a:br>
          <a:r>
            <a:rPr lang="en-US" sz="1900" kern="1200" dirty="0" smtClean="0"/>
            <a:t>One ASP.NET Identity</a:t>
          </a:r>
          <a:endParaRPr lang="en-US" sz="1900" kern="1200" dirty="0"/>
        </a:p>
      </dsp:txBody>
      <dsp:txXfrm>
        <a:off x="5423420" y="1839683"/>
        <a:ext cx="1856815" cy="869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43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84AA3-C948-4AEF-9698-7E1A93E5B36F}" type="datetimeFigureOut">
              <a:rPr lang="en-US" smtClean="0"/>
              <a:t>25-Jul-15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</a:t>
            </a:r>
            <a:r>
              <a:rPr lang="en-US" dirty="0" err="1" smtClean="0"/>
              <a:t>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Based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cshtml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5400000">
            <a:off x="7094916" y="4468357"/>
            <a:ext cx="345584" cy="168122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7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652535">
            <a:off x="6164077" y="4055206"/>
            <a:ext cx="224438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App_Data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App_Start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Controllers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Models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Views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Web.Config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Global.asax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/>
              <a:t>Nuget</a:t>
            </a:r>
            <a:r>
              <a:rPr lang="en-US" sz="2400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632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83122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Scaffold é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tecnica</a:t>
            </a:r>
            <a:r>
              <a:rPr lang="en-US" sz="2400" dirty="0" smtClean="0"/>
              <a:t> de </a:t>
            </a:r>
            <a:r>
              <a:rPr lang="en-US" sz="2400" dirty="0" err="1" smtClean="0"/>
              <a:t>geração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para </a:t>
            </a:r>
            <a:r>
              <a:rPr lang="en-US" sz="2400" dirty="0" err="1" smtClean="0"/>
              <a:t>facilitar</a:t>
            </a:r>
            <a:r>
              <a:rPr lang="en-US" sz="2400" dirty="0" smtClean="0"/>
              <a:t> a </a:t>
            </a:r>
            <a:r>
              <a:rPr lang="en-US" sz="2400" dirty="0" err="1" smtClean="0"/>
              <a:t>criação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telas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cadastro</a:t>
            </a:r>
            <a:r>
              <a:rPr lang="en-US" sz="2400" dirty="0" smtClean="0"/>
              <a:t> </a:t>
            </a:r>
            <a:r>
              <a:rPr lang="en-US" sz="2400" dirty="0" err="1" smtClean="0"/>
              <a:t>báscias</a:t>
            </a:r>
            <a:r>
              <a:rPr lang="en-US" sz="2400" dirty="0" smtClean="0"/>
              <a:t> (CRUD)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Depois</a:t>
            </a:r>
            <a:r>
              <a:rPr lang="en-US" sz="2400" dirty="0" smtClean="0"/>
              <a:t> de </a:t>
            </a:r>
            <a:r>
              <a:rPr lang="en-US" sz="2400" dirty="0" err="1" smtClean="0"/>
              <a:t>gerado</a:t>
            </a:r>
            <a:r>
              <a:rPr lang="en-US" sz="2400" dirty="0" smtClean="0"/>
              <a:t> o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personalizado</a:t>
            </a:r>
            <a:r>
              <a:rPr lang="en-US" sz="2400" dirty="0" smtClean="0"/>
              <a:t> para attender as </a:t>
            </a:r>
            <a:r>
              <a:rPr lang="en-US" sz="2400" dirty="0" err="1" smtClean="0"/>
              <a:t>necessicades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cenário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36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8928"/>
            <a:ext cx="8946541" cy="491947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Estrutura</a:t>
            </a:r>
            <a:r>
              <a:rPr lang="en-US" dirty="0" smtClean="0"/>
              <a:t> da pasta Views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convenções</a:t>
            </a:r>
            <a:endParaRPr lang="en-US" dirty="0" smtClean="0"/>
          </a:p>
          <a:p>
            <a:r>
              <a:rPr lang="en-US" dirty="0" smtClean="0"/>
              <a:t>Pasta Shared</a:t>
            </a:r>
          </a:p>
          <a:p>
            <a:r>
              <a:rPr lang="en-US" dirty="0" smtClean="0"/>
              <a:t>_Layout</a:t>
            </a:r>
          </a:p>
          <a:p>
            <a:r>
              <a:rPr lang="en-US" dirty="0" smtClean="0"/>
              <a:t>Partial Views</a:t>
            </a:r>
          </a:p>
          <a:p>
            <a:r>
              <a:rPr lang="en-US" dirty="0" smtClean="0"/>
              <a:t>Views Engines</a:t>
            </a:r>
          </a:p>
          <a:p>
            <a:pPr lvl="1"/>
            <a:r>
              <a:rPr lang="en-US" dirty="0" smtClean="0"/>
              <a:t>Razor</a:t>
            </a:r>
          </a:p>
          <a:p>
            <a:pPr lvl="1"/>
            <a:r>
              <a:rPr lang="en-US" dirty="0" err="1" smtClean="0"/>
              <a:t>Alternativas</a:t>
            </a:r>
            <a:r>
              <a:rPr lang="en-US" dirty="0" smtClean="0"/>
              <a:t> de views engines:</a:t>
            </a:r>
          </a:p>
          <a:p>
            <a:pPr lvl="2"/>
            <a:r>
              <a:rPr lang="en-US" dirty="0" smtClean="0"/>
              <a:t>Spark</a:t>
            </a:r>
          </a:p>
          <a:p>
            <a:pPr lvl="2"/>
            <a:r>
              <a:rPr lang="en-US" dirty="0" err="1" smtClean="0"/>
              <a:t>Nhaml</a:t>
            </a:r>
            <a:endParaRPr lang="en-US" dirty="0" smtClean="0"/>
          </a:p>
          <a:p>
            <a:pPr lvl="2"/>
            <a:r>
              <a:rPr lang="en-US" dirty="0" smtClean="0"/>
              <a:t>Brail</a:t>
            </a:r>
          </a:p>
          <a:p>
            <a:pPr lvl="2"/>
            <a:r>
              <a:rPr lang="en-US" dirty="0" smtClean="0"/>
              <a:t>String Template</a:t>
            </a:r>
          </a:p>
          <a:p>
            <a:pPr lvl="2"/>
            <a:r>
              <a:rPr lang="en-US" dirty="0" err="1" smtClean="0"/>
              <a:t>Nustache</a:t>
            </a:r>
            <a:endParaRPr lang="en-US" dirty="0" smtClean="0"/>
          </a:p>
          <a:p>
            <a:r>
              <a:rPr lang="en-US" dirty="0" smtClean="0"/>
              <a:t>Views </a:t>
            </a:r>
            <a:r>
              <a:rPr lang="en-US" dirty="0" err="1" smtClean="0"/>
              <a:t>Tipadas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0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7645"/>
            <a:ext cx="5376737" cy="5274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 Helper</a:t>
            </a:r>
          </a:p>
          <a:p>
            <a:pPr lvl="1"/>
            <a:r>
              <a:rPr lang="en-US" dirty="0" err="1" smtClean="0"/>
              <a:t>Html.BeginForm</a:t>
            </a:r>
            <a:endParaRPr lang="en-US" dirty="0" smtClean="0"/>
          </a:p>
          <a:p>
            <a:r>
              <a:rPr lang="en-US" dirty="0" smtClean="0"/>
              <a:t>Selects Helper</a:t>
            </a:r>
          </a:p>
          <a:p>
            <a:pPr lvl="1"/>
            <a:r>
              <a:rPr lang="en-US" dirty="0" err="1" smtClean="0"/>
              <a:t>Html.DropDownList</a:t>
            </a:r>
            <a:endParaRPr lang="en-US" dirty="0" smtClean="0"/>
          </a:p>
          <a:p>
            <a:r>
              <a:rPr lang="en-US" dirty="0" smtClean="0"/>
              <a:t>Inputs </a:t>
            </a:r>
            <a:r>
              <a:rPr lang="en-US" dirty="0"/>
              <a:t>Helper</a:t>
            </a:r>
          </a:p>
          <a:p>
            <a:pPr lvl="1"/>
            <a:r>
              <a:rPr lang="en-US" dirty="0" err="1" smtClean="0"/>
              <a:t>Html.TextBox</a:t>
            </a:r>
            <a:endParaRPr lang="en-US" dirty="0" smtClean="0"/>
          </a:p>
          <a:p>
            <a:pPr lvl="1"/>
            <a:r>
              <a:rPr lang="en-US" dirty="0" err="1" smtClean="0"/>
              <a:t>Html.CheckBox</a:t>
            </a:r>
            <a:endParaRPr lang="en-US" dirty="0" smtClean="0"/>
          </a:p>
          <a:p>
            <a:pPr lvl="1"/>
            <a:r>
              <a:rPr lang="en-US" dirty="0" err="1" smtClean="0"/>
              <a:t>Html.RadioButton</a:t>
            </a:r>
            <a:endParaRPr lang="en-US" dirty="0" smtClean="0"/>
          </a:p>
          <a:p>
            <a:pPr lvl="1"/>
            <a:r>
              <a:rPr lang="en-US" dirty="0" err="1" smtClean="0"/>
              <a:t>Html.Hidden</a:t>
            </a:r>
            <a:endParaRPr lang="en-US" dirty="0" smtClean="0"/>
          </a:p>
          <a:p>
            <a:pPr lvl="1"/>
            <a:r>
              <a:rPr lang="en-US" dirty="0" err="1" smtClean="0"/>
              <a:t>Html.EditorFor</a:t>
            </a:r>
            <a:endParaRPr lang="en-US" dirty="0" smtClean="0"/>
          </a:p>
          <a:p>
            <a:r>
              <a:rPr lang="en-US" dirty="0"/>
              <a:t>Display Helpers</a:t>
            </a:r>
          </a:p>
          <a:p>
            <a:pPr lvl="1"/>
            <a:r>
              <a:rPr lang="en-US" dirty="0" err="1"/>
              <a:t>Html.Label</a:t>
            </a:r>
            <a:endParaRPr lang="en-US" dirty="0"/>
          </a:p>
          <a:p>
            <a:pPr lvl="1"/>
            <a:r>
              <a:rPr lang="en-US" dirty="0" err="1" smtClean="0"/>
              <a:t>Html.DisplayName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39775" y="877824"/>
            <a:ext cx="5376737" cy="614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Validation Helpers</a:t>
            </a:r>
          </a:p>
          <a:p>
            <a:pPr lvl="1"/>
            <a:r>
              <a:rPr lang="en-US" dirty="0" err="1" smtClean="0"/>
              <a:t>Html.Summary</a:t>
            </a:r>
            <a:endParaRPr lang="en-US" dirty="0" smtClean="0"/>
          </a:p>
          <a:p>
            <a:pPr lvl="1"/>
            <a:r>
              <a:rPr lang="en-US" dirty="0" err="1" smtClean="0"/>
              <a:t>Html.ValidationMessage</a:t>
            </a:r>
            <a:endParaRPr lang="en-US" dirty="0" smtClean="0"/>
          </a:p>
          <a:p>
            <a:r>
              <a:rPr lang="en-US" dirty="0" smtClean="0"/>
              <a:t>Render Helpers</a:t>
            </a:r>
          </a:p>
          <a:p>
            <a:pPr lvl="1"/>
            <a:r>
              <a:rPr lang="en-US" dirty="0" err="1" smtClean="0"/>
              <a:t>Html.ActionLink</a:t>
            </a:r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Helpers</a:t>
            </a:r>
          </a:p>
          <a:p>
            <a:pPr lvl="1"/>
            <a:r>
              <a:rPr lang="en-US" dirty="0" err="1" smtClean="0"/>
              <a:t>Url.Action</a:t>
            </a:r>
            <a:endParaRPr lang="en-US" dirty="0" smtClean="0"/>
          </a:p>
          <a:p>
            <a:pPr lvl="1"/>
            <a:r>
              <a:rPr lang="en-US" dirty="0" err="1" smtClean="0"/>
              <a:t>Url.Content</a:t>
            </a:r>
            <a:endParaRPr lang="en-US" dirty="0" smtClean="0"/>
          </a:p>
          <a:p>
            <a:r>
              <a:rPr lang="en-US" dirty="0" smtClean="0"/>
              <a:t>Partial View Helpers</a:t>
            </a:r>
          </a:p>
          <a:p>
            <a:pPr lvl="1"/>
            <a:r>
              <a:rPr lang="en-US" dirty="0" err="1" smtClean="0"/>
              <a:t>Html.Partial</a:t>
            </a:r>
            <a:endParaRPr lang="en-US" dirty="0" smtClean="0"/>
          </a:p>
          <a:p>
            <a:pPr lvl="1"/>
            <a:r>
              <a:rPr lang="en-US" dirty="0" err="1" smtClean="0"/>
              <a:t>Html.RenderPartial</a:t>
            </a:r>
            <a:endParaRPr lang="en-US" dirty="0" smtClean="0"/>
          </a:p>
          <a:p>
            <a:r>
              <a:rPr lang="en-US" dirty="0" smtClean="0"/>
              <a:t>Action Helper</a:t>
            </a:r>
          </a:p>
          <a:p>
            <a:pPr lvl="1"/>
            <a:r>
              <a:rPr lang="en-US" dirty="0" err="1" smtClean="0"/>
              <a:t>Html.Action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004717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Layout </a:t>
            </a:r>
            <a:r>
              <a:rPr lang="en-US" sz="2400" dirty="0" err="1" smtClean="0"/>
              <a:t>garante</a:t>
            </a:r>
            <a:r>
              <a:rPr lang="en-US" sz="2400" dirty="0" smtClean="0"/>
              <a:t> a </a:t>
            </a:r>
            <a:r>
              <a:rPr lang="en-US" sz="2400" dirty="0" err="1" smtClean="0"/>
              <a:t>consistência</a:t>
            </a:r>
            <a:r>
              <a:rPr lang="en-US" sz="2400" dirty="0" smtClean="0"/>
              <a:t> da </a:t>
            </a:r>
            <a:r>
              <a:rPr lang="en-US" sz="2400" dirty="0" err="1" smtClean="0"/>
              <a:t>estrutura</a:t>
            </a:r>
            <a:r>
              <a:rPr lang="en-US" sz="2400" dirty="0" smtClean="0"/>
              <a:t> da </a:t>
            </a:r>
            <a:r>
              <a:rPr lang="en-US" sz="2400" dirty="0" err="1" smtClean="0"/>
              <a:t>página</a:t>
            </a:r>
            <a:endParaRPr lang="en-US" sz="2400" dirty="0" smtClean="0"/>
          </a:p>
          <a:p>
            <a:r>
              <a:rPr lang="en-US" sz="2400" dirty="0" err="1" smtClean="0"/>
              <a:t>Métodos</a:t>
            </a:r>
            <a:endParaRPr lang="en-US" sz="2400" dirty="0" smtClean="0"/>
          </a:p>
          <a:p>
            <a:pPr lvl="1"/>
            <a:r>
              <a:rPr lang="en-US" sz="2000" dirty="0" err="1" smtClean="0"/>
              <a:t>RenderBody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RenderSection</a:t>
            </a:r>
            <a:endParaRPr lang="en-US" sz="2000" dirty="0" smtClean="0"/>
          </a:p>
          <a:p>
            <a:pPr lvl="2"/>
            <a:r>
              <a:rPr lang="en-US" sz="1800" dirty="0" err="1" smtClean="0"/>
              <a:t>Permite</a:t>
            </a:r>
            <a:r>
              <a:rPr lang="en-US" sz="1800" dirty="0" smtClean="0"/>
              <a:t> que </a:t>
            </a:r>
            <a:r>
              <a:rPr lang="en-US" sz="1800" dirty="0" err="1" smtClean="0"/>
              <a:t>nas</a:t>
            </a:r>
            <a:r>
              <a:rPr lang="en-US" sz="1800" dirty="0" smtClean="0"/>
              <a:t> views </a:t>
            </a:r>
            <a:r>
              <a:rPr lang="en-US" sz="1800" dirty="0" err="1" smtClean="0"/>
              <a:t>sejam</a:t>
            </a:r>
            <a:r>
              <a:rPr lang="en-US" sz="1800" dirty="0" smtClean="0"/>
              <a:t> </a:t>
            </a:r>
            <a:r>
              <a:rPr lang="en-US" sz="1800" dirty="0" err="1" smtClean="0"/>
              <a:t>adicionados</a:t>
            </a:r>
            <a:r>
              <a:rPr lang="en-US" sz="1800" dirty="0" smtClean="0"/>
              <a:t> </a:t>
            </a:r>
            <a:r>
              <a:rPr lang="en-US" sz="1800" dirty="0" err="1" smtClean="0"/>
              <a:t>sessões</a:t>
            </a:r>
            <a:r>
              <a:rPr lang="en-US" sz="1800" dirty="0" smtClean="0"/>
              <a:t> </a:t>
            </a:r>
            <a:r>
              <a:rPr lang="en-US" sz="1800" dirty="0" err="1" smtClean="0"/>
              <a:t>específcas</a:t>
            </a:r>
            <a:endParaRPr lang="en-US" sz="1800" dirty="0" smtClean="0"/>
          </a:p>
          <a:p>
            <a:pPr lvl="3"/>
            <a:r>
              <a:rPr lang="en-US" sz="1600" dirty="0" smtClean="0"/>
              <a:t>Scripts</a:t>
            </a:r>
          </a:p>
          <a:p>
            <a:pPr lvl="3"/>
            <a:r>
              <a:rPr lang="en-US" sz="1600" dirty="0" smtClean="0"/>
              <a:t>Styles</a:t>
            </a:r>
          </a:p>
          <a:p>
            <a:pPr lvl="3"/>
            <a:r>
              <a:rPr lang="en-US" sz="1600" dirty="0" err="1" smtClean="0"/>
              <a:t>Etc</a:t>
            </a:r>
            <a:endParaRPr lang="en-US" sz="1600" dirty="0" smtClean="0"/>
          </a:p>
          <a:p>
            <a:pPr lvl="2"/>
            <a:r>
              <a:rPr lang="en-US" sz="1800" dirty="0" smtClean="0"/>
              <a:t>Use </a:t>
            </a:r>
            <a:r>
              <a:rPr lang="en-US" sz="1800" b="1" dirty="0" smtClean="0"/>
              <a:t>@section name</a:t>
            </a:r>
            <a:r>
              <a:rPr lang="en-US" sz="1800" dirty="0" smtClean="0"/>
              <a:t> para </a:t>
            </a:r>
            <a:r>
              <a:rPr lang="en-US" sz="1800" dirty="0" err="1" smtClean="0"/>
              <a:t>criar</a:t>
            </a:r>
            <a:r>
              <a:rPr lang="en-US" sz="1800" dirty="0" smtClean="0"/>
              <a:t> as </a:t>
            </a:r>
            <a:r>
              <a:rPr lang="en-US" sz="1800" dirty="0" err="1" smtClean="0"/>
              <a:t>sessões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View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9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 smtClean="0"/>
              <a:t>Controllers: Get vs Post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6111" y="1550358"/>
          <a:ext cx="10481235" cy="465946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4638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GET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POST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VOLTAR </a:t>
                      </a:r>
                      <a:r>
                        <a:rPr lang="en-US" sz="1600" u="none" strike="noStrike" dirty="0">
                          <a:effectLst/>
                        </a:rPr>
                        <a:t>/ </a:t>
                      </a:r>
                      <a:r>
                        <a:rPr lang="en-US" sz="1600" u="none" strike="noStrike" dirty="0" err="1">
                          <a:effectLst/>
                        </a:rPr>
                        <a:t>Recarregar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Inofensivo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Os dados </a:t>
                      </a:r>
                      <a:r>
                        <a:rPr lang="pt-BR" sz="1600" u="none" strike="noStrike" dirty="0" err="1">
                          <a:effectLst/>
                        </a:rPr>
                        <a:t>setão</a:t>
                      </a:r>
                      <a:r>
                        <a:rPr lang="pt-BR" sz="1600" u="none" strike="noStrike" dirty="0">
                          <a:effectLst/>
                        </a:rPr>
                        <a:t> reenviados (navegador avisa o usuário que os dados serão enviados novamente)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Salvar os links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Links podem ser salvos e compartilhados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Não podem ser salvos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Cache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Permite</a:t>
                      </a:r>
                      <a:r>
                        <a:rPr lang="en-US" sz="1600" u="none" strike="noStrike" dirty="0">
                          <a:effectLst/>
                        </a:rPr>
                        <a:t> Cache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Permite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Histórico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Parametro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ficam</a:t>
                      </a:r>
                      <a:r>
                        <a:rPr lang="en-US" sz="1600" u="none" strike="noStrike" dirty="0">
                          <a:effectLst/>
                        </a:rPr>
                        <a:t> no </a:t>
                      </a:r>
                      <a:r>
                        <a:rPr lang="en-US" sz="1600" u="none" strike="noStrike" dirty="0" err="1">
                          <a:effectLst/>
                        </a:rPr>
                        <a:t>histórico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Parametros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são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perdidos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Tamanho dos dados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Máximo de 2048 caracteres numa URL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Sem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restrições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Caracteres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Somente ASCII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Sem restrições. Inclusive binário é permitido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Privacidade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>
                          <a:effectLst/>
                        </a:rPr>
                        <a:t>Nenhuma. Parametros ficam expostos nas URL. Podem ficar gravados em Logs de Operadoras, Servidores, etc</a:t>
                      </a:r>
                      <a:endParaRPr lang="pt-BR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Alguma privacidade. </a:t>
                      </a:r>
                      <a:r>
                        <a:rPr lang="pt-BR" sz="1600" u="none" strike="noStrike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dirty="0">
                          <a:effectLst/>
                        </a:rPr>
                        <a:t>ficam escondidos. Não é habitual gravar </a:t>
                      </a:r>
                      <a:r>
                        <a:rPr lang="pt-BR" sz="1600" u="none" strike="noStrike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dirty="0">
                          <a:effectLst/>
                        </a:rPr>
                        <a:t>de post.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28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6470"/>
            <a:ext cx="8946541" cy="4195481"/>
          </a:xfrm>
        </p:spPr>
        <p:txBody>
          <a:bodyPr>
            <a:noAutofit/>
          </a:bodyPr>
          <a:lstStyle/>
          <a:p>
            <a:r>
              <a:rPr lang="en-US" sz="2400" dirty="0" smtClean="0"/>
              <a:t>GET vs POST</a:t>
            </a:r>
          </a:p>
          <a:p>
            <a:r>
              <a:rPr lang="en-US" sz="2400" dirty="0" smtClean="0"/>
              <a:t>Action</a:t>
            </a:r>
          </a:p>
          <a:p>
            <a:pPr lvl="1"/>
            <a:r>
              <a:rPr lang="en-US" sz="2000" dirty="0" err="1" smtClean="0"/>
              <a:t>Tipos</a:t>
            </a:r>
            <a:r>
              <a:rPr lang="en-US" sz="2000" dirty="0" smtClean="0"/>
              <a:t> de </a:t>
            </a:r>
            <a:r>
              <a:rPr lang="en-US" sz="2000" dirty="0" err="1" smtClean="0"/>
              <a:t>retorno</a:t>
            </a:r>
            <a:r>
              <a:rPr lang="en-US" sz="2000" dirty="0" smtClean="0"/>
              <a:t>:</a:t>
            </a:r>
          </a:p>
          <a:p>
            <a:pPr lvl="2"/>
            <a:r>
              <a:rPr lang="en-US" sz="1800" dirty="0" err="1" smtClean="0"/>
              <a:t>ActionResult</a:t>
            </a:r>
            <a:endParaRPr lang="en-US" sz="1800" dirty="0" smtClean="0"/>
          </a:p>
          <a:p>
            <a:pPr lvl="3"/>
            <a:r>
              <a:rPr lang="en-US" sz="1600" dirty="0" err="1" smtClean="0"/>
              <a:t>FileResult</a:t>
            </a:r>
            <a:endParaRPr lang="en-US" sz="1600" dirty="0" smtClean="0"/>
          </a:p>
          <a:p>
            <a:pPr lvl="3"/>
            <a:r>
              <a:rPr lang="en-US" sz="1600" dirty="0" err="1" smtClean="0"/>
              <a:t>ViewResult</a:t>
            </a:r>
            <a:endParaRPr lang="en-US" sz="1600" dirty="0" smtClean="0"/>
          </a:p>
          <a:p>
            <a:pPr lvl="3"/>
            <a:r>
              <a:rPr lang="en-US" sz="1600" dirty="0" err="1" smtClean="0"/>
              <a:t>JsonResult</a:t>
            </a:r>
            <a:endParaRPr lang="en-US" sz="1600" dirty="0" smtClean="0"/>
          </a:p>
          <a:p>
            <a:pPr lvl="1"/>
            <a:r>
              <a:rPr lang="en-US" sz="2000" dirty="0" err="1" smtClean="0"/>
              <a:t>Passagem</a:t>
            </a:r>
            <a:r>
              <a:rPr lang="en-US" sz="2000" dirty="0" smtClean="0"/>
              <a:t> de </a:t>
            </a:r>
            <a:r>
              <a:rPr lang="en-US" sz="2000" dirty="0" err="1" smtClean="0"/>
              <a:t>parâmetros</a:t>
            </a:r>
            <a:endParaRPr lang="en-US" sz="2000" dirty="0" smtClean="0"/>
          </a:p>
          <a:p>
            <a:pPr lvl="2"/>
            <a:r>
              <a:rPr lang="en-US" sz="1800" dirty="0" smtClean="0"/>
              <a:t>Normal</a:t>
            </a:r>
          </a:p>
          <a:p>
            <a:pPr lvl="2"/>
            <a:r>
              <a:rPr lang="en-US" sz="1800" dirty="0" smtClean="0"/>
              <a:t>MVC model binding</a:t>
            </a:r>
          </a:p>
        </p:txBody>
      </p:sp>
    </p:spTree>
    <p:extLst>
      <p:ext uri="{BB962C8B-B14F-4D97-AF65-F5344CB8AC3E}">
        <p14:creationId xmlns:p14="http://schemas.microsoft.com/office/powerpoint/2010/main" val="1776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Armazenamento</a:t>
            </a:r>
            <a:r>
              <a:rPr lang="en-US" dirty="0"/>
              <a:t> web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1542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err="1" smtClean="0"/>
              <a:t>TempData</a:t>
            </a:r>
            <a:r>
              <a:rPr lang="en-US" sz="2800" dirty="0" smtClean="0"/>
              <a:t> – </a:t>
            </a:r>
            <a:r>
              <a:rPr lang="en-US" sz="2800" dirty="0" err="1" smtClean="0"/>
              <a:t>Usado</a:t>
            </a:r>
            <a:r>
              <a:rPr lang="en-US" sz="2800" dirty="0" smtClean="0"/>
              <a:t> para redirects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 err="1"/>
              <a:t>ViewBag</a:t>
            </a:r>
            <a:r>
              <a:rPr lang="en-US" sz="2800" dirty="0"/>
              <a:t> e </a:t>
            </a:r>
            <a:r>
              <a:rPr lang="en-US" sz="2800" dirty="0" err="1"/>
              <a:t>ViewData</a:t>
            </a:r>
            <a:endParaRPr lang="en-US" sz="2800" dirty="0"/>
          </a:p>
          <a:p>
            <a:pPr>
              <a:lnSpc>
                <a:spcPct val="2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54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Armazenamento</a:t>
            </a:r>
            <a:r>
              <a:rPr lang="en-US" dirty="0"/>
              <a:t> web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33605"/>
              </p:ext>
            </p:extLst>
          </p:nvPr>
        </p:nvGraphicFramePr>
        <p:xfrm>
          <a:off x="903970" y="1853247"/>
          <a:ext cx="10210500" cy="35558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52625"/>
                <a:gridCol w="2552625"/>
                <a:gridCol w="2552625"/>
                <a:gridCol w="2552625"/>
              </a:tblGrid>
              <a:tr h="74378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Session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Application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161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Escopo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Para </a:t>
                      </a:r>
                      <a:r>
                        <a:rPr lang="en-US" sz="1600" u="none" strike="noStrike" dirty="0" err="1">
                          <a:effectLst/>
                        </a:rPr>
                        <a:t>cada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Sessão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Usuário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Aplicação toda (todos os usuários tem acesso aos mesmos dados)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650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Expiração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Expira com a Sessão(padrão 20 </a:t>
                      </a:r>
                      <a:r>
                        <a:rPr lang="pt-BR" sz="1600" u="none" strike="noStrike" dirty="0" err="1">
                          <a:effectLst/>
                        </a:rPr>
                        <a:t>mins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expira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Configurável</a:t>
                      </a:r>
                      <a:r>
                        <a:rPr lang="en-US" sz="1600" u="none" strike="noStrike" dirty="0">
                          <a:effectLst/>
                        </a:rPr>
                        <a:t> para </a:t>
                      </a:r>
                      <a:r>
                        <a:rPr lang="en-US" sz="1600" u="none" strike="noStrike" dirty="0" err="1">
                          <a:effectLst/>
                        </a:rPr>
                        <a:t>cada</a:t>
                      </a:r>
                      <a:r>
                        <a:rPr lang="en-US" sz="1600" u="none" strike="noStrike" dirty="0">
                          <a:effectLst/>
                        </a:rPr>
                        <a:t> item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9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29911"/>
            <a:ext cx="8946541" cy="561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 Server</a:t>
            </a:r>
          </a:p>
        </p:txBody>
      </p:sp>
      <p:sp>
        <p:nvSpPr>
          <p:cNvPr id="4" name="Cube 3"/>
          <p:cNvSpPr/>
          <p:nvPr/>
        </p:nvSpPr>
        <p:spPr>
          <a:xfrm>
            <a:off x="9064619" y="3045853"/>
            <a:ext cx="1970468" cy="2614412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46111" y="4105477"/>
            <a:ext cx="1506829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Cliente</a:t>
            </a:r>
            <a:endParaRPr lang="en-US" sz="2000" dirty="0"/>
          </a:p>
        </p:txBody>
      </p:sp>
      <p:sp>
        <p:nvSpPr>
          <p:cNvPr id="6" name="Hexagon 5"/>
          <p:cNvSpPr/>
          <p:nvPr/>
        </p:nvSpPr>
        <p:spPr>
          <a:xfrm>
            <a:off x="2152940" y="5178646"/>
            <a:ext cx="1545465" cy="1332297"/>
          </a:xfrm>
          <a:prstGeom prst="hex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Cliente</a:t>
            </a:r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7" name="Diamond 6"/>
          <p:cNvSpPr/>
          <p:nvPr/>
        </p:nvSpPr>
        <p:spPr>
          <a:xfrm>
            <a:off x="2776482" y="2614411"/>
            <a:ext cx="2150772" cy="1275009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Cliente</a:t>
            </a:r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8" name="Cloud 7"/>
          <p:cNvSpPr/>
          <p:nvPr/>
        </p:nvSpPr>
        <p:spPr>
          <a:xfrm>
            <a:off x="5112912" y="4181308"/>
            <a:ext cx="2009105" cy="7627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7231486" y="4353059"/>
            <a:ext cx="1564783" cy="29621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269682">
            <a:off x="4643932" y="3707272"/>
            <a:ext cx="1171948" cy="19318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2510530" y="4467527"/>
            <a:ext cx="2375750" cy="288112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800000">
            <a:off x="3790062" y="5348348"/>
            <a:ext cx="1706627" cy="210070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3193960"/>
            <a:ext cx="9404723" cy="3572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View </a:t>
            </a:r>
            <a:r>
              <a:rPr lang="en-US" sz="2400" dirty="0" smtClean="0"/>
              <a:t>Models </a:t>
            </a:r>
            <a:r>
              <a:rPr lang="en-US" sz="2400" dirty="0" smtClean="0"/>
              <a:t>(Presentation Model)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1" y="1767496"/>
            <a:ext cx="9404723" cy="285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63650" y="6222522"/>
            <a:ext cx="10328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http://stackoverflow.com/questions/4061440/asp-net-mvc-model-vs-viewmodel</a:t>
            </a:r>
          </a:p>
        </p:txBody>
      </p:sp>
    </p:spTree>
    <p:extLst>
      <p:ext uri="{BB962C8B-B14F-4D97-AF65-F5344CB8AC3E}">
        <p14:creationId xmlns:p14="http://schemas.microsoft.com/office/powerpoint/2010/main" val="20054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Preparando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626198"/>
            <a:ext cx="11241089" cy="4748844"/>
          </a:xfrm>
        </p:spPr>
        <p:txBody>
          <a:bodyPr numCol="2"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dirty="0" err="1" smtClean="0"/>
              <a:t>Atributos</a:t>
            </a:r>
            <a:r>
              <a:rPr lang="en-US" sz="2400" dirty="0" smtClean="0"/>
              <a:t> Data types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CreditCard</a:t>
            </a:r>
            <a:endParaRPr lang="en-US" sz="2000" dirty="0" smtClean="0"/>
          </a:p>
          <a:p>
            <a:pPr lvl="1">
              <a:lnSpc>
                <a:spcPct val="160000"/>
              </a:lnSpc>
            </a:pPr>
            <a:r>
              <a:rPr lang="en-US" sz="2000" dirty="0" smtClean="0"/>
              <a:t>Currency</a:t>
            </a:r>
          </a:p>
          <a:p>
            <a:pPr lvl="1">
              <a:lnSpc>
                <a:spcPct val="160000"/>
              </a:lnSpc>
            </a:pPr>
            <a:r>
              <a:rPr lang="en-US" sz="2000" dirty="0" err="1" smtClean="0"/>
              <a:t>EmailAddress</a:t>
            </a:r>
            <a:endParaRPr lang="en-US" sz="2000" dirty="0" smtClean="0"/>
          </a:p>
          <a:p>
            <a:pPr lvl="1">
              <a:lnSpc>
                <a:spcPct val="160000"/>
              </a:lnSpc>
            </a:pPr>
            <a:r>
              <a:rPr lang="en-US" sz="2000" dirty="0" smtClean="0"/>
              <a:t>Password</a:t>
            </a:r>
          </a:p>
          <a:p>
            <a:pPr lvl="1">
              <a:lnSpc>
                <a:spcPct val="160000"/>
              </a:lnSpc>
            </a:pPr>
            <a:r>
              <a:rPr lang="en-US" sz="2000" dirty="0" err="1" smtClean="0"/>
              <a:t>Url</a:t>
            </a:r>
            <a:endParaRPr lang="en-US" sz="2000" dirty="0" smtClean="0"/>
          </a:p>
          <a:p>
            <a:pPr lvl="1">
              <a:lnSpc>
                <a:spcPct val="160000"/>
              </a:lnSpc>
            </a:pPr>
            <a:endParaRPr lang="en-US" sz="2000" dirty="0" smtClean="0"/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Formatação</a:t>
            </a:r>
            <a:r>
              <a:rPr lang="en-US" sz="2400" dirty="0" smtClean="0"/>
              <a:t> com Data annotations</a:t>
            </a:r>
            <a:endParaRPr lang="en-US" sz="2400" dirty="0"/>
          </a:p>
          <a:p>
            <a:pPr lvl="1">
              <a:lnSpc>
                <a:spcPct val="160000"/>
              </a:lnSpc>
            </a:pPr>
            <a:r>
              <a:rPr lang="en-US" sz="2000" dirty="0"/>
              <a:t>Display</a:t>
            </a:r>
          </a:p>
          <a:p>
            <a:pPr lvl="1">
              <a:lnSpc>
                <a:spcPct val="160000"/>
              </a:lnSpc>
            </a:pPr>
            <a:r>
              <a:rPr lang="en-US" sz="2000" dirty="0" err="1"/>
              <a:t>DisplayFormat</a:t>
            </a:r>
            <a:endParaRPr lang="en-US" sz="2000" dirty="0"/>
          </a:p>
          <a:p>
            <a:pPr lvl="1">
              <a:lnSpc>
                <a:spcPct val="160000"/>
              </a:lnSpc>
            </a:pPr>
            <a:r>
              <a:rPr lang="en-US" sz="2000" dirty="0" err="1"/>
              <a:t>ScaffoldColumn</a:t>
            </a:r>
            <a:endParaRPr lang="en-US" sz="2000" dirty="0"/>
          </a:p>
          <a:p>
            <a:pPr lvl="1">
              <a:lnSpc>
                <a:spcPct val="160000"/>
              </a:lnSpc>
            </a:pPr>
            <a:r>
              <a:rPr lang="en-US" sz="2000" dirty="0" err="1" smtClean="0"/>
              <a:t>ReadOnly</a:t>
            </a:r>
            <a:endParaRPr lang="en-US" sz="2000" dirty="0"/>
          </a:p>
          <a:p>
            <a:pPr lvl="1">
              <a:lnSpc>
                <a:spcPct val="16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616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Criando</a:t>
            </a:r>
            <a:r>
              <a:rPr lang="en-US" sz="3200" dirty="0" smtClean="0"/>
              <a:t> </a:t>
            </a:r>
            <a:r>
              <a:rPr lang="en-US" sz="3200" dirty="0" err="1" smtClean="0"/>
              <a:t>validações</a:t>
            </a:r>
            <a:r>
              <a:rPr lang="en-US" sz="3200" dirty="0" smtClean="0"/>
              <a:t> com Data annotations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36" y="1577430"/>
            <a:ext cx="9927529" cy="49779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Criando</a:t>
            </a:r>
            <a:r>
              <a:rPr lang="en-US" sz="1800" dirty="0"/>
              <a:t> </a:t>
            </a:r>
            <a:r>
              <a:rPr lang="en-US" sz="1800" dirty="0" err="1"/>
              <a:t>validações</a:t>
            </a:r>
            <a:r>
              <a:rPr lang="en-US" sz="1800" dirty="0"/>
              <a:t> com Data annotations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Required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StringLength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err="1"/>
              <a:t>RegularExpression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Range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Compare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Remote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Você</a:t>
            </a:r>
            <a:r>
              <a:rPr lang="en-US" sz="1600" dirty="0"/>
              <a:t> 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criar</a:t>
            </a:r>
            <a:r>
              <a:rPr lang="en-US" sz="1600" dirty="0"/>
              <a:t> a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própria</a:t>
            </a:r>
            <a:r>
              <a:rPr lang="en-US" sz="1600" dirty="0"/>
              <a:t> </a:t>
            </a:r>
            <a:r>
              <a:rPr lang="en-US" sz="1600" dirty="0" err="1"/>
              <a:t>anotação</a:t>
            </a:r>
            <a:r>
              <a:rPr lang="en-US" sz="1600" dirty="0"/>
              <a:t> </a:t>
            </a:r>
            <a:r>
              <a:rPr lang="en-US" sz="1600" dirty="0" err="1"/>
              <a:t>customizada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Criando</a:t>
            </a:r>
            <a:r>
              <a:rPr lang="en-US" sz="1800" dirty="0"/>
              <a:t> </a:t>
            </a:r>
            <a:r>
              <a:rPr lang="en-US" sz="1800" dirty="0" err="1"/>
              <a:t>validações</a:t>
            </a:r>
            <a:r>
              <a:rPr lang="en-US" sz="1800" dirty="0"/>
              <a:t> </a:t>
            </a:r>
            <a:r>
              <a:rPr lang="en-US" sz="1800" dirty="0" err="1"/>
              <a:t>customizadas</a:t>
            </a:r>
            <a:r>
              <a:rPr lang="en-US" sz="1800" dirty="0"/>
              <a:t> com </a:t>
            </a:r>
            <a:r>
              <a:rPr lang="en-US" sz="1800" dirty="0" err="1"/>
              <a:t>IValidatableObject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42240" y="6370680"/>
            <a:ext cx="1181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http://stackoverflow.com/questions/16100300/asp-net-mvc-custom-validation-by-dataannotation</a:t>
            </a:r>
          </a:p>
        </p:txBody>
      </p:sp>
    </p:spTree>
    <p:extLst>
      <p:ext uri="{BB962C8B-B14F-4D97-AF65-F5344CB8AC3E}">
        <p14:creationId xmlns:p14="http://schemas.microsoft.com/office/powerpoint/2010/main" val="41451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a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No server-side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Model State</a:t>
            </a:r>
          </a:p>
          <a:p>
            <a:pPr lvl="1"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No client-side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Requer</a:t>
            </a:r>
            <a:r>
              <a:rPr lang="en-US" sz="2400" dirty="0" smtClean="0"/>
              <a:t> o </a:t>
            </a:r>
            <a:r>
              <a:rPr lang="en-US" sz="2400" dirty="0" err="1" smtClean="0"/>
              <a:t>uso</a:t>
            </a:r>
            <a:r>
              <a:rPr lang="en-US" sz="2400" dirty="0" smtClean="0"/>
              <a:t> jQuery unobtrusive validation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5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6198"/>
            <a:ext cx="10429720" cy="41954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Semantic </a:t>
            </a:r>
            <a:r>
              <a:rPr lang="en-US" sz="2400" dirty="0" smtClean="0"/>
              <a:t>URL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http://sao-paulo.estadao.com.br/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</a:rPr>
              <a:t>blogs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edison-veiga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200" b="1" dirty="0">
                <a:solidFill>
                  <a:srgbClr val="92D050"/>
                </a:solidFill>
              </a:rPr>
              <a:t>espacos-culturais-de-sp-estao-concentrados-no-centro-e-na-zona-oeste</a:t>
            </a:r>
            <a:r>
              <a:rPr lang="en-US" sz="2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O Routing do MVC </a:t>
            </a:r>
            <a:r>
              <a:rPr lang="en-US" sz="2600" dirty="0" err="1" smtClean="0"/>
              <a:t>controla</a:t>
            </a:r>
            <a:r>
              <a:rPr lang="en-US" sz="2600" dirty="0" smtClean="0"/>
              <a:t> </a:t>
            </a:r>
            <a:r>
              <a:rPr lang="en-US" sz="2600" dirty="0" err="1" smtClean="0"/>
              <a:t>qual</a:t>
            </a:r>
            <a:r>
              <a:rPr lang="en-US" sz="2600" dirty="0" smtClean="0"/>
              <a:t> Controller/Action </a:t>
            </a:r>
            <a:r>
              <a:rPr lang="en-US" sz="2600" dirty="0" err="1" smtClean="0"/>
              <a:t>vai</a:t>
            </a:r>
            <a:r>
              <a:rPr lang="en-US" sz="2600" dirty="0" smtClean="0"/>
              <a:t> </a:t>
            </a:r>
            <a:r>
              <a:rPr lang="en-US" sz="2600" dirty="0" err="1" smtClean="0"/>
              <a:t>ser</a:t>
            </a:r>
            <a:r>
              <a:rPr lang="en-US" sz="2600" dirty="0" smtClean="0"/>
              <a:t> </a:t>
            </a:r>
            <a:r>
              <a:rPr lang="en-US" sz="2600" dirty="0" err="1" smtClean="0"/>
              <a:t>chamado</a:t>
            </a:r>
            <a:r>
              <a:rPr lang="en-US" sz="2600" dirty="0" smtClean="0"/>
              <a:t> </a:t>
            </a:r>
            <a:r>
              <a:rPr lang="en-US" sz="2600" dirty="0" err="1" smtClean="0"/>
              <a:t>baseado</a:t>
            </a:r>
            <a:r>
              <a:rPr lang="en-US" sz="2600" dirty="0" smtClean="0"/>
              <a:t> </a:t>
            </a:r>
            <a:r>
              <a:rPr lang="en-US" sz="2600" dirty="0" err="1" smtClean="0"/>
              <a:t>na</a:t>
            </a:r>
            <a:r>
              <a:rPr lang="en-US" sz="2600" dirty="0" smtClean="0"/>
              <a:t> URL </a:t>
            </a:r>
            <a:r>
              <a:rPr lang="en-US" sz="2600" dirty="0" err="1" smtClean="0"/>
              <a:t>fornecida</a:t>
            </a:r>
            <a:r>
              <a:rPr lang="en-US" sz="2600" dirty="0" smtClean="0"/>
              <a:t> </a:t>
            </a:r>
            <a:r>
              <a:rPr lang="en-US" sz="2600" dirty="0" err="1" smtClean="0"/>
              <a:t>na</a:t>
            </a:r>
            <a:r>
              <a:rPr lang="en-US" sz="2600" dirty="0" smtClean="0"/>
              <a:t> </a:t>
            </a:r>
            <a:r>
              <a:rPr lang="en-US" sz="2600" dirty="0" err="1" smtClean="0"/>
              <a:t>requisição</a:t>
            </a:r>
            <a:endParaRPr lang="en-US" sz="26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Métodos</a:t>
            </a:r>
            <a:r>
              <a:rPr lang="en-US" sz="2400" dirty="0" smtClean="0"/>
              <a:t> para customizer o routing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RouteConfig.cs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AttributeRouting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53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Rotas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86765"/>
              </p:ext>
            </p:extLst>
          </p:nvPr>
        </p:nvGraphicFramePr>
        <p:xfrm>
          <a:off x="646111" y="2104154"/>
          <a:ext cx="10725934" cy="42708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62967"/>
                <a:gridCol w="5362967"/>
              </a:tblGrid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Route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Example of matching URL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{controller}/{action}/{id}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/Products/show/beverages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{table}/Details.aspx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/Products/Details.aspx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blog/{action}/{entry}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/blog/show/123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{reporttype}/{year}/{month}/{day}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/sales/2008/1/5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{locale}/{action}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/US/show</a:t>
                      </a:r>
                    </a:p>
                  </a:txBody>
                  <a:tcPr anchor="ctr"/>
                </a:tc>
              </a:tr>
              <a:tr h="61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{language}-{country}/{action}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000" b="0" i="0" u="none" strike="noStrike" dirty="0" err="1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US" sz="2000" b="0" i="0" u="none" strike="noStrike" dirty="0">
                          <a:solidFill>
                            <a:srgbClr val="006400"/>
                          </a:solidFill>
                          <a:effectLst/>
                          <a:latin typeface="Consolas" panose="020B0609020204030204" pitchFamily="49" charset="0"/>
                        </a:rPr>
                        <a:t>-US/show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99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RoutePrefix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AlbumsController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"Album/Edit/{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id:int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Edit(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 </a:t>
            </a:r>
            <a:r>
              <a:rPr lang="en-US" dirty="0" smtClean="0"/>
              <a:t>e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38390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/>
              <a:t>Bundle</a:t>
            </a:r>
            <a:r>
              <a:rPr lang="pt-BR" dirty="0"/>
              <a:t> e </a:t>
            </a:r>
            <a:r>
              <a:rPr lang="pt-BR" dirty="0" err="1"/>
              <a:t>minification</a:t>
            </a:r>
            <a:r>
              <a:rPr lang="pt-BR" dirty="0"/>
              <a:t> são 2 técnicas usadas no ASP.NET para melhorar o desempenho das </a:t>
            </a:r>
            <a:r>
              <a:rPr lang="pt-BR" dirty="0" smtClean="0"/>
              <a:t>requisições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Arquivos</a:t>
            </a:r>
            <a:r>
              <a:rPr lang="en-US" dirty="0" smtClean="0"/>
              <a:t> CSS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1030" y="6132371"/>
            <a:ext cx="8826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http://www.asp.net/mvc/overview/performance/bundling-and-minification</a:t>
            </a:r>
          </a:p>
        </p:txBody>
      </p:sp>
    </p:spTree>
    <p:extLst>
      <p:ext uri="{BB962C8B-B14F-4D97-AF65-F5344CB8AC3E}">
        <p14:creationId xmlns:p14="http://schemas.microsoft.com/office/powerpoint/2010/main" val="38345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35926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Filters </a:t>
            </a:r>
            <a:r>
              <a:rPr lang="en-US" dirty="0" err="1" smtClean="0"/>
              <a:t>são</a:t>
            </a:r>
            <a:r>
              <a:rPr lang="en-US" dirty="0" smtClean="0"/>
              <a:t> attributes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Que “</a:t>
            </a:r>
            <a:r>
              <a:rPr lang="en-US" dirty="0" err="1" smtClean="0"/>
              <a:t>decoram</a:t>
            </a:r>
            <a:r>
              <a:rPr lang="en-US" dirty="0" smtClean="0"/>
              <a:t>” Actions e Controllers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 antes da Action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da Action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globais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FilterConfig.cs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err="1" smtClean="0"/>
              <a:t>Global.asax.cs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normal de </a:t>
            </a:r>
            <a:r>
              <a:rPr lang="en-US" dirty="0" err="1" smtClean="0"/>
              <a:t>uma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é </a:t>
            </a:r>
            <a:r>
              <a:rPr lang="en-US" sz="2400" dirty="0" err="1"/>
              <a:t>combinada</a:t>
            </a:r>
            <a:r>
              <a:rPr lang="en-US" sz="2400" dirty="0"/>
              <a:t> com a View</a:t>
            </a:r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Requisição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HTML é </a:t>
            </a:r>
            <a:r>
              <a:rPr lang="en-US" dirty="0" err="1"/>
              <a:t>retornado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MVC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211873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Originalmente </a:t>
            </a:r>
            <a:r>
              <a:rPr lang="pt-BR" sz="2400" dirty="0" err="1" smtClean="0"/>
              <a:t>Thing</a:t>
            </a:r>
            <a:r>
              <a:rPr lang="pt-BR" sz="2400" dirty="0" smtClean="0"/>
              <a:t>-</a:t>
            </a:r>
            <a:r>
              <a:rPr lang="pt-BR" sz="2400" dirty="0" err="1" smtClean="0"/>
              <a:t>Mode</a:t>
            </a:r>
            <a:r>
              <a:rPr lang="pt-BR" sz="2400" dirty="0" smtClean="0"/>
              <a:t>-</a:t>
            </a:r>
            <a:r>
              <a:rPr lang="pt-BR" sz="2400" dirty="0" err="1" smtClean="0"/>
              <a:t>View</a:t>
            </a:r>
            <a:r>
              <a:rPr lang="pt-BR" sz="2400" dirty="0" smtClean="0"/>
              <a:t>-Editor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Original da comunidade </a:t>
            </a:r>
            <a:r>
              <a:rPr lang="pt-BR" sz="2400" dirty="0"/>
              <a:t>Smalltalk, mais específico na Xerox PARC entre 1970s e 1980s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Perde força em 1980s com o surgimento do conceito de event-drive design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Ressurgimento do padrão na plataforma web em 2003 pela comunidade Ruby</a:t>
            </a:r>
          </a:p>
          <a:p>
            <a:pPr>
              <a:lnSpc>
                <a:spcPct val="150000"/>
              </a:lnSpc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499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Filters</a:t>
            </a:r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é </a:t>
            </a:r>
            <a:r>
              <a:rPr lang="en-US" sz="2400" dirty="0" err="1"/>
              <a:t>combinada</a:t>
            </a:r>
            <a:r>
              <a:rPr lang="en-US" sz="2400" dirty="0"/>
              <a:t> com a View</a:t>
            </a:r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Requisição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HTML é </a:t>
            </a:r>
            <a:r>
              <a:rPr lang="en-US" dirty="0" err="1"/>
              <a:t>retornado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124323" y="1445294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Pré-execução</a:t>
            </a:r>
            <a:r>
              <a:rPr lang="en-US" sz="2400" dirty="0"/>
              <a:t> 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124322" y="5056181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Pós-</a:t>
            </a:r>
            <a:r>
              <a:rPr lang="en-US" sz="2400" dirty="0" err="1" smtClean="0"/>
              <a:t>execução</a:t>
            </a:r>
            <a:r>
              <a:rPr lang="en-US" sz="2400" dirty="0" smtClean="0"/>
              <a:t> </a:t>
            </a:r>
            <a:r>
              <a:rPr lang="en-US" sz="2400" dirty="0"/>
              <a:t>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0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de </a:t>
            </a:r>
            <a:r>
              <a:rPr lang="en-US" dirty="0" err="1" smtClean="0"/>
              <a:t>segurança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1429"/>
            <a:ext cx="9850171" cy="48695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Authorize</a:t>
            </a:r>
          </a:p>
          <a:p>
            <a:pPr lvl="1"/>
            <a:r>
              <a:rPr lang="en-US" sz="2000" dirty="0" err="1" smtClean="0"/>
              <a:t>Controla</a:t>
            </a:r>
            <a:r>
              <a:rPr lang="en-US" sz="2000" dirty="0" smtClean="0"/>
              <a:t> </a:t>
            </a:r>
            <a:r>
              <a:rPr lang="en-US" sz="2000" dirty="0" err="1" smtClean="0"/>
              <a:t>quem</a:t>
            </a:r>
            <a:r>
              <a:rPr lang="en-US" sz="2000" dirty="0" smtClean="0"/>
              <a:t> </a:t>
            </a:r>
            <a:r>
              <a:rPr lang="en-US" sz="2000" dirty="0" err="1" smtClean="0"/>
              <a:t>pode</a:t>
            </a:r>
            <a:r>
              <a:rPr lang="en-US" sz="2000" dirty="0" smtClean="0"/>
              <a:t> </a:t>
            </a:r>
            <a:r>
              <a:rPr lang="en-US" sz="2000" dirty="0" err="1" smtClean="0"/>
              <a:t>acessar</a:t>
            </a:r>
            <a:r>
              <a:rPr lang="en-US" sz="2000" dirty="0" smtClean="0"/>
              <a:t> a Controller/Action</a:t>
            </a:r>
          </a:p>
          <a:p>
            <a:pPr lvl="1"/>
            <a:r>
              <a:rPr lang="en-US" sz="2000" dirty="0" smtClean="0"/>
              <a:t>Properties</a:t>
            </a:r>
          </a:p>
          <a:p>
            <a:pPr lvl="2"/>
            <a:r>
              <a:rPr lang="en-US" sz="1800" dirty="0" smtClean="0"/>
              <a:t>Users</a:t>
            </a:r>
          </a:p>
          <a:p>
            <a:pPr lvl="2"/>
            <a:r>
              <a:rPr lang="en-US" sz="1800" dirty="0" smtClean="0"/>
              <a:t>Roles</a:t>
            </a:r>
          </a:p>
          <a:p>
            <a:pPr lvl="1"/>
            <a:r>
              <a:rPr lang="en-US" sz="2000" dirty="0" err="1" smtClean="0"/>
              <a:t>ValidateAntiForgeryToken</a:t>
            </a:r>
            <a:endParaRPr lang="en-US" sz="2000" dirty="0" smtClean="0"/>
          </a:p>
          <a:p>
            <a:pPr lvl="2"/>
            <a:r>
              <a:rPr lang="en-US" sz="1800" dirty="0" err="1" smtClean="0"/>
              <a:t>Defende</a:t>
            </a:r>
            <a:r>
              <a:rPr lang="en-US" sz="1800" dirty="0" smtClean="0"/>
              <a:t> a Action de </a:t>
            </a:r>
            <a:r>
              <a:rPr lang="en-US" sz="1800" dirty="0" err="1" smtClean="0"/>
              <a:t>possíveis</a:t>
            </a:r>
            <a:r>
              <a:rPr lang="en-US" sz="1800" dirty="0" smtClean="0"/>
              <a:t> </a:t>
            </a:r>
            <a:r>
              <a:rPr lang="en-US" sz="1800" dirty="0" err="1" smtClean="0"/>
              <a:t>requisções</a:t>
            </a:r>
            <a:r>
              <a:rPr lang="en-US" sz="1800" dirty="0" smtClean="0"/>
              <a:t> </a:t>
            </a:r>
            <a:r>
              <a:rPr lang="en-US" sz="1800" dirty="0" err="1" smtClean="0"/>
              <a:t>maliciosas</a:t>
            </a:r>
            <a:r>
              <a:rPr lang="en-US" sz="1800" dirty="0" smtClean="0"/>
              <a:t> </a:t>
            </a:r>
            <a:r>
              <a:rPr lang="en-US" sz="1800" dirty="0" err="1" smtClean="0"/>
              <a:t>vindas</a:t>
            </a:r>
            <a:r>
              <a:rPr lang="en-US" sz="1800" dirty="0" smtClean="0"/>
              <a:t> de </a:t>
            </a:r>
            <a:r>
              <a:rPr lang="en-US" sz="1800" dirty="0" err="1" smtClean="0"/>
              <a:t>outras</a:t>
            </a:r>
            <a:r>
              <a:rPr lang="en-US" sz="1800" dirty="0" smtClean="0"/>
              <a:t> </a:t>
            </a:r>
            <a:r>
              <a:rPr lang="en-US" sz="1800" dirty="0" err="1" smtClean="0"/>
              <a:t>aplicações</a:t>
            </a:r>
            <a:endParaRPr lang="en-US" sz="1800" dirty="0" smtClean="0"/>
          </a:p>
          <a:p>
            <a:pPr lvl="2"/>
            <a:r>
              <a:rPr lang="en-US" sz="1800" dirty="0" err="1" smtClean="0"/>
              <a:t>Obriga</a:t>
            </a:r>
            <a:r>
              <a:rPr lang="en-US" sz="1800" dirty="0" smtClean="0"/>
              <a:t> que </a:t>
            </a:r>
            <a:r>
              <a:rPr lang="en-US" sz="1800" dirty="0" err="1" smtClean="0"/>
              <a:t>seja</a:t>
            </a:r>
            <a:r>
              <a:rPr lang="en-US" sz="1800" dirty="0" smtClean="0"/>
              <a:t> </a:t>
            </a:r>
            <a:r>
              <a:rPr lang="en-US" sz="1800" dirty="0" err="1" smtClean="0"/>
              <a:t>adicionado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View o token anti-forgery</a:t>
            </a:r>
          </a:p>
          <a:p>
            <a:pPr lvl="3"/>
            <a:r>
              <a:rPr lang="en-US" sz="1600" dirty="0" smtClean="0"/>
              <a:t>@</a:t>
            </a:r>
            <a:r>
              <a:rPr lang="en-US" sz="1600" dirty="0" err="1" smtClean="0"/>
              <a:t>Html.AntiForgeryToken</a:t>
            </a:r>
            <a:endParaRPr lang="en-US" sz="1600" dirty="0" smtClean="0"/>
          </a:p>
          <a:p>
            <a:pPr lvl="1"/>
            <a:r>
              <a:rPr lang="en-US" sz="2000" dirty="0" err="1" smtClean="0"/>
              <a:t>RequireHttps</a:t>
            </a:r>
            <a:endParaRPr lang="en-US" sz="2000" dirty="0" smtClean="0"/>
          </a:p>
          <a:p>
            <a:pPr lvl="2"/>
            <a:r>
              <a:rPr lang="en-US" sz="1800" dirty="0" err="1" smtClean="0"/>
              <a:t>Requer</a:t>
            </a:r>
            <a:r>
              <a:rPr lang="en-US" sz="1800" dirty="0" smtClean="0"/>
              <a:t> a </a:t>
            </a:r>
            <a:r>
              <a:rPr lang="en-US" sz="1800" dirty="0" err="1" smtClean="0"/>
              <a:t>utilização</a:t>
            </a:r>
            <a:r>
              <a:rPr lang="en-US" sz="1800" dirty="0" smtClean="0"/>
              <a:t> do protocol https/SSL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46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Segurança</a:t>
            </a:r>
            <a:r>
              <a:rPr lang="en-US" dirty="0" smtClean="0"/>
              <a:t>: </a:t>
            </a:r>
            <a:r>
              <a:rPr lang="en-US" dirty="0" err="1" smtClean="0"/>
              <a:t>autorização</a:t>
            </a:r>
            <a:r>
              <a:rPr lang="en-US" dirty="0" smtClean="0"/>
              <a:t> e </a:t>
            </a:r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8446703"/>
              </p:ext>
            </p:extLst>
          </p:nvPr>
        </p:nvGraphicFramePr>
        <p:xfrm>
          <a:off x="2337309" y="1853248"/>
          <a:ext cx="7858760" cy="4502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6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9350"/>
            <a:ext cx="10790328" cy="4195481"/>
          </a:xfrm>
        </p:spPr>
        <p:txBody>
          <a:bodyPr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/>
              <a:t>Autenticação != Autorização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One </a:t>
            </a:r>
            <a:r>
              <a:rPr lang="en-US" altLang="en-US" dirty="0"/>
              <a:t>ASP.NET </a:t>
            </a:r>
            <a:r>
              <a:rPr lang="en-US" altLang="en-US" dirty="0" smtClean="0"/>
              <a:t>Identity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Controle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persistência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Possibilita</a:t>
            </a:r>
            <a:r>
              <a:rPr lang="en-US" altLang="en-US" dirty="0" smtClean="0"/>
              <a:t> testes </a:t>
            </a:r>
            <a:r>
              <a:rPr lang="en-US" altLang="en-US" dirty="0" err="1" smtClean="0"/>
              <a:t>unitários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Role provider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Claims Based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Social Login </a:t>
            </a:r>
            <a:r>
              <a:rPr lang="en-US" altLang="en-US" dirty="0" smtClean="0"/>
              <a:t>Providers </a:t>
            </a:r>
            <a:r>
              <a:rPr lang="en-US" dirty="0"/>
              <a:t>(Facebook, Google, Microsoft, Twitter)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Windows Azure Active Directory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OWIN Integration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NuGet</a:t>
            </a:r>
            <a:r>
              <a:rPr lang="en-US" altLang="en-US" dirty="0"/>
              <a:t> </a:t>
            </a:r>
            <a:r>
              <a:rPr lang="en-US" altLang="en-US" dirty="0" smtClean="0"/>
              <a:t>package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51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r>
              <a:rPr lang="en-US" dirty="0" smtClean="0"/>
              <a:t> do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0854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Two-Factor Authentication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Account Lockout</a:t>
            </a:r>
          </a:p>
          <a:p>
            <a:pPr>
              <a:lnSpc>
                <a:spcPct val="150000"/>
              </a:lnSpc>
            </a:pPr>
            <a:r>
              <a:rPr lang="en-US" dirty="0"/>
              <a:t>Account confirmation</a:t>
            </a:r>
          </a:p>
          <a:p>
            <a:pPr>
              <a:lnSpc>
                <a:spcPct val="150000"/>
              </a:lnSpc>
            </a:pPr>
            <a:r>
              <a:rPr lang="en-US" dirty="0"/>
              <a:t>Password reset</a:t>
            </a:r>
          </a:p>
          <a:p>
            <a:pPr>
              <a:lnSpc>
                <a:spcPct val="150000"/>
              </a:lnSpc>
            </a:pPr>
            <a:r>
              <a:rPr lang="en-US" dirty="0"/>
              <a:t>Sign-out everywhere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Password validator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Enfim</a:t>
            </a:r>
            <a:r>
              <a:rPr lang="en-US" dirty="0" smtClean="0"/>
              <a:t>,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HandleError</a:t>
            </a:r>
            <a:r>
              <a:rPr lang="en-US" dirty="0" smtClean="0"/>
              <a:t> e </a:t>
            </a:r>
            <a:r>
              <a:rPr lang="en-US" dirty="0" err="1" smtClean="0"/>
              <a:t>OutputCache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HandleError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Redireciona</a:t>
            </a:r>
            <a:r>
              <a:rPr lang="en-US" sz="2000" dirty="0" smtClean="0"/>
              <a:t> para o </a:t>
            </a:r>
            <a:r>
              <a:rPr lang="en-US" sz="2000" dirty="0" err="1" smtClean="0"/>
              <a:t>usuário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view </a:t>
            </a:r>
            <a:r>
              <a:rPr lang="en-US" sz="2000" dirty="0" err="1" smtClean="0"/>
              <a:t>quando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execão</a:t>
            </a:r>
            <a:r>
              <a:rPr lang="en-US" sz="2000" dirty="0" smtClean="0"/>
              <a:t> é </a:t>
            </a:r>
            <a:r>
              <a:rPr lang="en-US" sz="2000" dirty="0" err="1" smtClean="0"/>
              <a:t>lançada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Precisa</a:t>
            </a:r>
            <a:r>
              <a:rPr lang="en-US" sz="2000" dirty="0" smtClean="0"/>
              <a:t> que </a:t>
            </a:r>
            <a:r>
              <a:rPr lang="en-US" sz="2000" dirty="0" err="1" smtClean="0"/>
              <a:t>esteja</a:t>
            </a:r>
            <a:r>
              <a:rPr lang="en-US" sz="2000" dirty="0" smtClean="0"/>
              <a:t> </a:t>
            </a:r>
            <a:r>
              <a:rPr lang="en-US" sz="2000" dirty="0" err="1" smtClean="0"/>
              <a:t>habilitado</a:t>
            </a:r>
            <a:r>
              <a:rPr lang="en-US" sz="2000" dirty="0" smtClean="0"/>
              <a:t> no </a:t>
            </a:r>
            <a:r>
              <a:rPr lang="en-US" sz="2000" dirty="0" err="1" smtClean="0"/>
              <a:t>web.config</a:t>
            </a:r>
            <a:r>
              <a:rPr lang="en-US" sz="2000" dirty="0" smtClean="0"/>
              <a:t> custom errors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OutputCache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Instrui</a:t>
            </a:r>
            <a:r>
              <a:rPr lang="en-US" sz="2000" dirty="0" smtClean="0"/>
              <a:t> o ASP.NET a </a:t>
            </a:r>
            <a:r>
              <a:rPr lang="en-US" sz="2000" dirty="0" err="1" smtClean="0"/>
              <a:t>fazer</a:t>
            </a:r>
            <a:r>
              <a:rPr lang="en-US" sz="2000" dirty="0" smtClean="0"/>
              <a:t> um cache do </a:t>
            </a:r>
            <a:r>
              <a:rPr lang="en-US" sz="2000" dirty="0" err="1" smtClean="0"/>
              <a:t>resultado</a:t>
            </a:r>
            <a:r>
              <a:rPr lang="en-US" sz="2000" dirty="0" smtClean="0"/>
              <a:t> HTML  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Melhora</a:t>
            </a:r>
            <a:r>
              <a:rPr lang="en-US" sz="2000" dirty="0" smtClean="0"/>
              <a:t> a performance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0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Tome </a:t>
            </a:r>
            <a:r>
              <a:rPr lang="en-US" dirty="0" err="1" smtClean="0"/>
              <a:t>cuidado</a:t>
            </a:r>
            <a:r>
              <a:rPr lang="en-US" dirty="0" smtClean="0"/>
              <a:t> com session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Adicionar</a:t>
            </a:r>
            <a:r>
              <a:rPr lang="en-US" dirty="0" smtClean="0"/>
              <a:t> o import default no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Pré-compilar</a:t>
            </a:r>
            <a:r>
              <a:rPr lang="en-US" dirty="0" smtClean="0"/>
              <a:t> as views para warm-up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Output caching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Previna</a:t>
            </a:r>
            <a:r>
              <a:rPr lang="en-US" dirty="0" smtClean="0"/>
              <a:t> Over posting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Utilizem</a:t>
            </a:r>
            <a:r>
              <a:rPr lang="en-US" dirty="0" smtClean="0"/>
              <a:t> Task, </a:t>
            </a:r>
            <a:r>
              <a:rPr lang="en-US" dirty="0" err="1" smtClean="0"/>
              <a:t>async</a:t>
            </a:r>
            <a:r>
              <a:rPr lang="en-US" dirty="0" smtClean="0"/>
              <a:t> e await </a:t>
            </a:r>
            <a:r>
              <a:rPr lang="en-US" dirty="0" err="1" smtClean="0"/>
              <a:t>nas</a:t>
            </a:r>
            <a:r>
              <a:rPr lang="en-US" dirty="0" smtClean="0"/>
              <a:t> Actions que </a:t>
            </a:r>
            <a:r>
              <a:rPr lang="en-US" dirty="0" err="1" smtClean="0"/>
              <a:t>realizam</a:t>
            </a:r>
            <a:r>
              <a:rPr lang="en-US" dirty="0" smtClean="0"/>
              <a:t>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056"/>
            <a:ext cx="5050536" cy="50384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Logging e tracing</a:t>
            </a:r>
          </a:p>
          <a:p>
            <a:pPr lvl="1"/>
            <a:r>
              <a:rPr lang="en-US" dirty="0" smtClean="0"/>
              <a:t>Log4net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Elmah</a:t>
            </a:r>
            <a:endParaRPr lang="en-US" dirty="0" smtClean="0"/>
          </a:p>
          <a:p>
            <a:r>
              <a:rPr lang="en-US" b="1" dirty="0" err="1" smtClean="0"/>
              <a:t>Segurança</a:t>
            </a:r>
            <a:endParaRPr lang="en-US" b="1" dirty="0" smtClean="0"/>
          </a:p>
          <a:p>
            <a:pPr lvl="1"/>
            <a:r>
              <a:rPr lang="en-US" dirty="0" smtClean="0"/>
              <a:t>Fluent Security</a:t>
            </a:r>
          </a:p>
          <a:p>
            <a:r>
              <a:rPr lang="en-US" b="1" dirty="0" err="1" smtClean="0"/>
              <a:t>Validações</a:t>
            </a:r>
            <a:endParaRPr lang="en-US" b="1" dirty="0" smtClean="0"/>
          </a:p>
          <a:p>
            <a:pPr lvl="1"/>
            <a:r>
              <a:rPr lang="en-US" dirty="0" smtClean="0"/>
              <a:t>Fluent Validation</a:t>
            </a:r>
          </a:p>
          <a:p>
            <a:r>
              <a:rPr lang="en-US" dirty="0" err="1" smtClean="0"/>
              <a:t>Flurl</a:t>
            </a:r>
            <a:endParaRPr lang="en-US" dirty="0" smtClean="0"/>
          </a:p>
          <a:p>
            <a:r>
              <a:rPr lang="en-US" b="1" dirty="0" err="1" smtClean="0"/>
              <a:t>Acesso</a:t>
            </a:r>
            <a:r>
              <a:rPr lang="en-US" b="1" dirty="0" smtClean="0"/>
              <a:t> a dados: ORMs</a:t>
            </a:r>
          </a:p>
          <a:p>
            <a:pPr lvl="1"/>
            <a:r>
              <a:rPr lang="en-US" dirty="0" smtClean="0"/>
              <a:t>Entity Framework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Micro ORMs</a:t>
            </a:r>
          </a:p>
          <a:p>
            <a:pPr lvl="2"/>
            <a:r>
              <a:rPr lang="en-US" dirty="0"/>
              <a:t>Dapper</a:t>
            </a:r>
          </a:p>
          <a:p>
            <a:pPr lvl="2"/>
            <a:r>
              <a:rPr lang="en-US" dirty="0" err="1" smtClean="0"/>
              <a:t>PetaPoco</a:t>
            </a:r>
            <a:endParaRPr lang="en-US" dirty="0"/>
          </a:p>
          <a:p>
            <a:pPr lvl="2"/>
            <a:r>
              <a:rPr lang="en-US" dirty="0" err="1" smtClean="0"/>
              <a:t>OrmLite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18376" y="1472056"/>
            <a:ext cx="5050536" cy="503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Auto</a:t>
            </a:r>
            <a:r>
              <a:rPr lang="en-US" sz="2400" dirty="0" smtClean="0"/>
              <a:t> </a:t>
            </a:r>
            <a:r>
              <a:rPr lang="en-US" sz="2400" b="1" dirty="0" smtClean="0"/>
              <a:t>mapper</a:t>
            </a:r>
          </a:p>
          <a:p>
            <a:r>
              <a:rPr lang="en-US" sz="2400" b="1" dirty="0" smtClean="0"/>
              <a:t>Cache</a:t>
            </a:r>
          </a:p>
          <a:p>
            <a:pPr lvl="1"/>
            <a:r>
              <a:rPr lang="en-US" sz="2000" dirty="0" err="1" smtClean="0"/>
              <a:t>Redis</a:t>
            </a:r>
            <a:endParaRPr lang="en-US" sz="2000" dirty="0" smtClean="0"/>
          </a:p>
          <a:p>
            <a:pPr lvl="1"/>
            <a:r>
              <a:rPr lang="en-US" sz="2000" dirty="0" err="1" smtClean="0"/>
              <a:t>MemCache</a:t>
            </a:r>
            <a:endParaRPr lang="en-US" sz="2000" dirty="0" smtClean="0"/>
          </a:p>
          <a:p>
            <a:r>
              <a:rPr lang="en-US" sz="2400" b="1" dirty="0" err="1" smtClean="0"/>
              <a:t>RazorGenerator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Futuro</a:t>
            </a:r>
            <a:r>
              <a:rPr lang="en-US" dirty="0" smtClean="0"/>
              <a:t> do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53046"/>
            <a:ext cx="8946541" cy="4969674"/>
          </a:xfrm>
        </p:spPr>
        <p:txBody>
          <a:bodyPr>
            <a:normAutofit/>
          </a:bodyPr>
          <a:lstStyle/>
          <a:p>
            <a:r>
              <a:rPr lang="en-US" dirty="0" smtClean="0"/>
              <a:t>ASP.NET 5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multiplataforma</a:t>
            </a:r>
            <a:endParaRPr lang="en-US" dirty="0" smtClean="0"/>
          </a:p>
          <a:p>
            <a:r>
              <a:rPr lang="en-US" dirty="0" smtClean="0"/>
              <a:t>Novo </a:t>
            </a:r>
            <a:r>
              <a:rPr lang="en-US" dirty="0" err="1" smtClean="0"/>
              <a:t>compilador</a:t>
            </a:r>
            <a:r>
              <a:rPr lang="en-US" dirty="0" smtClean="0"/>
              <a:t> (Roslyn)</a:t>
            </a:r>
          </a:p>
          <a:p>
            <a:r>
              <a:rPr lang="en-US" dirty="0" err="1" smtClean="0"/>
              <a:t>Divisão</a:t>
            </a:r>
            <a:r>
              <a:rPr lang="en-US" dirty="0" smtClean="0"/>
              <a:t> de </a:t>
            </a:r>
            <a:r>
              <a:rPr lang="en-US" dirty="0" err="1" smtClean="0"/>
              <a:t>responsabilidade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gerenciadores</a:t>
            </a:r>
            <a:r>
              <a:rPr lang="en-US" dirty="0" smtClean="0"/>
              <a:t> de </a:t>
            </a:r>
            <a:r>
              <a:rPr lang="en-US" dirty="0" err="1" smtClean="0"/>
              <a:t>pacotes</a:t>
            </a:r>
            <a:endParaRPr lang="en-US" dirty="0" smtClean="0"/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: Server-side</a:t>
            </a:r>
          </a:p>
          <a:p>
            <a:pPr lvl="1"/>
            <a:r>
              <a:rPr lang="en-US" dirty="0" smtClean="0"/>
              <a:t>Bower: Client-side</a:t>
            </a:r>
          </a:p>
          <a:p>
            <a:r>
              <a:rPr lang="en-US" dirty="0" smtClean="0"/>
              <a:t>System.Web.dll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Compilação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endParaRPr lang="en-US" dirty="0" smtClean="0"/>
          </a:p>
          <a:p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configurações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JSON</a:t>
            </a:r>
          </a:p>
          <a:p>
            <a:r>
              <a:rPr lang="en-US" dirty="0" smtClean="0"/>
              <a:t>View Components</a:t>
            </a:r>
          </a:p>
          <a:p>
            <a:r>
              <a:rPr lang="en-US" dirty="0" smtClean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15787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- Controller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97376" y="3302885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51882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518829" y="2178205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7876835">
            <a:off x="7311363" y="2285195"/>
            <a:ext cx="345584" cy="168122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4573580">
            <a:off x="7450140" y="4293324"/>
            <a:ext cx="345584" cy="18102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581090" y="3891224"/>
            <a:ext cx="1027581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2815717"/>
            <a:ext cx="10515600" cy="1325563"/>
          </a:xfrm>
        </p:spPr>
        <p:txBody>
          <a:bodyPr/>
          <a:lstStyle/>
          <a:p>
            <a:r>
              <a:rPr lang="en-US" dirty="0" err="1" smtClean="0"/>
              <a:t>Perguntas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22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32711"/>
            <a:ext cx="10515600" cy="1325563"/>
          </a:xfrm>
        </p:spPr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ASP.NET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736603" y="4696903"/>
            <a:ext cx="10405530" cy="146676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ASP.NET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736601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736600" y="1507522"/>
            <a:ext cx="6587067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93327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Pages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4250051" y="3143425"/>
            <a:ext cx="5135353" cy="60897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Single Page Apps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4250052" y="3859945"/>
            <a:ext cx="3073615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7458490" y="3859945"/>
            <a:ext cx="1926916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API</a:t>
            </a:r>
            <a:endParaRPr lang="en-US" sz="32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9520230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7458491" y="1507523"/>
            <a:ext cx="3683642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Services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2017957"/>
            <a:ext cx="3285744" cy="2115131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Estrutura</a:t>
            </a:r>
            <a:r>
              <a:rPr lang="en-US" dirty="0" smtClean="0"/>
              <a:t> do ASP.NET 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917970" y="475261"/>
            <a:ext cx="1745551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6734133" y="475261"/>
            <a:ext cx="1756727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0383223" y="463297"/>
            <a:ext cx="1179154" cy="3072912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561472" y="463297"/>
            <a:ext cx="1745551" cy="90220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  <a:r>
              <a:rPr lang="en-US" sz="28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Api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917970" y="1435188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Developer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User profiles, model binding, sitemaps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4917970" y="2871586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Url</a:t>
            </a: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 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Routing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7970" y="2153387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Caching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Output &amp; Data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917970" y="3617749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Security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AuthN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AuthZ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Request validation,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AntiXss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917970" y="5040737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 health events and monitoring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17970" y="4329243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Protocol abstraction &amp;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Request/Response/Session/Server,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WebSockets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etc.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gray">
          <a:xfrm>
            <a:off x="4917969" y="5752230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Hosting model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Configuration, file handling, compilation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 smtClean="0"/>
              <a:t>Component vs Request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6111" y="1550358"/>
          <a:ext cx="10481235" cy="448983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627411">
                <a:tc>
                  <a:txBody>
                    <a:bodyPr/>
                    <a:lstStyle/>
                    <a:p>
                      <a:pPr algn="l" fontAlgn="t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 err="1">
                          <a:effectLst/>
                        </a:rPr>
                        <a:t>Componente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Request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8669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Processamento dos Parametros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Automática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Manual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Views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Mantida (ex: ViewState)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é "</a:t>
                      </a:r>
                      <a:r>
                        <a:rPr lang="en-US" sz="1600" u="none" strike="noStrike" dirty="0" err="1">
                          <a:effectLst/>
                        </a:rPr>
                        <a:t>mantida</a:t>
                      </a:r>
                      <a:r>
                        <a:rPr lang="en-US" sz="1600" u="none" strike="noStrike" dirty="0">
                          <a:effectLst/>
                        </a:rPr>
                        <a:t>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Centrado 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Componentes/Controles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Requests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1113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HTML/JavaScript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Responsabilidade da biblioteca de componentes (</a:t>
                      </a:r>
                      <a:r>
                        <a:rPr lang="pt-BR" sz="1600" u="none" strike="noStrike" dirty="0" err="1">
                          <a:effectLst/>
                        </a:rPr>
                        <a:t>WebForms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DevExpress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Telerik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Reponsabilidade</a:t>
                      </a:r>
                      <a:r>
                        <a:rPr lang="en-US" sz="1600" u="none" strike="noStrike" dirty="0">
                          <a:effectLst/>
                        </a:rPr>
                        <a:t> do </a:t>
                      </a:r>
                      <a:r>
                        <a:rPr lang="en-US" sz="1600" u="none" strike="noStrike" dirty="0" err="1">
                          <a:effectLst/>
                        </a:rPr>
                        <a:t>Desenvolvedor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Objetivo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Esconder a programação Web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Facilitar</a:t>
                      </a:r>
                      <a:r>
                        <a:rPr lang="en-US" sz="1600" u="none" strike="noStrike" dirty="0">
                          <a:effectLst/>
                        </a:rPr>
                        <a:t> a </a:t>
                      </a:r>
                      <a:r>
                        <a:rPr lang="en-US" sz="1600" u="none" strike="noStrike" dirty="0" err="1">
                          <a:effectLst/>
                        </a:rPr>
                        <a:t>programação</a:t>
                      </a:r>
                      <a:r>
                        <a:rPr lang="en-US" sz="1600" u="none" strike="noStrike" dirty="0">
                          <a:effectLst/>
                        </a:rPr>
                        <a:t> Web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56504"/>
            <a:ext cx="9103196" cy="1400530"/>
          </a:xfrm>
        </p:spPr>
        <p:txBody>
          <a:bodyPr/>
          <a:lstStyle/>
          <a:p>
            <a:r>
              <a:rPr lang="en-US" sz="3600" dirty="0" err="1" smtClean="0"/>
              <a:t>Asp.Net</a:t>
            </a:r>
            <a:r>
              <a:rPr lang="en-US" sz="3600" dirty="0" smtClean="0"/>
              <a:t> Web Forms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73" y="985558"/>
            <a:ext cx="7111418" cy="570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7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aspx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Codebehind</a:t>
            </a:r>
            <a:r>
              <a:rPr lang="en-US" sz="2400" dirty="0" smtClean="0"/>
              <a:t> </a:t>
            </a:r>
            <a:r>
              <a:rPr lang="en-US" sz="2400" dirty="0" err="1" smtClean="0"/>
              <a:t>aspx.cs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567706" y="3568755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466267" y="4798519"/>
            <a:ext cx="1710744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446680" y="5358262"/>
            <a:ext cx="1691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5170</TotalTime>
  <Words>1111</Words>
  <Application>Microsoft Office PowerPoint</Application>
  <PresentationFormat>Widescreen</PresentationFormat>
  <Paragraphs>376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Century Gothic</vt:lpstr>
      <vt:lpstr>Consolas</vt:lpstr>
      <vt:lpstr>Segoe UI</vt:lpstr>
      <vt:lpstr>Segoe UI Light</vt:lpstr>
      <vt:lpstr>Verdana</vt:lpstr>
      <vt:lpstr>Wingdings 3</vt:lpstr>
      <vt:lpstr>Ion</vt:lpstr>
      <vt:lpstr>ASP.NET MVC</vt:lpstr>
      <vt:lpstr>Web</vt:lpstr>
      <vt:lpstr>O Padrão MVC </vt:lpstr>
      <vt:lpstr>Model – View - Controller</vt:lpstr>
      <vt:lpstr>Plataforma ASP.NET</vt:lpstr>
      <vt:lpstr>Estrutura do ASP.NET Core</vt:lpstr>
      <vt:lpstr>Component vs Request</vt:lpstr>
      <vt:lpstr>Asp.Net Web Forms</vt:lpstr>
      <vt:lpstr>Component Based</vt:lpstr>
      <vt:lpstr>Request Based</vt:lpstr>
      <vt:lpstr>Estrutura do Projeto</vt:lpstr>
      <vt:lpstr>Scaffold</vt:lpstr>
      <vt:lpstr>Views</vt:lpstr>
      <vt:lpstr>Html Helpers</vt:lpstr>
      <vt:lpstr>Layouts</vt:lpstr>
      <vt:lpstr>Controllers: Get vs Post</vt:lpstr>
      <vt:lpstr>Controllers</vt:lpstr>
      <vt:lpstr>Armazenamento web </vt:lpstr>
      <vt:lpstr>Armazenamento web </vt:lpstr>
      <vt:lpstr>Models</vt:lpstr>
      <vt:lpstr>Preparando a sua View Model</vt:lpstr>
      <vt:lpstr>Criando validações com Data annotations </vt:lpstr>
      <vt:lpstr>Onde a validação ocorre?</vt:lpstr>
      <vt:lpstr>Routing</vt:lpstr>
      <vt:lpstr>Exemplos de Rotas</vt:lpstr>
      <vt:lpstr>Attribute Routing</vt:lpstr>
      <vt:lpstr>Bundles e Minification</vt:lpstr>
      <vt:lpstr>Filters</vt:lpstr>
      <vt:lpstr>Execução normal de uma Action</vt:lpstr>
      <vt:lpstr>Execução quando se utiliza Filters</vt:lpstr>
      <vt:lpstr>Filters de segurança</vt:lpstr>
      <vt:lpstr>Segurança: autorização e autenticação</vt:lpstr>
      <vt:lpstr>ASP.NET Identity</vt:lpstr>
      <vt:lpstr>Recursos do Identity</vt:lpstr>
      <vt:lpstr>Enfim, vamos programar…</vt:lpstr>
      <vt:lpstr>HandleError e OutputCache</vt:lpstr>
      <vt:lpstr>Melhores práticas</vt:lpstr>
      <vt:lpstr>Ferramentas</vt:lpstr>
      <vt:lpstr>Futuro do ASP.NET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Lucas Lana</dc:creator>
  <cp:lastModifiedBy>Renan Stigliani</cp:lastModifiedBy>
  <cp:revision>93</cp:revision>
  <dcterms:created xsi:type="dcterms:W3CDTF">2015-07-18T21:01:27Z</dcterms:created>
  <dcterms:modified xsi:type="dcterms:W3CDTF">2015-07-25T08:44:22Z</dcterms:modified>
</cp:coreProperties>
</file>