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301" r:id="rId5"/>
    <p:sldId id="270" r:id="rId6"/>
    <p:sldId id="274" r:id="rId7"/>
    <p:sldId id="293" r:id="rId8"/>
    <p:sldId id="300" r:id="rId9"/>
    <p:sldId id="294" r:id="rId10"/>
    <p:sldId id="295" r:id="rId11"/>
    <p:sldId id="296" r:id="rId12"/>
    <p:sldId id="297" r:id="rId13"/>
    <p:sldId id="261" r:id="rId14"/>
    <p:sldId id="278" r:id="rId15"/>
    <p:sldId id="289" r:id="rId16"/>
    <p:sldId id="298" r:id="rId17"/>
    <p:sldId id="260" r:id="rId18"/>
    <p:sldId id="283" r:id="rId19"/>
    <p:sldId id="262" r:id="rId20"/>
    <p:sldId id="281" r:id="rId21"/>
    <p:sldId id="292" r:id="rId22"/>
    <p:sldId id="282" r:id="rId23"/>
    <p:sldId id="272" r:id="rId24"/>
    <p:sldId id="288" r:id="rId25"/>
    <p:sldId id="277" r:id="rId26"/>
    <p:sldId id="263" r:id="rId27"/>
    <p:sldId id="284" r:id="rId28"/>
    <p:sldId id="299" r:id="rId29"/>
    <p:sldId id="286" r:id="rId30"/>
    <p:sldId id="264" r:id="rId31"/>
    <p:sldId id="290" r:id="rId32"/>
    <p:sldId id="291" r:id="rId33"/>
    <p:sldId id="265" r:id="rId34"/>
    <p:sldId id="287" r:id="rId35"/>
    <p:sldId id="269" r:id="rId36"/>
    <p:sldId id="267" r:id="rId37"/>
    <p:sldId id="26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3C2FD-AC01-4CF8-B356-37A7C472C0D6}" type="doc">
      <dgm:prSet loTypeId="urn:microsoft.com/office/officeart/2005/8/layout/arrow2" loCatId="process" qsTypeId="urn:microsoft.com/office/officeart/2005/8/quickstyle/simple3" qsCatId="simple" csTypeId="urn:microsoft.com/office/officeart/2005/8/colors/accent1_5" csCatId="accent1" phldr="1"/>
      <dgm:spPr/>
    </dgm:pt>
    <dgm:pt modelId="{AE81220D-6CCE-4710-94E2-98E20B1C5B80}">
      <dgm:prSet phldrT="[Text]" custT="1"/>
      <dgm:spPr/>
      <dgm:t>
        <a:bodyPr/>
        <a:lstStyle/>
        <a:p>
          <a:r>
            <a:rPr lang="en-US" sz="1800" dirty="0" smtClean="0"/>
            <a:t>ASP.NET 1.1</a:t>
          </a:r>
          <a:br>
            <a:rPr lang="en-US" sz="1800" dirty="0" smtClean="0"/>
          </a:br>
          <a:r>
            <a:rPr lang="en-US" sz="1800" dirty="0" smtClean="0"/>
            <a:t>N/A</a:t>
          </a:r>
          <a:endParaRPr lang="en-US" sz="1800" dirty="0"/>
        </a:p>
      </dgm:t>
    </dgm:pt>
    <dgm:pt modelId="{CCC83548-87BE-49B2-8BDA-F0C2255CECCB}" type="parTrans" cxnId="{490C67D3-5F27-47E7-8928-6CD685E0A7AD}">
      <dgm:prSet/>
      <dgm:spPr/>
      <dgm:t>
        <a:bodyPr/>
        <a:lstStyle/>
        <a:p>
          <a:endParaRPr lang="en-US"/>
        </a:p>
      </dgm:t>
    </dgm:pt>
    <dgm:pt modelId="{AD85DC56-689F-429A-BED6-D4565307024E}" type="sibTrans" cxnId="{490C67D3-5F27-47E7-8928-6CD685E0A7AD}">
      <dgm:prSet/>
      <dgm:spPr/>
      <dgm:t>
        <a:bodyPr/>
        <a:lstStyle/>
        <a:p>
          <a:endParaRPr lang="en-US"/>
        </a:p>
      </dgm:t>
    </dgm:pt>
    <dgm:pt modelId="{DDD274C9-D270-426C-AF27-80340598DB4A}">
      <dgm:prSet phldrT="[Text]" custT="1"/>
      <dgm:spPr/>
      <dgm:t>
        <a:bodyPr/>
        <a:lstStyle/>
        <a:p>
          <a:r>
            <a:rPr lang="en-US" sz="1800" dirty="0" smtClean="0"/>
            <a:t>ASP.NET 4</a:t>
          </a:r>
          <a:br>
            <a:rPr lang="en-US" sz="1800" dirty="0" smtClean="0"/>
          </a:br>
          <a:r>
            <a:rPr lang="en-US" sz="1800" dirty="0" smtClean="0"/>
            <a:t>Simple Membership</a:t>
          </a:r>
        </a:p>
      </dgm:t>
    </dgm:pt>
    <dgm:pt modelId="{9416ECF4-5D33-451A-BD18-8C8798519E07}" type="parTrans" cxnId="{FD7604EB-AB53-4A44-95BD-907B1D6036A3}">
      <dgm:prSet/>
      <dgm:spPr/>
      <dgm:t>
        <a:bodyPr/>
        <a:lstStyle/>
        <a:p>
          <a:endParaRPr lang="en-US"/>
        </a:p>
      </dgm:t>
    </dgm:pt>
    <dgm:pt modelId="{E127B659-D9A9-4CA4-BD96-6FDAEFCA8C63}" type="sibTrans" cxnId="{FD7604EB-AB53-4A44-95BD-907B1D6036A3}">
      <dgm:prSet/>
      <dgm:spPr/>
      <dgm:t>
        <a:bodyPr/>
        <a:lstStyle/>
        <a:p>
          <a:endParaRPr lang="en-US"/>
        </a:p>
      </dgm:t>
    </dgm:pt>
    <dgm:pt modelId="{2E1B50D5-8F05-4BB8-B651-B0757621529F}">
      <dgm:prSet phldrT="[Text]"/>
      <dgm:spPr/>
      <dgm:t>
        <a:bodyPr/>
        <a:lstStyle/>
        <a:p>
          <a:r>
            <a:rPr lang="en-US" dirty="0" smtClean="0"/>
            <a:t>ASP.NET 4.5</a:t>
          </a:r>
          <a:br>
            <a:rPr lang="en-US" dirty="0" smtClean="0"/>
          </a:br>
          <a:r>
            <a:rPr lang="en-US" dirty="0" smtClean="0"/>
            <a:t>One ASP.NET Identity</a:t>
          </a:r>
          <a:endParaRPr lang="en-US" dirty="0"/>
        </a:p>
      </dgm:t>
    </dgm:pt>
    <dgm:pt modelId="{393DFC84-3800-4D12-A81C-99E213138A7C}" type="parTrans" cxnId="{85078697-FFE8-4496-BFFC-693FD249B112}">
      <dgm:prSet/>
      <dgm:spPr/>
      <dgm:t>
        <a:bodyPr/>
        <a:lstStyle/>
        <a:p>
          <a:endParaRPr lang="en-US"/>
        </a:p>
      </dgm:t>
    </dgm:pt>
    <dgm:pt modelId="{F19447FD-886E-4459-9E81-7DA14D3D9765}" type="sibTrans" cxnId="{85078697-FFE8-4496-BFFC-693FD249B112}">
      <dgm:prSet/>
      <dgm:spPr/>
      <dgm:t>
        <a:bodyPr/>
        <a:lstStyle/>
        <a:p>
          <a:endParaRPr lang="en-US"/>
        </a:p>
      </dgm:t>
    </dgm:pt>
    <dgm:pt modelId="{8E7C0621-0E7C-44CC-B0DC-F572F28F79B3}">
      <dgm:prSet phldrT="[Text]" custT="1"/>
      <dgm:spPr/>
      <dgm:t>
        <a:bodyPr/>
        <a:lstStyle/>
        <a:p>
          <a:r>
            <a:rPr lang="en-US" sz="1600" dirty="0" smtClean="0"/>
            <a:t>ASP.NET 2.0</a:t>
          </a:r>
          <a:br>
            <a:rPr lang="en-US" sz="1600" dirty="0" smtClean="0"/>
          </a:br>
          <a:r>
            <a:rPr lang="en-US" sz="1600" dirty="0" smtClean="0"/>
            <a:t>Membership Provider</a:t>
          </a:r>
          <a:endParaRPr lang="en-US" sz="1600" dirty="0"/>
        </a:p>
      </dgm:t>
    </dgm:pt>
    <dgm:pt modelId="{47EBA13B-2F61-482B-8A63-1AF23F22C1AD}" type="parTrans" cxnId="{761D460E-C418-4BC3-9B9A-5E0782E4A904}">
      <dgm:prSet/>
      <dgm:spPr/>
      <dgm:t>
        <a:bodyPr/>
        <a:lstStyle/>
        <a:p>
          <a:endParaRPr lang="en-US"/>
        </a:p>
      </dgm:t>
    </dgm:pt>
    <dgm:pt modelId="{ED55576A-40E0-485D-8B24-C86686975644}" type="sibTrans" cxnId="{761D460E-C418-4BC3-9B9A-5E0782E4A904}">
      <dgm:prSet/>
      <dgm:spPr/>
      <dgm:t>
        <a:bodyPr/>
        <a:lstStyle/>
        <a:p>
          <a:endParaRPr lang="en-US"/>
        </a:p>
      </dgm:t>
    </dgm:pt>
    <dgm:pt modelId="{873985C0-B3D7-4D7E-B27D-43584CD3EDB0}">
      <dgm:prSet phldrT="[Text]" custT="1"/>
      <dgm:spPr/>
      <dgm:t>
        <a:bodyPr/>
        <a:lstStyle/>
        <a:p>
          <a:r>
            <a:rPr lang="en-US" sz="1800" dirty="0" smtClean="0"/>
            <a:t>ASP.NET 4/4.5</a:t>
          </a:r>
          <a:br>
            <a:rPr lang="en-US" sz="1800" dirty="0" smtClean="0"/>
          </a:br>
          <a:r>
            <a:rPr lang="en-US" sz="1800" dirty="0" smtClean="0"/>
            <a:t>Universal Providers</a:t>
          </a:r>
          <a:endParaRPr lang="en-US" sz="1800" dirty="0"/>
        </a:p>
      </dgm:t>
    </dgm:pt>
    <dgm:pt modelId="{5484F590-8919-4E67-8992-B4EE131F93FE}" type="parTrans" cxnId="{D428E194-7439-4682-97D2-388C60F74435}">
      <dgm:prSet/>
      <dgm:spPr/>
      <dgm:t>
        <a:bodyPr/>
        <a:lstStyle/>
        <a:p>
          <a:endParaRPr lang="en-US"/>
        </a:p>
      </dgm:t>
    </dgm:pt>
    <dgm:pt modelId="{D981B453-17CB-4682-A7F3-663D57ED70F0}" type="sibTrans" cxnId="{D428E194-7439-4682-97D2-388C60F74435}">
      <dgm:prSet/>
      <dgm:spPr/>
      <dgm:t>
        <a:bodyPr/>
        <a:lstStyle/>
        <a:p>
          <a:endParaRPr lang="en-US"/>
        </a:p>
      </dgm:t>
    </dgm:pt>
    <dgm:pt modelId="{C6D90047-0FA3-4EBD-A881-961569F2080D}" type="pres">
      <dgm:prSet presAssocID="{C653C2FD-AC01-4CF8-B356-37A7C472C0D6}" presName="arrowDiagram" presStyleCnt="0">
        <dgm:presLayoutVars>
          <dgm:chMax val="5"/>
          <dgm:dir/>
          <dgm:resizeHandles val="exact"/>
        </dgm:presLayoutVars>
      </dgm:prSet>
      <dgm:spPr/>
    </dgm:pt>
    <dgm:pt modelId="{C86777CB-B33D-4C8A-9511-C3D973658E12}" type="pres">
      <dgm:prSet presAssocID="{C653C2FD-AC01-4CF8-B356-37A7C472C0D6}" presName="arrow" presStyleLbl="bgShp" presStyleIdx="0" presStyleCnt="1" custScaleX="109097" custLinFactNeighborX="-2030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4D0217A3-B00F-45B9-80D4-0BD3C0059D4C}" type="pres">
      <dgm:prSet presAssocID="{C653C2FD-AC01-4CF8-B356-37A7C472C0D6}" presName="arrowDiagram5" presStyleCnt="0"/>
      <dgm:spPr/>
    </dgm:pt>
    <dgm:pt modelId="{368BC525-FAD0-44BA-A568-518BDEDA1A3A}" type="pres">
      <dgm:prSet presAssocID="{AE81220D-6CCE-4710-94E2-98E20B1C5B80}" presName="bullet5a" presStyleLbl="node1" presStyleIdx="0" presStyleCnt="5" custLinFactX="-2959" custLinFactNeighborX="-100000" custLinFactNeighborY="-24669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CB05DE3-CF21-4A41-A117-C2056143086F}" type="pres">
      <dgm:prSet presAssocID="{AE81220D-6CCE-4710-94E2-98E20B1C5B80}" presName="textBox5a" presStyleLbl="revTx" presStyleIdx="0" presStyleCnt="5" custScaleX="155954" custScaleY="67318" custLinFactNeighborX="-11219" custLinFactNeighborY="-6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D409C-3E0E-401F-A17D-161E2051613C}" type="pres">
      <dgm:prSet presAssocID="{8E7C0621-0E7C-44CC-B0DC-F572F28F79B3}" presName="bullet5b" presStyleLbl="node1" presStyleIdx="1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2FAA0972-8FDA-45DF-AEB1-EB1B640F1122}" type="pres">
      <dgm:prSet presAssocID="{8E7C0621-0E7C-44CC-B0DC-F572F28F79B3}" presName="textBox5b" presStyleLbl="revTx" presStyleIdx="1" presStyleCnt="5" custScaleX="137331" custScaleY="44560" custLinFactNeighborX="-87660" custLinFactNeighborY="-79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DA9B7-E5D0-4D62-BCF4-19D60FA04F50}" type="pres">
      <dgm:prSet presAssocID="{DDD274C9-D270-426C-AF27-80340598DB4A}" presName="bullet5c" presStyleLbl="node1" presStyleIdx="2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CC6365D6-BC5A-4662-88C2-460380F95395}" type="pres">
      <dgm:prSet presAssocID="{DDD274C9-D270-426C-AF27-80340598DB4A}" presName="textBox5c" presStyleLbl="revTx" presStyleIdx="2" presStyleCnt="5" custScaleX="118124" custScaleY="35810" custLinFactNeighborX="-10919" custLinFactNeighborY="-14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B15F4-CFF9-43D7-862E-CABB501E2892}" type="pres">
      <dgm:prSet presAssocID="{873985C0-B3D7-4D7E-B27D-43584CD3EDB0}" presName="bullet5d" presStyleLbl="node1" presStyleIdx="3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48381EF1-0387-4E13-A84D-28EB559E8678}" type="pres">
      <dgm:prSet presAssocID="{873985C0-B3D7-4D7E-B27D-43584CD3EDB0}" presName="textBox5d" presStyleLbl="revTx" presStyleIdx="3" presStyleCnt="5" custScaleX="144069" custScaleY="19679" custLinFactNeighborX="-77802" custLinFactNeighborY="-73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663D7-ACE9-4775-AA3F-17DDBE267A56}" type="pres">
      <dgm:prSet presAssocID="{2E1B50D5-8F05-4BB8-B651-B0757621529F}" presName="bullet5e" presStyleLbl="node1" presStyleIdx="4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8F385B18-7ECC-490B-B267-043A6C368803}" type="pres">
      <dgm:prSet presAssocID="{2E1B50D5-8F05-4BB8-B651-B0757621529F}" presName="textBox5e" presStyleLbl="revTx" presStyleIdx="4" presStyleCnt="5" custScaleX="128883" custScaleY="26245" custLinFactNeighborX="-31856" custLinFactNeighborY="-17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D0F22-D4C7-46E7-8871-3C1B391BA4CE}" type="presOf" srcId="{C653C2FD-AC01-4CF8-B356-37A7C472C0D6}" destId="{C6D90047-0FA3-4EBD-A881-961569F2080D}" srcOrd="0" destOrd="0" presId="urn:microsoft.com/office/officeart/2005/8/layout/arrow2"/>
    <dgm:cxn modelId="{FD7604EB-AB53-4A44-95BD-907B1D6036A3}" srcId="{C653C2FD-AC01-4CF8-B356-37A7C472C0D6}" destId="{DDD274C9-D270-426C-AF27-80340598DB4A}" srcOrd="2" destOrd="0" parTransId="{9416ECF4-5D33-451A-BD18-8C8798519E07}" sibTransId="{E127B659-D9A9-4CA4-BD96-6FDAEFCA8C63}"/>
    <dgm:cxn modelId="{85078697-FFE8-4496-BFFC-693FD249B112}" srcId="{C653C2FD-AC01-4CF8-B356-37A7C472C0D6}" destId="{2E1B50D5-8F05-4BB8-B651-B0757621529F}" srcOrd="4" destOrd="0" parTransId="{393DFC84-3800-4D12-A81C-99E213138A7C}" sibTransId="{F19447FD-886E-4459-9E81-7DA14D3D9765}"/>
    <dgm:cxn modelId="{D428E194-7439-4682-97D2-388C60F74435}" srcId="{C653C2FD-AC01-4CF8-B356-37A7C472C0D6}" destId="{873985C0-B3D7-4D7E-B27D-43584CD3EDB0}" srcOrd="3" destOrd="0" parTransId="{5484F590-8919-4E67-8992-B4EE131F93FE}" sibTransId="{D981B453-17CB-4682-A7F3-663D57ED70F0}"/>
    <dgm:cxn modelId="{3A9C2A6B-081D-4570-99B8-DDDC75333185}" type="presOf" srcId="{873985C0-B3D7-4D7E-B27D-43584CD3EDB0}" destId="{48381EF1-0387-4E13-A84D-28EB559E8678}" srcOrd="0" destOrd="0" presId="urn:microsoft.com/office/officeart/2005/8/layout/arrow2"/>
    <dgm:cxn modelId="{42B06C39-C054-473F-9262-BB550E6656D9}" type="presOf" srcId="{8E7C0621-0E7C-44CC-B0DC-F572F28F79B3}" destId="{2FAA0972-8FDA-45DF-AEB1-EB1B640F1122}" srcOrd="0" destOrd="0" presId="urn:microsoft.com/office/officeart/2005/8/layout/arrow2"/>
    <dgm:cxn modelId="{4A477BE7-B9DB-4B9D-B515-3002C6D36FAF}" type="presOf" srcId="{2E1B50D5-8F05-4BB8-B651-B0757621529F}" destId="{8F385B18-7ECC-490B-B267-043A6C368803}" srcOrd="0" destOrd="0" presId="urn:microsoft.com/office/officeart/2005/8/layout/arrow2"/>
    <dgm:cxn modelId="{5B4586BA-D5D9-4B7D-84BA-558C74886892}" type="presOf" srcId="{DDD274C9-D270-426C-AF27-80340598DB4A}" destId="{CC6365D6-BC5A-4662-88C2-460380F95395}" srcOrd="0" destOrd="0" presId="urn:microsoft.com/office/officeart/2005/8/layout/arrow2"/>
    <dgm:cxn modelId="{490C67D3-5F27-47E7-8928-6CD685E0A7AD}" srcId="{C653C2FD-AC01-4CF8-B356-37A7C472C0D6}" destId="{AE81220D-6CCE-4710-94E2-98E20B1C5B80}" srcOrd="0" destOrd="0" parTransId="{CCC83548-87BE-49B2-8BDA-F0C2255CECCB}" sibTransId="{AD85DC56-689F-429A-BED6-D4565307024E}"/>
    <dgm:cxn modelId="{D4BF871A-288C-49B8-9344-3E885F43520C}" type="presOf" srcId="{AE81220D-6CCE-4710-94E2-98E20B1C5B80}" destId="{7CB05DE3-CF21-4A41-A117-C2056143086F}" srcOrd="0" destOrd="0" presId="urn:microsoft.com/office/officeart/2005/8/layout/arrow2"/>
    <dgm:cxn modelId="{761D460E-C418-4BC3-9B9A-5E0782E4A904}" srcId="{C653C2FD-AC01-4CF8-B356-37A7C472C0D6}" destId="{8E7C0621-0E7C-44CC-B0DC-F572F28F79B3}" srcOrd="1" destOrd="0" parTransId="{47EBA13B-2F61-482B-8A63-1AF23F22C1AD}" sibTransId="{ED55576A-40E0-485D-8B24-C86686975644}"/>
    <dgm:cxn modelId="{2A9088E8-601B-4357-BC5C-E305BB35582D}" type="presParOf" srcId="{C6D90047-0FA3-4EBD-A881-961569F2080D}" destId="{C86777CB-B33D-4C8A-9511-C3D973658E12}" srcOrd="0" destOrd="0" presId="urn:microsoft.com/office/officeart/2005/8/layout/arrow2"/>
    <dgm:cxn modelId="{EFD7D8C7-759D-4A05-9026-C59307631D19}" type="presParOf" srcId="{C6D90047-0FA3-4EBD-A881-961569F2080D}" destId="{4D0217A3-B00F-45B9-80D4-0BD3C0059D4C}" srcOrd="1" destOrd="0" presId="urn:microsoft.com/office/officeart/2005/8/layout/arrow2"/>
    <dgm:cxn modelId="{A0C7F5D0-ACAA-4874-B51F-8E2B1CCD3B6D}" type="presParOf" srcId="{4D0217A3-B00F-45B9-80D4-0BD3C0059D4C}" destId="{368BC525-FAD0-44BA-A568-518BDEDA1A3A}" srcOrd="0" destOrd="0" presId="urn:microsoft.com/office/officeart/2005/8/layout/arrow2"/>
    <dgm:cxn modelId="{69D56720-FEBB-439A-9CE8-7E26959CF71D}" type="presParOf" srcId="{4D0217A3-B00F-45B9-80D4-0BD3C0059D4C}" destId="{7CB05DE3-CF21-4A41-A117-C2056143086F}" srcOrd="1" destOrd="0" presId="urn:microsoft.com/office/officeart/2005/8/layout/arrow2"/>
    <dgm:cxn modelId="{7C473B21-9163-4EF2-AC32-84E13E867DC0}" type="presParOf" srcId="{4D0217A3-B00F-45B9-80D4-0BD3C0059D4C}" destId="{C20D409C-3E0E-401F-A17D-161E2051613C}" srcOrd="2" destOrd="0" presId="urn:microsoft.com/office/officeart/2005/8/layout/arrow2"/>
    <dgm:cxn modelId="{171B1161-B85D-4926-A7E3-C99822052AFD}" type="presParOf" srcId="{4D0217A3-B00F-45B9-80D4-0BD3C0059D4C}" destId="{2FAA0972-8FDA-45DF-AEB1-EB1B640F1122}" srcOrd="3" destOrd="0" presId="urn:microsoft.com/office/officeart/2005/8/layout/arrow2"/>
    <dgm:cxn modelId="{55C04B6D-84AB-4061-8AA3-117F432BC5AE}" type="presParOf" srcId="{4D0217A3-B00F-45B9-80D4-0BD3C0059D4C}" destId="{6FBDA9B7-E5D0-4D62-BCF4-19D60FA04F50}" srcOrd="4" destOrd="0" presId="urn:microsoft.com/office/officeart/2005/8/layout/arrow2"/>
    <dgm:cxn modelId="{67FFA8EB-4EAA-46C0-9D33-7B90862B2A15}" type="presParOf" srcId="{4D0217A3-B00F-45B9-80D4-0BD3C0059D4C}" destId="{CC6365D6-BC5A-4662-88C2-460380F95395}" srcOrd="5" destOrd="0" presId="urn:microsoft.com/office/officeart/2005/8/layout/arrow2"/>
    <dgm:cxn modelId="{9A1E6424-0A7C-46FA-846B-4DD28D414361}" type="presParOf" srcId="{4D0217A3-B00F-45B9-80D4-0BD3C0059D4C}" destId="{238B15F4-CFF9-43D7-862E-CABB501E2892}" srcOrd="6" destOrd="0" presId="urn:microsoft.com/office/officeart/2005/8/layout/arrow2"/>
    <dgm:cxn modelId="{291E3643-77D6-47CE-AAC9-27D3027C8EC9}" type="presParOf" srcId="{4D0217A3-B00F-45B9-80D4-0BD3C0059D4C}" destId="{48381EF1-0387-4E13-A84D-28EB559E8678}" srcOrd="7" destOrd="0" presId="urn:microsoft.com/office/officeart/2005/8/layout/arrow2"/>
    <dgm:cxn modelId="{6207606C-151F-40A5-A733-37D7681C9160}" type="presParOf" srcId="{4D0217A3-B00F-45B9-80D4-0BD3C0059D4C}" destId="{4E2663D7-ACE9-4775-AA3F-17DDBE267A56}" srcOrd="8" destOrd="0" presId="urn:microsoft.com/office/officeart/2005/8/layout/arrow2"/>
    <dgm:cxn modelId="{514B4886-152F-4BAE-993B-593C11CE1DB4}" type="presParOf" srcId="{4D0217A3-B00F-45B9-80D4-0BD3C0059D4C}" destId="{8F385B18-7ECC-490B-B267-043A6C36880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43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3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84AA3-C948-4AEF-9698-7E1A93E5B36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5545B-06E0-46DA-B9BD-C0DAA91A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</a:t>
            </a:r>
            <a:r>
              <a:rPr lang="en-US" dirty="0" err="1" smtClean="0"/>
              <a:t>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cshtml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7094916" y="4468357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7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652535">
            <a:off x="6164077" y="4055206"/>
            <a:ext cx="224438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App_Data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App_Start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Controllers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Models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Views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Web.Config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Global.asax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/>
              <a:t>Nuget</a:t>
            </a:r>
            <a:r>
              <a:rPr lang="en-US" sz="2400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632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83122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Scaffold é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tecnica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para </a:t>
            </a:r>
            <a:r>
              <a:rPr lang="en-US" sz="2400" dirty="0" err="1" smtClean="0"/>
              <a:t>facilitar</a:t>
            </a:r>
            <a:r>
              <a:rPr lang="en-US" sz="2400" dirty="0" smtClean="0"/>
              <a:t> a </a:t>
            </a:r>
            <a:r>
              <a:rPr lang="en-US" sz="2400" dirty="0" err="1" smtClean="0"/>
              <a:t>criação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telas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cadastro</a:t>
            </a:r>
            <a:r>
              <a:rPr lang="en-US" sz="2400" dirty="0" smtClean="0"/>
              <a:t> </a:t>
            </a:r>
            <a:r>
              <a:rPr lang="en-US" sz="2400" dirty="0" err="1" smtClean="0"/>
              <a:t>báscias</a:t>
            </a:r>
            <a:r>
              <a:rPr lang="en-US" sz="2400" dirty="0" smtClean="0"/>
              <a:t> (CRUD)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Depois</a:t>
            </a:r>
            <a:r>
              <a:rPr lang="en-US" sz="2400" dirty="0" smtClean="0"/>
              <a:t> de </a:t>
            </a:r>
            <a:r>
              <a:rPr lang="en-US" sz="2400" dirty="0" err="1" smtClean="0"/>
              <a:t>gerado</a:t>
            </a:r>
            <a:r>
              <a:rPr lang="en-US" sz="2400" dirty="0" smtClean="0"/>
              <a:t> o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personalizado</a:t>
            </a:r>
            <a:r>
              <a:rPr lang="en-US" sz="2400" dirty="0" smtClean="0"/>
              <a:t> para attender as </a:t>
            </a:r>
            <a:r>
              <a:rPr lang="en-US" sz="2400" dirty="0" err="1" smtClean="0"/>
              <a:t>necessicades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cenário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6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8928"/>
            <a:ext cx="8946541" cy="49194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da pasta Views 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convenções</a:t>
            </a:r>
            <a:endParaRPr lang="en-US" dirty="0" smtClean="0"/>
          </a:p>
          <a:p>
            <a:r>
              <a:rPr lang="en-US" dirty="0" smtClean="0"/>
              <a:t>Pasta Shared</a:t>
            </a:r>
          </a:p>
          <a:p>
            <a:r>
              <a:rPr lang="en-US" dirty="0" smtClean="0"/>
              <a:t>_Layout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Views Engines</a:t>
            </a:r>
          </a:p>
          <a:p>
            <a:pPr lvl="1"/>
            <a:r>
              <a:rPr lang="en-US" dirty="0" smtClean="0"/>
              <a:t>Razor</a:t>
            </a:r>
          </a:p>
          <a:p>
            <a:pPr lvl="1"/>
            <a:r>
              <a:rPr lang="en-US" dirty="0" err="1" smtClean="0"/>
              <a:t>Alternativas</a:t>
            </a:r>
            <a:r>
              <a:rPr lang="en-US" dirty="0" smtClean="0"/>
              <a:t> de views engines:</a:t>
            </a:r>
          </a:p>
          <a:p>
            <a:pPr lvl="2"/>
            <a:r>
              <a:rPr lang="en-US" dirty="0" smtClean="0"/>
              <a:t>Spark</a:t>
            </a:r>
          </a:p>
          <a:p>
            <a:pPr lvl="2"/>
            <a:r>
              <a:rPr lang="en-US" dirty="0" err="1" smtClean="0"/>
              <a:t>Nhaml</a:t>
            </a:r>
            <a:endParaRPr lang="en-US" dirty="0" smtClean="0"/>
          </a:p>
          <a:p>
            <a:pPr lvl="2"/>
            <a:r>
              <a:rPr lang="en-US" dirty="0" smtClean="0"/>
              <a:t>Brail</a:t>
            </a:r>
          </a:p>
          <a:p>
            <a:pPr lvl="2"/>
            <a:r>
              <a:rPr lang="en-US" dirty="0" smtClean="0"/>
              <a:t>String Template</a:t>
            </a:r>
          </a:p>
          <a:p>
            <a:pPr lvl="2"/>
            <a:r>
              <a:rPr lang="en-US" dirty="0" err="1" smtClean="0"/>
              <a:t>Nustache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 err="1" smtClean="0"/>
              <a:t>Tipadas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7645"/>
            <a:ext cx="5376737" cy="5274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Form Helper</a:t>
            </a:r>
          </a:p>
          <a:p>
            <a:pPr lvl="1"/>
            <a:r>
              <a:rPr lang="en-US" dirty="0" err="1" smtClean="0"/>
              <a:t>Html.BeginForm</a:t>
            </a:r>
            <a:endParaRPr lang="en-US" dirty="0" smtClean="0"/>
          </a:p>
          <a:p>
            <a:r>
              <a:rPr lang="en-US" dirty="0" smtClean="0"/>
              <a:t>Selects Helper</a:t>
            </a:r>
          </a:p>
          <a:p>
            <a:pPr lvl="1"/>
            <a:r>
              <a:rPr lang="en-US" dirty="0" err="1" smtClean="0"/>
              <a:t>Html.DropDownList</a:t>
            </a:r>
            <a:endParaRPr lang="en-US" dirty="0" smtClean="0"/>
          </a:p>
          <a:p>
            <a:r>
              <a:rPr lang="en-US" dirty="0" smtClean="0"/>
              <a:t>Inputs </a:t>
            </a:r>
            <a:r>
              <a:rPr lang="en-US" dirty="0"/>
              <a:t>Helper</a:t>
            </a:r>
          </a:p>
          <a:p>
            <a:pPr lvl="1"/>
            <a:r>
              <a:rPr lang="en-US" dirty="0" err="1" smtClean="0"/>
              <a:t>Html.TextBox</a:t>
            </a:r>
            <a:endParaRPr lang="en-US" dirty="0" smtClean="0"/>
          </a:p>
          <a:p>
            <a:pPr lvl="1"/>
            <a:r>
              <a:rPr lang="en-US" dirty="0" err="1" smtClean="0"/>
              <a:t>Html.CheckBox</a:t>
            </a:r>
            <a:endParaRPr lang="en-US" dirty="0" smtClean="0"/>
          </a:p>
          <a:p>
            <a:pPr lvl="1"/>
            <a:r>
              <a:rPr lang="en-US" dirty="0" err="1" smtClean="0"/>
              <a:t>Html.RadioButton</a:t>
            </a:r>
            <a:endParaRPr lang="en-US" dirty="0" smtClean="0"/>
          </a:p>
          <a:p>
            <a:pPr lvl="1"/>
            <a:r>
              <a:rPr lang="en-US" dirty="0" err="1" smtClean="0"/>
              <a:t>Html.Hidden</a:t>
            </a:r>
            <a:endParaRPr lang="en-US" dirty="0" smtClean="0"/>
          </a:p>
          <a:p>
            <a:pPr lvl="1"/>
            <a:r>
              <a:rPr lang="en-US" dirty="0" err="1" smtClean="0"/>
              <a:t>Html.EditorFor</a:t>
            </a:r>
            <a:endParaRPr lang="en-US" dirty="0" smtClean="0"/>
          </a:p>
          <a:p>
            <a:r>
              <a:rPr lang="en-US" dirty="0"/>
              <a:t>Display Helpers</a:t>
            </a:r>
          </a:p>
          <a:p>
            <a:pPr lvl="1"/>
            <a:r>
              <a:rPr lang="en-US" dirty="0" err="1"/>
              <a:t>Html.Label</a:t>
            </a:r>
            <a:endParaRPr lang="en-US" dirty="0"/>
          </a:p>
          <a:p>
            <a:pPr lvl="1"/>
            <a:r>
              <a:rPr lang="en-US" dirty="0" err="1" smtClean="0"/>
              <a:t>Html.DisplayName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9775" y="877824"/>
            <a:ext cx="5376737" cy="61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Validation Helpers</a:t>
            </a:r>
          </a:p>
          <a:p>
            <a:pPr lvl="1"/>
            <a:r>
              <a:rPr lang="en-US" dirty="0" err="1" smtClean="0"/>
              <a:t>Html.Summary</a:t>
            </a:r>
            <a:endParaRPr lang="en-US" dirty="0" smtClean="0"/>
          </a:p>
          <a:p>
            <a:pPr lvl="1"/>
            <a:r>
              <a:rPr lang="en-US" dirty="0" err="1" smtClean="0"/>
              <a:t>Html.ValidationMessage</a:t>
            </a:r>
            <a:endParaRPr lang="en-US" dirty="0" smtClean="0"/>
          </a:p>
          <a:p>
            <a:r>
              <a:rPr lang="en-US" dirty="0" smtClean="0"/>
              <a:t>Render Helpers</a:t>
            </a:r>
          </a:p>
          <a:p>
            <a:pPr lvl="1"/>
            <a:r>
              <a:rPr lang="en-US" dirty="0" err="1" smtClean="0"/>
              <a:t>Html.ActionLink</a:t>
            </a:r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Helpers</a:t>
            </a:r>
          </a:p>
          <a:p>
            <a:pPr lvl="1"/>
            <a:r>
              <a:rPr lang="en-US" dirty="0" err="1" smtClean="0"/>
              <a:t>Url.Action</a:t>
            </a:r>
            <a:endParaRPr lang="en-US" dirty="0" smtClean="0"/>
          </a:p>
          <a:p>
            <a:pPr lvl="1"/>
            <a:r>
              <a:rPr lang="en-US" dirty="0" err="1" smtClean="0"/>
              <a:t>Url.Content</a:t>
            </a:r>
            <a:endParaRPr lang="en-US" dirty="0" smtClean="0"/>
          </a:p>
          <a:p>
            <a:r>
              <a:rPr lang="en-US" dirty="0" smtClean="0"/>
              <a:t>Partial View Helpers</a:t>
            </a:r>
          </a:p>
          <a:p>
            <a:pPr lvl="1"/>
            <a:r>
              <a:rPr lang="en-US" dirty="0" err="1" smtClean="0"/>
              <a:t>Html.Partial</a:t>
            </a:r>
            <a:endParaRPr lang="en-US" dirty="0" smtClean="0"/>
          </a:p>
          <a:p>
            <a:pPr lvl="1"/>
            <a:r>
              <a:rPr lang="en-US" dirty="0" err="1" smtClean="0"/>
              <a:t>Html.RenderPartial</a:t>
            </a:r>
            <a:endParaRPr lang="en-US" dirty="0" smtClean="0"/>
          </a:p>
          <a:p>
            <a:r>
              <a:rPr lang="en-US" dirty="0" smtClean="0"/>
              <a:t>Action Helper</a:t>
            </a:r>
          </a:p>
          <a:p>
            <a:pPr lvl="1"/>
            <a:r>
              <a:rPr lang="en-US" dirty="0" err="1" smtClean="0"/>
              <a:t>Html.Action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004717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Layout </a:t>
            </a:r>
            <a:r>
              <a:rPr lang="en-US" sz="2400" dirty="0" err="1" smtClean="0"/>
              <a:t>garante</a:t>
            </a:r>
            <a:r>
              <a:rPr lang="en-US" sz="2400" dirty="0" smtClean="0"/>
              <a:t> a </a:t>
            </a:r>
            <a:r>
              <a:rPr lang="en-US" sz="2400" dirty="0" err="1" smtClean="0"/>
              <a:t>consistência</a:t>
            </a:r>
            <a:r>
              <a:rPr lang="en-US" sz="2400" dirty="0" smtClean="0"/>
              <a:t> da </a:t>
            </a:r>
            <a:r>
              <a:rPr lang="en-US" sz="2400" dirty="0" err="1" smtClean="0"/>
              <a:t>estrutura</a:t>
            </a:r>
            <a:r>
              <a:rPr lang="en-US" sz="2400" dirty="0" smtClean="0"/>
              <a:t> da </a:t>
            </a:r>
            <a:r>
              <a:rPr lang="en-US" sz="2400" dirty="0" err="1" smtClean="0"/>
              <a:t>página</a:t>
            </a:r>
            <a:endParaRPr lang="en-US" sz="2400" dirty="0" smtClean="0"/>
          </a:p>
          <a:p>
            <a:r>
              <a:rPr lang="en-US" sz="2400" dirty="0" err="1" smtClean="0"/>
              <a:t>Métodos</a:t>
            </a:r>
            <a:endParaRPr lang="en-US" sz="2400" dirty="0" smtClean="0"/>
          </a:p>
          <a:p>
            <a:pPr lvl="1"/>
            <a:r>
              <a:rPr lang="en-US" sz="2000" dirty="0" err="1" smtClean="0"/>
              <a:t>RenderBody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RenderSection</a:t>
            </a:r>
            <a:endParaRPr lang="en-US" sz="2000" dirty="0" smtClean="0"/>
          </a:p>
          <a:p>
            <a:pPr lvl="2"/>
            <a:r>
              <a:rPr lang="en-US" sz="1800" dirty="0" err="1" smtClean="0"/>
              <a:t>Permite</a:t>
            </a:r>
            <a:r>
              <a:rPr lang="en-US" sz="1800" dirty="0" smtClean="0"/>
              <a:t> que </a:t>
            </a:r>
            <a:r>
              <a:rPr lang="en-US" sz="1800" dirty="0" err="1" smtClean="0"/>
              <a:t>nas</a:t>
            </a:r>
            <a:r>
              <a:rPr lang="en-US" sz="1800" dirty="0" smtClean="0"/>
              <a:t> views </a:t>
            </a:r>
            <a:r>
              <a:rPr lang="en-US" sz="1800" dirty="0" err="1" smtClean="0"/>
              <a:t>sejam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adicionados</a:t>
            </a:r>
            <a:r>
              <a:rPr lang="en-US" sz="1800" dirty="0" smtClean="0"/>
              <a:t>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específcas</a:t>
            </a:r>
            <a:endParaRPr lang="en-US" sz="1800" dirty="0" smtClean="0"/>
          </a:p>
          <a:p>
            <a:pPr lvl="3"/>
            <a:r>
              <a:rPr lang="en-US" sz="1600" dirty="0" smtClean="0"/>
              <a:t>Scripts</a:t>
            </a:r>
          </a:p>
          <a:p>
            <a:pPr lvl="3"/>
            <a:r>
              <a:rPr lang="en-US" sz="1600" dirty="0" smtClean="0"/>
              <a:t>Styles</a:t>
            </a:r>
          </a:p>
          <a:p>
            <a:pPr lvl="3"/>
            <a:r>
              <a:rPr lang="en-US" sz="1600" dirty="0" err="1" smtClean="0"/>
              <a:t>Etc</a:t>
            </a:r>
            <a:endParaRPr lang="en-US" sz="1600" dirty="0" smtClean="0"/>
          </a:p>
          <a:p>
            <a:pPr lvl="2"/>
            <a:r>
              <a:rPr lang="en-US" sz="1800" dirty="0" smtClean="0"/>
              <a:t>Use </a:t>
            </a:r>
            <a:r>
              <a:rPr lang="en-US" sz="1800" b="1" dirty="0" smtClean="0"/>
              <a:t>@section name</a:t>
            </a:r>
            <a:r>
              <a:rPr lang="en-US" sz="1800" dirty="0" smtClean="0"/>
              <a:t> para </a:t>
            </a:r>
            <a:r>
              <a:rPr lang="en-US" sz="1800" dirty="0" err="1" smtClean="0"/>
              <a:t>criar</a:t>
            </a:r>
            <a:r>
              <a:rPr lang="en-US" sz="1800" dirty="0" smtClean="0"/>
              <a:t> as </a:t>
            </a:r>
            <a:r>
              <a:rPr lang="en-US" sz="1800" dirty="0" err="1" smtClean="0"/>
              <a:t>sessões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9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Controllers: Get vs Post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65946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4638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GET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POST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 anchor="ctr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smtClean="0">
                          <a:effectLst/>
                        </a:rPr>
                        <a:t>VOLTAR </a:t>
                      </a:r>
                      <a:r>
                        <a:rPr lang="en-US" sz="1600" u="none" strike="noStrike" dirty="0">
                          <a:effectLst/>
                        </a:rPr>
                        <a:t>/ </a:t>
                      </a:r>
                      <a:r>
                        <a:rPr lang="en-US" sz="1600" u="none" strike="noStrike" dirty="0" err="1">
                          <a:effectLst/>
                        </a:rPr>
                        <a:t>Recarregar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Inofensivo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Os dados </a:t>
                      </a:r>
                      <a:r>
                        <a:rPr lang="pt-BR" sz="1600" u="none" strike="noStrike" dirty="0" err="1">
                          <a:effectLst/>
                        </a:rPr>
                        <a:t>setão</a:t>
                      </a:r>
                      <a:r>
                        <a:rPr lang="pt-BR" sz="1600" u="none" strike="noStrike" dirty="0">
                          <a:effectLst/>
                        </a:rPr>
                        <a:t> reenviados (navegador avisa o usuário que os dados serão enviados novamente)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Salvar os links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Links podem ser salvos e compartilhados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Não podem ser salvos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Cache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r>
                        <a:rPr lang="en-US" sz="1600" u="none" strike="noStrike" dirty="0">
                          <a:effectLst/>
                        </a:rPr>
                        <a:t> Cache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Permite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Histórico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ficam</a:t>
                      </a:r>
                      <a:r>
                        <a:rPr lang="en-US" sz="1600" u="none" strike="noStrike" dirty="0">
                          <a:effectLst/>
                        </a:rPr>
                        <a:t> no </a:t>
                      </a:r>
                      <a:r>
                        <a:rPr lang="en-US" sz="1600" u="none" strike="noStrike" dirty="0" err="1">
                          <a:effectLst/>
                        </a:rPr>
                        <a:t>histórico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Parametros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são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perdidos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Tamanho dos dados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Máximo de 2048 caracteres numa URL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Sem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restrições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463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Caracteres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Somente ASCII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Sem restrições. Inclusive binário é permitido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  <a:tr h="640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Privacidade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>
                          <a:effectLst/>
                        </a:rPr>
                        <a:t>Nenhuma. Parametros ficam expostos nas URL. Podem ficar gravados em Logs de Operadoras, Servidores, etc</a:t>
                      </a:r>
                      <a:endParaRPr lang="pt-BR" sz="1600" b="0" i="0" u="none" strike="noStrike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Alguma privacidade.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ficam escondidos. Não é habitual gravar </a:t>
                      </a:r>
                      <a:r>
                        <a:rPr lang="pt-BR" sz="1600" u="none" strike="noStrike" dirty="0" smtClean="0">
                          <a:effectLst/>
                        </a:rPr>
                        <a:t>parâmetros </a:t>
                      </a:r>
                      <a:r>
                        <a:rPr lang="pt-BR" sz="1600" u="none" strike="noStrike" dirty="0">
                          <a:effectLst/>
                        </a:rPr>
                        <a:t>de post.</a:t>
                      </a:r>
                      <a:endParaRPr lang="pt-BR" sz="1600" b="0" i="0" u="none" strike="noStrike" dirty="0">
                        <a:solidFill>
                          <a:srgbClr val="333333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28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6470"/>
            <a:ext cx="8946541" cy="4195481"/>
          </a:xfrm>
        </p:spPr>
        <p:txBody>
          <a:bodyPr/>
          <a:lstStyle/>
          <a:p>
            <a:r>
              <a:rPr lang="en-US" dirty="0" smtClean="0"/>
              <a:t>GET vs POST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retorno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ActionResult</a:t>
            </a:r>
            <a:endParaRPr lang="en-US" dirty="0" smtClean="0"/>
          </a:p>
          <a:p>
            <a:pPr lvl="3"/>
            <a:r>
              <a:rPr lang="en-US" dirty="0" err="1" smtClean="0"/>
              <a:t>FileResult</a:t>
            </a:r>
            <a:endParaRPr lang="en-US" dirty="0" smtClean="0"/>
          </a:p>
          <a:p>
            <a:pPr lvl="3"/>
            <a:r>
              <a:rPr lang="en-US" dirty="0" err="1" smtClean="0"/>
              <a:t>ViewResult</a:t>
            </a:r>
            <a:endParaRPr lang="en-US" dirty="0" smtClean="0"/>
          </a:p>
          <a:p>
            <a:pPr lvl="3"/>
            <a:r>
              <a:rPr lang="en-US" dirty="0" err="1" smtClean="0"/>
              <a:t>JsonResult</a:t>
            </a:r>
            <a:endParaRPr lang="en-US" dirty="0" smtClean="0"/>
          </a:p>
          <a:p>
            <a:pPr lvl="1"/>
            <a:r>
              <a:rPr lang="en-US" dirty="0" err="1" smtClean="0"/>
              <a:t>Passagem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MVC model binding</a:t>
            </a:r>
          </a:p>
        </p:txBody>
      </p:sp>
    </p:spTree>
    <p:extLst>
      <p:ext uri="{BB962C8B-B14F-4D97-AF65-F5344CB8AC3E}">
        <p14:creationId xmlns:p14="http://schemas.microsoft.com/office/powerpoint/2010/main" val="17763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Armazenamento</a:t>
            </a:r>
            <a:r>
              <a:rPr lang="en-US" dirty="0"/>
              <a:t>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1542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TempData</a:t>
            </a:r>
            <a:endParaRPr lang="en-US" dirty="0"/>
          </a:p>
          <a:p>
            <a:pPr lvl="1"/>
            <a:r>
              <a:rPr lang="en-US" dirty="0" err="1"/>
              <a:t>ViewBag</a:t>
            </a:r>
            <a:r>
              <a:rPr lang="en-US" dirty="0"/>
              <a:t> e </a:t>
            </a:r>
            <a:r>
              <a:rPr lang="en-US" dirty="0" err="1"/>
              <a:t>ViewData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93960"/>
            <a:ext cx="9404723" cy="3572599"/>
          </a:xfrm>
        </p:spPr>
        <p:txBody>
          <a:bodyPr>
            <a:normAutofit/>
          </a:bodyPr>
          <a:lstStyle/>
          <a:p>
            <a:r>
              <a:rPr lang="en-US" dirty="0" smtClean="0"/>
              <a:t>View Models (Presentation Model)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1767496"/>
            <a:ext cx="9404723" cy="285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São </a:t>
            </a:r>
            <a:r>
              <a:rPr lang="en-US" sz="1800" dirty="0" err="1" smtClean="0"/>
              <a:t>simplesmente</a:t>
            </a:r>
            <a:r>
              <a:rPr lang="en-US" sz="1800" dirty="0" smtClean="0"/>
              <a:t> classes que </a:t>
            </a:r>
            <a:r>
              <a:rPr lang="en-US" sz="1800" dirty="0" err="1" smtClean="0"/>
              <a:t>representam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dados que </a:t>
            </a:r>
            <a:r>
              <a:rPr lang="en-US" sz="1800" dirty="0" err="1" smtClean="0"/>
              <a:t>interagirão</a:t>
            </a:r>
            <a:r>
              <a:rPr lang="en-US" sz="1800" dirty="0" smtClean="0"/>
              <a:t> com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usuário</a:t>
            </a:r>
            <a:r>
              <a:rPr lang="en-US" sz="1800" dirty="0" smtClean="0"/>
              <a:t> da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aplicação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4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5614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Server</a:t>
            </a:r>
          </a:p>
        </p:txBody>
      </p:sp>
      <p:sp>
        <p:nvSpPr>
          <p:cNvPr id="4" name="Cube 3"/>
          <p:cNvSpPr/>
          <p:nvPr/>
        </p:nvSpPr>
        <p:spPr>
          <a:xfrm>
            <a:off x="9064619" y="3045853"/>
            <a:ext cx="1970468" cy="261441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46111" y="4105477"/>
            <a:ext cx="1506829" cy="914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Cliente</a:t>
            </a:r>
            <a:endParaRPr lang="en-US" sz="2000" b="1" dirty="0"/>
          </a:p>
        </p:txBody>
      </p:sp>
      <p:sp>
        <p:nvSpPr>
          <p:cNvPr id="6" name="Hexagon 5"/>
          <p:cNvSpPr/>
          <p:nvPr/>
        </p:nvSpPr>
        <p:spPr>
          <a:xfrm>
            <a:off x="2152940" y="5178646"/>
            <a:ext cx="1545465" cy="133229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Cliente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7" name="Diamond 6"/>
          <p:cNvSpPr/>
          <p:nvPr/>
        </p:nvSpPr>
        <p:spPr>
          <a:xfrm>
            <a:off x="2776482" y="2614411"/>
            <a:ext cx="2150772" cy="1275009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Cliente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8" name="Cloud 7"/>
          <p:cNvSpPr/>
          <p:nvPr/>
        </p:nvSpPr>
        <p:spPr>
          <a:xfrm>
            <a:off x="5112912" y="4181308"/>
            <a:ext cx="2009105" cy="7627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7231486" y="4353059"/>
            <a:ext cx="1564783" cy="29621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1269682">
            <a:off x="4643932" y="3707272"/>
            <a:ext cx="1171948" cy="193184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2510530" y="4467527"/>
            <a:ext cx="2375750" cy="288112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19800000">
            <a:off x="3790062" y="5348348"/>
            <a:ext cx="1706627" cy="210070"/>
          </a:xfrm>
          <a:prstGeom prst="left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Preparando</a:t>
            </a:r>
            <a:r>
              <a:rPr lang="en-US" dirty="0" smtClean="0"/>
              <a:t> a </a:t>
            </a:r>
            <a:r>
              <a:rPr lang="en-US" dirty="0" err="1" smtClean="0"/>
              <a:t>sua</a:t>
            </a:r>
            <a:r>
              <a:rPr lang="en-US" dirty="0" smtClean="0"/>
              <a:t>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626198"/>
            <a:ext cx="11241089" cy="4748844"/>
          </a:xfrm>
        </p:spPr>
        <p:txBody>
          <a:bodyPr numCol="2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err="1" smtClean="0"/>
              <a:t>Atributos</a:t>
            </a:r>
            <a:r>
              <a:rPr lang="en-US" sz="2400" dirty="0" smtClean="0"/>
              <a:t> Data types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CreditCard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Currency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EmailAddress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r>
              <a:rPr lang="en-US" sz="2000" dirty="0" smtClean="0"/>
              <a:t>Password</a:t>
            </a:r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Url</a:t>
            </a:r>
            <a:endParaRPr lang="en-US" sz="2000" dirty="0" smtClean="0"/>
          </a:p>
          <a:p>
            <a:pPr lvl="1">
              <a:lnSpc>
                <a:spcPct val="160000"/>
              </a:lnSpc>
            </a:pPr>
            <a:endParaRPr lang="en-US" sz="2000" dirty="0" smtClean="0"/>
          </a:p>
          <a:p>
            <a:pPr>
              <a:lnSpc>
                <a:spcPct val="160000"/>
              </a:lnSpc>
            </a:pPr>
            <a:r>
              <a:rPr lang="en-US" sz="2400" dirty="0" err="1" smtClean="0"/>
              <a:t>Formatação</a:t>
            </a:r>
            <a:r>
              <a:rPr lang="en-US" sz="2400" dirty="0" smtClean="0"/>
              <a:t> com Data annotations</a:t>
            </a:r>
            <a:endParaRPr lang="en-US" sz="2400" dirty="0"/>
          </a:p>
          <a:p>
            <a:pPr lvl="1">
              <a:lnSpc>
                <a:spcPct val="160000"/>
              </a:lnSpc>
            </a:pPr>
            <a:r>
              <a:rPr lang="en-US" sz="2000" dirty="0"/>
              <a:t>Display</a:t>
            </a:r>
          </a:p>
          <a:p>
            <a:pPr lvl="1">
              <a:lnSpc>
                <a:spcPct val="160000"/>
              </a:lnSpc>
            </a:pPr>
            <a:r>
              <a:rPr lang="en-US" sz="2000" dirty="0" err="1"/>
              <a:t>DisplayFormat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/>
              <a:t>ScaffoldColumn</a:t>
            </a:r>
            <a:endParaRPr lang="en-US" sz="2000" dirty="0"/>
          </a:p>
          <a:p>
            <a:pPr lvl="1">
              <a:lnSpc>
                <a:spcPct val="160000"/>
              </a:lnSpc>
            </a:pPr>
            <a:r>
              <a:rPr lang="en-US" sz="2000" dirty="0" err="1" smtClean="0"/>
              <a:t>ReadOnly</a:t>
            </a:r>
            <a:endParaRPr lang="en-US" sz="2000" dirty="0"/>
          </a:p>
          <a:p>
            <a:pPr lvl="1">
              <a:lnSpc>
                <a:spcPct val="16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1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Criando</a:t>
            </a:r>
            <a:r>
              <a:rPr lang="en-US" sz="3200" dirty="0" smtClean="0"/>
              <a:t> </a:t>
            </a:r>
            <a:r>
              <a:rPr lang="en-US" sz="3200" dirty="0" err="1" smtClean="0"/>
              <a:t>validações</a:t>
            </a:r>
            <a:r>
              <a:rPr lang="en-US" sz="3200" dirty="0" smtClean="0"/>
              <a:t> com Data annotations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36" y="1577430"/>
            <a:ext cx="9927529" cy="49779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com Data annotations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Required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StringLength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RegularExpression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Range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Compare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Remote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Você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criar</a:t>
            </a:r>
            <a:r>
              <a:rPr lang="en-US" sz="1600" dirty="0"/>
              <a:t> a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própria</a:t>
            </a:r>
            <a:r>
              <a:rPr lang="en-US" sz="1600" dirty="0"/>
              <a:t> </a:t>
            </a:r>
            <a:r>
              <a:rPr lang="en-US" sz="1600" dirty="0" err="1"/>
              <a:t>anotação</a:t>
            </a:r>
            <a:r>
              <a:rPr lang="en-US" sz="1600" dirty="0"/>
              <a:t> </a:t>
            </a:r>
            <a:r>
              <a:rPr lang="en-US" sz="1600" dirty="0" err="1"/>
              <a:t>customizada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Criando</a:t>
            </a:r>
            <a:r>
              <a:rPr lang="en-US" sz="1800" dirty="0"/>
              <a:t> </a:t>
            </a:r>
            <a:r>
              <a:rPr lang="en-US" sz="1800" dirty="0" err="1"/>
              <a:t>validações</a:t>
            </a:r>
            <a:r>
              <a:rPr lang="en-US" sz="1800" dirty="0"/>
              <a:t> </a:t>
            </a:r>
            <a:r>
              <a:rPr lang="en-US" sz="1800" dirty="0" err="1"/>
              <a:t>customizadas</a:t>
            </a:r>
            <a:r>
              <a:rPr lang="en-US" sz="1800" dirty="0"/>
              <a:t> com </a:t>
            </a:r>
            <a:r>
              <a:rPr lang="en-US" sz="1800" dirty="0" err="1"/>
              <a:t>IValidatableObject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51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a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 server-side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Model State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 client-side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Requer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jQuery unobtrusive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6198"/>
            <a:ext cx="10429720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Semantic </a:t>
            </a:r>
            <a:r>
              <a:rPr lang="en-US" sz="2400" dirty="0" smtClean="0"/>
              <a:t>URL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http://sao-paulo.estadao.com.br/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</a:rPr>
              <a:t>blogs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edison-veiga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200" b="1" dirty="0">
                <a:solidFill>
                  <a:srgbClr val="92D050"/>
                </a:solidFill>
              </a:rPr>
              <a:t>espacos-culturais-de-sp-estao-concentrados-no-centro-e-na-zona-oeste</a:t>
            </a:r>
            <a:r>
              <a:rPr lang="en-US" sz="2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 Routing do MVC </a:t>
            </a:r>
            <a:r>
              <a:rPr lang="en-US" sz="2600" dirty="0" err="1" smtClean="0"/>
              <a:t>controla</a:t>
            </a:r>
            <a:r>
              <a:rPr lang="en-US" sz="2600" dirty="0" smtClean="0"/>
              <a:t> </a:t>
            </a:r>
            <a:r>
              <a:rPr lang="en-US" sz="2600" dirty="0" err="1" smtClean="0"/>
              <a:t>qual</a:t>
            </a:r>
            <a:r>
              <a:rPr lang="en-US" sz="2600" dirty="0" smtClean="0"/>
              <a:t> Controller/Action </a:t>
            </a:r>
            <a:r>
              <a:rPr lang="en-US" sz="2600" dirty="0" err="1" smtClean="0"/>
              <a:t>vai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chamado</a:t>
            </a:r>
            <a:r>
              <a:rPr lang="en-US" sz="2600" dirty="0" smtClean="0"/>
              <a:t> </a:t>
            </a:r>
            <a:r>
              <a:rPr lang="en-US" sz="2600" dirty="0" err="1" smtClean="0"/>
              <a:t>baseado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URL </a:t>
            </a:r>
            <a:r>
              <a:rPr lang="en-US" sz="2600" dirty="0" err="1" smtClean="0"/>
              <a:t>fornecida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requisição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Métodos</a:t>
            </a:r>
            <a:r>
              <a:rPr lang="en-US" sz="2400" dirty="0" smtClean="0"/>
              <a:t> para customizer o routing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RouteConfig.cs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AttributeRouting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3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AlbumsController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"Album/Edit/{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id:int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</a:t>
            </a:r>
            <a:r>
              <a:rPr lang="en-US" dirty="0" smtClean="0"/>
              <a:t>e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38390"/>
            <a:ext cx="8946541" cy="4195481"/>
          </a:xfrm>
        </p:spPr>
        <p:txBody>
          <a:bodyPr/>
          <a:lstStyle/>
          <a:p>
            <a:r>
              <a:rPr lang="en-US" dirty="0" err="1" smtClean="0"/>
              <a:t>Arquivos</a:t>
            </a:r>
            <a:r>
              <a:rPr lang="en-US" dirty="0" smtClean="0"/>
              <a:t> CSS e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359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Filters </a:t>
            </a:r>
            <a:r>
              <a:rPr lang="en-US" dirty="0" err="1" smtClean="0"/>
              <a:t>são</a:t>
            </a:r>
            <a:r>
              <a:rPr lang="en-US" dirty="0" smtClean="0"/>
              <a:t> attributes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Que “</a:t>
            </a:r>
            <a:r>
              <a:rPr lang="en-US" dirty="0" err="1" smtClean="0"/>
              <a:t>decoram</a:t>
            </a:r>
            <a:r>
              <a:rPr lang="en-US" dirty="0" smtClean="0"/>
              <a:t>” Actions e Controllers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alternativa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executada</a:t>
            </a:r>
            <a:r>
              <a:rPr lang="en-US" dirty="0" smtClean="0"/>
              <a:t> antes da Action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da Action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FilterConfig.cs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Global.asax.cs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normal de </a:t>
            </a:r>
            <a:r>
              <a:rPr lang="en-US" dirty="0" err="1" smtClean="0"/>
              <a:t>uma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Filters</a:t>
            </a:r>
          </a:p>
        </p:txBody>
      </p:sp>
      <p:sp>
        <p:nvSpPr>
          <p:cNvPr id="13" name="Smiley Face 12"/>
          <p:cNvSpPr/>
          <p:nvPr/>
        </p:nvSpPr>
        <p:spPr>
          <a:xfrm>
            <a:off x="1119840" y="3556015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67083" y="1672752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8629328" y="328665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Action é </a:t>
            </a:r>
            <a:r>
              <a:rPr lang="en-US" sz="2400" dirty="0" err="1"/>
              <a:t>executada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967083" y="501563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é </a:t>
            </a:r>
            <a:r>
              <a:rPr lang="en-US" sz="2400" dirty="0" err="1"/>
              <a:t>combinada</a:t>
            </a:r>
            <a:r>
              <a:rPr lang="en-US" sz="2400" dirty="0"/>
              <a:t> com a View</a:t>
            </a:r>
          </a:p>
        </p:txBody>
      </p:sp>
      <p:sp>
        <p:nvSpPr>
          <p:cNvPr id="17" name="Right Arrow 16"/>
          <p:cNvSpPr/>
          <p:nvPr/>
        </p:nvSpPr>
        <p:spPr>
          <a:xfrm rot="20220121">
            <a:off x="2038202" y="2836744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2798" y="2218427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Requisição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2700000">
            <a:off x="8125760" y="2503964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28534" y="520536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HTML é </a:t>
            </a:r>
            <a:r>
              <a:rPr lang="en-US" dirty="0" err="1"/>
              <a:t>retornado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8100000">
            <a:off x="8054691" y="5124093"/>
            <a:ext cx="1276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86110" y="5572759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o </a:t>
            </a:r>
            <a:r>
              <a:rPr lang="en-US" dirty="0" err="1" smtClean="0"/>
              <a:t>navegador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2600000">
            <a:off x="1978028" y="4993712"/>
            <a:ext cx="2905916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124323" y="1445294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Pré-execução</a:t>
            </a:r>
            <a:r>
              <a:rPr lang="en-US" sz="2400" dirty="0"/>
              <a:t> 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9124322" y="5056181"/>
            <a:ext cx="2562413" cy="14024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Pós-</a:t>
            </a:r>
            <a:r>
              <a:rPr lang="en-US" sz="2400" dirty="0" err="1" smtClean="0"/>
              <a:t>execução</a:t>
            </a:r>
            <a:r>
              <a:rPr lang="en-US" sz="2400" dirty="0" smtClean="0"/>
              <a:t> </a:t>
            </a:r>
            <a:r>
              <a:rPr lang="en-US" sz="2400" dirty="0"/>
              <a:t>do </a:t>
            </a:r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de </a:t>
            </a:r>
            <a:r>
              <a:rPr lang="en-US" dirty="0" err="1" smtClean="0"/>
              <a:t>segurança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21429"/>
            <a:ext cx="9850171" cy="48695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Authorize</a:t>
            </a:r>
          </a:p>
          <a:p>
            <a:pPr lvl="1"/>
            <a:r>
              <a:rPr lang="en-US" sz="2000" dirty="0" err="1" smtClean="0"/>
              <a:t>Controla</a:t>
            </a:r>
            <a:r>
              <a:rPr lang="en-US" sz="2000" dirty="0" smtClean="0"/>
              <a:t>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acessar</a:t>
            </a:r>
            <a:r>
              <a:rPr lang="en-US" sz="2000" dirty="0" smtClean="0"/>
              <a:t> a Controller/Action</a:t>
            </a:r>
          </a:p>
          <a:p>
            <a:pPr lvl="1"/>
            <a:r>
              <a:rPr lang="en-US" sz="2000" dirty="0" smtClean="0"/>
              <a:t>Properties</a:t>
            </a:r>
          </a:p>
          <a:p>
            <a:pPr lvl="2"/>
            <a:r>
              <a:rPr lang="en-US" sz="1800" dirty="0" smtClean="0"/>
              <a:t>Users</a:t>
            </a:r>
          </a:p>
          <a:p>
            <a:pPr lvl="2"/>
            <a:r>
              <a:rPr lang="en-US" sz="1800" dirty="0" smtClean="0"/>
              <a:t>Roles</a:t>
            </a:r>
          </a:p>
          <a:p>
            <a:pPr lvl="1"/>
            <a:r>
              <a:rPr lang="en-US" sz="2000" dirty="0" err="1" smtClean="0"/>
              <a:t>ValidateAntiForgeryToken</a:t>
            </a:r>
            <a:endParaRPr lang="en-US" sz="2000" dirty="0" smtClean="0"/>
          </a:p>
          <a:p>
            <a:pPr lvl="2"/>
            <a:r>
              <a:rPr lang="en-US" sz="1800" dirty="0" err="1" smtClean="0"/>
              <a:t>Defende</a:t>
            </a:r>
            <a:r>
              <a:rPr lang="en-US" sz="1800" dirty="0" smtClean="0"/>
              <a:t> a Action de </a:t>
            </a:r>
            <a:r>
              <a:rPr lang="en-US" sz="1800" dirty="0" err="1" smtClean="0"/>
              <a:t>possíveis</a:t>
            </a:r>
            <a:r>
              <a:rPr lang="en-US" sz="1800" dirty="0" smtClean="0"/>
              <a:t> </a:t>
            </a:r>
            <a:r>
              <a:rPr lang="en-US" sz="1800" dirty="0" err="1" smtClean="0"/>
              <a:t>requisções</a:t>
            </a:r>
            <a:r>
              <a:rPr lang="en-US" sz="1800" dirty="0" smtClean="0"/>
              <a:t> </a:t>
            </a:r>
            <a:r>
              <a:rPr lang="en-US" sz="1800" dirty="0" err="1" smtClean="0"/>
              <a:t>maliciosas</a:t>
            </a:r>
            <a:r>
              <a:rPr lang="en-US" sz="1800" dirty="0" smtClean="0"/>
              <a:t> </a:t>
            </a:r>
            <a:r>
              <a:rPr lang="en-US" sz="1800" dirty="0" err="1" smtClean="0"/>
              <a:t>vindas</a:t>
            </a:r>
            <a:r>
              <a:rPr lang="en-US" sz="1800" dirty="0" smtClean="0"/>
              <a:t> de </a:t>
            </a:r>
            <a:r>
              <a:rPr lang="en-US" sz="1800" dirty="0" err="1" smtClean="0"/>
              <a:t>outras</a:t>
            </a:r>
            <a:r>
              <a:rPr lang="en-US" sz="1800" dirty="0" smtClean="0"/>
              <a:t> </a:t>
            </a:r>
            <a:r>
              <a:rPr lang="en-US" sz="1800" dirty="0" err="1" smtClean="0"/>
              <a:t>aplicações</a:t>
            </a:r>
            <a:endParaRPr lang="en-US" sz="1800" dirty="0" smtClean="0"/>
          </a:p>
          <a:p>
            <a:pPr lvl="2"/>
            <a:r>
              <a:rPr lang="en-US" sz="1800" dirty="0" err="1" smtClean="0"/>
              <a:t>Obriga</a:t>
            </a:r>
            <a:r>
              <a:rPr lang="en-US" sz="1800" dirty="0" smtClean="0"/>
              <a:t> que </a:t>
            </a:r>
            <a:r>
              <a:rPr lang="en-US" sz="1800" dirty="0" err="1" smtClean="0"/>
              <a:t>seja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adicionado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View o token anti-forgery</a:t>
            </a:r>
          </a:p>
          <a:p>
            <a:pPr lvl="3"/>
            <a:r>
              <a:rPr lang="en-US" sz="1600" dirty="0" smtClean="0"/>
              <a:t>@</a:t>
            </a:r>
            <a:r>
              <a:rPr lang="en-US" sz="1600" dirty="0" err="1" smtClean="0"/>
              <a:t>Html.AntiForgeryToken</a:t>
            </a:r>
            <a:endParaRPr lang="en-US" sz="1600" dirty="0" smtClean="0"/>
          </a:p>
          <a:p>
            <a:pPr lvl="1"/>
            <a:r>
              <a:rPr lang="en-US" sz="2000" dirty="0" err="1" smtClean="0"/>
              <a:t>RequireHttps</a:t>
            </a:r>
            <a:endParaRPr lang="en-US" sz="2000" dirty="0" smtClean="0"/>
          </a:p>
          <a:p>
            <a:pPr lvl="2"/>
            <a:r>
              <a:rPr lang="en-US" sz="1800" dirty="0" err="1" smtClean="0"/>
              <a:t>Requer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utilização</a:t>
            </a:r>
            <a:r>
              <a:rPr lang="en-US" sz="1800" dirty="0" smtClean="0"/>
              <a:t> do protocol https/SSL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46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Padrão</a:t>
            </a:r>
            <a:r>
              <a:rPr lang="en-US" dirty="0" smtClean="0"/>
              <a:t> MVC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2118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Originalmente </a:t>
            </a:r>
            <a:r>
              <a:rPr lang="pt-BR" sz="2400" dirty="0" err="1" smtClean="0"/>
              <a:t>Thing</a:t>
            </a:r>
            <a:r>
              <a:rPr lang="pt-BR" sz="2400" dirty="0" smtClean="0"/>
              <a:t>-</a:t>
            </a:r>
            <a:r>
              <a:rPr lang="pt-BR" sz="2400" dirty="0" err="1" smtClean="0"/>
              <a:t>Mode</a:t>
            </a:r>
            <a:r>
              <a:rPr lang="pt-BR" sz="2400" dirty="0" smtClean="0"/>
              <a:t>-</a:t>
            </a:r>
            <a:r>
              <a:rPr lang="pt-BR" sz="2400" dirty="0" err="1" smtClean="0"/>
              <a:t>View</a:t>
            </a:r>
            <a:r>
              <a:rPr lang="pt-BR" sz="2400" dirty="0" smtClean="0"/>
              <a:t>-Editor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Original da comunidade </a:t>
            </a:r>
            <a:r>
              <a:rPr lang="pt-BR" sz="2400" dirty="0"/>
              <a:t>Smalltalk, mais específico na Xerox PARC entre 1970s e 1980s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Perde força em 1980s com o surgimento do conceito de event-drive design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Ressurgimento do padrão na plataforma web em 2003 pela comunidade Ruby</a:t>
            </a:r>
          </a:p>
          <a:p>
            <a:pPr>
              <a:lnSpc>
                <a:spcPct val="150000"/>
              </a:lnSpc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499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Segurança</a:t>
            </a:r>
            <a:r>
              <a:rPr lang="en-US" dirty="0" smtClean="0"/>
              <a:t>: </a:t>
            </a:r>
            <a:r>
              <a:rPr lang="en-US" dirty="0" err="1" smtClean="0"/>
              <a:t>autorização</a:t>
            </a:r>
            <a:r>
              <a:rPr lang="en-US" dirty="0" smtClean="0"/>
              <a:t> e </a:t>
            </a:r>
            <a:r>
              <a:rPr lang="en-US" dirty="0" err="1" smtClean="0"/>
              <a:t>autenticação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446703"/>
              </p:ext>
            </p:extLst>
          </p:nvPr>
        </p:nvGraphicFramePr>
        <p:xfrm>
          <a:off x="2337309" y="1853248"/>
          <a:ext cx="7858760" cy="4502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9350"/>
            <a:ext cx="10790328" cy="4195481"/>
          </a:xfrm>
        </p:spPr>
        <p:txBody>
          <a:bodyPr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/>
              <a:t>Autenticação != Autorização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One </a:t>
            </a:r>
            <a:r>
              <a:rPr lang="en-US" altLang="en-US" dirty="0"/>
              <a:t>ASP.NET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Controle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persistência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/>
              <a:t>Possibilita</a:t>
            </a:r>
            <a:r>
              <a:rPr lang="en-US" altLang="en-US" dirty="0" smtClean="0"/>
              <a:t> testes </a:t>
            </a:r>
            <a:r>
              <a:rPr lang="en-US" altLang="en-US" dirty="0" err="1" smtClean="0"/>
              <a:t>unitários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Role provider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Claims Based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Social Login </a:t>
            </a:r>
            <a:r>
              <a:rPr lang="en-US" altLang="en-US" dirty="0" smtClean="0"/>
              <a:t>Providers </a:t>
            </a:r>
            <a:r>
              <a:rPr lang="en-US" dirty="0"/>
              <a:t>(Facebook, Google, Microsoft, Twitter)</a:t>
            </a:r>
            <a:endParaRPr lang="en-US" altLang="en-US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Windows Azure Active Directory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OWIN Integration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NuGet</a:t>
            </a:r>
            <a:r>
              <a:rPr lang="en-US" altLang="en-US" dirty="0"/>
              <a:t> </a:t>
            </a:r>
            <a:r>
              <a:rPr lang="en-US" altLang="en-US" dirty="0" smtClean="0"/>
              <a:t>package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do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0854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Two-Factor Authentication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Lockout</a:t>
            </a:r>
          </a:p>
          <a:p>
            <a:pPr>
              <a:lnSpc>
                <a:spcPct val="150000"/>
              </a:lnSpc>
            </a:pPr>
            <a:r>
              <a:rPr lang="en-US" dirty="0"/>
              <a:t>Account confirmation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Password reset</a:t>
            </a:r>
          </a:p>
          <a:p>
            <a:pPr>
              <a:lnSpc>
                <a:spcPct val="150000"/>
              </a:lnSpc>
            </a:pPr>
            <a:r>
              <a:rPr lang="en-US" dirty="0"/>
              <a:t>Sign-out everywhere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 validator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Enfim</a:t>
            </a:r>
            <a:r>
              <a:rPr lang="en-US" dirty="0" smtClean="0"/>
              <a:t>,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HandleError</a:t>
            </a:r>
            <a:r>
              <a:rPr lang="en-US" dirty="0" smtClean="0"/>
              <a:t> e </a:t>
            </a:r>
            <a:r>
              <a:rPr lang="en-US" dirty="0" err="1" smtClean="0"/>
              <a:t>OutputCache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HandleError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Redireciona</a:t>
            </a:r>
            <a:r>
              <a:rPr lang="en-US" sz="2000" dirty="0" smtClean="0"/>
              <a:t> para o </a:t>
            </a:r>
            <a:r>
              <a:rPr lang="en-US" sz="2000" dirty="0" err="1" smtClean="0"/>
              <a:t>usuário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view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execão</a:t>
            </a:r>
            <a:r>
              <a:rPr lang="en-US" sz="2000" dirty="0" smtClean="0"/>
              <a:t> é </a:t>
            </a:r>
            <a:r>
              <a:rPr lang="en-US" sz="2000" dirty="0" err="1" smtClean="0"/>
              <a:t>lançada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Precisa</a:t>
            </a:r>
            <a:r>
              <a:rPr lang="en-US" sz="2000" dirty="0" smtClean="0"/>
              <a:t> que </a:t>
            </a:r>
            <a:r>
              <a:rPr lang="en-US" sz="2000" dirty="0" err="1" smtClean="0"/>
              <a:t>esteja</a:t>
            </a:r>
            <a:r>
              <a:rPr lang="en-US" sz="2000" dirty="0" smtClean="0"/>
              <a:t> </a:t>
            </a:r>
            <a:r>
              <a:rPr lang="en-US" sz="2000" dirty="0" err="1" smtClean="0"/>
              <a:t>habilitado</a:t>
            </a:r>
            <a:r>
              <a:rPr lang="en-US" sz="2000" dirty="0" smtClean="0"/>
              <a:t> no </a:t>
            </a:r>
            <a:r>
              <a:rPr lang="en-US" sz="2000" dirty="0" err="1" smtClean="0"/>
              <a:t>web.config</a:t>
            </a:r>
            <a:r>
              <a:rPr lang="en-US" sz="2000" dirty="0" smtClean="0"/>
              <a:t> custom errors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OutputCache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Instrui</a:t>
            </a:r>
            <a:r>
              <a:rPr lang="en-US" sz="2000" dirty="0" smtClean="0"/>
              <a:t> o ASP.NET a </a:t>
            </a:r>
            <a:r>
              <a:rPr lang="en-US" sz="2000" dirty="0" err="1" smtClean="0"/>
              <a:t>fazer</a:t>
            </a:r>
            <a:r>
              <a:rPr lang="en-US" sz="2000" dirty="0" smtClean="0"/>
              <a:t> um cache do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HTML  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Melhora</a:t>
            </a:r>
            <a:r>
              <a:rPr lang="en-US" sz="2000" dirty="0" smtClean="0"/>
              <a:t> a performance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09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Melhores</a:t>
            </a:r>
            <a:r>
              <a:rPr lang="en-US" dirty="0" smtClean="0"/>
              <a:t> </a:t>
            </a:r>
            <a:r>
              <a:rPr lang="en-US" dirty="0" err="1" smtClean="0"/>
              <a:t>práticas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Tome </a:t>
            </a:r>
            <a:r>
              <a:rPr lang="en-US" dirty="0" err="1" smtClean="0"/>
              <a:t>cuidado</a:t>
            </a:r>
            <a:r>
              <a:rPr lang="en-US" dirty="0" smtClean="0"/>
              <a:t> com session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Adicionar</a:t>
            </a:r>
            <a:r>
              <a:rPr lang="en-US" dirty="0" smtClean="0"/>
              <a:t> o import default 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Pré-compilar</a:t>
            </a:r>
            <a:r>
              <a:rPr lang="en-US" dirty="0" smtClean="0"/>
              <a:t> as views para warm-up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Output caching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Previna</a:t>
            </a:r>
            <a:r>
              <a:rPr lang="en-US" dirty="0" smtClean="0"/>
              <a:t> Over posting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Utilizem</a:t>
            </a:r>
            <a:r>
              <a:rPr lang="en-US" dirty="0" smtClean="0"/>
              <a:t> Task, </a:t>
            </a:r>
            <a:r>
              <a:rPr lang="en-US" dirty="0" err="1" smtClean="0"/>
              <a:t>async</a:t>
            </a:r>
            <a:r>
              <a:rPr lang="en-US" dirty="0" smtClean="0"/>
              <a:t> e await </a:t>
            </a:r>
            <a:r>
              <a:rPr lang="en-US" dirty="0" err="1" smtClean="0"/>
              <a:t>nas</a:t>
            </a:r>
            <a:r>
              <a:rPr lang="en-US" dirty="0" smtClean="0"/>
              <a:t> Actions que </a:t>
            </a:r>
            <a:r>
              <a:rPr lang="en-US" dirty="0" err="1" smtClean="0"/>
              <a:t>realizam</a:t>
            </a:r>
            <a:r>
              <a:rPr lang="en-US" dirty="0" smtClean="0"/>
              <a:t>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056"/>
            <a:ext cx="5050536" cy="50384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Logging e tracing</a:t>
            </a:r>
          </a:p>
          <a:p>
            <a:pPr lvl="1"/>
            <a:r>
              <a:rPr lang="en-US" dirty="0" smtClean="0"/>
              <a:t>Log4net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Elmah</a:t>
            </a:r>
            <a:endParaRPr lang="en-US" dirty="0" smtClean="0"/>
          </a:p>
          <a:p>
            <a:r>
              <a:rPr lang="en-US" b="1" dirty="0" err="1" smtClean="0"/>
              <a:t>Segurança</a:t>
            </a:r>
            <a:endParaRPr lang="en-US" b="1" dirty="0" smtClean="0"/>
          </a:p>
          <a:p>
            <a:pPr lvl="1"/>
            <a:r>
              <a:rPr lang="en-US" dirty="0" smtClean="0"/>
              <a:t>Fluent Security</a:t>
            </a:r>
          </a:p>
          <a:p>
            <a:r>
              <a:rPr lang="en-US" b="1" dirty="0" err="1" smtClean="0"/>
              <a:t>Validações</a:t>
            </a:r>
            <a:endParaRPr lang="en-US" b="1" dirty="0" smtClean="0"/>
          </a:p>
          <a:p>
            <a:pPr lvl="1"/>
            <a:r>
              <a:rPr lang="en-US" dirty="0" smtClean="0"/>
              <a:t>Fluent Validation</a:t>
            </a:r>
          </a:p>
          <a:p>
            <a:r>
              <a:rPr lang="en-US" dirty="0" err="1" smtClean="0"/>
              <a:t>Flurl</a:t>
            </a:r>
            <a:endParaRPr lang="en-US" dirty="0" smtClean="0"/>
          </a:p>
          <a:p>
            <a:r>
              <a:rPr lang="en-US" b="1" dirty="0" err="1" smtClean="0"/>
              <a:t>Acesso</a:t>
            </a:r>
            <a:r>
              <a:rPr lang="en-US" b="1" dirty="0" smtClean="0"/>
              <a:t> a dados: ORMs</a:t>
            </a:r>
          </a:p>
          <a:p>
            <a:pPr lvl="1"/>
            <a:r>
              <a:rPr lang="en-US" dirty="0" smtClean="0"/>
              <a:t>Entity Framework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Micro ORMs</a:t>
            </a:r>
          </a:p>
          <a:p>
            <a:pPr lvl="2"/>
            <a:r>
              <a:rPr lang="en-US" dirty="0"/>
              <a:t>Dapper</a:t>
            </a:r>
          </a:p>
          <a:p>
            <a:pPr lvl="2"/>
            <a:r>
              <a:rPr lang="en-US" dirty="0" err="1" smtClean="0"/>
              <a:t>PetaPoco</a:t>
            </a:r>
            <a:endParaRPr lang="en-US" dirty="0"/>
          </a:p>
          <a:p>
            <a:pPr lvl="2"/>
            <a:r>
              <a:rPr lang="en-US" dirty="0" err="1" smtClean="0"/>
              <a:t>OrmLite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18376" y="1472056"/>
            <a:ext cx="5050536" cy="503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Auto</a:t>
            </a:r>
            <a:r>
              <a:rPr lang="en-US" sz="2400" dirty="0" smtClean="0"/>
              <a:t> </a:t>
            </a:r>
            <a:r>
              <a:rPr lang="en-US" sz="2400" b="1" dirty="0" smtClean="0"/>
              <a:t>mapper</a:t>
            </a:r>
          </a:p>
          <a:p>
            <a:r>
              <a:rPr lang="en-US" sz="2400" b="1" dirty="0" smtClean="0"/>
              <a:t>Cache</a:t>
            </a:r>
          </a:p>
          <a:p>
            <a:pPr lvl="1"/>
            <a:r>
              <a:rPr lang="en-US" sz="2000" dirty="0" err="1" smtClean="0"/>
              <a:t>Redis</a:t>
            </a:r>
            <a:endParaRPr lang="en-US" sz="2000" dirty="0" smtClean="0"/>
          </a:p>
          <a:p>
            <a:pPr lvl="1"/>
            <a:r>
              <a:rPr lang="en-US" sz="2000" dirty="0" err="1" smtClean="0"/>
              <a:t>MemCache</a:t>
            </a:r>
            <a:endParaRPr lang="en-US" sz="2000" dirty="0" smtClean="0"/>
          </a:p>
          <a:p>
            <a:r>
              <a:rPr lang="en-US" sz="2400" b="1" dirty="0" err="1" smtClean="0"/>
              <a:t>RazorGenerator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Futuro</a:t>
            </a:r>
            <a:r>
              <a:rPr lang="en-US" dirty="0" smtClean="0"/>
              <a:t> do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53046"/>
            <a:ext cx="8946541" cy="4969674"/>
          </a:xfrm>
        </p:spPr>
        <p:txBody>
          <a:bodyPr>
            <a:normAutofit/>
          </a:bodyPr>
          <a:lstStyle/>
          <a:p>
            <a:r>
              <a:rPr lang="en-US" dirty="0" smtClean="0"/>
              <a:t>ASP.NET 5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smtClean="0"/>
              <a:t>Novo </a:t>
            </a:r>
            <a:r>
              <a:rPr lang="en-US" dirty="0" err="1" smtClean="0"/>
              <a:t>compilador</a:t>
            </a:r>
            <a:r>
              <a:rPr lang="en-US" dirty="0" smtClean="0"/>
              <a:t> (Roslyn)</a:t>
            </a:r>
          </a:p>
          <a:p>
            <a:r>
              <a:rPr lang="en-US" dirty="0" err="1" smtClean="0"/>
              <a:t>Divisão</a:t>
            </a:r>
            <a:r>
              <a:rPr lang="en-US" dirty="0" smtClean="0"/>
              <a:t> de </a:t>
            </a:r>
            <a:r>
              <a:rPr lang="en-US" dirty="0" err="1" smtClean="0"/>
              <a:t>responsabilidade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gerenciadores</a:t>
            </a:r>
            <a:r>
              <a:rPr lang="en-US" dirty="0" smtClean="0"/>
              <a:t> de </a:t>
            </a:r>
            <a:r>
              <a:rPr lang="en-US" dirty="0" err="1" smtClean="0"/>
              <a:t>pacotes</a:t>
            </a:r>
            <a:endParaRPr lang="en-US" dirty="0" smtClean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: Server-side</a:t>
            </a:r>
          </a:p>
          <a:p>
            <a:pPr lvl="1"/>
            <a:r>
              <a:rPr lang="en-US" dirty="0" smtClean="0"/>
              <a:t>Bower: Client-side</a:t>
            </a:r>
          </a:p>
          <a:p>
            <a:r>
              <a:rPr lang="en-US" dirty="0" smtClean="0"/>
              <a:t>System.Web.dll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estará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Compilação</a:t>
            </a:r>
            <a:r>
              <a:rPr lang="en-US" dirty="0" smtClean="0"/>
              <a:t> </a:t>
            </a:r>
            <a:r>
              <a:rPr lang="en-US" dirty="0" err="1" smtClean="0"/>
              <a:t>dinâmica</a:t>
            </a:r>
            <a:endParaRPr lang="en-US" dirty="0" smtClean="0"/>
          </a:p>
          <a:p>
            <a:r>
              <a:rPr lang="en-US" dirty="0" err="1" smtClean="0"/>
              <a:t>Arquivos</a:t>
            </a:r>
            <a:r>
              <a:rPr lang="en-US" dirty="0" smtClean="0"/>
              <a:t> de </a:t>
            </a:r>
            <a:r>
              <a:rPr lang="en-US" dirty="0" err="1" smtClean="0"/>
              <a:t>configurações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JSON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1578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2815717"/>
            <a:ext cx="10515600" cy="1325563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2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View - Controller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7376" y="330288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51882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518829" y="2178205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876835">
            <a:off x="7311363" y="2285195"/>
            <a:ext cx="345584" cy="168122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4573580">
            <a:off x="7450140" y="4293324"/>
            <a:ext cx="345584" cy="1810268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581090" y="3891224"/>
            <a:ext cx="1027581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32711"/>
            <a:ext cx="10515600" cy="1325563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ASP.NET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736603" y="4696903"/>
            <a:ext cx="10405530" cy="14667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ASP.NET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36601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736600" y="1507522"/>
            <a:ext cx="6587067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493327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Pages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250051" y="3143425"/>
            <a:ext cx="5135353" cy="608978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Single Page Apps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250052" y="3859945"/>
            <a:ext cx="3073615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7458490" y="3859945"/>
            <a:ext cx="1926916" cy="72941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API</a:t>
            </a:r>
            <a:endParaRPr lang="en-US" sz="32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9520230" y="3143425"/>
            <a:ext cx="1621903" cy="1445937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36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7458491" y="1507523"/>
            <a:ext cx="3683642" cy="1528363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kern="0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Services</a:t>
            </a:r>
            <a:endParaRPr lang="en-US" sz="54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2017957"/>
            <a:ext cx="3285744" cy="21151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Estrutura</a:t>
            </a:r>
            <a:r>
              <a:rPr lang="en-US" dirty="0" smtClean="0"/>
              <a:t> do ASP.NET Core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4917970" y="475261"/>
            <a:ext cx="1745551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Forms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6734133" y="475261"/>
            <a:ext cx="1756727" cy="890244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MVC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0383223" y="463297"/>
            <a:ext cx="1179154" cy="3072912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SignalR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561472" y="463297"/>
            <a:ext cx="1745551" cy="90220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 </a:t>
            </a:r>
            <a:r>
              <a:rPr lang="en-US" sz="28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Api</a:t>
            </a:r>
            <a:endParaRPr lang="en-US" sz="2800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917970" y="1435188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Developer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User profiles, model binding, sitemaps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4917970" y="2871586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 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Routing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4917970" y="2153387"/>
            <a:ext cx="5400229" cy="66462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Caching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Output &amp; Data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917970" y="3617749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Security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AuthN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AuthZ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Request validation,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AntiXss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917970" y="5040737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Management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Site health events and monitoring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17970" y="4329243"/>
            <a:ext cx="6644407" cy="664623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Protocol abstraction &amp; tooling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Request/Response/Session/Server, </a:t>
            </a:r>
            <a:r>
              <a:rPr lang="en-US" b="1" kern="0" spc="-5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WebSockets</a:t>
            </a: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, etc.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gray">
          <a:xfrm>
            <a:off x="4917969" y="5752230"/>
            <a:ext cx="6644407" cy="6646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19" tIns="45719" rIns="4571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Hosting model</a:t>
            </a:r>
          </a:p>
          <a:p>
            <a:pPr algn="ctr" defTabSz="91406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spc="-5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rPr>
              <a:t>Configuration, file handling, compilation</a:t>
            </a:r>
            <a:endParaRPr lang="en-US" kern="0" spc="-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Component vs Request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46111" y="1550358"/>
          <a:ext cx="10481235" cy="4489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45574"/>
                <a:gridCol w="4223994"/>
                <a:gridCol w="4211667"/>
              </a:tblGrid>
              <a:tr h="627411">
                <a:tc>
                  <a:txBody>
                    <a:bodyPr/>
                    <a:lstStyle/>
                    <a:p>
                      <a:pPr algn="l" fontAlgn="t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Componente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86698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Processamento dos Parametros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Automática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Manual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Views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Mantida (ex: ViewState)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Não</a:t>
                      </a:r>
                      <a:r>
                        <a:rPr lang="en-US" sz="1600" u="none" strike="noStrike" dirty="0">
                          <a:effectLst/>
                        </a:rPr>
                        <a:t> é "</a:t>
                      </a:r>
                      <a:r>
                        <a:rPr lang="en-US" sz="1600" u="none" strike="noStrike" dirty="0" err="1">
                          <a:effectLst/>
                        </a:rPr>
                        <a:t>mantida</a:t>
                      </a:r>
                      <a:r>
                        <a:rPr lang="en-US" sz="1600" u="none" strike="noStrike" dirty="0">
                          <a:effectLst/>
                        </a:rPr>
                        <a:t>"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Centrado em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Componentes/Controles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Requests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1113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HTML/JavaScript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u="none" strike="noStrike" dirty="0">
                          <a:effectLst/>
                        </a:rPr>
                        <a:t>Responsabilidade da biblioteca de componentes (</a:t>
                      </a:r>
                      <a:r>
                        <a:rPr lang="pt-BR" sz="1600" u="none" strike="noStrike" dirty="0" err="1">
                          <a:effectLst/>
                        </a:rPr>
                        <a:t>WebForms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DevExpress</a:t>
                      </a:r>
                      <a:r>
                        <a:rPr lang="pt-BR" sz="1600" u="none" strike="noStrike" dirty="0">
                          <a:effectLst/>
                        </a:rPr>
                        <a:t>, </a:t>
                      </a:r>
                      <a:r>
                        <a:rPr lang="pt-BR" sz="1600" u="none" strike="noStrike" dirty="0" err="1">
                          <a:effectLst/>
                        </a:rPr>
                        <a:t>Telerik</a:t>
                      </a:r>
                      <a:r>
                        <a:rPr lang="pt-BR" sz="1600" u="none" strike="noStrike" dirty="0">
                          <a:effectLst/>
                        </a:rPr>
                        <a:t>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Reponsabilidade</a:t>
                      </a:r>
                      <a:r>
                        <a:rPr lang="en-US" sz="1600" u="none" strike="noStrike" dirty="0">
                          <a:effectLst/>
                        </a:rPr>
                        <a:t> do </a:t>
                      </a:r>
                      <a:r>
                        <a:rPr lang="en-US" sz="1600" u="none" strike="noStrike" dirty="0" err="1">
                          <a:effectLst/>
                        </a:rPr>
                        <a:t>Desenvolvedor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  <a:tr h="6274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Objetivo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Esconder a programação Web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Facilitar</a:t>
                      </a:r>
                      <a:r>
                        <a:rPr lang="en-US" sz="1600" u="none" strike="noStrike" dirty="0">
                          <a:effectLst/>
                        </a:rPr>
                        <a:t> a </a:t>
                      </a:r>
                      <a:r>
                        <a:rPr lang="en-US" sz="1600" u="none" strike="noStrike" dirty="0" err="1">
                          <a:effectLst/>
                        </a:rPr>
                        <a:t>programação</a:t>
                      </a:r>
                      <a:r>
                        <a:rPr lang="en-US" sz="1600" u="none" strike="noStrike" dirty="0">
                          <a:effectLst/>
                        </a:rPr>
                        <a:t> Web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56504"/>
            <a:ext cx="9103196" cy="1400530"/>
          </a:xfrm>
        </p:spPr>
        <p:txBody>
          <a:bodyPr/>
          <a:lstStyle/>
          <a:p>
            <a:r>
              <a:rPr lang="en-US" sz="3600" dirty="0" err="1" smtClean="0"/>
              <a:t>Asp.Net</a:t>
            </a:r>
            <a:r>
              <a:rPr lang="en-US" sz="3600" dirty="0" smtClean="0"/>
              <a:t> Web Forms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73" y="985558"/>
            <a:ext cx="7111418" cy="57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504151" y="2367096"/>
            <a:ext cx="965915" cy="965915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40108" y="2103183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Framework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177011" y="214881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Modelo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74989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</a:t>
            </a:r>
            <a:r>
              <a:rPr lang="en-US" sz="2400" dirty="0" err="1" smtClean="0"/>
              <a:t>aspx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8177011" y="4521790"/>
            <a:ext cx="3152105" cy="1402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Codebehind</a:t>
            </a:r>
            <a:r>
              <a:rPr lang="en-US" sz="2400" dirty="0" smtClean="0"/>
              <a:t> </a:t>
            </a:r>
            <a:r>
              <a:rPr lang="en-US" sz="2400" dirty="0" err="1" smtClean="0"/>
              <a:t>aspx.cs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1588394" y="2640168"/>
            <a:ext cx="161951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567706" y="3568755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466267" y="4798519"/>
            <a:ext cx="1710744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412568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060287" y="3591568"/>
            <a:ext cx="345584" cy="88995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6446680" y="5358262"/>
            <a:ext cx="1691158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3591613">
            <a:off x="860615" y="4209134"/>
            <a:ext cx="2734319" cy="3477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5134</TotalTime>
  <Words>1009</Words>
  <Application>Microsoft Office PowerPoint</Application>
  <PresentationFormat>Widescreen</PresentationFormat>
  <Paragraphs>346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Segoe UI</vt:lpstr>
      <vt:lpstr>Segoe UI Light</vt:lpstr>
      <vt:lpstr>Verdana</vt:lpstr>
      <vt:lpstr>Wingdings 3</vt:lpstr>
      <vt:lpstr>Ion</vt:lpstr>
      <vt:lpstr>ASP.NET MVC</vt:lpstr>
      <vt:lpstr>Web</vt:lpstr>
      <vt:lpstr>O Padrão MVC </vt:lpstr>
      <vt:lpstr>Model – View - Controller</vt:lpstr>
      <vt:lpstr>Plataforma ASP.NET</vt:lpstr>
      <vt:lpstr>Estrutura do ASP.NET Core</vt:lpstr>
      <vt:lpstr>Component vs Request</vt:lpstr>
      <vt:lpstr>Asp.Net Web Forms</vt:lpstr>
      <vt:lpstr>Component Based</vt:lpstr>
      <vt:lpstr>Request Based</vt:lpstr>
      <vt:lpstr>Estrutura do Projeto</vt:lpstr>
      <vt:lpstr>Scaffold</vt:lpstr>
      <vt:lpstr>Views</vt:lpstr>
      <vt:lpstr>Html Helpers</vt:lpstr>
      <vt:lpstr>Layouts</vt:lpstr>
      <vt:lpstr>Controllers: Get vs Post</vt:lpstr>
      <vt:lpstr>Controllers</vt:lpstr>
      <vt:lpstr>Armazenamento web </vt:lpstr>
      <vt:lpstr>Models</vt:lpstr>
      <vt:lpstr>Preparando a sua View Model</vt:lpstr>
      <vt:lpstr>Criando validações com Data annotations </vt:lpstr>
      <vt:lpstr>Onde a validação ocorre?</vt:lpstr>
      <vt:lpstr>Routing</vt:lpstr>
      <vt:lpstr>Attribute Routing</vt:lpstr>
      <vt:lpstr>Bundles e Minification</vt:lpstr>
      <vt:lpstr>Filters</vt:lpstr>
      <vt:lpstr>Execução normal de uma Action</vt:lpstr>
      <vt:lpstr>Execução quando se utiliza Filters</vt:lpstr>
      <vt:lpstr>Filters de segurança</vt:lpstr>
      <vt:lpstr>Segurança: autorização e autenticação</vt:lpstr>
      <vt:lpstr>ASP.NET Identity</vt:lpstr>
      <vt:lpstr>Recursos do Identity</vt:lpstr>
      <vt:lpstr>Enfim, vamos programar…</vt:lpstr>
      <vt:lpstr>HandleError e OutputCache</vt:lpstr>
      <vt:lpstr>Melhores práticas</vt:lpstr>
      <vt:lpstr>Ferramentas</vt:lpstr>
      <vt:lpstr>Futuro do ASP.NET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Lucas Lana</dc:creator>
  <cp:lastModifiedBy>Leonardo Lucas Lana</cp:lastModifiedBy>
  <cp:revision>88</cp:revision>
  <dcterms:created xsi:type="dcterms:W3CDTF">2015-07-18T21:01:27Z</dcterms:created>
  <dcterms:modified xsi:type="dcterms:W3CDTF">2015-07-25T04:15:24Z</dcterms:modified>
</cp:coreProperties>
</file>