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58" r:id="rId3"/>
    <p:sldId id="265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57" r:id="rId19"/>
  </p:sldIdLst>
  <p:sldSz cx="9107488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2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napToObjects="1" showGuides="1">
      <p:cViewPr varScale="1">
        <p:scale>
          <a:sx n="97" d="100"/>
          <a:sy n="97" d="100"/>
        </p:scale>
        <p:origin x="642" y="78"/>
      </p:cViewPr>
      <p:guideLst>
        <p:guide orient="horz" pos="1662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57110" y="473640"/>
            <a:ext cx="3911002" cy="3925551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5663" y="824554"/>
            <a:ext cx="7707912" cy="3299293"/>
          </a:xfrm>
        </p:spPr>
        <p:txBody>
          <a:bodyPr anchor="ctr">
            <a:noAutofit/>
          </a:bodyPr>
          <a:lstStyle>
            <a:lvl1pPr algn="ctr">
              <a:defRPr sz="7470" spc="598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4651" y="4488550"/>
            <a:ext cx="6009936" cy="55722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494" b="1" i="0" cap="all" spc="299" baseline="0">
                <a:solidFill>
                  <a:schemeClr val="tx2"/>
                </a:solidFill>
              </a:defRPr>
            </a:lvl1pPr>
            <a:lvl2pPr marL="341528" indent="0" algn="ctr">
              <a:buNone/>
              <a:defRPr sz="1494"/>
            </a:lvl2pPr>
            <a:lvl3pPr marL="683057" indent="0" algn="ctr">
              <a:buNone/>
              <a:defRPr sz="1345"/>
            </a:lvl3pPr>
            <a:lvl4pPr marL="1024585" indent="0" algn="ctr">
              <a:buNone/>
              <a:defRPr sz="1195"/>
            </a:lvl4pPr>
            <a:lvl5pPr marL="1366114" indent="0" algn="ctr">
              <a:buNone/>
              <a:defRPr sz="1195"/>
            </a:lvl5pPr>
            <a:lvl6pPr marL="1707642" indent="0" algn="ctr">
              <a:buNone/>
              <a:defRPr sz="1195"/>
            </a:lvl6pPr>
            <a:lvl7pPr marL="2049170" indent="0" algn="ctr">
              <a:buNone/>
              <a:defRPr sz="1195"/>
            </a:lvl7pPr>
            <a:lvl8pPr marL="2390699" indent="0" algn="ctr">
              <a:buNone/>
              <a:defRPr sz="1195"/>
            </a:lvl8pPr>
            <a:lvl9pPr marL="2732227" indent="0" algn="ctr">
              <a:buNone/>
              <a:defRPr sz="119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5662" y="4786187"/>
            <a:ext cx="1740315" cy="261589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2730" y="4786187"/>
            <a:ext cx="3073777" cy="25958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3260" y="4786187"/>
            <a:ext cx="1740315" cy="25958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1749" cy="51482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983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595" y="287055"/>
            <a:ext cx="1114630" cy="42041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9210" y="287055"/>
            <a:ext cx="6269305" cy="42041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4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485" y="806162"/>
            <a:ext cx="6115785" cy="3051293"/>
          </a:xfrm>
        </p:spPr>
        <p:txBody>
          <a:bodyPr anchor="b">
            <a:normAutofit/>
          </a:bodyPr>
          <a:lstStyle>
            <a:lvl1pPr>
              <a:defRPr sz="6275" spc="598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2486" y="3873420"/>
            <a:ext cx="5242100" cy="7140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94" b="1" i="0" cap="all" spc="299" baseline="0">
                <a:solidFill>
                  <a:schemeClr val="accent1"/>
                </a:solidFill>
              </a:defRPr>
            </a:lvl1pPr>
            <a:lvl2pPr marL="341528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2pPr>
            <a:lvl3pPr marL="683057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3pPr>
            <a:lvl4pPr marL="102458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4pPr>
            <a:lvl5pPr marL="1366114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5pPr>
            <a:lvl6pPr marL="1707642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6pPr>
            <a:lvl7pPr marL="2049170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7pPr>
            <a:lvl8pPr marL="2390699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8pPr>
            <a:lvl9pPr marL="2732227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17717" y="4786187"/>
            <a:ext cx="1115986" cy="26158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3489" y="4786187"/>
            <a:ext cx="3073777" cy="25958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7050" y="4786187"/>
            <a:ext cx="1111220" cy="25958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02549" cy="5148263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82464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9210" y="1716088"/>
            <a:ext cx="3586073" cy="27171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5939" y="1716088"/>
            <a:ext cx="3586073" cy="27171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3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795" y="286015"/>
            <a:ext cx="7599060" cy="1121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010" y="1651253"/>
            <a:ext cx="3586073" cy="47483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19" b="1" cap="all" spc="149" baseline="0">
                <a:solidFill>
                  <a:schemeClr val="tx2"/>
                </a:solidFill>
              </a:defRPr>
            </a:lvl1pPr>
            <a:lvl2pPr marL="341528" indent="0">
              <a:buNone/>
              <a:defRPr sz="1419" b="1"/>
            </a:lvl2pPr>
            <a:lvl3pPr marL="683057" indent="0">
              <a:buNone/>
              <a:defRPr sz="1345" b="1"/>
            </a:lvl3pPr>
            <a:lvl4pPr marL="1024585" indent="0">
              <a:buNone/>
              <a:defRPr sz="1195" b="1"/>
            </a:lvl4pPr>
            <a:lvl5pPr marL="1366114" indent="0">
              <a:buNone/>
              <a:defRPr sz="1195" b="1"/>
            </a:lvl5pPr>
            <a:lvl6pPr marL="1707642" indent="0">
              <a:buNone/>
              <a:defRPr sz="1195" b="1"/>
            </a:lvl6pPr>
            <a:lvl7pPr marL="2049170" indent="0">
              <a:buNone/>
              <a:defRPr sz="1195" b="1"/>
            </a:lvl7pPr>
            <a:lvl8pPr marL="2390699" indent="0">
              <a:buNone/>
              <a:defRPr sz="1195" b="1"/>
            </a:lvl8pPr>
            <a:lvl9pPr marL="2732227" indent="0">
              <a:buNone/>
              <a:defRPr sz="119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210" y="2183847"/>
            <a:ext cx="3586073" cy="22493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5531" y="1651253"/>
            <a:ext cx="3586073" cy="47483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19" b="1" cap="all" spc="149" baseline="0">
                <a:solidFill>
                  <a:schemeClr val="tx2"/>
                </a:solidFill>
              </a:defRPr>
            </a:lvl1pPr>
            <a:lvl2pPr marL="341528" indent="0">
              <a:buNone/>
              <a:defRPr sz="1419" b="1"/>
            </a:lvl2pPr>
            <a:lvl3pPr marL="683057" indent="0">
              <a:buNone/>
              <a:defRPr sz="1345" b="1"/>
            </a:lvl3pPr>
            <a:lvl4pPr marL="1024585" indent="0">
              <a:buNone/>
              <a:defRPr sz="1195" b="1"/>
            </a:lvl4pPr>
            <a:lvl5pPr marL="1366114" indent="0">
              <a:buNone/>
              <a:defRPr sz="1195" b="1"/>
            </a:lvl5pPr>
            <a:lvl6pPr marL="1707642" indent="0">
              <a:buNone/>
              <a:defRPr sz="1195" b="1"/>
            </a:lvl6pPr>
            <a:lvl7pPr marL="2049170" indent="0">
              <a:buNone/>
              <a:defRPr sz="1195" b="1"/>
            </a:lvl7pPr>
            <a:lvl8pPr marL="2390699" indent="0">
              <a:buNone/>
              <a:defRPr sz="1195" b="1"/>
            </a:lvl8pPr>
            <a:lvl9pPr marL="2732227" indent="0">
              <a:buNone/>
              <a:defRPr sz="119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531" y="2183847"/>
            <a:ext cx="3586073" cy="22493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7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20228" y="0"/>
            <a:ext cx="3587260" cy="5148263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444" y="343217"/>
            <a:ext cx="2309826" cy="89833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19" b="1" i="0" cap="all" spc="224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97" y="690922"/>
            <a:ext cx="4600371" cy="3742305"/>
          </a:xfrm>
        </p:spPr>
        <p:txBody>
          <a:bodyPr/>
          <a:lstStyle>
            <a:lvl1pPr>
              <a:defRPr sz="2390"/>
            </a:lvl1pPr>
            <a:lvl2pPr>
              <a:defRPr sz="2092"/>
            </a:lvl2pPr>
            <a:lvl3pPr>
              <a:defRPr sz="1793"/>
            </a:lvl3pPr>
            <a:lvl4pPr>
              <a:defRPr sz="1494"/>
            </a:lvl4pPr>
            <a:lvl5pPr>
              <a:defRPr sz="1494"/>
            </a:lvl5pPr>
            <a:lvl6pPr>
              <a:defRPr sz="1494"/>
            </a:lvl6pPr>
            <a:lvl7pPr>
              <a:defRPr sz="1494"/>
            </a:lvl7pPr>
            <a:lvl8pPr>
              <a:defRPr sz="1494"/>
            </a:lvl8pPr>
            <a:lvl9pPr>
              <a:defRPr sz="149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28444" y="1307211"/>
            <a:ext cx="2309826" cy="3126015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896"/>
              </a:spcBef>
              <a:buNone/>
              <a:defRPr sz="1195" baseline="0">
                <a:solidFill>
                  <a:schemeClr val="bg2"/>
                </a:solidFill>
              </a:defRPr>
            </a:lvl1pPr>
            <a:lvl2pPr marL="341528" indent="0">
              <a:buNone/>
              <a:defRPr sz="1046"/>
            </a:lvl2pPr>
            <a:lvl3pPr marL="683057" indent="0">
              <a:buNone/>
              <a:defRPr sz="896"/>
            </a:lvl3pPr>
            <a:lvl4pPr marL="1024585" indent="0">
              <a:buNone/>
              <a:defRPr sz="747"/>
            </a:lvl4pPr>
            <a:lvl5pPr marL="1366114" indent="0">
              <a:buNone/>
              <a:defRPr sz="747"/>
            </a:lvl5pPr>
            <a:lvl6pPr marL="1707642" indent="0">
              <a:buNone/>
              <a:defRPr sz="747"/>
            </a:lvl6pPr>
            <a:lvl7pPr marL="2049170" indent="0">
              <a:buNone/>
              <a:defRPr sz="747"/>
            </a:lvl7pPr>
            <a:lvl8pPr marL="2390699" indent="0">
              <a:buNone/>
              <a:defRPr sz="747"/>
            </a:lvl8pPr>
            <a:lvl9pPr marL="2732227" indent="0">
              <a:buNone/>
              <a:defRPr sz="74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497" y="4786187"/>
            <a:ext cx="921323" cy="261589"/>
          </a:xfrm>
        </p:spPr>
        <p:txBody>
          <a:bodyPr/>
          <a:lstStyle/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1416" y="4786187"/>
            <a:ext cx="2601206" cy="25958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1217" y="4786187"/>
            <a:ext cx="920651" cy="259587"/>
          </a:xfrm>
        </p:spPr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1749" cy="5148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13189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1749" y="1"/>
            <a:ext cx="5494661" cy="5148262"/>
          </a:xfrm>
        </p:spPr>
        <p:txBody>
          <a:bodyPr anchor="t"/>
          <a:lstStyle>
            <a:lvl1pPr marL="0" indent="0">
              <a:buNone/>
              <a:defRPr sz="2390"/>
            </a:lvl1pPr>
            <a:lvl2pPr marL="341528" indent="0">
              <a:buNone/>
              <a:defRPr sz="2092"/>
            </a:lvl2pPr>
            <a:lvl3pPr marL="683057" indent="0">
              <a:buNone/>
              <a:defRPr sz="1793"/>
            </a:lvl3pPr>
            <a:lvl4pPr marL="1024585" indent="0">
              <a:buNone/>
              <a:defRPr sz="1494"/>
            </a:lvl4pPr>
            <a:lvl5pPr marL="1366114" indent="0">
              <a:buNone/>
              <a:defRPr sz="1494"/>
            </a:lvl5pPr>
            <a:lvl6pPr marL="1707642" indent="0">
              <a:buNone/>
              <a:defRPr sz="1494"/>
            </a:lvl6pPr>
            <a:lvl7pPr marL="2049170" indent="0">
              <a:buNone/>
              <a:defRPr sz="1494"/>
            </a:lvl7pPr>
            <a:lvl8pPr marL="2390699" indent="0">
              <a:buNone/>
              <a:defRPr sz="1494"/>
            </a:lvl8pPr>
            <a:lvl9pPr marL="2732227" indent="0">
              <a:buNone/>
              <a:defRPr sz="149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20228" y="0"/>
            <a:ext cx="3587260" cy="5148263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1749" cy="5148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443" y="343217"/>
            <a:ext cx="2309828" cy="89833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19" b="1" i="0" spc="224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28443" y="1307211"/>
            <a:ext cx="2309828" cy="3126015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896"/>
              </a:spcBef>
              <a:buNone/>
              <a:defRPr sz="1195" baseline="0">
                <a:solidFill>
                  <a:schemeClr val="bg2"/>
                </a:solidFill>
              </a:defRPr>
            </a:lvl1pPr>
            <a:lvl2pPr marL="341528" indent="0">
              <a:buNone/>
              <a:defRPr sz="1046"/>
            </a:lvl2pPr>
            <a:lvl3pPr marL="683057" indent="0">
              <a:buNone/>
              <a:defRPr sz="896"/>
            </a:lvl3pPr>
            <a:lvl4pPr marL="1024585" indent="0">
              <a:buNone/>
              <a:defRPr sz="747"/>
            </a:lvl4pPr>
            <a:lvl5pPr marL="1366114" indent="0">
              <a:buNone/>
              <a:defRPr sz="747"/>
            </a:lvl5pPr>
            <a:lvl6pPr marL="1707642" indent="0">
              <a:buNone/>
              <a:defRPr sz="747"/>
            </a:lvl6pPr>
            <a:lvl7pPr marL="2049170" indent="0">
              <a:buNone/>
              <a:defRPr sz="747"/>
            </a:lvl7pPr>
            <a:lvl8pPr marL="2390699" indent="0">
              <a:buNone/>
              <a:defRPr sz="747"/>
            </a:lvl8pPr>
            <a:lvl9pPr marL="2732227" indent="0">
              <a:buNone/>
              <a:defRPr sz="74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2169" y="4786187"/>
            <a:ext cx="920651" cy="261589"/>
          </a:xfrm>
        </p:spPr>
        <p:txBody>
          <a:bodyPr/>
          <a:lstStyle/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1416" y="4786187"/>
            <a:ext cx="2601205" cy="25958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48643" y="4786187"/>
            <a:ext cx="922133" cy="259587"/>
          </a:xfrm>
        </p:spPr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8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5010" y="287054"/>
            <a:ext cx="7603260" cy="11201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010" y="1716089"/>
            <a:ext cx="7603260" cy="269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5010" y="4786187"/>
            <a:ext cx="1740315" cy="261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6856" y="4786187"/>
            <a:ext cx="3073777" cy="25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32164" y="4786187"/>
            <a:ext cx="2106106" cy="25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1716" cy="5148263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895739" y="0"/>
            <a:ext cx="211749" cy="5148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07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683057" rtl="0" eaLnBrk="1" latinLnBrk="0" hangingPunct="1">
        <a:lnSpc>
          <a:spcPct val="90000"/>
        </a:lnSpc>
        <a:spcBef>
          <a:spcPct val="0"/>
        </a:spcBef>
        <a:buNone/>
        <a:defRPr sz="3810" kern="1200" cap="all" spc="149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0764" indent="-170764" algn="l" defTabSz="683057" rtl="0" eaLnBrk="1" latinLnBrk="0" hangingPunct="1">
        <a:lnSpc>
          <a:spcPct val="110000"/>
        </a:lnSpc>
        <a:spcBef>
          <a:spcPts val="523"/>
        </a:spcBef>
        <a:buClr>
          <a:schemeClr val="tx2"/>
        </a:buClr>
        <a:buFont typeface="Arial" panose="020B0604020202020204" pitchFamily="34" charset="0"/>
        <a:buChar char="•"/>
        <a:defRPr sz="1494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2293" indent="-170764" algn="l" defTabSz="683057" rtl="0" eaLnBrk="1" latinLnBrk="0" hangingPunct="1">
        <a:lnSpc>
          <a:spcPct val="110000"/>
        </a:lnSpc>
        <a:spcBef>
          <a:spcPts val="523"/>
        </a:spcBef>
        <a:buClr>
          <a:schemeClr val="tx2"/>
        </a:buClr>
        <a:buFont typeface="Gill Sans MT" panose="020B0502020104020203" pitchFamily="34" charset="0"/>
        <a:buChar char="–"/>
        <a:defRPr sz="134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3821" indent="-170764" algn="l" defTabSz="683057" rtl="0" eaLnBrk="1" latinLnBrk="0" hangingPunct="1">
        <a:lnSpc>
          <a:spcPct val="110000"/>
        </a:lnSpc>
        <a:spcBef>
          <a:spcPts val="523"/>
        </a:spcBef>
        <a:buClr>
          <a:schemeClr val="tx2"/>
        </a:buClr>
        <a:buFont typeface="Arial" panose="020B0604020202020204" pitchFamily="34" charset="0"/>
        <a:buChar char="•"/>
        <a:defRPr sz="119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195349" indent="-170764" algn="l" defTabSz="683057" rtl="0" eaLnBrk="1" latinLnBrk="0" hangingPunct="1">
        <a:lnSpc>
          <a:spcPct val="110000"/>
        </a:lnSpc>
        <a:spcBef>
          <a:spcPts val="523"/>
        </a:spcBef>
        <a:buClr>
          <a:schemeClr val="tx2"/>
        </a:buClr>
        <a:buFont typeface="Gill Sans MT" panose="020B0502020104020203" pitchFamily="34" charset="0"/>
        <a:buChar char="–"/>
        <a:defRPr sz="1046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36878" indent="-170764" algn="l" defTabSz="683057" rtl="0" eaLnBrk="1" latinLnBrk="0" hangingPunct="1">
        <a:lnSpc>
          <a:spcPct val="110000"/>
        </a:lnSpc>
        <a:spcBef>
          <a:spcPts val="523"/>
        </a:spcBef>
        <a:buClr>
          <a:schemeClr val="tx2"/>
        </a:buClr>
        <a:buFont typeface="Arial" panose="020B0604020202020204" pitchFamily="34" charset="0"/>
        <a:buChar char="•"/>
        <a:defRPr sz="1046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78406" indent="-170764" algn="l" defTabSz="683057" rtl="0" eaLnBrk="1" latinLnBrk="0" hangingPunct="1">
        <a:lnSpc>
          <a:spcPct val="110000"/>
        </a:lnSpc>
        <a:spcBef>
          <a:spcPts val="523"/>
        </a:spcBef>
        <a:buClr>
          <a:schemeClr val="tx2"/>
        </a:buClr>
        <a:buFont typeface="Gill Sans MT" panose="020B0502020104020203" pitchFamily="34" charset="0"/>
        <a:buChar char="–"/>
        <a:defRPr sz="1046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19935" indent="-170764" algn="l" defTabSz="683057" rtl="0" eaLnBrk="1" latinLnBrk="0" hangingPunct="1">
        <a:lnSpc>
          <a:spcPct val="110000"/>
        </a:lnSpc>
        <a:spcBef>
          <a:spcPts val="523"/>
        </a:spcBef>
        <a:buClr>
          <a:schemeClr val="tx2"/>
        </a:buClr>
        <a:buFont typeface="Arial" panose="020B0604020202020204" pitchFamily="34" charset="0"/>
        <a:buChar char="•"/>
        <a:defRPr sz="1046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61463" indent="-170764" algn="l" defTabSz="683057" rtl="0" eaLnBrk="1" latinLnBrk="0" hangingPunct="1">
        <a:lnSpc>
          <a:spcPct val="110000"/>
        </a:lnSpc>
        <a:spcBef>
          <a:spcPts val="523"/>
        </a:spcBef>
        <a:buClr>
          <a:schemeClr val="tx2"/>
        </a:buClr>
        <a:buFont typeface="Gill Sans MT" panose="020B0502020104020203" pitchFamily="34" charset="0"/>
        <a:buChar char="–"/>
        <a:defRPr sz="1046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02991" indent="-170764" algn="l" defTabSz="683057" rtl="0" eaLnBrk="1" latinLnBrk="0" hangingPunct="1">
        <a:lnSpc>
          <a:spcPct val="110000"/>
        </a:lnSpc>
        <a:spcBef>
          <a:spcPts val="523"/>
        </a:spcBef>
        <a:buClr>
          <a:schemeClr val="tx2"/>
        </a:buClr>
        <a:buFont typeface="Arial" panose="020B0604020202020204" pitchFamily="34" charset="0"/>
        <a:buChar char="•"/>
        <a:defRPr sz="1046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3057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1pPr>
      <a:lvl2pPr marL="341528" algn="l" defTabSz="683057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2pPr>
      <a:lvl3pPr marL="683057" algn="l" defTabSz="683057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3pPr>
      <a:lvl4pPr marL="1024585" algn="l" defTabSz="683057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4pPr>
      <a:lvl5pPr marL="1366114" algn="l" defTabSz="683057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5pPr>
      <a:lvl6pPr marL="1707642" algn="l" defTabSz="683057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6pPr>
      <a:lvl7pPr marL="2049170" algn="l" defTabSz="683057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7pPr>
      <a:lvl8pPr marL="2390699" algn="l" defTabSz="683057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8pPr>
      <a:lvl9pPr marL="2732227" algn="l" defTabSz="683057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spotify.com/2014/03/27/spotify-engineering-culture-part-1/" TargetMode="External"/><Relationship Id="rId2" Type="http://schemas.openxmlformats.org/officeDocument/2006/relationships/hyperlink" Target="http://www.infoq.com/br/articles/spotify-escalando-agi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aptura de Tela 2018-04-06 às 16.09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7488" cy="514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2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Dependências</a:t>
            </a:r>
            <a:r>
              <a:rPr lang="en-US" dirty="0"/>
              <a:t> de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equipes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equipes se reúnem diariamente para identificar e solucionar as dependências entre as </a:t>
            </a:r>
            <a:r>
              <a:rPr lang="pt-BR" dirty="0" smtClean="0"/>
              <a:t>funcionalidades</a:t>
            </a:r>
          </a:p>
          <a:p>
            <a:r>
              <a:rPr lang="pt-BR" dirty="0" smtClean="0"/>
              <a:t>A </a:t>
            </a:r>
            <a:r>
              <a:rPr lang="pt-BR" dirty="0"/>
              <a:t>reunião é similar as reuniões Scrum of scrums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4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equipe de operações apoia ás equipes no que precisam para implantar o software por eles </a:t>
            </a:r>
            <a:r>
              <a:rPr lang="pt-BR" dirty="0" smtClean="0"/>
              <a:t>mesmos</a:t>
            </a:r>
          </a:p>
          <a:p>
            <a:r>
              <a:rPr lang="pt-BR" dirty="0" smtClean="0"/>
              <a:t>Ajuda </a:t>
            </a:r>
            <a:r>
              <a:rPr lang="pt-BR" dirty="0"/>
              <a:t>na infraestrutura necessária, criação de scripts e rotinas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6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Comunidades</a:t>
            </a:r>
            <a:r>
              <a:rPr lang="en-US" dirty="0"/>
              <a:t> de </a:t>
            </a:r>
            <a:r>
              <a:rPr lang="en-US" dirty="0" err="1"/>
              <a:t>competências</a:t>
            </a:r>
            <a:r>
              <a:rPr lang="en-US" dirty="0"/>
              <a:t> </a:t>
            </a:r>
            <a:r>
              <a:rPr lang="en-US" dirty="0" err="1"/>
              <a:t>específicas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Conceito de Chapter (</a:t>
            </a:r>
            <a:r>
              <a:rPr lang="pt-BR" dirty="0" smtClean="0"/>
              <a:t>divisão)</a:t>
            </a:r>
          </a:p>
          <a:p>
            <a:r>
              <a:rPr lang="pt-BR" dirty="0" smtClean="0"/>
              <a:t>Conjunto </a:t>
            </a:r>
            <a:r>
              <a:rPr lang="pt-BR" dirty="0"/>
              <a:t>de profissionais com as mesmas habilidades e dentro da mesma área de competência, dentro da mesma tribo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3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Comunidades</a:t>
            </a:r>
            <a:r>
              <a:rPr lang="en-US" dirty="0"/>
              <a:t> de </a:t>
            </a:r>
            <a:r>
              <a:rPr lang="en-US" dirty="0" err="1"/>
              <a:t>interesse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Conceito de Guild (</a:t>
            </a:r>
            <a:r>
              <a:rPr lang="pt-BR" dirty="0" smtClean="0"/>
              <a:t>associação)</a:t>
            </a:r>
          </a:p>
          <a:p>
            <a:r>
              <a:rPr lang="pt-BR" dirty="0" smtClean="0"/>
              <a:t>Comunidade </a:t>
            </a:r>
            <a:r>
              <a:rPr lang="pt-BR" dirty="0"/>
              <a:t>de interesse que deseja trocar conhecimento, ferramentas, códigos e práticas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3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empresarial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Equipes organizadas para lançar produtos: cada uma delas é composta por desenvolvedores de backend e frontend, analistas de teste, analistas de usabilidade, Product Owner e Agile </a:t>
            </a:r>
            <a:r>
              <a:rPr lang="pt-BR" dirty="0" smtClean="0"/>
              <a:t>Coach.</a:t>
            </a:r>
          </a:p>
          <a:p>
            <a:r>
              <a:rPr lang="pt-BR" dirty="0" smtClean="0"/>
              <a:t>A </a:t>
            </a:r>
            <a:r>
              <a:rPr lang="pt-BR" dirty="0"/>
              <a:t>estrutura horizontal é organizada para compartilhar o conhecimento, ferramentas e 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26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Arquitetura</a:t>
            </a:r>
            <a:r>
              <a:rPr lang="en-US" dirty="0"/>
              <a:t> de </a:t>
            </a:r>
            <a:r>
              <a:rPr lang="en-US" dirty="0" err="1"/>
              <a:t>sistemas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Orientada a </a:t>
            </a:r>
            <a:r>
              <a:rPr lang="pt-BR" dirty="0" smtClean="0"/>
              <a:t>serviços</a:t>
            </a:r>
          </a:p>
          <a:p>
            <a:r>
              <a:rPr lang="pt-BR" dirty="0" smtClean="0"/>
              <a:t>Cada </a:t>
            </a:r>
            <a:r>
              <a:rPr lang="pt-BR" dirty="0"/>
              <a:t>sistema possui um ou um par de system </a:t>
            </a:r>
            <a:r>
              <a:rPr lang="pt-BR" dirty="0" smtClean="0"/>
              <a:t>owners</a:t>
            </a:r>
          </a:p>
          <a:p>
            <a:r>
              <a:rPr lang="pt-BR" dirty="0" smtClean="0"/>
              <a:t>Arquiteto </a:t>
            </a:r>
            <a:r>
              <a:rPr lang="pt-BR" dirty="0"/>
              <a:t>Chefe coordena o trabalho nas questões de arquitetura de alto nível e revisa o desenvolvimento de novos sistemas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62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134" y="2347081"/>
            <a:ext cx="4351694" cy="1120135"/>
          </a:xfrm>
        </p:spPr>
        <p:txBody>
          <a:bodyPr>
            <a:normAutofit/>
          </a:bodyPr>
          <a:lstStyle/>
          <a:p>
            <a:r>
              <a:rPr lang="en-US" dirty="0" err="1" smtClean="0"/>
              <a:t>Muito</a:t>
            </a:r>
            <a:r>
              <a:rPr lang="en-US" dirty="0" smtClean="0"/>
              <a:t> Obrigado!!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6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Bibliografia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Apresentação baseada na tradução “Escalando o Agile no Spotify: Exemplo de sucesso de Lean Startup, Scrum e Kanban”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www.infoq.com/br/articles/spotify-escalando-agile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Do original Scaling Agile @ Spotify with Tribes, Squads, Chapters &amp; </a:t>
            </a:r>
            <a:r>
              <a:rPr lang="en-US" dirty="0" smtClean="0"/>
              <a:t>Guilds.</a:t>
            </a:r>
          </a:p>
          <a:p>
            <a:r>
              <a:rPr lang="pt-BR" dirty="0" smtClean="0"/>
              <a:t>Imagens:</a:t>
            </a:r>
          </a:p>
          <a:p>
            <a:pPr lvl="1"/>
            <a:r>
              <a:rPr lang="pt-BR" dirty="0"/>
              <a:t>http://blog.crisp.se/author/henrikkniberg</a:t>
            </a:r>
          </a:p>
          <a:p>
            <a:r>
              <a:rPr lang="pt-BR" dirty="0" smtClean="0"/>
              <a:t>Videos:</a:t>
            </a:r>
          </a:p>
          <a:p>
            <a:pPr lvl="1"/>
            <a:r>
              <a:rPr lang="pt-BR" dirty="0">
                <a:hlinkClick r:id="rId3"/>
              </a:rPr>
              <a:t>https://labs.spotify.com/2014/03/27/spotify-engineering-culture-part-1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pPr lvl="1"/>
            <a:r>
              <a:rPr lang="pt-BR" dirty="0"/>
              <a:t>https://labs.spotify.com/2014/09/20/spotify-engineering-culture-part-2/</a:t>
            </a:r>
            <a:endParaRPr lang="pt-BR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4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8-04-06 às 16.10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7488" cy="514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5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AGILE SQUADS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0" dirty="0"/>
              <a:t>Porquê esse conceito do Spotify está contagiando as tech startups?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0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modelo </a:t>
            </a:r>
            <a:r>
              <a:rPr lang="pt-BR" dirty="0" smtClean="0"/>
              <a:t>Spotify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Slogan: Pense, construa, entregue e ajuste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4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Princípios</a:t>
            </a:r>
            <a:r>
              <a:rPr lang="en-US" dirty="0"/>
              <a:t> da </a:t>
            </a:r>
            <a:r>
              <a:rPr lang="en-US" dirty="0" err="1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Transparência, informalidade, propósito e missão bem </a:t>
            </a:r>
            <a:r>
              <a:rPr lang="pt-BR" dirty="0" smtClean="0"/>
              <a:t>definidos</a:t>
            </a:r>
          </a:p>
          <a:p>
            <a:r>
              <a:rPr lang="pt-BR" dirty="0" smtClean="0"/>
              <a:t>Equipes </a:t>
            </a:r>
            <a:r>
              <a:rPr lang="pt-BR" dirty="0"/>
              <a:t>auto-organizadas e com </a:t>
            </a:r>
            <a:r>
              <a:rPr lang="pt-BR" dirty="0" smtClean="0"/>
              <a:t>autonomia</a:t>
            </a:r>
          </a:p>
          <a:p>
            <a:r>
              <a:rPr lang="pt-BR" dirty="0" smtClean="0"/>
              <a:t>Poucos </a:t>
            </a:r>
            <a:r>
              <a:rPr lang="pt-BR" dirty="0"/>
              <a:t>papéis, ambiente altamente </a:t>
            </a:r>
            <a:r>
              <a:rPr lang="pt-BR" dirty="0" smtClean="0"/>
              <a:t>colaborativo</a:t>
            </a:r>
          </a:p>
          <a:p>
            <a:r>
              <a:rPr lang="pt-BR" dirty="0" smtClean="0"/>
              <a:t>Foco </a:t>
            </a:r>
            <a:r>
              <a:rPr lang="pt-BR" dirty="0"/>
              <a:t>em inovação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8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Sobre</a:t>
            </a:r>
            <a:r>
              <a:rPr lang="en-US" dirty="0"/>
              <a:t> o Spotify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Fundada 2006 na </a:t>
            </a:r>
            <a:r>
              <a:rPr lang="pt-BR" dirty="0" smtClean="0"/>
              <a:t>Suécia</a:t>
            </a:r>
          </a:p>
          <a:p>
            <a:r>
              <a:rPr lang="pt-BR" dirty="0" smtClean="0"/>
              <a:t>30 </a:t>
            </a:r>
            <a:r>
              <a:rPr lang="pt-BR" dirty="0"/>
              <a:t>equipes distribuídos entre Estocolmo, Nova York e São </a:t>
            </a:r>
            <a:r>
              <a:rPr lang="pt-BR" dirty="0" smtClean="0"/>
              <a:t>Francisco</a:t>
            </a:r>
          </a:p>
          <a:p>
            <a:r>
              <a:rPr lang="pt-BR" dirty="0" smtClean="0"/>
              <a:t>20 </a:t>
            </a:r>
            <a:r>
              <a:rPr lang="pt-BR" dirty="0"/>
              <a:t>milhões de </a:t>
            </a:r>
            <a:r>
              <a:rPr lang="pt-BR" dirty="0" smtClean="0"/>
              <a:t>usuários</a:t>
            </a:r>
          </a:p>
          <a:p>
            <a:r>
              <a:rPr lang="pt-BR" dirty="0" smtClean="0"/>
              <a:t>5 </a:t>
            </a:r>
            <a:r>
              <a:rPr lang="pt-BR" dirty="0"/>
              <a:t>milhões possuem assinatura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4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ágil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Equipe de desenvolvimento = Squad (</a:t>
            </a:r>
            <a:r>
              <a:rPr lang="pt-BR" dirty="0" smtClean="0"/>
              <a:t>esquadra)</a:t>
            </a:r>
          </a:p>
          <a:p>
            <a:r>
              <a:rPr lang="pt-BR" dirty="0" smtClean="0"/>
              <a:t>Algumas </a:t>
            </a:r>
            <a:r>
              <a:rPr lang="pt-BR" dirty="0"/>
              <a:t>usam Scrum, outras Kanban, outras uma mistura de </a:t>
            </a:r>
            <a:r>
              <a:rPr lang="pt-BR" dirty="0" smtClean="0"/>
              <a:t>ambos</a:t>
            </a:r>
          </a:p>
          <a:p>
            <a:r>
              <a:rPr lang="pt-BR" dirty="0" smtClean="0"/>
              <a:t>As </a:t>
            </a:r>
            <a:r>
              <a:rPr lang="pt-BR" dirty="0"/>
              <a:t>equipes são divididas por área de </a:t>
            </a:r>
            <a:r>
              <a:rPr lang="pt-BR" dirty="0" smtClean="0"/>
              <a:t>funcionalidade</a:t>
            </a:r>
          </a:p>
          <a:p>
            <a:r>
              <a:rPr lang="pt-BR" dirty="0" smtClean="0"/>
              <a:t>Utilizam </a:t>
            </a:r>
            <a:r>
              <a:rPr lang="pt-BR" dirty="0"/>
              <a:t>princípios Lean </a:t>
            </a:r>
            <a:r>
              <a:rPr lang="pt-BR" dirty="0" smtClean="0"/>
              <a:t>Startup</a:t>
            </a:r>
          </a:p>
          <a:p>
            <a:pPr lvl="1"/>
            <a:r>
              <a:rPr lang="pt-BR" dirty="0" smtClean="0"/>
              <a:t>MVP: </a:t>
            </a:r>
            <a:r>
              <a:rPr lang="pt-BR" dirty="0"/>
              <a:t>produto mínimo </a:t>
            </a:r>
            <a:r>
              <a:rPr lang="pt-BR" dirty="0" smtClean="0"/>
              <a:t>viável</a:t>
            </a:r>
          </a:p>
          <a:p>
            <a:pPr lvl="1"/>
            <a:r>
              <a:rPr lang="pt-BR" dirty="0" smtClean="0"/>
              <a:t>Validação </a:t>
            </a:r>
            <a:r>
              <a:rPr lang="pt-BR" dirty="0"/>
              <a:t>do aprendizado: métricas e testes A/B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6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Formação</a:t>
            </a:r>
            <a:r>
              <a:rPr lang="en-US" dirty="0"/>
              <a:t> da </a:t>
            </a:r>
            <a:r>
              <a:rPr lang="en-US" dirty="0" err="1"/>
              <a:t>equipe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Agile coach: compartilhado com as outras equipes da mesma parte do </a:t>
            </a:r>
            <a:r>
              <a:rPr lang="pt-BR" dirty="0" smtClean="0"/>
              <a:t>produto</a:t>
            </a:r>
          </a:p>
          <a:p>
            <a:r>
              <a:rPr lang="pt-BR" dirty="0" smtClean="0"/>
              <a:t>Product </a:t>
            </a:r>
            <a:r>
              <a:rPr lang="pt-BR" dirty="0"/>
              <a:t>owner: responsável pelo backlog e pela priorização das histórias de </a:t>
            </a:r>
            <a:r>
              <a:rPr lang="pt-BR" dirty="0" smtClean="0"/>
              <a:t>usuário</a:t>
            </a:r>
          </a:p>
          <a:p>
            <a:r>
              <a:rPr lang="pt-BR" dirty="0" smtClean="0"/>
              <a:t>Os </a:t>
            </a:r>
            <a:r>
              <a:rPr lang="pt-BR" dirty="0"/>
              <a:t>profissionais de desenvolvimento: a equipe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7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Aprendizado</a:t>
            </a:r>
            <a:r>
              <a:rPr lang="en-US" dirty="0"/>
              <a:t> e </a:t>
            </a:r>
            <a:r>
              <a:rPr lang="en-US" dirty="0" err="1" smtClean="0"/>
              <a:t>inovação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10 % do tempo nos chamados hack </a:t>
            </a:r>
            <a:r>
              <a:rPr lang="pt-BR" dirty="0" smtClean="0"/>
              <a:t>days</a:t>
            </a:r>
          </a:p>
          <a:p>
            <a:r>
              <a:rPr lang="pt-BR" dirty="0" smtClean="0"/>
              <a:t>Cada </a:t>
            </a:r>
            <a:r>
              <a:rPr lang="pt-BR" dirty="0"/>
              <a:t>15 dias um dia inteiro para projetos </a:t>
            </a:r>
            <a:r>
              <a:rPr lang="pt-BR" dirty="0" smtClean="0"/>
              <a:t>paralelos</a:t>
            </a:r>
          </a:p>
          <a:p>
            <a:r>
              <a:rPr lang="pt-BR" dirty="0" smtClean="0"/>
              <a:t>Melhoria </a:t>
            </a:r>
            <a:r>
              <a:rPr lang="pt-BR" dirty="0"/>
              <a:t>continua: pesquisa quadrimestral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3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Foco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produto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Tribo</a:t>
            </a:r>
            <a:r>
              <a:rPr lang="pt-BR" dirty="0"/>
              <a:t>: é um grupo de equipes que trabalham em um mesmo produto ou áreas </a:t>
            </a:r>
            <a:r>
              <a:rPr lang="pt-BR" dirty="0" smtClean="0"/>
              <a:t>relacionadas</a:t>
            </a:r>
          </a:p>
          <a:p>
            <a:r>
              <a:rPr lang="pt-BR" dirty="0" smtClean="0"/>
              <a:t>Possuem </a:t>
            </a:r>
            <a:r>
              <a:rPr lang="pt-BR" dirty="0"/>
              <a:t>total </a:t>
            </a:r>
            <a:r>
              <a:rPr lang="pt-BR" dirty="0" smtClean="0"/>
              <a:t>autonomia</a:t>
            </a:r>
          </a:p>
          <a:p>
            <a:r>
              <a:rPr lang="pt-BR" dirty="0" smtClean="0"/>
              <a:t>Localizadas </a:t>
            </a:r>
            <a:r>
              <a:rPr lang="pt-BR" dirty="0"/>
              <a:t>em um mesmo </a:t>
            </a:r>
            <a:r>
              <a:rPr lang="pt-BR" dirty="0" smtClean="0"/>
              <a:t>escritório</a:t>
            </a:r>
          </a:p>
          <a:p>
            <a:r>
              <a:rPr lang="pt-BR" dirty="0" smtClean="0"/>
              <a:t>Área </a:t>
            </a:r>
            <a:r>
              <a:rPr lang="pt-BR" dirty="0"/>
              <a:t>de lazer próxima para promover a colaboração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7767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106</TotalTime>
  <Words>470</Words>
  <Application>Microsoft Office PowerPoint</Application>
  <PresentationFormat>Custom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Impact</vt:lpstr>
      <vt:lpstr>Badge</vt:lpstr>
      <vt:lpstr>PowerPoint Presentation</vt:lpstr>
      <vt:lpstr>AGILE SQUADS</vt:lpstr>
      <vt:lpstr>O modelo Spotify</vt:lpstr>
      <vt:lpstr>Princípios da empresa</vt:lpstr>
      <vt:lpstr>Sobre o Spotify</vt:lpstr>
      <vt:lpstr>Metodo ágil</vt:lpstr>
      <vt:lpstr>Formação da equipe </vt:lpstr>
      <vt:lpstr>Aprendizado e inovação </vt:lpstr>
      <vt:lpstr>Foco em produto</vt:lpstr>
      <vt:lpstr>Dependências de outras equipes</vt:lpstr>
      <vt:lpstr>DevOps</vt:lpstr>
      <vt:lpstr>Comunidades de competências específicas</vt:lpstr>
      <vt:lpstr>Comunidades de interesse</vt:lpstr>
      <vt:lpstr>Estrutura empresarial</vt:lpstr>
      <vt:lpstr>Arquitetura de sistemas</vt:lpstr>
      <vt:lpstr>Muito Obrigado!!</vt:lpstr>
      <vt:lpstr>Bibliografia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 da Kaka</dc:creator>
  <cp:lastModifiedBy>Leonardo Lucas Lana</cp:lastModifiedBy>
  <cp:revision>9</cp:revision>
  <dcterms:created xsi:type="dcterms:W3CDTF">2018-04-06T19:14:54Z</dcterms:created>
  <dcterms:modified xsi:type="dcterms:W3CDTF">2018-04-16T11:09:02Z</dcterms:modified>
</cp:coreProperties>
</file>