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4a62aef54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4a62aef54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4a62aef54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4a62aef54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4a62aef54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4a62aef54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4a62aef54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4a62aef54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4a62aef54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4a62aef54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4a62aef54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4a62aef54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4a62aef54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4a62aef54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4a62aef54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4a62aef54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4a62aef54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4a62aef54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4a62aef54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4a62aef54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4a62aef54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4a62aef54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4a62aef54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4a62aef54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4a62aef54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4a62aef54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4a62aef54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4a62aef54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4a62aef54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4a62aef54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YouTube BR charts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 de fevereiro de 2022 - 15 de junho de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1063"/>
            <a:ext cx="8775249" cy="37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0" y="0"/>
            <a:ext cx="29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4) Tendência de </a:t>
            </a:r>
            <a:r>
              <a:rPr b="1" i="1" lang="pt-BR" sz="18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frontline</a:t>
            </a:r>
            <a:endParaRPr b="1" i="1" sz="18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225925" y="92400"/>
            <a:ext cx="33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5278450" y="76950"/>
            <a:ext cx="364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Dando um zoom com linha de regressão: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faixas de frontline nos charts com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levíssima </a:t>
            </a:r>
            <a:r>
              <a:rPr b="1"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tendência de alta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1063"/>
            <a:ext cx="8775249" cy="37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0" y="0"/>
            <a:ext cx="29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4) Tendência de </a:t>
            </a:r>
            <a:r>
              <a:rPr b="1" i="1" lang="pt-BR" sz="18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frontline</a:t>
            </a:r>
            <a:endParaRPr b="1" i="1" sz="18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225925" y="92400"/>
            <a:ext cx="33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225925" y="132550"/>
            <a:ext cx="434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Atenção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ao gráfico!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Essa visão é um </a:t>
            </a:r>
            <a:r>
              <a:rPr b="1" lang="pt-BR" sz="1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zoom</a:t>
            </a:r>
            <a:r>
              <a:rPr b="1" lang="pt-BR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com o eixo vertical começando em 90%!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271075" y="208525"/>
            <a:ext cx="314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Lato"/>
                <a:ea typeface="Lato"/>
                <a:cs typeface="Lato"/>
                <a:sym typeface="Lato"/>
              </a:rPr>
              <a:t>5) Charts semanais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24000" y="881063"/>
            <a:ext cx="8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Os charts semanais estão trazendo mais novidades e </a:t>
            </a:r>
            <a:r>
              <a:rPr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abrindo espaço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para novas faixas?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24000" y="2371650"/>
            <a:ext cx="22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271075" y="208525"/>
            <a:ext cx="314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Lato"/>
                <a:ea typeface="Lato"/>
                <a:cs typeface="Lato"/>
                <a:sym typeface="Lato"/>
              </a:rPr>
              <a:t>5) Charts semanais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24000" y="881063"/>
            <a:ext cx="8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Os charts semanais estão trazendo mais novidades e </a:t>
            </a:r>
            <a:r>
              <a:rPr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abrindo espaço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para novas faixas?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24000" y="2371650"/>
            <a:ext cx="22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00" y="1281275"/>
            <a:ext cx="7295807" cy="38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271075" y="208525"/>
            <a:ext cx="314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Lato"/>
                <a:ea typeface="Lato"/>
                <a:cs typeface="Lato"/>
                <a:sym typeface="Lato"/>
              </a:rPr>
              <a:t>5) Charts semanais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424000" y="747325"/>
            <a:ext cx="40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Os charts semanais estão trazendo mais novidades e </a:t>
            </a:r>
            <a:r>
              <a:rPr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abrindo espaço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para novas faixas?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424000" y="2371650"/>
            <a:ext cx="22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900" y="1343711"/>
            <a:ext cx="4639573" cy="24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24000" y="1779375"/>
            <a:ext cx="391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Segundo o gráfico abaixo, existe uma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sutil tendência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de queda na quantidade de tempo que as músicas permanecem nos </a:t>
            </a:r>
            <a:r>
              <a:rPr i="1" lang="pt-BR">
                <a:latin typeface="Lato"/>
                <a:ea typeface="Lato"/>
                <a:cs typeface="Lato"/>
                <a:sym typeface="Lato"/>
              </a:rPr>
              <a:t>charts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indicando que há uma maior rotação de músicas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no top 100.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271075" y="208525"/>
            <a:ext cx="314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Lato"/>
                <a:ea typeface="Lato"/>
                <a:cs typeface="Lato"/>
                <a:sym typeface="Lato"/>
              </a:rPr>
              <a:t>5) Charts semanais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424000" y="809875"/>
            <a:ext cx="40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Os charts semanais estão trazendo mais novidades e </a:t>
            </a:r>
            <a:r>
              <a:rPr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abrindo espaço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para novas faixas?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424000" y="2371650"/>
            <a:ext cx="22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900" y="1343711"/>
            <a:ext cx="4639573" cy="24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424000" y="1767225"/>
            <a:ext cx="391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Segundo o gráfico abaixo, existe uma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sutil tendência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de queda na quantidade de tempo que as músicas permanecem nos </a:t>
            </a:r>
            <a:r>
              <a:rPr i="1" lang="pt-BR">
                <a:latin typeface="Lato"/>
                <a:ea typeface="Lato"/>
                <a:cs typeface="Lato"/>
                <a:sym typeface="Lato"/>
              </a:rPr>
              <a:t>charts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indicando que há uma maior rotação de músicas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no top 100.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24000" y="3468375"/>
            <a:ext cx="361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No último ano, as músicas começaram a ficar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uma semana a menos nos </a:t>
            </a:r>
            <a:r>
              <a:rPr i="1" lang="pt-BR">
                <a:latin typeface="Lato"/>
                <a:ea typeface="Lato"/>
                <a:cs typeface="Lato"/>
                <a:sym typeface="Lato"/>
              </a:rPr>
              <a:t>charts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em relação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ao que ficavam no ano passado.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2997600" y="2094600"/>
            <a:ext cx="314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FIM!</a:t>
            </a:r>
            <a:endParaRPr b="1" sz="5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2347800" y="3829825"/>
            <a:ext cx="44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Leonardo Laurindo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leolaurindorj@gmail.com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953150" y="333625"/>
            <a:ext cx="55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163600" y="451763"/>
            <a:ext cx="4816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Lato"/>
                <a:ea typeface="Lato"/>
                <a:cs typeface="Lato"/>
                <a:sym typeface="Lato"/>
              </a:rPr>
              <a:t>YouTube BR charts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</a:rPr>
              <a:t>Sumário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Artista com mais faixas nos charts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Lançamento mais estourado no período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Análise de tendências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 sz="1400"/>
              <a:t>Views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 sz="1400"/>
              <a:t>Frontline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 sz="1400"/>
              <a:t>Charts semanais</a:t>
            </a:r>
            <a:endParaRPr i="1"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454" y="1853851"/>
            <a:ext cx="3785023" cy="24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00" y="537488"/>
            <a:ext cx="4754776" cy="406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595300" y="537500"/>
            <a:ext cx="2745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AutoNum type="arabicParenR"/>
            </a:pPr>
            <a:r>
              <a:rPr lang="pt-BR" sz="2300">
                <a:latin typeface="Lato"/>
                <a:ea typeface="Lato"/>
                <a:cs typeface="Lato"/>
                <a:sym typeface="Lato"/>
              </a:rPr>
              <a:t>O campeão do período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546650" y="1716825"/>
            <a:ext cx="234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Henrique e Juliano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tiveram o maior número de faixa nos charts do período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806275" y="363400"/>
            <a:ext cx="271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2) O maior lançamento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do período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450" y="129350"/>
            <a:ext cx="5491549" cy="486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806275" y="1904500"/>
            <a:ext cx="20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Bandido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, de Zé Felipe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 Mc Mari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00" y="1110150"/>
            <a:ext cx="7934598" cy="393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820175" y="279975"/>
            <a:ext cx="642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“Bandido” ficou em </a:t>
            </a:r>
            <a:r>
              <a:rPr b="1" lang="pt-BR" sz="18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primeiro lugar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na semana de lançamento, com </a:t>
            </a:r>
            <a:r>
              <a:rPr b="1" lang="pt-BR" sz="18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5 milhões de views a mais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 que o segundo lugar.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403150" y="305825"/>
            <a:ext cx="3753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Lato"/>
                <a:ea typeface="Lato"/>
                <a:cs typeface="Lato"/>
                <a:sym typeface="Lato"/>
              </a:rPr>
              <a:t>3) Ano com maior número de </a:t>
            </a:r>
            <a:r>
              <a:rPr b="1" lang="pt-BR" sz="23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views</a:t>
            </a:r>
            <a:r>
              <a:rPr lang="pt-BR" sz="2300">
                <a:latin typeface="Lato"/>
                <a:ea typeface="Lato"/>
                <a:cs typeface="Lato"/>
                <a:sym typeface="Lato"/>
              </a:rPr>
              <a:t>: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17925" y="1487450"/>
            <a:ext cx="1000800" cy="58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715925" y="1579250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2022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1487450"/>
            <a:ext cx="55816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194625" y="1271975"/>
            <a:ext cx="2689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Visualizações entre os mesmos meses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Queda de 11,38%</a:t>
            </a:r>
            <a:endParaRPr sz="11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Média de visualizações por mês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Queda de 0,67%</a:t>
            </a:r>
            <a:endParaRPr sz="11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Nessa última, a vitória é mais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sutil.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94625" y="354475"/>
            <a:ext cx="286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 ano de 2022 ganha por duas </a:t>
            </a: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métricas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94625" y="36561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Ainda assim, o</a:t>
            </a:r>
            <a:r>
              <a:rPr lang="pt-BR" sz="1600">
                <a:latin typeface="Lato"/>
                <a:ea typeface="Lato"/>
                <a:cs typeface="Lato"/>
                <a:sym typeface="Lato"/>
              </a:rPr>
              <a:t> sintoma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é de </a:t>
            </a:r>
            <a:r>
              <a:rPr b="1" lang="pt-BR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queda</a:t>
            </a:r>
            <a:r>
              <a:rPr lang="pt-BR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1487450"/>
            <a:ext cx="55816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0" y="0"/>
            <a:ext cx="29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4) Tendência de </a:t>
            </a:r>
            <a:r>
              <a:rPr b="1" i="1" lang="pt-BR" sz="18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frontline</a:t>
            </a:r>
            <a:endParaRPr b="1" i="1" sz="18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052225" y="261675"/>
            <a:ext cx="33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250"/>
            <a:ext cx="8839200" cy="369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0" y="0"/>
            <a:ext cx="29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4) Tendência de </a:t>
            </a:r>
            <a:r>
              <a:rPr b="1" i="1" lang="pt-BR" sz="18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frontline</a:t>
            </a:r>
            <a:endParaRPr b="1" i="1" sz="18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06700" y="261675"/>
            <a:ext cx="33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 olho nu, </a:t>
            </a:r>
            <a:r>
              <a:rPr b="1" lang="pt-BR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pouca mudança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250"/>
            <a:ext cx="8839200" cy="369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