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3"/>
  </p:notesMasterIdLst>
  <p:sldIdLst>
    <p:sldId id="256" r:id="rId3"/>
    <p:sldId id="257" r:id="rId4"/>
    <p:sldId id="258" r:id="rId5"/>
    <p:sldId id="259" r:id="rId6"/>
    <p:sldId id="260" r:id="rId7"/>
    <p:sldId id="261" r:id="rId8"/>
    <p:sldId id="262" r:id="rId9"/>
    <p:sldId id="290" r:id="rId10"/>
    <p:sldId id="266" r:id="rId11"/>
    <p:sldId id="267" r:id="rId12"/>
    <p:sldId id="291" r:id="rId13"/>
    <p:sldId id="299" r:id="rId14"/>
    <p:sldId id="300" r:id="rId15"/>
    <p:sldId id="314" r:id="rId16"/>
    <p:sldId id="292" r:id="rId17"/>
    <p:sldId id="275" r:id="rId18"/>
    <p:sldId id="293" r:id="rId19"/>
    <p:sldId id="312" r:id="rId20"/>
    <p:sldId id="294" r:id="rId21"/>
    <p:sldId id="313" r:id="rId22"/>
    <p:sldId id="305" r:id="rId23"/>
    <p:sldId id="315" r:id="rId24"/>
    <p:sldId id="316" r:id="rId25"/>
    <p:sldId id="297" r:id="rId26"/>
    <p:sldId id="298" r:id="rId27"/>
    <p:sldId id="301" r:id="rId28"/>
    <p:sldId id="302" r:id="rId29"/>
    <p:sldId id="303" r:id="rId30"/>
    <p:sldId id="280" r:id="rId31"/>
    <p:sldId id="283" r:id="rId32"/>
    <p:sldId id="304" r:id="rId33"/>
    <p:sldId id="317" r:id="rId34"/>
    <p:sldId id="318" r:id="rId35"/>
    <p:sldId id="325" r:id="rId36"/>
    <p:sldId id="326" r:id="rId37"/>
    <p:sldId id="311" r:id="rId38"/>
    <p:sldId id="324" r:id="rId39"/>
    <p:sldId id="320" r:id="rId40"/>
    <p:sldId id="321" r:id="rId41"/>
    <p:sldId id="322"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默认节" id="{142B8CED-534D-4112-A47C-DA1FF0996337}">
          <p14:sldIdLst>
            <p14:sldId id="256"/>
            <p14:sldId id="257"/>
            <p14:sldId id="258"/>
            <p14:sldId id="259"/>
            <p14:sldId id="260"/>
            <p14:sldId id="261"/>
            <p14:sldId id="262"/>
            <p14:sldId id="290"/>
            <p14:sldId id="266"/>
            <p14:sldId id="267"/>
            <p14:sldId id="291"/>
            <p14:sldId id="299"/>
            <p14:sldId id="300"/>
            <p14:sldId id="314"/>
            <p14:sldId id="292"/>
            <p14:sldId id="275"/>
            <p14:sldId id="293"/>
            <p14:sldId id="312"/>
            <p14:sldId id="294"/>
            <p14:sldId id="313"/>
            <p14:sldId id="305"/>
            <p14:sldId id="315"/>
            <p14:sldId id="316"/>
            <p14:sldId id="297"/>
            <p14:sldId id="298"/>
            <p14:sldId id="301"/>
            <p14:sldId id="302"/>
            <p14:sldId id="303"/>
            <p14:sldId id="280"/>
            <p14:sldId id="283"/>
            <p14:sldId id="304"/>
            <p14:sldId id="317"/>
            <p14:sldId id="318"/>
            <p14:sldId id="325"/>
            <p14:sldId id="326"/>
            <p14:sldId id="311"/>
            <p14:sldId id="324"/>
            <p14:sldId id="320"/>
            <p14:sldId id="321"/>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C8B"/>
    <a:srgbClr val="4C68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7DD7C5-0E83-4834-A38A-7AB199B3B39F}">
  <a:tblStyle styleId="{7C7DD7C5-0E83-4834-A38A-7AB199B3B39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b8b71c9c9_5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8b8b71c9c9_5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400">
                <a:solidFill>
                  <a:schemeClr val="dk1"/>
                </a:solidFill>
              </a:rPr>
              <a:t>Hello professor, this is Group 15. Today's topic is about how machine learning models help the bank select high value clients. </a:t>
            </a:r>
            <a:endParaRPr sz="1400">
              <a:solidFill>
                <a:schemeClr val="dk1"/>
              </a:solidFill>
            </a:endParaRPr>
          </a:p>
          <a:p>
            <a:pPr marL="0" lvl="0" indent="0" algn="l" rtl="0">
              <a:spcBef>
                <a:spcPts val="0"/>
              </a:spcBef>
              <a:spcAft>
                <a:spcPts val="0"/>
              </a:spcAft>
              <a:buNone/>
            </a:pPr>
            <a:endParaRPr/>
          </a:p>
        </p:txBody>
      </p:sp>
      <p:sp>
        <p:nvSpPr>
          <p:cNvPr id="128" name="Google Shape;128;g18b8b71c9c9_5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8b94e9a44d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8b94e9a44d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8b94e9a44d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8b94e9a44d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1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extLst>
      <p:ext uri="{BB962C8B-B14F-4D97-AF65-F5344CB8AC3E}">
        <p14:creationId xmlns:p14="http://schemas.microsoft.com/office/powerpoint/2010/main" val="124059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200426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925075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203705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b8b71c9c9_3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18b8b71c9c9_3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18b8b71c9c9_3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2751482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b8b71c9c9_3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18b8b71c9c9_3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18b8b71c9c9_3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236117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238764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8b8b71c9c9_5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endParaRPr/>
          </a:p>
        </p:txBody>
      </p:sp>
      <p:sp>
        <p:nvSpPr>
          <p:cNvPr id="142" name="Google Shape;142;g18b8b71c9c9_5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b8b71c9c9_3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18b8b71c9c9_3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18b8b71c9c9_3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4010004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b8b71c9c9_3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18b8b71c9c9_3_2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g18b8b71c9c9_3_2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541277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b8b71c9c9_3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18b8b71c9c9_3_2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g18b8b71c9c9_3_2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372658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b8b71c9c9_3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18b8b71c9c9_3_2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g18b8b71c9c9_3_2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3942734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b8b71c9c9_3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18b8b71c9c9_3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18b8b71c9c9_3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3671527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968388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26</a:t>
            </a:fld>
            <a:endParaRPr/>
          </a:p>
        </p:txBody>
      </p:sp>
    </p:spTree>
    <p:extLst>
      <p:ext uri="{BB962C8B-B14F-4D97-AF65-F5344CB8AC3E}">
        <p14:creationId xmlns:p14="http://schemas.microsoft.com/office/powerpoint/2010/main" val="3753832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1561244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b8b71c9c9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8b8b71c9c9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400">
              <a:solidFill>
                <a:srgbClr val="292929"/>
              </a:solidFill>
              <a:highlight>
                <a:srgbClr val="FFFFFF"/>
              </a:highlight>
            </a:endParaRPr>
          </a:p>
          <a:p>
            <a:pPr marL="0" lvl="0" indent="0" algn="l" rtl="0">
              <a:spcBef>
                <a:spcPts val="0"/>
              </a:spcBef>
              <a:spcAft>
                <a:spcPts val="0"/>
              </a:spcAft>
              <a:buNone/>
            </a:pPr>
            <a:endParaRPr/>
          </a:p>
        </p:txBody>
      </p:sp>
      <p:sp>
        <p:nvSpPr>
          <p:cNvPr id="259" name="Google Shape;259;g18b8b71c9c9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3161109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b8b71c9c9_3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18b8b71c9c9_3_2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g18b8b71c9c9_3_2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8b8b71c9c9_5_10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18b8b71c9c9_5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8b8b71c9c9_3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8b8b71c9c9_3_3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18b8b71c9c9_3_3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8b8b71c9c9_3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8b8b71c9c9_3_3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18b8b71c9c9_3_3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758562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8b8b71c9c9_3_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g18b8b71c9c9_3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8b8b71c9c9_3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8b8b71c9c9_3_3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18b8b71c9c9_3_3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3468086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8b8b71c9c9_3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8b8b71c9c9_3_3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3" name="Google Shape;443;g18b8b71c9c9_3_3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34</a:t>
            </a:fld>
            <a:endParaRPr/>
          </a:p>
        </p:txBody>
      </p:sp>
    </p:spTree>
    <p:extLst>
      <p:ext uri="{BB962C8B-B14F-4D97-AF65-F5344CB8AC3E}">
        <p14:creationId xmlns:p14="http://schemas.microsoft.com/office/powerpoint/2010/main" val="804013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8b8b71c9c9_3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8b8b71c9c9_3_3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3" name="Google Shape;443;g18b8b71c9c9_3_3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35</a:t>
            </a:fld>
            <a:endParaRPr/>
          </a:p>
        </p:txBody>
      </p:sp>
    </p:spTree>
    <p:extLst>
      <p:ext uri="{BB962C8B-B14F-4D97-AF65-F5344CB8AC3E}">
        <p14:creationId xmlns:p14="http://schemas.microsoft.com/office/powerpoint/2010/main" val="3071542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8b8b71c9c9_3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8b8b71c9c9_3_3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3" name="Google Shape;443;g18b8b71c9c9_3_3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2069061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8b8b71c9c9_3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8b8b71c9c9_3_3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3" name="Google Shape;443;g18b8b71c9c9_3_3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37</a:t>
            </a:fld>
            <a:endParaRPr/>
          </a:p>
        </p:txBody>
      </p:sp>
    </p:spTree>
    <p:extLst>
      <p:ext uri="{BB962C8B-B14F-4D97-AF65-F5344CB8AC3E}">
        <p14:creationId xmlns:p14="http://schemas.microsoft.com/office/powerpoint/2010/main" val="831582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8b8b71c9c9_3_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g18b8b71c9c9_3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813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8b8b71c9c9_3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8b8b71c9c9_3_3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3" name="Google Shape;443;g18b8b71c9c9_3_3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39</a:t>
            </a:fld>
            <a:endParaRPr/>
          </a:p>
        </p:txBody>
      </p:sp>
    </p:spTree>
    <p:extLst>
      <p:ext uri="{BB962C8B-B14F-4D97-AF65-F5344CB8AC3E}">
        <p14:creationId xmlns:p14="http://schemas.microsoft.com/office/powerpoint/2010/main" val="1818214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8b8b71c9c9_5_1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18b8b71c9c9_5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8b8b71c9c9_5_12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g18b8b71c9c9_5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8b94e9a44d_1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18b94e9a44d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8b8b71c9c9_3_40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18b8b71c9c9_3_4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8b94e9a44d_1_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8b94e9a44d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8b94e9a44d_1_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8b94e9a44d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573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b8b71c9c9_3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endParaRPr/>
          </a:p>
        </p:txBody>
      </p:sp>
      <p:sp>
        <p:nvSpPr>
          <p:cNvPr id="244" name="Google Shape;244;g18b8b71c9c9_3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ftr" idx="11"/>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endParaRPr sz="1100" b="0" i="0" u="none" strike="noStrike" cap="none">
              <a:solidFill>
                <a:schemeClr val="dk1"/>
              </a:solidFill>
              <a:latin typeface="Times"/>
              <a:ea typeface="Times"/>
              <a:cs typeface="Times"/>
              <a:sym typeface="Times"/>
            </a:endParaRPr>
          </a:p>
          <a:p>
            <a:pPr marL="0" marR="0" lvl="0" indent="0" algn="r" rtl="0">
              <a:spcBef>
                <a:spcPts val="0"/>
              </a:spcBef>
              <a:spcAft>
                <a:spcPts val="0"/>
              </a:spcAft>
              <a:buNone/>
            </a:pPr>
            <a:endParaRPr sz="1100" b="0" i="0" u="none" strike="noStrike" cap="none">
              <a:solidFill>
                <a:schemeClr val="dk1"/>
              </a:solidFill>
              <a:latin typeface="Times"/>
              <a:ea typeface="Times"/>
              <a:cs typeface="Times"/>
              <a:sym typeface="Times"/>
            </a:endParaRPr>
          </a:p>
        </p:txBody>
      </p:sp>
      <p:sp>
        <p:nvSpPr>
          <p:cNvPr id="131" name="Google Shape;131;p25"/>
          <p:cNvSpPr/>
          <p:nvPr/>
        </p:nvSpPr>
        <p:spPr>
          <a:xfrm>
            <a:off x="0" y="-48685"/>
            <a:ext cx="9144000" cy="3714900"/>
          </a:xfrm>
          <a:prstGeom prst="rect">
            <a:avLst/>
          </a:prstGeom>
          <a:solidFill>
            <a:srgbClr val="0042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600" b="0" i="0" u="none" strike="noStrike" cap="none">
              <a:solidFill>
                <a:schemeClr val="dk1"/>
              </a:solidFill>
              <a:latin typeface="Times"/>
              <a:ea typeface="Times"/>
              <a:cs typeface="Times"/>
              <a:sym typeface="Times"/>
            </a:endParaRPr>
          </a:p>
        </p:txBody>
      </p:sp>
      <p:sp>
        <p:nvSpPr>
          <p:cNvPr id="132" name="Google Shape;132;p25"/>
          <p:cNvSpPr txBox="1"/>
          <p:nvPr/>
        </p:nvSpPr>
        <p:spPr>
          <a:xfrm>
            <a:off x="1598774" y="405963"/>
            <a:ext cx="5810100" cy="1161300"/>
          </a:xfrm>
          <a:prstGeom prst="rect">
            <a:avLst/>
          </a:prstGeom>
          <a:noFill/>
          <a:ln>
            <a:noFill/>
          </a:ln>
        </p:spPr>
        <p:txBody>
          <a:bodyPr spcFirstLastPara="1" wrap="square" lIns="68575" tIns="34275" rIns="68575" bIns="34275" anchor="t" anchorCtr="0">
            <a:spAutoFit/>
          </a:bodyPr>
          <a:lstStyle/>
          <a:p>
            <a:pPr marL="0" marR="0" lvl="0" indent="0" algn="ctr" rtl="0">
              <a:lnSpc>
                <a:spcPct val="115000"/>
              </a:lnSpc>
              <a:spcBef>
                <a:spcPts val="0"/>
              </a:spcBef>
              <a:spcAft>
                <a:spcPts val="0"/>
              </a:spcAft>
              <a:buNone/>
            </a:pPr>
            <a:r>
              <a:rPr lang="en-GB" sz="3300" dirty="0">
                <a:solidFill>
                  <a:schemeClr val="lt1"/>
                </a:solidFill>
                <a:latin typeface="Times New Roman"/>
                <a:ea typeface="Times New Roman"/>
                <a:cs typeface="Times New Roman"/>
                <a:sym typeface="Times New Roman"/>
              </a:rPr>
              <a:t>Residential building price</a:t>
            </a:r>
            <a:endParaRPr sz="3300"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r>
              <a:rPr lang="en-GB" sz="3300" dirty="0">
                <a:solidFill>
                  <a:schemeClr val="lt1"/>
                </a:solidFill>
                <a:latin typeface="Times New Roman"/>
                <a:ea typeface="Times New Roman"/>
                <a:cs typeface="Times New Roman"/>
                <a:sym typeface="Times New Roman"/>
              </a:rPr>
              <a:t>prediction</a:t>
            </a:r>
            <a:endParaRPr sz="3300" dirty="0">
              <a:solidFill>
                <a:schemeClr val="lt1"/>
              </a:solidFill>
              <a:latin typeface="Times New Roman"/>
              <a:ea typeface="Times New Roman"/>
              <a:cs typeface="Times New Roman"/>
              <a:sym typeface="Times New Roman"/>
            </a:endParaRPr>
          </a:p>
        </p:txBody>
      </p:sp>
      <p:sp>
        <p:nvSpPr>
          <p:cNvPr id="133" name="Google Shape;133;p25"/>
          <p:cNvSpPr/>
          <p:nvPr/>
        </p:nvSpPr>
        <p:spPr>
          <a:xfrm>
            <a:off x="0" y="4926367"/>
            <a:ext cx="9143999" cy="217133"/>
          </a:xfrm>
          <a:prstGeom prst="rect">
            <a:avLst/>
          </a:prstGeom>
          <a:solidFill>
            <a:srgbClr val="0042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600" b="0" i="0" u="none" strike="noStrike" cap="none">
              <a:solidFill>
                <a:schemeClr val="dk1"/>
              </a:solidFill>
              <a:latin typeface="Times"/>
              <a:ea typeface="Times"/>
              <a:cs typeface="Times"/>
              <a:sym typeface="Times"/>
            </a:endParaRPr>
          </a:p>
        </p:txBody>
      </p:sp>
      <p:pic>
        <p:nvPicPr>
          <p:cNvPr id="134" name="Google Shape;134;p25"/>
          <p:cNvPicPr preferRelativeResize="0"/>
          <p:nvPr/>
        </p:nvPicPr>
        <p:blipFill rotWithShape="1">
          <a:blip r:embed="rId3">
            <a:alphaModFix/>
          </a:blip>
          <a:srcRect/>
          <a:stretch/>
        </p:blipFill>
        <p:spPr>
          <a:xfrm>
            <a:off x="3714751" y="3894442"/>
            <a:ext cx="1744598" cy="852413"/>
          </a:xfrm>
          <a:prstGeom prst="rect">
            <a:avLst/>
          </a:prstGeom>
          <a:noFill/>
          <a:ln>
            <a:noFill/>
          </a:ln>
        </p:spPr>
      </p:pic>
      <p:grpSp>
        <p:nvGrpSpPr>
          <p:cNvPr id="135" name="Google Shape;135;p25"/>
          <p:cNvGrpSpPr/>
          <p:nvPr/>
        </p:nvGrpSpPr>
        <p:grpSpPr>
          <a:xfrm>
            <a:off x="1899455" y="2819611"/>
            <a:ext cx="5412256" cy="838800"/>
            <a:chOff x="2532606" y="3894678"/>
            <a:chExt cx="7216340" cy="1118400"/>
          </a:xfrm>
        </p:grpSpPr>
        <p:sp>
          <p:nvSpPr>
            <p:cNvPr id="136" name="Google Shape;136;p25"/>
            <p:cNvSpPr txBox="1"/>
            <p:nvPr/>
          </p:nvSpPr>
          <p:spPr>
            <a:xfrm>
              <a:off x="6313646" y="3894678"/>
              <a:ext cx="3435300" cy="1118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0" i="0" u="none" strike="noStrike" cap="none" dirty="0">
                  <a:solidFill>
                    <a:schemeClr val="lt1"/>
                  </a:solidFill>
                  <a:latin typeface="Times New Roman"/>
                  <a:ea typeface="Times New Roman"/>
                  <a:cs typeface="Times New Roman"/>
                  <a:sym typeface="Times New Roman"/>
                </a:rPr>
                <a:t>Liu </a:t>
              </a:r>
              <a:r>
                <a:rPr lang="en-GB" sz="1800" b="0" i="0" u="none" strike="noStrike" cap="none" dirty="0" err="1">
                  <a:solidFill>
                    <a:schemeClr val="lt1"/>
                  </a:solidFill>
                  <a:latin typeface="Times New Roman"/>
                  <a:ea typeface="Times New Roman"/>
                  <a:cs typeface="Times New Roman"/>
                  <a:sym typeface="Times New Roman"/>
                </a:rPr>
                <a:t>Boyu</a:t>
              </a:r>
              <a:r>
                <a:rPr lang="en-GB" sz="1800" b="0" i="0" u="none" strike="noStrike" cap="none" dirty="0">
                  <a:solidFill>
                    <a:schemeClr val="lt1"/>
                  </a:solidFill>
                  <a:latin typeface="Times New Roman"/>
                  <a:ea typeface="Times New Roman"/>
                  <a:cs typeface="Times New Roman"/>
                  <a:sym typeface="Times New Roman"/>
                </a:rPr>
                <a:t>  A0177847J</a:t>
              </a:r>
              <a:endParaRPr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GB" sz="1800" dirty="0">
                  <a:solidFill>
                    <a:schemeClr val="lt1"/>
                  </a:solidFill>
                  <a:latin typeface="Times New Roman"/>
                  <a:ea typeface="Times New Roman"/>
                  <a:cs typeface="Times New Roman"/>
                  <a:sym typeface="Times New Roman"/>
                </a:rPr>
                <a:t>Liu Yu      A0177906R</a:t>
              </a:r>
              <a:endParaRPr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p:txBody>
        </p:sp>
        <p:sp>
          <p:nvSpPr>
            <p:cNvPr id="137" name="Google Shape;137;p25"/>
            <p:cNvSpPr txBox="1"/>
            <p:nvPr/>
          </p:nvSpPr>
          <p:spPr>
            <a:xfrm>
              <a:off x="2532606" y="3905082"/>
              <a:ext cx="3583460" cy="110799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dirty="0">
                  <a:solidFill>
                    <a:schemeClr val="lt1"/>
                  </a:solidFill>
                  <a:latin typeface="Times New Roman"/>
                  <a:ea typeface="Times New Roman"/>
                  <a:cs typeface="Times New Roman"/>
                  <a:sym typeface="Times New Roman"/>
                </a:rPr>
                <a:t>Cai Yusen       A0251268A</a:t>
              </a:r>
              <a:endParaRPr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GB" sz="1800" dirty="0">
                  <a:solidFill>
                    <a:schemeClr val="lt1"/>
                  </a:solidFill>
                  <a:latin typeface="Times New Roman"/>
                  <a:ea typeface="Times New Roman"/>
                  <a:cs typeface="Times New Roman"/>
                  <a:sym typeface="Times New Roman"/>
                </a:rPr>
                <a:t>Deng </a:t>
              </a:r>
              <a:r>
                <a:rPr lang="en-GB" sz="1800" dirty="0" err="1">
                  <a:solidFill>
                    <a:schemeClr val="lt1"/>
                  </a:solidFill>
                  <a:latin typeface="Times New Roman"/>
                  <a:ea typeface="Times New Roman"/>
                  <a:cs typeface="Times New Roman"/>
                  <a:sym typeface="Times New Roman"/>
                </a:rPr>
                <a:t>Yiyang</a:t>
              </a:r>
              <a:r>
                <a:rPr lang="en-GB" sz="1800" dirty="0">
                  <a:solidFill>
                    <a:schemeClr val="lt1"/>
                  </a:solidFill>
                  <a:latin typeface="Times New Roman"/>
                  <a:ea typeface="Times New Roman"/>
                  <a:cs typeface="Times New Roman"/>
                  <a:sym typeface="Times New Roman"/>
                </a:rPr>
                <a:t>  A0251343N</a:t>
              </a:r>
              <a:endParaRPr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p:txBody>
        </p:sp>
      </p:grpSp>
      <p:sp>
        <p:nvSpPr>
          <p:cNvPr id="138" name="Google Shape;138;p25"/>
          <p:cNvSpPr txBox="1"/>
          <p:nvPr/>
        </p:nvSpPr>
        <p:spPr>
          <a:xfrm>
            <a:off x="3958250" y="1857450"/>
            <a:ext cx="1257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dirty="0">
                <a:solidFill>
                  <a:schemeClr val="lt1"/>
                </a:solidFill>
                <a:latin typeface="Times New Roman"/>
                <a:ea typeface="Times New Roman"/>
                <a:cs typeface="Times New Roman"/>
                <a:sym typeface="Times New Roman"/>
              </a:rPr>
              <a:t>DSA5101</a:t>
            </a: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p:nvPr/>
        </p:nvSpPr>
        <p:spPr>
          <a:xfrm>
            <a:off x="798162" y="1566477"/>
            <a:ext cx="7547675" cy="2677626"/>
          </a:xfrm>
          <a:prstGeom prst="rect">
            <a:avLst/>
          </a:prstGeom>
          <a:noFill/>
          <a:ln>
            <a:noFill/>
          </a:ln>
        </p:spPr>
        <p:txBody>
          <a:bodyPr spcFirstLastPara="1" wrap="square" lIns="91425" tIns="91425" rIns="91425" bIns="91425" anchor="t" anchorCtr="0">
            <a:spAutoFit/>
          </a:bodyPr>
          <a:lstStyle/>
          <a:p>
            <a:pPr lvl="0" algn="just" rtl="0">
              <a:lnSpc>
                <a:spcPct val="150000"/>
              </a:lnSpc>
              <a:spcBef>
                <a:spcPts val="0"/>
              </a:spcBef>
              <a:spcAft>
                <a:spcPts val="0"/>
              </a:spcAft>
              <a:buClr>
                <a:schemeClr val="dk1"/>
              </a:buClr>
              <a:buSzPts val="1100"/>
            </a:pPr>
            <a:r>
              <a:rPr lang="en-GB" sz="1800" dirty="0">
                <a:solidFill>
                  <a:srgbClr val="193C8B"/>
                </a:solidFill>
                <a:latin typeface="Times New Roman" panose="02020603050405020304" pitchFamily="18" charset="0"/>
                <a:cs typeface="Times New Roman" panose="02020603050405020304" pitchFamily="18" charset="0"/>
              </a:rPr>
              <a:t>The dataset has 372 samples and 29 variables. </a:t>
            </a:r>
          </a:p>
          <a:p>
            <a:pPr lvl="0" algn="just" rtl="0">
              <a:lnSpc>
                <a:spcPct val="150000"/>
              </a:lnSpc>
              <a:spcBef>
                <a:spcPts val="0"/>
              </a:spcBef>
              <a:spcAft>
                <a:spcPts val="0"/>
              </a:spcAft>
              <a:buClr>
                <a:schemeClr val="dk1"/>
              </a:buClr>
              <a:buSzPts val="1100"/>
            </a:pPr>
            <a:r>
              <a:rPr lang="en-GB" sz="1800" dirty="0">
                <a:solidFill>
                  <a:srgbClr val="193C8B"/>
                </a:solidFill>
                <a:latin typeface="Times New Roman" panose="02020603050405020304" pitchFamily="18" charset="0"/>
                <a:cs typeface="Times New Roman" panose="02020603050405020304" pitchFamily="18" charset="0"/>
              </a:rPr>
              <a:t>No null and duplicate values.</a:t>
            </a:r>
          </a:p>
          <a:p>
            <a:pPr lvl="0" algn="just" rtl="0">
              <a:lnSpc>
                <a:spcPct val="150000"/>
              </a:lnSpc>
              <a:spcBef>
                <a:spcPts val="0"/>
              </a:spcBef>
              <a:spcAft>
                <a:spcPts val="0"/>
              </a:spcAft>
              <a:buClr>
                <a:schemeClr val="dk1"/>
              </a:buClr>
              <a:buSzPts val="1100"/>
            </a:pPr>
            <a:r>
              <a:rPr lang="en-GB" sz="1800" dirty="0">
                <a:solidFill>
                  <a:srgbClr val="193C8B"/>
                </a:solidFill>
                <a:latin typeface="Times New Roman" panose="02020603050405020304" pitchFamily="18" charset="0"/>
                <a:cs typeface="Times New Roman" panose="02020603050405020304" pitchFamily="18" charset="0"/>
              </a:rPr>
              <a:t>The variables can be divided into two parts below:</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Ø"/>
            </a:pPr>
            <a:r>
              <a:rPr lang="en-GB" sz="1800" dirty="0">
                <a:solidFill>
                  <a:srgbClr val="193C8B"/>
                </a:solidFill>
                <a:latin typeface="Times New Roman" panose="02020603050405020304" pitchFamily="18" charset="0"/>
                <a:cs typeface="Times New Roman" panose="02020603050405020304" pitchFamily="18" charset="0"/>
              </a:rPr>
              <a:t>Physical and financial factors about the single-family residential apartments in Tehran, Iran. </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Ø"/>
            </a:pPr>
            <a:r>
              <a:rPr lang="en-GB" sz="1800" dirty="0">
                <a:solidFill>
                  <a:srgbClr val="193C8B"/>
                </a:solidFill>
                <a:latin typeface="Times New Roman" panose="02020603050405020304" pitchFamily="18" charset="0"/>
                <a:cs typeface="Times New Roman" panose="02020603050405020304" pitchFamily="18" charset="0"/>
              </a:rPr>
              <a:t>Economic indicators and indices.</a:t>
            </a:r>
            <a:endParaRPr dirty="0">
              <a:latin typeface="Times New Roman" panose="02020603050405020304" pitchFamily="18" charset="0"/>
              <a:cs typeface="Times New Roman" panose="02020603050405020304" pitchFamily="18" charset="0"/>
            </a:endParaRPr>
          </a:p>
        </p:txBody>
      </p:sp>
      <p:sp>
        <p:nvSpPr>
          <p:cNvPr id="2" name="Google Shape;240;p34">
            <a:extLst>
              <a:ext uri="{FF2B5EF4-FFF2-40B4-BE49-F238E27FC236}">
                <a16:creationId xmlns:a16="http://schemas.microsoft.com/office/drawing/2014/main" id="{F81C2684-EE83-6C55-1AD4-2738BE53BC1B}"/>
              </a:ext>
            </a:extLst>
          </p:cNvPr>
          <p:cNvSpPr/>
          <p:nvPr/>
        </p:nvSpPr>
        <p:spPr>
          <a:xfrm>
            <a:off x="2246143" y="1076897"/>
            <a:ext cx="4651714" cy="358273"/>
          </a:xfrm>
          <a:prstGeom prst="rect">
            <a:avLst/>
          </a:prstGeom>
          <a:noFill/>
          <a:ln>
            <a:noFill/>
          </a:ln>
        </p:spPr>
        <p:txBody>
          <a:bodyPr spcFirstLastPara="1" wrap="square" lIns="68575" tIns="34275" rIns="68575" bIns="34275" anchor="b" anchorCtr="0">
            <a:noAutofit/>
          </a:bodyPr>
          <a:lstStyle/>
          <a:p>
            <a:pPr marL="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Basic Information of the Dataset</a:t>
            </a:r>
            <a:endParaRPr sz="2700" dirty="0">
              <a:solidFill>
                <a:srgbClr val="FF6600"/>
              </a:solidFill>
              <a:latin typeface="Arial"/>
              <a:ea typeface="Arial"/>
              <a:cs typeface="Arial"/>
              <a:sym typeface="Arial"/>
            </a:endParaRPr>
          </a:p>
        </p:txBody>
      </p:sp>
      <p:grpSp>
        <p:nvGrpSpPr>
          <p:cNvPr id="3" name="Google Shape;261;p37">
            <a:extLst>
              <a:ext uri="{FF2B5EF4-FFF2-40B4-BE49-F238E27FC236}">
                <a16:creationId xmlns:a16="http://schemas.microsoft.com/office/drawing/2014/main" id="{8A9992AA-FD2F-16D5-ED5E-922FCCE9E8EC}"/>
              </a:ext>
            </a:extLst>
          </p:cNvPr>
          <p:cNvGrpSpPr/>
          <p:nvPr/>
        </p:nvGrpSpPr>
        <p:grpSpPr>
          <a:xfrm>
            <a:off x="0" y="174354"/>
            <a:ext cx="4130574" cy="517725"/>
            <a:chOff x="0" y="232460"/>
            <a:chExt cx="4322945" cy="690300"/>
          </a:xfrm>
        </p:grpSpPr>
        <p:sp>
          <p:nvSpPr>
            <p:cNvPr id="4" name="Google Shape;262;p37">
              <a:extLst>
                <a:ext uri="{FF2B5EF4-FFF2-40B4-BE49-F238E27FC236}">
                  <a16:creationId xmlns:a16="http://schemas.microsoft.com/office/drawing/2014/main" id="{052822F6-3E61-D7DD-8A92-8C619730DAE1}"/>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 name="Google Shape;263;p37">
              <a:extLst>
                <a:ext uri="{FF2B5EF4-FFF2-40B4-BE49-F238E27FC236}">
                  <a16:creationId xmlns:a16="http://schemas.microsoft.com/office/drawing/2014/main" id="{1643B695-F211-8589-620C-6D31DEF4B39D}"/>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6" name="Google Shape;264;p37">
              <a:extLst>
                <a:ext uri="{FF2B5EF4-FFF2-40B4-BE49-F238E27FC236}">
                  <a16:creationId xmlns:a16="http://schemas.microsoft.com/office/drawing/2014/main" id="{4953861B-23BA-5A2B-7503-863BBAB2F535}"/>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p:nvPr/>
        </p:nvSpPr>
        <p:spPr>
          <a:xfrm>
            <a:off x="727449" y="1256939"/>
            <a:ext cx="7689099" cy="3508623"/>
          </a:xfrm>
          <a:prstGeom prst="rect">
            <a:avLst/>
          </a:prstGeom>
          <a:noFill/>
          <a:ln>
            <a:noFill/>
          </a:ln>
        </p:spPr>
        <p:txBody>
          <a:bodyPr spcFirstLastPara="1" wrap="square" lIns="91425" tIns="91425" rIns="91425" bIns="91425" anchor="t" anchorCtr="0">
            <a:spAutoFit/>
          </a:bodyPr>
          <a:lstStyle/>
          <a:p>
            <a:pPr lvl="0" algn="just" rtl="0">
              <a:lnSpc>
                <a:spcPct val="150000"/>
              </a:lnSpc>
              <a:spcBef>
                <a:spcPts val="0"/>
              </a:spcBef>
              <a:spcAft>
                <a:spcPts val="0"/>
              </a:spcAft>
              <a:buClr>
                <a:schemeClr val="dk1"/>
              </a:buClr>
              <a:buSzPts val="1100"/>
            </a:pPr>
            <a:r>
              <a:rPr lang="en-US" sz="1800" b="1" dirty="0">
                <a:solidFill>
                  <a:srgbClr val="193C8B"/>
                </a:solidFill>
                <a:latin typeface="Times New Roman" panose="02020603050405020304" pitchFamily="18" charset="0"/>
                <a:cs typeface="Times New Roman" panose="02020603050405020304" pitchFamily="18" charset="0"/>
              </a:rPr>
              <a:t>Output: </a:t>
            </a:r>
            <a:r>
              <a:rPr lang="en-US" sz="1800" dirty="0">
                <a:solidFill>
                  <a:srgbClr val="193C8B"/>
                </a:solidFill>
                <a:latin typeface="Times New Roman" panose="02020603050405020304" pitchFamily="18" charset="0"/>
                <a:cs typeface="Times New Roman" panose="02020603050405020304" pitchFamily="18" charset="0"/>
              </a:rPr>
              <a:t>Actual Sales Prices (V.9)</a:t>
            </a:r>
          </a:p>
          <a:p>
            <a:pPr lvl="0" algn="just" rtl="0">
              <a:lnSpc>
                <a:spcPct val="150000"/>
              </a:lnSpc>
              <a:spcBef>
                <a:spcPts val="0"/>
              </a:spcBef>
              <a:spcAft>
                <a:spcPts val="0"/>
              </a:spcAft>
              <a:buClr>
                <a:schemeClr val="dk1"/>
              </a:buClr>
              <a:buSzPts val="1100"/>
            </a:pPr>
            <a:r>
              <a:rPr lang="en-US" sz="1800" b="1" dirty="0">
                <a:solidFill>
                  <a:srgbClr val="193C8B"/>
                </a:solidFill>
                <a:latin typeface="Times New Roman" panose="02020603050405020304" pitchFamily="18" charset="0"/>
                <a:cs typeface="Times New Roman" panose="02020603050405020304" pitchFamily="18" charset="0"/>
              </a:rPr>
              <a:t>Unordered categorical variables: </a:t>
            </a:r>
          </a:p>
          <a:p>
            <a:pPr lvl="0" algn="just" rtl="0">
              <a:lnSpc>
                <a:spcPct val="150000"/>
              </a:lnSpc>
              <a:spcBef>
                <a:spcPts val="0"/>
              </a:spcBef>
              <a:spcAft>
                <a:spcPts val="0"/>
              </a:spcAft>
              <a:buClr>
                <a:schemeClr val="dk1"/>
              </a:buClr>
              <a:buSzPts val="1100"/>
            </a:pPr>
            <a:r>
              <a:rPr lang="en-US" sz="1800" dirty="0">
                <a:solidFill>
                  <a:srgbClr val="193C8B"/>
                </a:solidFill>
                <a:latin typeface="Times New Roman" panose="02020603050405020304" pitchFamily="18" charset="0"/>
                <a:cs typeface="Times New Roman" panose="02020603050405020304" pitchFamily="18" charset="0"/>
              </a:rPr>
              <a:t>Project locality (V.1), Type of residential building (V.10)</a:t>
            </a:r>
          </a:p>
          <a:p>
            <a:pPr lvl="0" algn="just" rtl="0">
              <a:lnSpc>
                <a:spcPct val="150000"/>
              </a:lnSpc>
              <a:spcBef>
                <a:spcPts val="0"/>
              </a:spcBef>
              <a:spcAft>
                <a:spcPts val="0"/>
              </a:spcAft>
              <a:buClr>
                <a:schemeClr val="dk1"/>
              </a:buClr>
              <a:buSzPts val="1100"/>
            </a:pPr>
            <a:r>
              <a:rPr lang="en-US" sz="1800" b="1" dirty="0">
                <a:solidFill>
                  <a:srgbClr val="193C8B"/>
                </a:solidFill>
                <a:latin typeface="Times New Roman" panose="02020603050405020304" pitchFamily="18" charset="0"/>
                <a:cs typeface="Times New Roman" panose="02020603050405020304" pitchFamily="18" charset="0"/>
              </a:rPr>
              <a:t>Ordinal categorical variable: </a:t>
            </a:r>
          </a:p>
          <a:p>
            <a:pPr lvl="0" algn="just" rtl="0">
              <a:lnSpc>
                <a:spcPct val="150000"/>
              </a:lnSpc>
              <a:spcBef>
                <a:spcPts val="0"/>
              </a:spcBef>
              <a:spcAft>
                <a:spcPts val="0"/>
              </a:spcAft>
              <a:buClr>
                <a:schemeClr val="dk1"/>
              </a:buClr>
              <a:buSzPts val="1100"/>
            </a:pPr>
            <a:r>
              <a:rPr lang="en-US" sz="1800" dirty="0">
                <a:solidFill>
                  <a:srgbClr val="193C8B"/>
                </a:solidFill>
                <a:latin typeface="Times New Roman" panose="02020603050405020304" pitchFamily="18" charset="0"/>
                <a:cs typeface="Times New Roman" panose="02020603050405020304" pitchFamily="18" charset="0"/>
              </a:rPr>
              <a:t>The interest rate for loan in a time resolution (V.20)</a:t>
            </a:r>
          </a:p>
          <a:p>
            <a:pPr lvl="0" algn="just">
              <a:lnSpc>
                <a:spcPct val="150000"/>
              </a:lnSpc>
              <a:buClr>
                <a:schemeClr val="dk1"/>
              </a:buClr>
              <a:buSzPts val="1100"/>
            </a:pPr>
            <a:r>
              <a:rPr lang="en-US" sz="1800" dirty="0">
                <a:solidFill>
                  <a:schemeClr val="accent2"/>
                </a:solidFill>
                <a:latin typeface="Times New Roman" panose="02020603050405020304" pitchFamily="18" charset="0"/>
                <a:cs typeface="Times New Roman" panose="02020603050405020304" pitchFamily="18" charset="0"/>
              </a:rPr>
              <a:t>The interest rate is a numerical variable based on its meaning. However, since it </a:t>
            </a:r>
            <a:r>
              <a:rPr lang="en-US" altLang="zh-CN" sz="1800" dirty="0">
                <a:solidFill>
                  <a:schemeClr val="accent2"/>
                </a:solidFill>
                <a:latin typeface="Times New Roman" panose="02020603050405020304" pitchFamily="18" charset="0"/>
                <a:cs typeface="Times New Roman" panose="02020603050405020304" pitchFamily="18" charset="0"/>
              </a:rPr>
              <a:t>only </a:t>
            </a:r>
            <a:r>
              <a:rPr lang="en-US" sz="1800" dirty="0">
                <a:solidFill>
                  <a:schemeClr val="accent2"/>
                </a:solidFill>
                <a:latin typeface="Times New Roman" panose="02020603050405020304" pitchFamily="18" charset="0"/>
                <a:cs typeface="Times New Roman" panose="02020603050405020304" pitchFamily="18" charset="0"/>
              </a:rPr>
              <a:t>has 4 values, we consider it as an ordinal categorical variable.</a:t>
            </a:r>
          </a:p>
          <a:p>
            <a:pPr lvl="0" algn="just" rtl="0">
              <a:lnSpc>
                <a:spcPct val="150000"/>
              </a:lnSpc>
              <a:spcBef>
                <a:spcPts val="0"/>
              </a:spcBef>
              <a:spcAft>
                <a:spcPts val="0"/>
              </a:spcAft>
              <a:buClr>
                <a:schemeClr val="dk1"/>
              </a:buClr>
              <a:buSzPts val="1100"/>
            </a:pPr>
            <a:r>
              <a:rPr lang="en-US" sz="1800" b="1" dirty="0">
                <a:solidFill>
                  <a:srgbClr val="193C8B"/>
                </a:solidFill>
                <a:latin typeface="Times New Roman" panose="02020603050405020304" pitchFamily="18" charset="0"/>
                <a:cs typeface="Times New Roman" panose="02020603050405020304" pitchFamily="18" charset="0"/>
              </a:rPr>
              <a:t>Numerical variables: </a:t>
            </a:r>
            <a:r>
              <a:rPr lang="en-US" sz="1800" dirty="0">
                <a:solidFill>
                  <a:srgbClr val="193C8B"/>
                </a:solidFill>
                <a:latin typeface="Times New Roman" panose="02020603050405020304" pitchFamily="18" charset="0"/>
                <a:cs typeface="Times New Roman" panose="02020603050405020304" pitchFamily="18" charset="0"/>
              </a:rPr>
              <a:t>Others</a:t>
            </a:r>
            <a:endParaRPr sz="1800" dirty="0">
              <a:solidFill>
                <a:srgbClr val="193C8B"/>
              </a:solidFill>
              <a:latin typeface="Times New Roman" panose="02020603050405020304" pitchFamily="18" charset="0"/>
              <a:cs typeface="Times New Roman" panose="02020603050405020304" pitchFamily="18" charset="0"/>
            </a:endParaRPr>
          </a:p>
        </p:txBody>
      </p:sp>
      <p:sp>
        <p:nvSpPr>
          <p:cNvPr id="2" name="Google Shape;240;p34">
            <a:extLst>
              <a:ext uri="{FF2B5EF4-FFF2-40B4-BE49-F238E27FC236}">
                <a16:creationId xmlns:a16="http://schemas.microsoft.com/office/drawing/2014/main" id="{F81C2684-EE83-6C55-1AD4-2738BE53BC1B}"/>
              </a:ext>
            </a:extLst>
          </p:cNvPr>
          <p:cNvSpPr/>
          <p:nvPr/>
        </p:nvSpPr>
        <p:spPr>
          <a:xfrm>
            <a:off x="2246142" y="828924"/>
            <a:ext cx="4651714" cy="358273"/>
          </a:xfrm>
          <a:prstGeom prst="rect">
            <a:avLst/>
          </a:prstGeom>
          <a:noFill/>
          <a:ln>
            <a:noFill/>
          </a:ln>
        </p:spPr>
        <p:txBody>
          <a:bodyPr spcFirstLastPara="1" wrap="square" lIns="68575" tIns="34275" rIns="68575" bIns="34275" anchor="b" anchorCtr="0">
            <a:noAutofit/>
          </a:bodyPr>
          <a:lstStyle/>
          <a:p>
            <a:pPr marL="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Variables Type</a:t>
            </a:r>
            <a:endParaRPr sz="2700" dirty="0">
              <a:solidFill>
                <a:srgbClr val="FF6600"/>
              </a:solidFill>
              <a:latin typeface="Arial"/>
              <a:ea typeface="Arial"/>
              <a:cs typeface="Arial"/>
              <a:sym typeface="Arial"/>
            </a:endParaRPr>
          </a:p>
        </p:txBody>
      </p:sp>
      <p:grpSp>
        <p:nvGrpSpPr>
          <p:cNvPr id="3" name="Google Shape;261;p37">
            <a:extLst>
              <a:ext uri="{FF2B5EF4-FFF2-40B4-BE49-F238E27FC236}">
                <a16:creationId xmlns:a16="http://schemas.microsoft.com/office/drawing/2014/main" id="{EBA57951-B76C-A553-FDC0-4ABB02B3D287}"/>
              </a:ext>
            </a:extLst>
          </p:cNvPr>
          <p:cNvGrpSpPr/>
          <p:nvPr/>
        </p:nvGrpSpPr>
        <p:grpSpPr>
          <a:xfrm>
            <a:off x="0" y="174354"/>
            <a:ext cx="4130574" cy="517725"/>
            <a:chOff x="0" y="232460"/>
            <a:chExt cx="4322945" cy="690300"/>
          </a:xfrm>
        </p:grpSpPr>
        <p:sp>
          <p:nvSpPr>
            <p:cNvPr id="4" name="Google Shape;262;p37">
              <a:extLst>
                <a:ext uri="{FF2B5EF4-FFF2-40B4-BE49-F238E27FC236}">
                  <a16:creationId xmlns:a16="http://schemas.microsoft.com/office/drawing/2014/main" id="{F4430F64-9B85-7E74-6D0E-596D2CC33B84}"/>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 name="Google Shape;263;p37">
              <a:extLst>
                <a:ext uri="{FF2B5EF4-FFF2-40B4-BE49-F238E27FC236}">
                  <a16:creationId xmlns:a16="http://schemas.microsoft.com/office/drawing/2014/main" id="{ACC30227-5259-0D1A-2701-363570B1F16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6" name="Google Shape;264;p37">
              <a:extLst>
                <a:ext uri="{FF2B5EF4-FFF2-40B4-BE49-F238E27FC236}">
                  <a16:creationId xmlns:a16="http://schemas.microsoft.com/office/drawing/2014/main" id="{222FB5D8-9C70-7DFB-2643-C230526628DD}"/>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31170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5" name="Google Shape;265;p37"/>
          <p:cNvSpPr/>
          <p:nvPr/>
        </p:nvSpPr>
        <p:spPr>
          <a:xfrm>
            <a:off x="1952381" y="805870"/>
            <a:ext cx="4626244"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Actual Sales Price</a:t>
            </a:r>
            <a:endParaRPr sz="2700" dirty="0">
              <a:solidFill>
                <a:srgbClr val="FF6600"/>
              </a:solidFill>
              <a:latin typeface="Arial"/>
              <a:ea typeface="Arial"/>
              <a:cs typeface="Arial"/>
              <a:sym typeface="Arial"/>
            </a:endParaRPr>
          </a:p>
        </p:txBody>
      </p:sp>
      <p:graphicFrame>
        <p:nvGraphicFramePr>
          <p:cNvPr id="4" name="表格 5">
            <a:extLst>
              <a:ext uri="{FF2B5EF4-FFF2-40B4-BE49-F238E27FC236}">
                <a16:creationId xmlns:a16="http://schemas.microsoft.com/office/drawing/2014/main" id="{EFBCE96B-BA25-DB76-D660-56D63951D58E}"/>
              </a:ext>
            </a:extLst>
          </p:cNvPr>
          <p:cNvGraphicFramePr>
            <a:graphicFrameLocks noGrp="1"/>
          </p:cNvGraphicFramePr>
          <p:nvPr>
            <p:extLst>
              <p:ext uri="{D42A27DB-BD31-4B8C-83A1-F6EECF244321}">
                <p14:modId xmlns:p14="http://schemas.microsoft.com/office/powerpoint/2010/main" val="63461517"/>
              </p:ext>
            </p:extLst>
          </p:nvPr>
        </p:nvGraphicFramePr>
        <p:xfrm>
          <a:off x="4766621" y="1741750"/>
          <a:ext cx="3799668" cy="2595880"/>
        </p:xfrm>
        <a:graphic>
          <a:graphicData uri="http://schemas.openxmlformats.org/drawingml/2006/table">
            <a:tbl>
              <a:tblPr firstRow="1" bandRow="1">
                <a:tableStyleId>{5FD0F851-EC5A-4D38-B0AD-8093EC10F338}</a:tableStyleId>
              </a:tblPr>
              <a:tblGrid>
                <a:gridCol w="1899834">
                  <a:extLst>
                    <a:ext uri="{9D8B030D-6E8A-4147-A177-3AD203B41FA5}">
                      <a16:colId xmlns:a16="http://schemas.microsoft.com/office/drawing/2014/main" val="444827534"/>
                    </a:ext>
                  </a:extLst>
                </a:gridCol>
                <a:gridCol w="1899834">
                  <a:extLst>
                    <a:ext uri="{9D8B030D-6E8A-4147-A177-3AD203B41FA5}">
                      <a16:colId xmlns:a16="http://schemas.microsoft.com/office/drawing/2014/main" val="3042914605"/>
                    </a:ext>
                  </a:extLst>
                </a:gridCol>
              </a:tblGrid>
              <a:tr h="370840">
                <a:tc>
                  <a:txBody>
                    <a:bodyPr/>
                    <a:lstStyle/>
                    <a:p>
                      <a:pPr algn="ctr"/>
                      <a:r>
                        <a:rPr lang="en-US" altLang="zh-CN" b="0" dirty="0"/>
                        <a:t>mean</a:t>
                      </a:r>
                      <a:endParaRPr lang="zh-CN" altLang="en-US" b="0" dirty="0"/>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b="0" dirty="0"/>
                        <a:t>1387.4</a:t>
                      </a:r>
                      <a:endParaRPr lang="zh-CN" altLang="en-US" b="0" dirty="0"/>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1269479271"/>
                  </a:ext>
                </a:extLst>
              </a:tr>
              <a:tr h="370840">
                <a:tc>
                  <a:txBody>
                    <a:bodyPr/>
                    <a:lstStyle/>
                    <a:p>
                      <a:pPr algn="ctr"/>
                      <a:r>
                        <a:rPr lang="en-US" altLang="zh-CN" dirty="0"/>
                        <a:t>std</a:t>
                      </a:r>
                      <a:endParaRPr lang="zh-CN" altLang="en-US"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dirty="0"/>
                        <a:t>1206.1</a:t>
                      </a:r>
                      <a:endParaRPr lang="zh-CN" alt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2670672452"/>
                  </a:ext>
                </a:extLst>
              </a:tr>
              <a:tr h="370840">
                <a:tc>
                  <a:txBody>
                    <a:bodyPr/>
                    <a:lstStyle/>
                    <a:p>
                      <a:pPr algn="ctr"/>
                      <a:r>
                        <a:rPr lang="en-US" altLang="zh-CN" dirty="0"/>
                        <a:t>min</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50</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3430517446"/>
                  </a:ext>
                </a:extLst>
              </a:tr>
              <a:tr h="370840">
                <a:tc>
                  <a:txBody>
                    <a:bodyPr/>
                    <a:lstStyle/>
                    <a:p>
                      <a:pPr algn="ctr"/>
                      <a:r>
                        <a:rPr lang="en-US" altLang="zh-CN" dirty="0"/>
                        <a:t>25%</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577.5</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918019755"/>
                  </a:ext>
                </a:extLst>
              </a:tr>
              <a:tr h="370840">
                <a:tc>
                  <a:txBody>
                    <a:bodyPr/>
                    <a:lstStyle/>
                    <a:p>
                      <a:pPr algn="ctr"/>
                      <a:r>
                        <a:rPr lang="en-US" altLang="zh-CN" dirty="0"/>
                        <a:t>50%</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1000</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4215121666"/>
                  </a:ext>
                </a:extLst>
              </a:tr>
              <a:tr h="370840">
                <a:tc>
                  <a:txBody>
                    <a:bodyPr/>
                    <a:lstStyle/>
                    <a:p>
                      <a:pPr algn="ctr"/>
                      <a:r>
                        <a:rPr lang="en-US" altLang="zh-CN" dirty="0"/>
                        <a:t>75%</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1700</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507065984"/>
                  </a:ext>
                </a:extLst>
              </a:tr>
              <a:tr h="370840">
                <a:tc>
                  <a:txBody>
                    <a:bodyPr/>
                    <a:lstStyle/>
                    <a:p>
                      <a:pPr algn="ctr"/>
                      <a:r>
                        <a:rPr lang="en-US" altLang="zh-CN" dirty="0"/>
                        <a:t>max</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6800</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2721861124"/>
                  </a:ext>
                </a:extLst>
              </a:tr>
            </a:tbl>
          </a:graphicData>
        </a:graphic>
      </p:graphicFrame>
      <p:grpSp>
        <p:nvGrpSpPr>
          <p:cNvPr id="6" name="Google Shape;261;p37">
            <a:extLst>
              <a:ext uri="{FF2B5EF4-FFF2-40B4-BE49-F238E27FC236}">
                <a16:creationId xmlns:a16="http://schemas.microsoft.com/office/drawing/2014/main" id="{FA06E534-0FDD-B6E0-2A95-3787167AAD67}"/>
              </a:ext>
            </a:extLst>
          </p:cNvPr>
          <p:cNvGrpSpPr/>
          <p:nvPr/>
        </p:nvGrpSpPr>
        <p:grpSpPr>
          <a:xfrm>
            <a:off x="0" y="174354"/>
            <a:ext cx="4130574" cy="517725"/>
            <a:chOff x="0" y="232460"/>
            <a:chExt cx="4322945" cy="690300"/>
          </a:xfrm>
        </p:grpSpPr>
        <p:sp>
          <p:nvSpPr>
            <p:cNvPr id="7" name="Google Shape;262;p37">
              <a:extLst>
                <a:ext uri="{FF2B5EF4-FFF2-40B4-BE49-F238E27FC236}">
                  <a16:creationId xmlns:a16="http://schemas.microsoft.com/office/drawing/2014/main" id="{3A9778CB-192F-4382-26E8-E9EA2AC127EE}"/>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 name="Google Shape;263;p37">
              <a:extLst>
                <a:ext uri="{FF2B5EF4-FFF2-40B4-BE49-F238E27FC236}">
                  <a16:creationId xmlns:a16="http://schemas.microsoft.com/office/drawing/2014/main" id="{A3E2479A-1FA7-C02A-D898-E955668B0AE5}"/>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9" name="Google Shape;264;p37">
              <a:extLst>
                <a:ext uri="{FF2B5EF4-FFF2-40B4-BE49-F238E27FC236}">
                  <a16:creationId xmlns:a16="http://schemas.microsoft.com/office/drawing/2014/main" id="{7535DE62-1832-0DC7-FB58-6639E2B7F972}"/>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pic>
        <p:nvPicPr>
          <p:cNvPr id="5" name="图片 4">
            <a:extLst>
              <a:ext uri="{FF2B5EF4-FFF2-40B4-BE49-F238E27FC236}">
                <a16:creationId xmlns:a16="http://schemas.microsoft.com/office/drawing/2014/main" id="{FB31F86A-97D7-F115-C52F-80243A2C0E98}"/>
              </a:ext>
            </a:extLst>
          </p:cNvPr>
          <p:cNvPicPr>
            <a:picLocks noChangeAspect="1"/>
          </p:cNvPicPr>
          <p:nvPr/>
        </p:nvPicPr>
        <p:blipFill>
          <a:blip r:embed="rId3"/>
          <a:stretch>
            <a:fillRect/>
          </a:stretch>
        </p:blipFill>
        <p:spPr>
          <a:xfrm>
            <a:off x="531335" y="1279878"/>
            <a:ext cx="3603551" cy="3603551"/>
          </a:xfrm>
          <a:prstGeom prst="rect">
            <a:avLst/>
          </a:prstGeom>
        </p:spPr>
      </p:pic>
    </p:spTree>
    <p:extLst>
      <p:ext uri="{BB962C8B-B14F-4D97-AF65-F5344CB8AC3E}">
        <p14:creationId xmlns:p14="http://schemas.microsoft.com/office/powerpoint/2010/main" val="232065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5" name="Google Shape;265;p37"/>
          <p:cNvSpPr/>
          <p:nvPr/>
        </p:nvSpPr>
        <p:spPr>
          <a:xfrm>
            <a:off x="1968284" y="1218347"/>
            <a:ext cx="4626244"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Actual Sales Price</a:t>
            </a:r>
            <a:endParaRPr sz="2700" dirty="0">
              <a:solidFill>
                <a:srgbClr val="FF6600"/>
              </a:solidFill>
              <a:latin typeface="Arial"/>
              <a:ea typeface="Arial"/>
              <a:cs typeface="Arial"/>
              <a:sym typeface="Arial"/>
            </a:endParaRPr>
          </a:p>
        </p:txBody>
      </p:sp>
      <p:sp>
        <p:nvSpPr>
          <p:cNvPr id="3" name="文本框 2">
            <a:extLst>
              <a:ext uri="{FF2B5EF4-FFF2-40B4-BE49-F238E27FC236}">
                <a16:creationId xmlns:a16="http://schemas.microsoft.com/office/drawing/2014/main" id="{16338844-E7EE-CA29-3162-ABAD7770F051}"/>
              </a:ext>
            </a:extLst>
          </p:cNvPr>
          <p:cNvSpPr txBox="1"/>
          <p:nvPr/>
        </p:nvSpPr>
        <p:spPr>
          <a:xfrm>
            <a:off x="1195306" y="1927214"/>
            <a:ext cx="6753388" cy="1289071"/>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The distribution of actual sales price is </a:t>
            </a:r>
            <a:r>
              <a:rPr lang="en-US" altLang="zh-CN" sz="1800" b="1" dirty="0">
                <a:solidFill>
                  <a:srgbClr val="193C8B"/>
                </a:solidFill>
                <a:latin typeface="Times New Roman" panose="02020603050405020304" pitchFamily="18" charset="0"/>
                <a:cs typeface="Times New Roman" panose="02020603050405020304" pitchFamily="18" charset="0"/>
              </a:rPr>
              <a:t>unsymmetric</a:t>
            </a:r>
            <a:r>
              <a:rPr lang="en-US" altLang="zh-CN" sz="1800" dirty="0">
                <a:solidFill>
                  <a:srgbClr val="193C8B"/>
                </a:solidFill>
                <a:latin typeface="Times New Roman" panose="02020603050405020304" pitchFamily="18" charset="0"/>
                <a:cs typeface="Times New Roman" panose="02020603050405020304" pitchFamily="18" charset="0"/>
              </a:rPr>
              <a:t>. From the histogram and the table, we can find that prices are concentrated in the range from 50 to 2000.</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grpSp>
        <p:nvGrpSpPr>
          <p:cNvPr id="5" name="Google Shape;261;p37">
            <a:extLst>
              <a:ext uri="{FF2B5EF4-FFF2-40B4-BE49-F238E27FC236}">
                <a16:creationId xmlns:a16="http://schemas.microsoft.com/office/drawing/2014/main" id="{61C72461-20D1-749C-2B75-84D6EABE4038}"/>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930B289A-7C6B-211F-196E-C7676B5EFAFB}"/>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3AC04F71-5A43-7F48-F5D0-A34B2885E628}"/>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562BDC0E-25B7-6FE0-F39E-EB0A19912DB8}"/>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72315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5" name="Google Shape;265;p37"/>
          <p:cNvSpPr/>
          <p:nvPr/>
        </p:nvSpPr>
        <p:spPr>
          <a:xfrm>
            <a:off x="1697939" y="2392650"/>
            <a:ext cx="5577503"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Who affects Actual Sales Price?</a:t>
            </a:r>
            <a:endParaRPr sz="2700" dirty="0">
              <a:solidFill>
                <a:srgbClr val="FF6600"/>
              </a:solidFill>
              <a:latin typeface="Arial"/>
              <a:ea typeface="Arial"/>
              <a:cs typeface="Arial"/>
              <a:sym typeface="Arial"/>
            </a:endParaRPr>
          </a:p>
        </p:txBody>
      </p:sp>
      <p:grpSp>
        <p:nvGrpSpPr>
          <p:cNvPr id="5" name="Google Shape;261;p37">
            <a:extLst>
              <a:ext uri="{FF2B5EF4-FFF2-40B4-BE49-F238E27FC236}">
                <a16:creationId xmlns:a16="http://schemas.microsoft.com/office/drawing/2014/main" id="{61C72461-20D1-749C-2B75-84D6EABE4038}"/>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930B289A-7C6B-211F-196E-C7676B5EFAFB}"/>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3AC04F71-5A43-7F48-F5D0-A34B2885E628}"/>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562BDC0E-25B7-6FE0-F39E-EB0A19912DB8}"/>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2676126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6" name="Google Shape;266;p37"/>
          <p:cNvSpPr txBox="1"/>
          <p:nvPr/>
        </p:nvSpPr>
        <p:spPr>
          <a:xfrm>
            <a:off x="6056006" y="1514554"/>
            <a:ext cx="2894100" cy="392400"/>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rgbClr val="004282"/>
              </a:buClr>
              <a:buSzPts val="2100"/>
              <a:buFont typeface="Arial"/>
              <a:buChar char="•"/>
            </a:pPr>
            <a:endParaRPr sz="1100"/>
          </a:p>
        </p:txBody>
      </p:sp>
      <p:graphicFrame>
        <p:nvGraphicFramePr>
          <p:cNvPr id="268" name="Google Shape;268;p37"/>
          <p:cNvGraphicFramePr/>
          <p:nvPr>
            <p:extLst>
              <p:ext uri="{D42A27DB-BD31-4B8C-83A1-F6EECF244321}">
                <p14:modId xmlns:p14="http://schemas.microsoft.com/office/powerpoint/2010/main" val="2774730444"/>
              </p:ext>
            </p:extLst>
          </p:nvPr>
        </p:nvGraphicFramePr>
        <p:xfrm>
          <a:off x="5439274" y="1715614"/>
          <a:ext cx="2357002" cy="931656"/>
        </p:xfrm>
        <a:graphic>
          <a:graphicData uri="http://schemas.openxmlformats.org/drawingml/2006/table">
            <a:tbl>
              <a:tblPr firstRow="1" bandRow="1">
                <a:noFill/>
                <a:tableStyleId>{7C7DD7C5-0E83-4834-A38A-7AB199B3B39F}</a:tableStyleId>
              </a:tblPr>
              <a:tblGrid>
                <a:gridCol w="749612">
                  <a:extLst>
                    <a:ext uri="{9D8B030D-6E8A-4147-A177-3AD203B41FA5}">
                      <a16:colId xmlns:a16="http://schemas.microsoft.com/office/drawing/2014/main" val="20000"/>
                    </a:ext>
                  </a:extLst>
                </a:gridCol>
                <a:gridCol w="803695">
                  <a:extLst>
                    <a:ext uri="{9D8B030D-6E8A-4147-A177-3AD203B41FA5}">
                      <a16:colId xmlns:a16="http://schemas.microsoft.com/office/drawing/2014/main" val="20001"/>
                    </a:ext>
                  </a:extLst>
                </a:gridCol>
                <a:gridCol w="803695">
                  <a:extLst>
                    <a:ext uri="{9D8B030D-6E8A-4147-A177-3AD203B41FA5}">
                      <a16:colId xmlns:a16="http://schemas.microsoft.com/office/drawing/2014/main" val="1749457712"/>
                    </a:ext>
                  </a:extLst>
                </a:gridCol>
              </a:tblGrid>
              <a:tr h="465828">
                <a:tc>
                  <a:txBody>
                    <a:bodyPr/>
                    <a:lstStyle/>
                    <a:p>
                      <a:pPr marL="0" marR="0" lvl="0" indent="0" algn="ctr" rtl="0">
                        <a:spcBef>
                          <a:spcPts val="0"/>
                        </a:spcBef>
                        <a:spcAft>
                          <a:spcPts val="0"/>
                        </a:spcAft>
                        <a:buNone/>
                      </a:pPr>
                      <a:r>
                        <a:rPr lang="en-GB" sz="18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Type</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GB" sz="18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1</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2</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extLst>
                  <a:ext uri="{0D108BD9-81ED-4DB2-BD59-A6C34878D82A}">
                    <a16:rowId xmlns:a16="http://schemas.microsoft.com/office/drawing/2014/main" val="10000"/>
                  </a:ext>
                </a:extLst>
              </a:tr>
              <a:tr h="465828">
                <a:tc>
                  <a:txBody>
                    <a:bodyPr/>
                    <a:lstStyle/>
                    <a:p>
                      <a:pPr marL="0" marR="0" lvl="0" indent="0" algn="ctr" rtl="0">
                        <a:spcBef>
                          <a:spcPts val="0"/>
                        </a:spcBef>
                        <a:spcAft>
                          <a:spcPts val="0"/>
                        </a:spcAft>
                        <a:buNone/>
                      </a:pPr>
                      <a:r>
                        <a:rPr lang="en-GB" sz="18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V.1</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GB"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193</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179</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extLst>
                  <a:ext uri="{0D108BD9-81ED-4DB2-BD59-A6C34878D82A}">
                    <a16:rowId xmlns:a16="http://schemas.microsoft.com/office/drawing/2014/main" val="10001"/>
                  </a:ext>
                </a:extLst>
              </a:tr>
            </a:tbl>
          </a:graphicData>
        </a:graphic>
      </p:graphicFrame>
      <p:pic>
        <p:nvPicPr>
          <p:cNvPr id="2" name="Google Shape;296;p39">
            <a:extLst>
              <a:ext uri="{FF2B5EF4-FFF2-40B4-BE49-F238E27FC236}">
                <a16:creationId xmlns:a16="http://schemas.microsoft.com/office/drawing/2014/main" id="{42C8CA30-073B-3209-480B-C96C91569E5E}"/>
              </a:ext>
            </a:extLst>
          </p:cNvPr>
          <p:cNvPicPr preferRelativeResize="0">
            <a:picLocks/>
          </p:cNvPicPr>
          <p:nvPr/>
        </p:nvPicPr>
        <p:blipFill>
          <a:blip r:embed="rId3"/>
          <a:srcRect/>
          <a:stretch/>
        </p:blipFill>
        <p:spPr>
          <a:xfrm>
            <a:off x="763296" y="1220968"/>
            <a:ext cx="3289800" cy="3289800"/>
          </a:xfrm>
          <a:prstGeom prst="rect">
            <a:avLst/>
          </a:prstGeom>
          <a:noFill/>
          <a:ln>
            <a:noFill/>
          </a:ln>
        </p:spPr>
      </p:pic>
      <p:sp>
        <p:nvSpPr>
          <p:cNvPr id="3" name="文本框 2">
            <a:extLst>
              <a:ext uri="{FF2B5EF4-FFF2-40B4-BE49-F238E27FC236}">
                <a16:creationId xmlns:a16="http://schemas.microsoft.com/office/drawing/2014/main" id="{32BDB130-BFFB-511E-E6C5-14BCD7E43AB4}"/>
              </a:ext>
            </a:extLst>
          </p:cNvPr>
          <p:cNvSpPr txBox="1"/>
          <p:nvPr/>
        </p:nvSpPr>
        <p:spPr>
          <a:xfrm>
            <a:off x="4571999" y="3159454"/>
            <a:ext cx="4091552" cy="873572"/>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It shows that the number of apartments in different localities is similar.</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grpSp>
        <p:nvGrpSpPr>
          <p:cNvPr id="5" name="Google Shape;261;p37">
            <a:extLst>
              <a:ext uri="{FF2B5EF4-FFF2-40B4-BE49-F238E27FC236}">
                <a16:creationId xmlns:a16="http://schemas.microsoft.com/office/drawing/2014/main" id="{69C548B6-E1A2-DB65-FC31-C73FDDE50635}"/>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9AFACB9F-AE25-B786-DB85-422010151C6C}"/>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E1E8FB0C-FF96-31A3-D3E2-ECE17EE71CAF}"/>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31818087-7326-43C5-2036-9B75CD567EB4}"/>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
        <p:nvSpPr>
          <p:cNvPr id="4" name="Google Shape;354;p44">
            <a:extLst>
              <a:ext uri="{FF2B5EF4-FFF2-40B4-BE49-F238E27FC236}">
                <a16:creationId xmlns:a16="http://schemas.microsoft.com/office/drawing/2014/main" id="{E7B906D2-63B5-5DAA-2F6C-578154B46EEF}"/>
              </a:ext>
            </a:extLst>
          </p:cNvPr>
          <p:cNvSpPr/>
          <p:nvPr/>
        </p:nvSpPr>
        <p:spPr>
          <a:xfrm>
            <a:off x="2060021" y="632732"/>
            <a:ext cx="5023957" cy="358200"/>
          </a:xfrm>
          <a:prstGeom prst="rect">
            <a:avLst/>
          </a:prstGeom>
          <a:noFill/>
          <a:ln>
            <a:noFill/>
          </a:ln>
        </p:spPr>
        <p:txBody>
          <a:bodyPr spcFirstLastPara="1" wrap="square" lIns="68575" tIns="34275" rIns="68575" bIns="34275" anchor="b" anchorCtr="0">
            <a:noAutofit/>
          </a:bodyPr>
          <a:lstStyle/>
          <a:p>
            <a:pPr marL="57150" marR="0" lvl="0" algn="ctr" rtl="0">
              <a:spcBef>
                <a:spcPts val="0"/>
              </a:spcBef>
              <a:spcAft>
                <a:spcPts val="0"/>
              </a:spcAft>
              <a:buClr>
                <a:srgbClr val="FF6600"/>
              </a:buClr>
              <a:buSzPts val="2700"/>
            </a:pPr>
            <a:r>
              <a:rPr lang="en-US" sz="2700" dirty="0">
                <a:solidFill>
                  <a:srgbClr val="FF6600"/>
                </a:solidFill>
                <a:latin typeface="Times New Roman" panose="02020603050405020304" pitchFamily="18" charset="0"/>
                <a:cs typeface="Times New Roman" panose="02020603050405020304" pitchFamily="18" charset="0"/>
                <a:sym typeface="Arial"/>
              </a:rPr>
              <a:t>Locality</a:t>
            </a:r>
            <a:endParaRPr sz="2700" dirty="0">
              <a:solidFill>
                <a:srgbClr val="FF66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81890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7" name="图片 6">
            <a:extLst>
              <a:ext uri="{FF2B5EF4-FFF2-40B4-BE49-F238E27FC236}">
                <a16:creationId xmlns:a16="http://schemas.microsoft.com/office/drawing/2014/main" id="{257E9196-C3D3-89D5-26CA-DD3711602F68}"/>
              </a:ext>
            </a:extLst>
          </p:cNvPr>
          <p:cNvPicPr>
            <a:picLocks noChangeAspect="1"/>
          </p:cNvPicPr>
          <p:nvPr/>
        </p:nvPicPr>
        <p:blipFill>
          <a:blip r:embed="rId3"/>
          <a:stretch>
            <a:fillRect/>
          </a:stretch>
        </p:blipFill>
        <p:spPr>
          <a:xfrm>
            <a:off x="-13315" y="1178465"/>
            <a:ext cx="4585315" cy="3275225"/>
          </a:xfrm>
          <a:prstGeom prst="rect">
            <a:avLst/>
          </a:prstGeom>
        </p:spPr>
      </p:pic>
      <p:sp>
        <p:nvSpPr>
          <p:cNvPr id="354" name="Google Shape;354;p44"/>
          <p:cNvSpPr/>
          <p:nvPr/>
        </p:nvSpPr>
        <p:spPr>
          <a:xfrm>
            <a:off x="2060021" y="632732"/>
            <a:ext cx="5023957" cy="358200"/>
          </a:xfrm>
          <a:prstGeom prst="rect">
            <a:avLst/>
          </a:prstGeom>
          <a:noFill/>
          <a:ln>
            <a:noFill/>
          </a:ln>
        </p:spPr>
        <p:txBody>
          <a:bodyPr spcFirstLastPara="1" wrap="square" lIns="68575" tIns="34275" rIns="68575" bIns="34275" anchor="b" anchorCtr="0">
            <a:noAutofit/>
          </a:bodyPr>
          <a:lstStyle/>
          <a:p>
            <a:pPr marL="57150" marR="0" lvl="0" algn="ctr" rtl="0">
              <a:spcBef>
                <a:spcPts val="0"/>
              </a:spcBef>
              <a:spcAft>
                <a:spcPts val="0"/>
              </a:spcAft>
              <a:buClr>
                <a:srgbClr val="FF6600"/>
              </a:buClr>
              <a:buSzPts val="2700"/>
            </a:pPr>
            <a:r>
              <a:rPr lang="en-US" sz="2700" dirty="0">
                <a:solidFill>
                  <a:srgbClr val="FF6600"/>
                </a:solidFill>
                <a:latin typeface="Times New Roman" panose="02020603050405020304" pitchFamily="18" charset="0"/>
                <a:cs typeface="Times New Roman" panose="02020603050405020304" pitchFamily="18" charset="0"/>
                <a:sym typeface="Arial"/>
              </a:rPr>
              <a:t>Locality</a:t>
            </a:r>
            <a:endParaRPr sz="2700" dirty="0">
              <a:solidFill>
                <a:srgbClr val="FF6600"/>
              </a:solidFill>
              <a:latin typeface="Times New Roman" panose="02020603050405020304" pitchFamily="18" charset="0"/>
              <a:cs typeface="Times New Roman" panose="02020603050405020304" pitchFamily="18" charset="0"/>
              <a:sym typeface="Arial"/>
            </a:endParaRPr>
          </a:p>
        </p:txBody>
      </p:sp>
      <p:sp>
        <p:nvSpPr>
          <p:cNvPr id="355" name="Google Shape;355;p44"/>
          <p:cNvSpPr txBox="1"/>
          <p:nvPr/>
        </p:nvSpPr>
        <p:spPr>
          <a:xfrm>
            <a:off x="4571999" y="1178465"/>
            <a:ext cx="4231039" cy="3275225"/>
          </a:xfrm>
          <a:prstGeom prst="rect">
            <a:avLst/>
          </a:prstGeom>
          <a:noFill/>
          <a:ln>
            <a:noFill/>
          </a:ln>
        </p:spPr>
        <p:txBody>
          <a:bodyPr spcFirstLastPara="1" wrap="square" lIns="68575" tIns="34275" rIns="68575" bIns="34275" anchor="t" anchorCtr="0">
            <a:spAutoFit/>
          </a:bodyPr>
          <a:lstStyle/>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cs typeface="Times New Roman" panose="02020603050405020304" pitchFamily="18" charset="0"/>
                <a:sym typeface="Calibri"/>
              </a:rPr>
              <a:t>Purpose: Determine whether the locality actually has an effect on the sales price.</a:t>
            </a:r>
            <a:endParaRPr sz="1800" dirty="0">
              <a:solidFill>
                <a:srgbClr val="193C8B"/>
              </a:solidFill>
              <a:latin typeface="Times New Roman" panose="02020603050405020304" pitchFamily="18" charset="0"/>
              <a:cs typeface="Times New Roman" panose="02020603050405020304" pitchFamily="18" charset="0"/>
            </a:endParaRP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Statistical Test:  T-test</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H</a:t>
            </a:r>
            <a:r>
              <a:rPr lang="en-US" altLang="zh-CN" sz="1800" dirty="0">
                <a:solidFill>
                  <a:srgbClr val="193C8B"/>
                </a:solidFill>
                <a:latin typeface="Times New Roman" panose="02020603050405020304" pitchFamily="18" charset="0"/>
                <a:ea typeface="Calibri"/>
                <a:cs typeface="Times New Roman" panose="02020603050405020304" pitchFamily="18" charset="0"/>
                <a:sym typeface="Calibri"/>
              </a:rPr>
              <a:t>0</a:t>
            </a: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 Sales prices in two locality are not significantly different.</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Result: t = 8.749, df = 245.1, p-value = 3.532e-16</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Conclusion: Locality has influence on the sales price. Apartments in locality 1 are more expensive.</a:t>
            </a:r>
          </a:p>
        </p:txBody>
      </p:sp>
      <p:grpSp>
        <p:nvGrpSpPr>
          <p:cNvPr id="2" name="Google Shape;261;p37">
            <a:extLst>
              <a:ext uri="{FF2B5EF4-FFF2-40B4-BE49-F238E27FC236}">
                <a16:creationId xmlns:a16="http://schemas.microsoft.com/office/drawing/2014/main" id="{B2CB4024-F1DB-65AF-E1C5-3F2DB78E981B}"/>
              </a:ext>
            </a:extLst>
          </p:cNvPr>
          <p:cNvGrpSpPr/>
          <p:nvPr/>
        </p:nvGrpSpPr>
        <p:grpSpPr>
          <a:xfrm>
            <a:off x="0" y="174354"/>
            <a:ext cx="4130574" cy="517725"/>
            <a:chOff x="0" y="232460"/>
            <a:chExt cx="4322945" cy="690300"/>
          </a:xfrm>
        </p:grpSpPr>
        <p:sp>
          <p:nvSpPr>
            <p:cNvPr id="3" name="Google Shape;262;p37">
              <a:extLst>
                <a:ext uri="{FF2B5EF4-FFF2-40B4-BE49-F238E27FC236}">
                  <a16:creationId xmlns:a16="http://schemas.microsoft.com/office/drawing/2014/main" id="{CA780B35-C7F9-ACEB-82C8-A2A78096FFC6}"/>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 name="Google Shape;263;p37">
              <a:extLst>
                <a:ext uri="{FF2B5EF4-FFF2-40B4-BE49-F238E27FC236}">
                  <a16:creationId xmlns:a16="http://schemas.microsoft.com/office/drawing/2014/main" id="{652AA4F4-F760-D6EC-D6BF-36592A40A716}"/>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5" name="Google Shape;264;p37">
              <a:extLst>
                <a:ext uri="{FF2B5EF4-FFF2-40B4-BE49-F238E27FC236}">
                  <a16:creationId xmlns:a16="http://schemas.microsoft.com/office/drawing/2014/main" id="{5CAEF7C3-E7D7-B1C5-6AEF-0ADC576DFE2E}"/>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6" name="Google Shape;266;p37"/>
          <p:cNvSpPr txBox="1"/>
          <p:nvPr/>
        </p:nvSpPr>
        <p:spPr>
          <a:xfrm>
            <a:off x="6056006" y="1514554"/>
            <a:ext cx="2894100" cy="392400"/>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rgbClr val="004282"/>
              </a:buClr>
              <a:buSzPts val="2100"/>
              <a:buFont typeface="Arial"/>
              <a:buChar char="•"/>
            </a:pPr>
            <a:endParaRPr sz="1100"/>
          </a:p>
        </p:txBody>
      </p:sp>
      <p:sp>
        <p:nvSpPr>
          <p:cNvPr id="3" name="文本框 2">
            <a:extLst>
              <a:ext uri="{FF2B5EF4-FFF2-40B4-BE49-F238E27FC236}">
                <a16:creationId xmlns:a16="http://schemas.microsoft.com/office/drawing/2014/main" id="{32BDB130-BFFB-511E-E6C5-14BCD7E43AB4}"/>
              </a:ext>
            </a:extLst>
          </p:cNvPr>
          <p:cNvSpPr txBox="1"/>
          <p:nvPr/>
        </p:nvSpPr>
        <p:spPr>
          <a:xfrm>
            <a:off x="4641875" y="3133195"/>
            <a:ext cx="4572001" cy="458074"/>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Most of the apartments belong to type 2 and 3.</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pic>
        <p:nvPicPr>
          <p:cNvPr id="4" name="Google Shape;309;p40">
            <a:extLst>
              <a:ext uri="{FF2B5EF4-FFF2-40B4-BE49-F238E27FC236}">
                <a16:creationId xmlns:a16="http://schemas.microsoft.com/office/drawing/2014/main" id="{78D0E2CE-9733-42EF-6670-0388A01034D4}"/>
              </a:ext>
            </a:extLst>
          </p:cNvPr>
          <p:cNvPicPr preferRelativeResize="0">
            <a:picLocks/>
          </p:cNvPicPr>
          <p:nvPr/>
        </p:nvPicPr>
        <p:blipFill>
          <a:blip r:embed="rId3"/>
          <a:srcRect/>
          <a:stretch/>
        </p:blipFill>
        <p:spPr>
          <a:xfrm>
            <a:off x="469127" y="1224500"/>
            <a:ext cx="3472675" cy="3286267"/>
          </a:xfrm>
          <a:prstGeom prst="rect">
            <a:avLst/>
          </a:prstGeom>
          <a:noFill/>
          <a:ln>
            <a:noFill/>
          </a:ln>
        </p:spPr>
      </p:pic>
      <p:graphicFrame>
        <p:nvGraphicFramePr>
          <p:cNvPr id="5" name="Google Shape;268;p37">
            <a:extLst>
              <a:ext uri="{FF2B5EF4-FFF2-40B4-BE49-F238E27FC236}">
                <a16:creationId xmlns:a16="http://schemas.microsoft.com/office/drawing/2014/main" id="{FB809A8B-2F34-6D55-7DB9-A22768B75E99}"/>
              </a:ext>
            </a:extLst>
          </p:cNvPr>
          <p:cNvGraphicFramePr/>
          <p:nvPr>
            <p:extLst>
              <p:ext uri="{D42A27DB-BD31-4B8C-83A1-F6EECF244321}">
                <p14:modId xmlns:p14="http://schemas.microsoft.com/office/powerpoint/2010/main" val="2393906749"/>
              </p:ext>
            </p:extLst>
          </p:nvPr>
        </p:nvGraphicFramePr>
        <p:xfrm>
          <a:off x="5117998" y="1710754"/>
          <a:ext cx="2999554" cy="931656"/>
        </p:xfrm>
        <a:graphic>
          <a:graphicData uri="http://schemas.openxmlformats.org/drawingml/2006/table">
            <a:tbl>
              <a:tblPr firstRow="1" bandRow="1">
                <a:noFill/>
                <a:tableStyleId>{7C7DD7C5-0E83-4834-A38A-7AB199B3B39F}</a:tableStyleId>
              </a:tblPr>
              <a:tblGrid>
                <a:gridCol w="567174">
                  <a:extLst>
                    <a:ext uri="{9D8B030D-6E8A-4147-A177-3AD203B41FA5}">
                      <a16:colId xmlns:a16="http://schemas.microsoft.com/office/drawing/2014/main" val="20000"/>
                    </a:ext>
                  </a:extLst>
                </a:gridCol>
                <a:gridCol w="608095">
                  <a:extLst>
                    <a:ext uri="{9D8B030D-6E8A-4147-A177-3AD203B41FA5}">
                      <a16:colId xmlns:a16="http://schemas.microsoft.com/office/drawing/2014/main" val="20001"/>
                    </a:ext>
                  </a:extLst>
                </a:gridCol>
                <a:gridCol w="608095">
                  <a:extLst>
                    <a:ext uri="{9D8B030D-6E8A-4147-A177-3AD203B41FA5}">
                      <a16:colId xmlns:a16="http://schemas.microsoft.com/office/drawing/2014/main" val="1749457712"/>
                    </a:ext>
                  </a:extLst>
                </a:gridCol>
                <a:gridCol w="608095">
                  <a:extLst>
                    <a:ext uri="{9D8B030D-6E8A-4147-A177-3AD203B41FA5}">
                      <a16:colId xmlns:a16="http://schemas.microsoft.com/office/drawing/2014/main" val="3034952847"/>
                    </a:ext>
                  </a:extLst>
                </a:gridCol>
                <a:gridCol w="608095">
                  <a:extLst>
                    <a:ext uri="{9D8B030D-6E8A-4147-A177-3AD203B41FA5}">
                      <a16:colId xmlns:a16="http://schemas.microsoft.com/office/drawing/2014/main" val="204886055"/>
                    </a:ext>
                  </a:extLst>
                </a:gridCol>
              </a:tblGrid>
              <a:tr h="465828">
                <a:tc>
                  <a:txBody>
                    <a:bodyPr/>
                    <a:lstStyle/>
                    <a:p>
                      <a:pPr marL="0" marR="0" lvl="0" indent="0" algn="ctr" rtl="0">
                        <a:spcBef>
                          <a:spcPts val="0"/>
                        </a:spcBef>
                        <a:spcAft>
                          <a:spcPts val="0"/>
                        </a:spcAft>
                        <a:buNone/>
                      </a:pPr>
                      <a:r>
                        <a:rPr lang="en-GB" sz="18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Type</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GB" sz="18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1</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2</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3</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4</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extLst>
                  <a:ext uri="{0D108BD9-81ED-4DB2-BD59-A6C34878D82A}">
                    <a16:rowId xmlns:a16="http://schemas.microsoft.com/office/drawing/2014/main" val="10000"/>
                  </a:ext>
                </a:extLst>
              </a:tr>
              <a:tr h="465828">
                <a:tc>
                  <a:txBody>
                    <a:bodyPr/>
                    <a:lstStyle/>
                    <a:p>
                      <a:pPr marL="0" marR="0" lvl="0" indent="0" algn="ctr" rtl="0">
                        <a:spcBef>
                          <a:spcPts val="0"/>
                        </a:spcBef>
                        <a:spcAft>
                          <a:spcPts val="0"/>
                        </a:spcAft>
                        <a:buNone/>
                      </a:pPr>
                      <a:r>
                        <a:rPr lang="en-GB" sz="18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V.10</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GB"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55</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129</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133</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55</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extLst>
                  <a:ext uri="{0D108BD9-81ED-4DB2-BD59-A6C34878D82A}">
                    <a16:rowId xmlns:a16="http://schemas.microsoft.com/office/drawing/2014/main" val="10001"/>
                  </a:ext>
                </a:extLst>
              </a:tr>
            </a:tbl>
          </a:graphicData>
        </a:graphic>
      </p:graphicFrame>
      <p:grpSp>
        <p:nvGrpSpPr>
          <p:cNvPr id="6" name="Google Shape;261;p37">
            <a:extLst>
              <a:ext uri="{FF2B5EF4-FFF2-40B4-BE49-F238E27FC236}">
                <a16:creationId xmlns:a16="http://schemas.microsoft.com/office/drawing/2014/main" id="{B592410B-C425-E9E8-FE86-8E0EA78C590E}"/>
              </a:ext>
            </a:extLst>
          </p:cNvPr>
          <p:cNvGrpSpPr/>
          <p:nvPr/>
        </p:nvGrpSpPr>
        <p:grpSpPr>
          <a:xfrm>
            <a:off x="0" y="174354"/>
            <a:ext cx="4130574" cy="517725"/>
            <a:chOff x="0" y="232460"/>
            <a:chExt cx="4322945" cy="690300"/>
          </a:xfrm>
        </p:grpSpPr>
        <p:sp>
          <p:nvSpPr>
            <p:cNvPr id="7" name="Google Shape;262;p37">
              <a:extLst>
                <a:ext uri="{FF2B5EF4-FFF2-40B4-BE49-F238E27FC236}">
                  <a16:creationId xmlns:a16="http://schemas.microsoft.com/office/drawing/2014/main" id="{713E2AA1-BCDB-80D8-87FB-C78BD71F4EC3}"/>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 name="Google Shape;263;p37">
              <a:extLst>
                <a:ext uri="{FF2B5EF4-FFF2-40B4-BE49-F238E27FC236}">
                  <a16:creationId xmlns:a16="http://schemas.microsoft.com/office/drawing/2014/main" id="{0A21F380-D371-829E-2E9D-3838BE0AC5B3}"/>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9" name="Google Shape;264;p37">
              <a:extLst>
                <a:ext uri="{FF2B5EF4-FFF2-40B4-BE49-F238E27FC236}">
                  <a16:creationId xmlns:a16="http://schemas.microsoft.com/office/drawing/2014/main" id="{CC04631A-246E-26C9-E2F0-6A8760AD63AE}"/>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
        <p:nvSpPr>
          <p:cNvPr id="2" name="Google Shape;354;p44">
            <a:extLst>
              <a:ext uri="{FF2B5EF4-FFF2-40B4-BE49-F238E27FC236}">
                <a16:creationId xmlns:a16="http://schemas.microsoft.com/office/drawing/2014/main" id="{90077138-5B42-C832-E86A-3B7920C4E6F7}"/>
              </a:ext>
            </a:extLst>
          </p:cNvPr>
          <p:cNvSpPr/>
          <p:nvPr/>
        </p:nvSpPr>
        <p:spPr>
          <a:xfrm>
            <a:off x="2060021" y="632732"/>
            <a:ext cx="5023957" cy="358200"/>
          </a:xfrm>
          <a:prstGeom prst="rect">
            <a:avLst/>
          </a:prstGeom>
          <a:noFill/>
          <a:ln>
            <a:noFill/>
          </a:ln>
        </p:spPr>
        <p:txBody>
          <a:bodyPr spcFirstLastPara="1" wrap="square" lIns="68575" tIns="34275" rIns="68575" bIns="34275" anchor="b" anchorCtr="0">
            <a:noAutofit/>
          </a:bodyPr>
          <a:lstStyle/>
          <a:p>
            <a:pPr marL="57150" marR="0" lvl="0" algn="ctr" rtl="0">
              <a:spcBef>
                <a:spcPts val="0"/>
              </a:spcBef>
              <a:spcAft>
                <a:spcPts val="0"/>
              </a:spcAft>
              <a:buClr>
                <a:srgbClr val="FF6600"/>
              </a:buClr>
              <a:buSzPts val="2700"/>
            </a:pPr>
            <a:r>
              <a:rPr lang="en-US" altLang="zh-SG" sz="2700" dirty="0">
                <a:solidFill>
                  <a:srgbClr val="FF6600"/>
                </a:solidFill>
                <a:latin typeface="Times New Roman" panose="02020603050405020304" pitchFamily="18" charset="0"/>
                <a:cs typeface="Times New Roman" panose="02020603050405020304" pitchFamily="18" charset="0"/>
                <a:sym typeface="Arial"/>
              </a:rPr>
              <a:t>Building Type</a:t>
            </a:r>
            <a:endParaRPr sz="2700" dirty="0">
              <a:solidFill>
                <a:srgbClr val="FF66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266251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7" name="图片 6">
            <a:extLst>
              <a:ext uri="{FF2B5EF4-FFF2-40B4-BE49-F238E27FC236}">
                <a16:creationId xmlns:a16="http://schemas.microsoft.com/office/drawing/2014/main" id="{257E9196-C3D3-89D5-26CA-DD3711602F68}"/>
              </a:ext>
            </a:extLst>
          </p:cNvPr>
          <p:cNvPicPr>
            <a:picLocks noChangeAspect="1"/>
          </p:cNvPicPr>
          <p:nvPr/>
        </p:nvPicPr>
        <p:blipFill>
          <a:blip r:embed="rId3"/>
          <a:srcRect/>
          <a:stretch/>
        </p:blipFill>
        <p:spPr>
          <a:xfrm>
            <a:off x="-13315" y="1178465"/>
            <a:ext cx="4585315" cy="3275225"/>
          </a:xfrm>
          <a:prstGeom prst="rect">
            <a:avLst/>
          </a:prstGeom>
        </p:spPr>
      </p:pic>
      <p:sp>
        <p:nvSpPr>
          <p:cNvPr id="354" name="Google Shape;354;p44"/>
          <p:cNvSpPr/>
          <p:nvPr/>
        </p:nvSpPr>
        <p:spPr>
          <a:xfrm>
            <a:off x="2060021" y="632732"/>
            <a:ext cx="5023957" cy="358200"/>
          </a:xfrm>
          <a:prstGeom prst="rect">
            <a:avLst/>
          </a:prstGeom>
          <a:noFill/>
          <a:ln>
            <a:noFill/>
          </a:ln>
        </p:spPr>
        <p:txBody>
          <a:bodyPr spcFirstLastPara="1" wrap="square" lIns="68575" tIns="34275" rIns="68575" bIns="34275" anchor="b" anchorCtr="0">
            <a:noAutofit/>
          </a:bodyPr>
          <a:lstStyle/>
          <a:p>
            <a:pPr marL="57150" marR="0" lvl="0" algn="ctr" rtl="0">
              <a:spcBef>
                <a:spcPts val="0"/>
              </a:spcBef>
              <a:spcAft>
                <a:spcPts val="0"/>
              </a:spcAft>
              <a:buClr>
                <a:srgbClr val="FF6600"/>
              </a:buClr>
              <a:buSzPts val="2700"/>
            </a:pPr>
            <a:r>
              <a:rPr lang="en-US" altLang="zh-SG" sz="2700" dirty="0">
                <a:solidFill>
                  <a:srgbClr val="FF6600"/>
                </a:solidFill>
                <a:latin typeface="Times New Roman" panose="02020603050405020304" pitchFamily="18" charset="0"/>
                <a:cs typeface="Times New Roman" panose="02020603050405020304" pitchFamily="18" charset="0"/>
                <a:sym typeface="Arial"/>
              </a:rPr>
              <a:t>Building Type</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2" name="Google Shape;261;p37">
            <a:extLst>
              <a:ext uri="{FF2B5EF4-FFF2-40B4-BE49-F238E27FC236}">
                <a16:creationId xmlns:a16="http://schemas.microsoft.com/office/drawing/2014/main" id="{B2CB4024-F1DB-65AF-E1C5-3F2DB78E981B}"/>
              </a:ext>
            </a:extLst>
          </p:cNvPr>
          <p:cNvGrpSpPr/>
          <p:nvPr/>
        </p:nvGrpSpPr>
        <p:grpSpPr>
          <a:xfrm>
            <a:off x="0" y="174354"/>
            <a:ext cx="4130574" cy="517725"/>
            <a:chOff x="0" y="232460"/>
            <a:chExt cx="4322945" cy="690300"/>
          </a:xfrm>
        </p:grpSpPr>
        <p:sp>
          <p:nvSpPr>
            <p:cNvPr id="3" name="Google Shape;262;p37">
              <a:extLst>
                <a:ext uri="{FF2B5EF4-FFF2-40B4-BE49-F238E27FC236}">
                  <a16:creationId xmlns:a16="http://schemas.microsoft.com/office/drawing/2014/main" id="{CA780B35-C7F9-ACEB-82C8-A2A78096FFC6}"/>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 name="Google Shape;263;p37">
              <a:extLst>
                <a:ext uri="{FF2B5EF4-FFF2-40B4-BE49-F238E27FC236}">
                  <a16:creationId xmlns:a16="http://schemas.microsoft.com/office/drawing/2014/main" id="{652AA4F4-F760-D6EC-D6BF-36592A40A716}"/>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5" name="Google Shape;264;p37">
              <a:extLst>
                <a:ext uri="{FF2B5EF4-FFF2-40B4-BE49-F238E27FC236}">
                  <a16:creationId xmlns:a16="http://schemas.microsoft.com/office/drawing/2014/main" id="{5CAEF7C3-E7D7-B1C5-6AEF-0ADC576DFE2E}"/>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
        <p:nvSpPr>
          <p:cNvPr id="6" name="Google Shape;355;p44">
            <a:extLst>
              <a:ext uri="{FF2B5EF4-FFF2-40B4-BE49-F238E27FC236}">
                <a16:creationId xmlns:a16="http://schemas.microsoft.com/office/drawing/2014/main" id="{33084A80-D9A2-C098-32D0-3913087F7FE7}"/>
              </a:ext>
            </a:extLst>
          </p:cNvPr>
          <p:cNvSpPr txBox="1"/>
          <p:nvPr/>
        </p:nvSpPr>
        <p:spPr>
          <a:xfrm>
            <a:off x="4475302" y="1178464"/>
            <a:ext cx="4300782" cy="3275225"/>
          </a:xfrm>
          <a:prstGeom prst="rect">
            <a:avLst/>
          </a:prstGeom>
          <a:noFill/>
          <a:ln>
            <a:noFill/>
          </a:ln>
        </p:spPr>
        <p:txBody>
          <a:bodyPr spcFirstLastPara="1" wrap="square" lIns="68575" tIns="34275" rIns="68575" bIns="34275" anchor="t" anchorCtr="0">
            <a:spAutoFit/>
          </a:bodyPr>
          <a:lstStyle/>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cs typeface="Times New Roman" panose="02020603050405020304" pitchFamily="18" charset="0"/>
                <a:sym typeface="Calibri"/>
              </a:rPr>
              <a:t>Purpose: Determine whether the building type actually has an effect on the sales price.</a:t>
            </a:r>
            <a:endParaRPr sz="1800" dirty="0">
              <a:solidFill>
                <a:srgbClr val="193C8B"/>
              </a:solidFill>
              <a:latin typeface="Times New Roman" panose="02020603050405020304" pitchFamily="18" charset="0"/>
              <a:cs typeface="Times New Roman" panose="02020603050405020304" pitchFamily="18" charset="0"/>
            </a:endParaRP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Statistical Test: ANOVA test</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H0: </a:t>
            </a:r>
            <a:r>
              <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rPr>
              <a:t>Sales Price stays the same under different Building Type.</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Result: df = 3, F = 90.6, p-value &lt; 2e-16</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Conclusion: Building type has influence on the sales price, which increases from type 1 to type 4.</a:t>
            </a:r>
          </a:p>
        </p:txBody>
      </p:sp>
    </p:spTree>
    <p:extLst>
      <p:ext uri="{BB962C8B-B14F-4D97-AF65-F5344CB8AC3E}">
        <p14:creationId xmlns:p14="http://schemas.microsoft.com/office/powerpoint/2010/main" val="1503100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6" name="Google Shape;266;p37"/>
          <p:cNvSpPr txBox="1"/>
          <p:nvPr/>
        </p:nvSpPr>
        <p:spPr>
          <a:xfrm>
            <a:off x="6056006" y="1514554"/>
            <a:ext cx="2894100" cy="392400"/>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rgbClr val="004282"/>
              </a:buClr>
              <a:buSzPts val="2100"/>
              <a:buFont typeface="Arial"/>
              <a:buChar char="•"/>
            </a:pPr>
            <a:endParaRPr sz="1100"/>
          </a:p>
        </p:txBody>
      </p:sp>
      <p:sp>
        <p:nvSpPr>
          <p:cNvPr id="3" name="文本框 2">
            <a:extLst>
              <a:ext uri="{FF2B5EF4-FFF2-40B4-BE49-F238E27FC236}">
                <a16:creationId xmlns:a16="http://schemas.microsoft.com/office/drawing/2014/main" id="{32BDB130-BFFB-511E-E6C5-14BCD7E43AB4}"/>
              </a:ext>
            </a:extLst>
          </p:cNvPr>
          <p:cNvSpPr txBox="1"/>
          <p:nvPr/>
        </p:nvSpPr>
        <p:spPr>
          <a:xfrm>
            <a:off x="3959649" y="2571750"/>
            <a:ext cx="4990457" cy="1704569"/>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Usually, the interest rate for loan is 15%, while 12% in rare case.</a:t>
            </a:r>
          </a:p>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Changes in interest rates can sensitively reflect the supply and demand of funds in the financial market.</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graphicFrame>
        <p:nvGraphicFramePr>
          <p:cNvPr id="5" name="Google Shape;268;p37">
            <a:extLst>
              <a:ext uri="{FF2B5EF4-FFF2-40B4-BE49-F238E27FC236}">
                <a16:creationId xmlns:a16="http://schemas.microsoft.com/office/drawing/2014/main" id="{FB809A8B-2F34-6D55-7DB9-A22768B75E99}"/>
              </a:ext>
            </a:extLst>
          </p:cNvPr>
          <p:cNvGraphicFramePr/>
          <p:nvPr>
            <p:extLst>
              <p:ext uri="{D42A27DB-BD31-4B8C-83A1-F6EECF244321}">
                <p14:modId xmlns:p14="http://schemas.microsoft.com/office/powerpoint/2010/main" val="3309853823"/>
              </p:ext>
            </p:extLst>
          </p:nvPr>
        </p:nvGraphicFramePr>
        <p:xfrm>
          <a:off x="4955099" y="1437955"/>
          <a:ext cx="2999554" cy="931656"/>
        </p:xfrm>
        <a:graphic>
          <a:graphicData uri="http://schemas.openxmlformats.org/drawingml/2006/table">
            <a:tbl>
              <a:tblPr firstRow="1" bandRow="1">
                <a:noFill/>
                <a:tableStyleId>{7C7DD7C5-0E83-4834-A38A-7AB199B3B39F}</a:tableStyleId>
              </a:tblPr>
              <a:tblGrid>
                <a:gridCol w="567174">
                  <a:extLst>
                    <a:ext uri="{9D8B030D-6E8A-4147-A177-3AD203B41FA5}">
                      <a16:colId xmlns:a16="http://schemas.microsoft.com/office/drawing/2014/main" val="20000"/>
                    </a:ext>
                  </a:extLst>
                </a:gridCol>
                <a:gridCol w="608095">
                  <a:extLst>
                    <a:ext uri="{9D8B030D-6E8A-4147-A177-3AD203B41FA5}">
                      <a16:colId xmlns:a16="http://schemas.microsoft.com/office/drawing/2014/main" val="20001"/>
                    </a:ext>
                  </a:extLst>
                </a:gridCol>
                <a:gridCol w="608095">
                  <a:extLst>
                    <a:ext uri="{9D8B030D-6E8A-4147-A177-3AD203B41FA5}">
                      <a16:colId xmlns:a16="http://schemas.microsoft.com/office/drawing/2014/main" val="1749457712"/>
                    </a:ext>
                  </a:extLst>
                </a:gridCol>
                <a:gridCol w="608095">
                  <a:extLst>
                    <a:ext uri="{9D8B030D-6E8A-4147-A177-3AD203B41FA5}">
                      <a16:colId xmlns:a16="http://schemas.microsoft.com/office/drawing/2014/main" val="3034952847"/>
                    </a:ext>
                  </a:extLst>
                </a:gridCol>
                <a:gridCol w="608095">
                  <a:extLst>
                    <a:ext uri="{9D8B030D-6E8A-4147-A177-3AD203B41FA5}">
                      <a16:colId xmlns:a16="http://schemas.microsoft.com/office/drawing/2014/main" val="204886055"/>
                    </a:ext>
                  </a:extLst>
                </a:gridCol>
              </a:tblGrid>
              <a:tr h="465828">
                <a:tc>
                  <a:txBody>
                    <a:bodyPr/>
                    <a:lstStyle/>
                    <a:p>
                      <a:pPr marL="0" marR="0" lvl="0" indent="0" algn="ctr" rtl="0">
                        <a:spcBef>
                          <a:spcPts val="0"/>
                        </a:spcBef>
                        <a:spcAft>
                          <a:spcPts val="0"/>
                        </a:spcAft>
                        <a:buNone/>
                      </a:pPr>
                      <a:r>
                        <a:rPr lang="en-GB" sz="18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Type</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GB" sz="18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11</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12</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14</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15</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solidFill>
                      <a:srgbClr val="8DA9DB"/>
                    </a:solidFill>
                  </a:tcPr>
                </a:tc>
                <a:extLst>
                  <a:ext uri="{0D108BD9-81ED-4DB2-BD59-A6C34878D82A}">
                    <a16:rowId xmlns:a16="http://schemas.microsoft.com/office/drawing/2014/main" val="10000"/>
                  </a:ext>
                </a:extLst>
              </a:tr>
              <a:tr h="465828">
                <a:tc>
                  <a:txBody>
                    <a:bodyPr/>
                    <a:lstStyle/>
                    <a:p>
                      <a:pPr marL="0" marR="0" lvl="0" indent="0" algn="ctr" rtl="0">
                        <a:spcBef>
                          <a:spcPts val="0"/>
                        </a:spcBef>
                        <a:spcAft>
                          <a:spcPts val="0"/>
                        </a:spcAft>
                        <a:buNone/>
                      </a:pPr>
                      <a:r>
                        <a:rPr lang="en-GB" sz="18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V.20</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GB"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66</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8</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58</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tc>
                  <a:txBody>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240</a:t>
                      </a:r>
                      <a:endParaRPr sz="1800" dirty="0">
                        <a:solidFill>
                          <a:schemeClr val="tx1"/>
                        </a:solidFill>
                        <a:latin typeface="Times New Roman" panose="02020603050405020304" pitchFamily="18" charset="0"/>
                        <a:cs typeface="Times New Roman" panose="02020603050405020304" pitchFamily="18" charset="0"/>
                      </a:endParaRPr>
                    </a:p>
                  </a:txBody>
                  <a:tcPr marL="4775" marR="4775" marT="4775" marB="0" anchor="ctr"/>
                </a:tc>
                <a:extLst>
                  <a:ext uri="{0D108BD9-81ED-4DB2-BD59-A6C34878D82A}">
                    <a16:rowId xmlns:a16="http://schemas.microsoft.com/office/drawing/2014/main" val="10001"/>
                  </a:ext>
                </a:extLst>
              </a:tr>
            </a:tbl>
          </a:graphicData>
        </a:graphic>
      </p:graphicFrame>
      <p:grpSp>
        <p:nvGrpSpPr>
          <p:cNvPr id="6" name="Google Shape;261;p37">
            <a:extLst>
              <a:ext uri="{FF2B5EF4-FFF2-40B4-BE49-F238E27FC236}">
                <a16:creationId xmlns:a16="http://schemas.microsoft.com/office/drawing/2014/main" id="{F0B71B1B-7213-DB1F-0CA6-59E00E3E7CF9}"/>
              </a:ext>
            </a:extLst>
          </p:cNvPr>
          <p:cNvGrpSpPr/>
          <p:nvPr/>
        </p:nvGrpSpPr>
        <p:grpSpPr>
          <a:xfrm>
            <a:off x="0" y="174354"/>
            <a:ext cx="4130574" cy="517725"/>
            <a:chOff x="0" y="232460"/>
            <a:chExt cx="4322945" cy="690300"/>
          </a:xfrm>
        </p:grpSpPr>
        <p:sp>
          <p:nvSpPr>
            <p:cNvPr id="7" name="Google Shape;262;p37">
              <a:extLst>
                <a:ext uri="{FF2B5EF4-FFF2-40B4-BE49-F238E27FC236}">
                  <a16:creationId xmlns:a16="http://schemas.microsoft.com/office/drawing/2014/main" id="{093A84F5-2FCB-DEFC-ED97-DAFA74798EE3}"/>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 name="Google Shape;263;p37">
              <a:extLst>
                <a:ext uri="{FF2B5EF4-FFF2-40B4-BE49-F238E27FC236}">
                  <a16:creationId xmlns:a16="http://schemas.microsoft.com/office/drawing/2014/main" id="{82661E69-FCA6-3575-7CEE-10CED1E09E5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9" name="Google Shape;264;p37">
              <a:extLst>
                <a:ext uri="{FF2B5EF4-FFF2-40B4-BE49-F238E27FC236}">
                  <a16:creationId xmlns:a16="http://schemas.microsoft.com/office/drawing/2014/main" id="{ADC39AE2-7387-0AC7-792A-90D20708400E}"/>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
        <p:nvSpPr>
          <p:cNvPr id="4" name="Google Shape;354;p44">
            <a:extLst>
              <a:ext uri="{FF2B5EF4-FFF2-40B4-BE49-F238E27FC236}">
                <a16:creationId xmlns:a16="http://schemas.microsoft.com/office/drawing/2014/main" id="{4FC7ED51-8037-A0D7-FDC5-B9A629B82BEE}"/>
              </a:ext>
            </a:extLst>
          </p:cNvPr>
          <p:cNvSpPr/>
          <p:nvPr/>
        </p:nvSpPr>
        <p:spPr>
          <a:xfrm>
            <a:off x="2060021" y="632732"/>
            <a:ext cx="5023957" cy="358200"/>
          </a:xfrm>
          <a:prstGeom prst="rect">
            <a:avLst/>
          </a:prstGeom>
          <a:noFill/>
          <a:ln>
            <a:noFill/>
          </a:ln>
        </p:spPr>
        <p:txBody>
          <a:bodyPr spcFirstLastPara="1" wrap="square" lIns="68575" tIns="34275" rIns="68575" bIns="34275" anchor="b" anchorCtr="0">
            <a:noAutofit/>
          </a:bodyPr>
          <a:lstStyle/>
          <a:p>
            <a:pPr marL="57150" marR="0" lvl="0" algn="ctr" rtl="0">
              <a:spcBef>
                <a:spcPts val="0"/>
              </a:spcBef>
              <a:spcAft>
                <a:spcPts val="0"/>
              </a:spcAft>
              <a:buClr>
                <a:srgbClr val="FF6600"/>
              </a:buClr>
              <a:buSzPts val="2700"/>
            </a:pPr>
            <a:r>
              <a:rPr lang="en-US" altLang="zh-SG" sz="2700" dirty="0">
                <a:solidFill>
                  <a:srgbClr val="FF6600"/>
                </a:solidFill>
                <a:latin typeface="Times New Roman" panose="02020603050405020304" pitchFamily="18" charset="0"/>
                <a:cs typeface="Times New Roman" panose="02020603050405020304" pitchFamily="18" charset="0"/>
                <a:sym typeface="Arial"/>
              </a:rPr>
              <a:t>Loan Interest </a:t>
            </a:r>
            <a:r>
              <a:rPr lang="en-US" altLang="zh-SG" sz="2700" dirty="0">
                <a:solidFill>
                  <a:srgbClr val="FF6600"/>
                </a:solidFill>
                <a:latin typeface="Times New Roman" panose="02020603050405020304" pitchFamily="18" charset="0"/>
                <a:cs typeface="Times New Roman" panose="02020603050405020304" pitchFamily="18" charset="0"/>
              </a:rPr>
              <a:t>Rate</a:t>
            </a:r>
            <a:endParaRPr sz="2700" dirty="0">
              <a:solidFill>
                <a:srgbClr val="FF6600"/>
              </a:solidFill>
              <a:latin typeface="Times New Roman" panose="02020603050405020304" pitchFamily="18" charset="0"/>
              <a:cs typeface="Times New Roman" panose="02020603050405020304" pitchFamily="18" charset="0"/>
              <a:sym typeface="Arial"/>
            </a:endParaRPr>
          </a:p>
        </p:txBody>
      </p:sp>
      <p:pic>
        <p:nvPicPr>
          <p:cNvPr id="11" name="图片 10">
            <a:extLst>
              <a:ext uri="{FF2B5EF4-FFF2-40B4-BE49-F238E27FC236}">
                <a16:creationId xmlns:a16="http://schemas.microsoft.com/office/drawing/2014/main" id="{278B96AE-3E44-7045-E536-2F15FE137155}"/>
              </a:ext>
            </a:extLst>
          </p:cNvPr>
          <p:cNvPicPr>
            <a:picLocks noChangeAspect="1"/>
          </p:cNvPicPr>
          <p:nvPr/>
        </p:nvPicPr>
        <p:blipFill>
          <a:blip r:embed="rId3"/>
          <a:stretch>
            <a:fillRect/>
          </a:stretch>
        </p:blipFill>
        <p:spPr>
          <a:xfrm>
            <a:off x="238706" y="1232452"/>
            <a:ext cx="3498076" cy="3498076"/>
          </a:xfrm>
          <a:prstGeom prst="rect">
            <a:avLst/>
          </a:prstGeom>
        </p:spPr>
      </p:pic>
    </p:spTree>
    <p:extLst>
      <p:ext uri="{BB962C8B-B14F-4D97-AF65-F5344CB8AC3E}">
        <p14:creationId xmlns:p14="http://schemas.microsoft.com/office/powerpoint/2010/main" val="201714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Shape 143"/>
        <p:cNvGrpSpPr/>
        <p:nvPr/>
      </p:nvGrpSpPr>
      <p:grpSpPr>
        <a:xfrm>
          <a:off x="0" y="0"/>
          <a:ext cx="0" cy="0"/>
          <a:chOff x="0" y="0"/>
          <a:chExt cx="0" cy="0"/>
        </a:xfrm>
      </p:grpSpPr>
      <p:sp>
        <p:nvSpPr>
          <p:cNvPr id="144" name="Google Shape;144;p26"/>
          <p:cNvSpPr txBox="1"/>
          <p:nvPr/>
        </p:nvSpPr>
        <p:spPr>
          <a:xfrm>
            <a:off x="3228654" y="331341"/>
            <a:ext cx="2481209" cy="5770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3300">
                <a:solidFill>
                  <a:schemeClr val="lt1"/>
                </a:solidFill>
                <a:latin typeface="Times New Roman"/>
                <a:ea typeface="Times New Roman"/>
                <a:cs typeface="Times New Roman"/>
                <a:sym typeface="Times New Roman"/>
              </a:rPr>
              <a:t>Content</a:t>
            </a:r>
            <a:endParaRPr sz="3300">
              <a:solidFill>
                <a:schemeClr val="lt1"/>
              </a:solidFill>
              <a:latin typeface="Times New Roman"/>
              <a:ea typeface="Times New Roman"/>
              <a:cs typeface="Times New Roman"/>
              <a:sym typeface="Times New Roman"/>
            </a:endParaRPr>
          </a:p>
        </p:txBody>
      </p:sp>
      <p:grpSp>
        <p:nvGrpSpPr>
          <p:cNvPr id="145" name="Google Shape;145;p26"/>
          <p:cNvGrpSpPr/>
          <p:nvPr/>
        </p:nvGrpSpPr>
        <p:grpSpPr>
          <a:xfrm>
            <a:off x="2223734" y="1238885"/>
            <a:ext cx="5128640" cy="531900"/>
            <a:chOff x="6717570" y="1908040"/>
            <a:chExt cx="6838187" cy="709200"/>
          </a:xfrm>
        </p:grpSpPr>
        <p:sp>
          <p:nvSpPr>
            <p:cNvPr id="146" name="Google Shape;146;p26"/>
            <p:cNvSpPr/>
            <p:nvPr/>
          </p:nvSpPr>
          <p:spPr>
            <a:xfrm>
              <a:off x="6717570" y="1908040"/>
              <a:ext cx="709200" cy="709200"/>
            </a:xfrm>
            <a:prstGeom prst="roundRect">
              <a:avLst>
                <a:gd name="adj" fmla="val 16667"/>
              </a:avLst>
            </a:prstGeom>
            <a:solidFill>
              <a:srgbClr val="FF6600"/>
            </a:solidFill>
            <a:ln w="19050" cap="flat" cmpd="sng">
              <a:solidFill>
                <a:srgbClr val="FF6600"/>
              </a:solidFill>
              <a:prstDash val="solid"/>
              <a:bevel/>
              <a:headEnd type="none" w="sm" len="sm"/>
              <a:tailEnd type="none" w="sm" len="sm"/>
            </a:ln>
          </p:spPr>
          <p:txBody>
            <a:bodyPr spcFirstLastPara="1" wrap="square" lIns="91425" tIns="45725" rIns="91425" bIns="45725" anchor="ctr" anchorCtr="1">
              <a:noAutofit/>
            </a:bodyPr>
            <a:lstStyle/>
            <a:p>
              <a:pPr marL="0" marR="0" lvl="0" indent="0" algn="ctr" rtl="0">
                <a:spcBef>
                  <a:spcPts val="0"/>
                </a:spcBef>
                <a:spcAft>
                  <a:spcPts val="0"/>
                </a:spcAft>
                <a:buNone/>
              </a:pPr>
              <a:r>
                <a:rPr lang="en-GB" sz="2400">
                  <a:solidFill>
                    <a:schemeClr val="lt1"/>
                  </a:solidFill>
                  <a:latin typeface="Times New Roman"/>
                  <a:ea typeface="Times New Roman"/>
                  <a:cs typeface="Times New Roman"/>
                  <a:sym typeface="Times New Roman"/>
                </a:rPr>
                <a:t>1</a:t>
              </a:r>
              <a:endParaRPr sz="1100"/>
            </a:p>
          </p:txBody>
        </p:sp>
        <p:sp>
          <p:nvSpPr>
            <p:cNvPr id="147" name="Google Shape;147;p26"/>
            <p:cNvSpPr txBox="1"/>
            <p:nvPr/>
          </p:nvSpPr>
          <p:spPr>
            <a:xfrm>
              <a:off x="7568657" y="1951014"/>
              <a:ext cx="5987100" cy="585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dirty="0">
                  <a:solidFill>
                    <a:schemeClr val="lt1"/>
                  </a:solidFill>
                  <a:latin typeface="Times New Roman"/>
                  <a:ea typeface="Times New Roman"/>
                  <a:cs typeface="Times New Roman"/>
                  <a:sym typeface="Times New Roman"/>
                </a:rPr>
                <a:t>Overview of the Business Problem</a:t>
              </a:r>
              <a:endParaRPr sz="2400" dirty="0">
                <a:solidFill>
                  <a:schemeClr val="lt1"/>
                </a:solidFill>
                <a:latin typeface="Times New Roman"/>
                <a:ea typeface="Times New Roman"/>
                <a:cs typeface="Times New Roman"/>
                <a:sym typeface="Times New Roman"/>
              </a:endParaRPr>
            </a:p>
          </p:txBody>
        </p:sp>
      </p:grpSp>
      <p:grpSp>
        <p:nvGrpSpPr>
          <p:cNvPr id="151" name="Google Shape;151;p26"/>
          <p:cNvGrpSpPr/>
          <p:nvPr/>
        </p:nvGrpSpPr>
        <p:grpSpPr>
          <a:xfrm>
            <a:off x="2223734" y="4098532"/>
            <a:ext cx="4161167" cy="531908"/>
            <a:chOff x="5244905" y="5679671"/>
            <a:chExt cx="5548223" cy="709211"/>
          </a:xfrm>
        </p:grpSpPr>
        <p:sp>
          <p:nvSpPr>
            <p:cNvPr id="152" name="Google Shape;152;p26"/>
            <p:cNvSpPr/>
            <p:nvPr/>
          </p:nvSpPr>
          <p:spPr>
            <a:xfrm>
              <a:off x="5244905" y="5679671"/>
              <a:ext cx="709210" cy="709211"/>
            </a:xfrm>
            <a:prstGeom prst="roundRect">
              <a:avLst>
                <a:gd name="adj" fmla="val 16667"/>
              </a:avLst>
            </a:prstGeom>
            <a:solidFill>
              <a:srgbClr val="FF6600"/>
            </a:solidFill>
            <a:ln w="19050" cap="flat" cmpd="sng">
              <a:solidFill>
                <a:srgbClr val="FF6600"/>
              </a:solidFill>
              <a:prstDash val="solid"/>
              <a:bevel/>
              <a:headEnd type="none" w="sm" len="sm"/>
              <a:tailEnd type="none" w="sm" len="sm"/>
            </a:ln>
          </p:spPr>
          <p:txBody>
            <a:bodyPr spcFirstLastPara="1" wrap="square" lIns="91425" tIns="45725" rIns="91425" bIns="45725" anchor="ctr" anchorCtr="1">
              <a:noAutofit/>
            </a:bodyPr>
            <a:lstStyle/>
            <a:p>
              <a:pPr marL="0" marR="0" lvl="0" indent="0" algn="ctr" rtl="0">
                <a:spcBef>
                  <a:spcPts val="0"/>
                </a:spcBef>
                <a:spcAft>
                  <a:spcPts val="0"/>
                </a:spcAft>
                <a:buNone/>
              </a:pPr>
              <a:r>
                <a:rPr lang="en-GB" sz="2400" dirty="0">
                  <a:solidFill>
                    <a:schemeClr val="lt1"/>
                  </a:solidFill>
                  <a:latin typeface="Times New Roman"/>
                  <a:ea typeface="Times New Roman"/>
                  <a:cs typeface="Times New Roman"/>
                  <a:sym typeface="Times New Roman"/>
                </a:rPr>
                <a:t>4</a:t>
              </a:r>
              <a:endParaRPr sz="1100" dirty="0"/>
            </a:p>
          </p:txBody>
        </p:sp>
        <p:sp>
          <p:nvSpPr>
            <p:cNvPr id="153" name="Google Shape;153;p26"/>
            <p:cNvSpPr txBox="1"/>
            <p:nvPr/>
          </p:nvSpPr>
          <p:spPr>
            <a:xfrm>
              <a:off x="6096000" y="5741888"/>
              <a:ext cx="4697128" cy="58477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dirty="0">
                  <a:solidFill>
                    <a:schemeClr val="lt1"/>
                  </a:solidFill>
                  <a:latin typeface="Times New Roman"/>
                  <a:ea typeface="Times New Roman"/>
                  <a:cs typeface="Times New Roman"/>
                  <a:sym typeface="Times New Roman"/>
                </a:rPr>
                <a:t>Recommendations</a:t>
              </a:r>
              <a:endParaRPr sz="2400" dirty="0">
                <a:solidFill>
                  <a:schemeClr val="lt1"/>
                </a:solidFill>
                <a:latin typeface="Times New Roman"/>
                <a:ea typeface="Times New Roman"/>
                <a:cs typeface="Times New Roman"/>
                <a:sym typeface="Times New Roman"/>
              </a:endParaRPr>
            </a:p>
          </p:txBody>
        </p:sp>
      </p:grpSp>
      <p:grpSp>
        <p:nvGrpSpPr>
          <p:cNvPr id="154" name="Google Shape;154;p26"/>
          <p:cNvGrpSpPr/>
          <p:nvPr/>
        </p:nvGrpSpPr>
        <p:grpSpPr>
          <a:xfrm>
            <a:off x="2223734" y="2167759"/>
            <a:ext cx="5269271" cy="531908"/>
            <a:chOff x="5244905" y="3689437"/>
            <a:chExt cx="7025695" cy="709211"/>
          </a:xfrm>
        </p:grpSpPr>
        <p:sp>
          <p:nvSpPr>
            <p:cNvPr id="155" name="Google Shape;155;p26"/>
            <p:cNvSpPr/>
            <p:nvPr/>
          </p:nvSpPr>
          <p:spPr>
            <a:xfrm>
              <a:off x="5244905" y="3689437"/>
              <a:ext cx="709210" cy="709211"/>
            </a:xfrm>
            <a:prstGeom prst="roundRect">
              <a:avLst>
                <a:gd name="adj" fmla="val 16667"/>
              </a:avLst>
            </a:prstGeom>
            <a:solidFill>
              <a:srgbClr val="FF6600"/>
            </a:solidFill>
            <a:ln w="19050" cap="flat" cmpd="sng">
              <a:solidFill>
                <a:srgbClr val="FF6600"/>
              </a:solidFill>
              <a:prstDash val="solid"/>
              <a:bevel/>
              <a:headEnd type="none" w="sm" len="sm"/>
              <a:tailEnd type="none" w="sm" len="sm"/>
            </a:ln>
          </p:spPr>
          <p:txBody>
            <a:bodyPr spcFirstLastPara="1" wrap="square" lIns="91425" tIns="45725" rIns="91425" bIns="45725" anchor="ctr" anchorCtr="1">
              <a:noAutofit/>
            </a:bodyPr>
            <a:lstStyle/>
            <a:p>
              <a:pPr marL="0" marR="0" lvl="0" indent="0" algn="ctr" rtl="0">
                <a:spcBef>
                  <a:spcPts val="0"/>
                </a:spcBef>
                <a:spcAft>
                  <a:spcPts val="0"/>
                </a:spcAft>
                <a:buNone/>
              </a:pPr>
              <a:r>
                <a:rPr lang="en-GB" sz="2400" dirty="0">
                  <a:solidFill>
                    <a:schemeClr val="lt1"/>
                  </a:solidFill>
                  <a:latin typeface="Times New Roman"/>
                  <a:ea typeface="Times New Roman"/>
                  <a:cs typeface="Times New Roman"/>
                  <a:sym typeface="Times New Roman"/>
                </a:rPr>
                <a:t>2</a:t>
              </a:r>
              <a:endParaRPr sz="1100" dirty="0"/>
            </a:p>
          </p:txBody>
        </p:sp>
        <p:sp>
          <p:nvSpPr>
            <p:cNvPr id="156" name="Google Shape;156;p26"/>
            <p:cNvSpPr txBox="1"/>
            <p:nvPr/>
          </p:nvSpPr>
          <p:spPr>
            <a:xfrm>
              <a:off x="6096000" y="3780450"/>
              <a:ext cx="6174600" cy="5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dirty="0">
                  <a:solidFill>
                    <a:schemeClr val="lt1"/>
                  </a:solidFill>
                  <a:latin typeface="Times New Roman"/>
                  <a:ea typeface="Times New Roman"/>
                  <a:cs typeface="Times New Roman"/>
                  <a:sym typeface="Times New Roman"/>
                </a:rPr>
                <a:t>Data Analysis</a:t>
              </a:r>
              <a:endParaRPr sz="2400" dirty="0">
                <a:solidFill>
                  <a:schemeClr val="lt1"/>
                </a:solidFill>
                <a:latin typeface="Arial"/>
                <a:ea typeface="Arial"/>
                <a:cs typeface="Arial"/>
                <a:sym typeface="Arial"/>
              </a:endParaRPr>
            </a:p>
          </p:txBody>
        </p:sp>
      </p:grpSp>
      <p:grpSp>
        <p:nvGrpSpPr>
          <p:cNvPr id="157" name="Google Shape;157;p26"/>
          <p:cNvGrpSpPr/>
          <p:nvPr/>
        </p:nvGrpSpPr>
        <p:grpSpPr>
          <a:xfrm>
            <a:off x="2223734" y="3106762"/>
            <a:ext cx="5448689" cy="531908"/>
            <a:chOff x="5244905" y="4708460"/>
            <a:chExt cx="7264918" cy="709211"/>
          </a:xfrm>
        </p:grpSpPr>
        <p:sp>
          <p:nvSpPr>
            <p:cNvPr id="158" name="Google Shape;158;p26"/>
            <p:cNvSpPr/>
            <p:nvPr/>
          </p:nvSpPr>
          <p:spPr>
            <a:xfrm>
              <a:off x="5244905" y="4708460"/>
              <a:ext cx="709210" cy="709211"/>
            </a:xfrm>
            <a:prstGeom prst="roundRect">
              <a:avLst>
                <a:gd name="adj" fmla="val 16667"/>
              </a:avLst>
            </a:prstGeom>
            <a:solidFill>
              <a:srgbClr val="FF6600"/>
            </a:solidFill>
            <a:ln w="19050" cap="flat" cmpd="sng">
              <a:solidFill>
                <a:srgbClr val="FF6600"/>
              </a:solidFill>
              <a:prstDash val="solid"/>
              <a:bevel/>
              <a:headEnd type="none" w="sm" len="sm"/>
              <a:tailEnd type="none" w="sm" len="sm"/>
            </a:ln>
          </p:spPr>
          <p:txBody>
            <a:bodyPr spcFirstLastPara="1" wrap="square" lIns="91425" tIns="45725" rIns="91425" bIns="45725" anchor="ctr" anchorCtr="1">
              <a:noAutofit/>
            </a:bodyPr>
            <a:lstStyle/>
            <a:p>
              <a:pPr marL="0" marR="0" lvl="0" indent="0" algn="ctr" rtl="0">
                <a:spcBef>
                  <a:spcPts val="0"/>
                </a:spcBef>
                <a:spcAft>
                  <a:spcPts val="0"/>
                </a:spcAft>
                <a:buNone/>
              </a:pPr>
              <a:r>
                <a:rPr lang="en-GB" sz="2400" dirty="0">
                  <a:solidFill>
                    <a:schemeClr val="lt1"/>
                  </a:solidFill>
                  <a:latin typeface="Times New Roman"/>
                  <a:ea typeface="Times New Roman"/>
                  <a:cs typeface="Times New Roman"/>
                  <a:sym typeface="Times New Roman"/>
                </a:rPr>
                <a:t>3</a:t>
              </a:r>
              <a:endParaRPr sz="1100" dirty="0"/>
            </a:p>
          </p:txBody>
        </p:sp>
        <p:sp>
          <p:nvSpPr>
            <p:cNvPr id="159" name="Google Shape;159;p26"/>
            <p:cNvSpPr txBox="1"/>
            <p:nvPr/>
          </p:nvSpPr>
          <p:spPr>
            <a:xfrm>
              <a:off x="6096000" y="4745319"/>
              <a:ext cx="6413823" cy="58477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dirty="0">
                  <a:solidFill>
                    <a:schemeClr val="lt1"/>
                  </a:solidFill>
                  <a:latin typeface="Times New Roman"/>
                  <a:ea typeface="Times New Roman"/>
                  <a:cs typeface="Times New Roman"/>
                  <a:sym typeface="Times New Roman"/>
                </a:rPr>
                <a:t>Sale Price Prediction</a:t>
              </a:r>
              <a:endParaRPr sz="2400" dirty="0">
                <a:solidFill>
                  <a:schemeClr val="lt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7" name="图片 6">
            <a:extLst>
              <a:ext uri="{FF2B5EF4-FFF2-40B4-BE49-F238E27FC236}">
                <a16:creationId xmlns:a16="http://schemas.microsoft.com/office/drawing/2014/main" id="{257E9196-C3D3-89D5-26CA-DD3711602F68}"/>
              </a:ext>
            </a:extLst>
          </p:cNvPr>
          <p:cNvPicPr>
            <a:picLocks noChangeAspect="1"/>
          </p:cNvPicPr>
          <p:nvPr/>
        </p:nvPicPr>
        <p:blipFill>
          <a:blip r:embed="rId3"/>
          <a:srcRect/>
          <a:stretch/>
        </p:blipFill>
        <p:spPr>
          <a:xfrm>
            <a:off x="-68974" y="1229111"/>
            <a:ext cx="4831805" cy="3019877"/>
          </a:xfrm>
          <a:prstGeom prst="rect">
            <a:avLst/>
          </a:prstGeom>
        </p:spPr>
      </p:pic>
      <p:sp>
        <p:nvSpPr>
          <p:cNvPr id="354" name="Google Shape;354;p44"/>
          <p:cNvSpPr/>
          <p:nvPr/>
        </p:nvSpPr>
        <p:spPr>
          <a:xfrm>
            <a:off x="2060021" y="632732"/>
            <a:ext cx="5023957" cy="358200"/>
          </a:xfrm>
          <a:prstGeom prst="rect">
            <a:avLst/>
          </a:prstGeom>
          <a:noFill/>
          <a:ln>
            <a:noFill/>
          </a:ln>
        </p:spPr>
        <p:txBody>
          <a:bodyPr spcFirstLastPara="1" wrap="square" lIns="68575" tIns="34275" rIns="68575" bIns="34275" anchor="b" anchorCtr="0">
            <a:noAutofit/>
          </a:bodyPr>
          <a:lstStyle/>
          <a:p>
            <a:pPr marL="57150" marR="0" lvl="0" algn="ctr" rtl="0">
              <a:spcBef>
                <a:spcPts val="0"/>
              </a:spcBef>
              <a:spcAft>
                <a:spcPts val="0"/>
              </a:spcAft>
              <a:buClr>
                <a:srgbClr val="FF6600"/>
              </a:buClr>
              <a:buSzPts val="2700"/>
            </a:pPr>
            <a:r>
              <a:rPr lang="en-US" altLang="zh-SG" sz="2700" dirty="0">
                <a:solidFill>
                  <a:srgbClr val="FF6600"/>
                </a:solidFill>
                <a:latin typeface="Times New Roman" panose="02020603050405020304" pitchFamily="18" charset="0"/>
                <a:cs typeface="Times New Roman" panose="02020603050405020304" pitchFamily="18" charset="0"/>
                <a:sym typeface="Arial"/>
              </a:rPr>
              <a:t>Loan Interest </a:t>
            </a:r>
            <a:r>
              <a:rPr lang="en-US" altLang="zh-SG" sz="2700" dirty="0">
                <a:solidFill>
                  <a:srgbClr val="FF6600"/>
                </a:solidFill>
                <a:latin typeface="Times New Roman" panose="02020603050405020304" pitchFamily="18" charset="0"/>
                <a:cs typeface="Times New Roman" panose="02020603050405020304" pitchFamily="18" charset="0"/>
              </a:rPr>
              <a:t>Rate</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2" name="Google Shape;261;p37">
            <a:extLst>
              <a:ext uri="{FF2B5EF4-FFF2-40B4-BE49-F238E27FC236}">
                <a16:creationId xmlns:a16="http://schemas.microsoft.com/office/drawing/2014/main" id="{B2CB4024-F1DB-65AF-E1C5-3F2DB78E981B}"/>
              </a:ext>
            </a:extLst>
          </p:cNvPr>
          <p:cNvGrpSpPr/>
          <p:nvPr/>
        </p:nvGrpSpPr>
        <p:grpSpPr>
          <a:xfrm>
            <a:off x="0" y="174354"/>
            <a:ext cx="4130574" cy="517725"/>
            <a:chOff x="0" y="232460"/>
            <a:chExt cx="4322945" cy="690300"/>
          </a:xfrm>
        </p:grpSpPr>
        <p:sp>
          <p:nvSpPr>
            <p:cNvPr id="3" name="Google Shape;262;p37">
              <a:extLst>
                <a:ext uri="{FF2B5EF4-FFF2-40B4-BE49-F238E27FC236}">
                  <a16:creationId xmlns:a16="http://schemas.microsoft.com/office/drawing/2014/main" id="{CA780B35-C7F9-ACEB-82C8-A2A78096FFC6}"/>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 name="Google Shape;263;p37">
              <a:extLst>
                <a:ext uri="{FF2B5EF4-FFF2-40B4-BE49-F238E27FC236}">
                  <a16:creationId xmlns:a16="http://schemas.microsoft.com/office/drawing/2014/main" id="{652AA4F4-F760-D6EC-D6BF-36592A40A716}"/>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5" name="Google Shape;264;p37">
              <a:extLst>
                <a:ext uri="{FF2B5EF4-FFF2-40B4-BE49-F238E27FC236}">
                  <a16:creationId xmlns:a16="http://schemas.microsoft.com/office/drawing/2014/main" id="{5CAEF7C3-E7D7-B1C5-6AEF-0ADC576DFE2E}"/>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
        <p:nvSpPr>
          <p:cNvPr id="8" name="Google Shape;355;p44">
            <a:extLst>
              <a:ext uri="{FF2B5EF4-FFF2-40B4-BE49-F238E27FC236}">
                <a16:creationId xmlns:a16="http://schemas.microsoft.com/office/drawing/2014/main" id="{21A8E03B-CCE3-218C-2594-1847D82C15D1}"/>
              </a:ext>
            </a:extLst>
          </p:cNvPr>
          <p:cNvSpPr txBox="1"/>
          <p:nvPr/>
        </p:nvSpPr>
        <p:spPr>
          <a:xfrm>
            <a:off x="4571999" y="1294363"/>
            <a:ext cx="4547835" cy="3275225"/>
          </a:xfrm>
          <a:prstGeom prst="rect">
            <a:avLst/>
          </a:prstGeom>
          <a:noFill/>
          <a:ln>
            <a:noFill/>
          </a:ln>
        </p:spPr>
        <p:txBody>
          <a:bodyPr spcFirstLastPara="1" wrap="square" lIns="68575" tIns="34275" rIns="68575" bIns="34275" anchor="t" anchorCtr="0">
            <a:spAutoFit/>
          </a:bodyPr>
          <a:lstStyle/>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cs typeface="Times New Roman" panose="02020603050405020304" pitchFamily="18" charset="0"/>
                <a:sym typeface="Calibri"/>
              </a:rPr>
              <a:t>Purpose: Determine whether the interest rate for loan has an effect on the sales price.</a:t>
            </a:r>
            <a:endParaRPr sz="1800" dirty="0">
              <a:solidFill>
                <a:srgbClr val="193C8B"/>
              </a:solidFill>
              <a:latin typeface="Times New Roman" panose="02020603050405020304" pitchFamily="18" charset="0"/>
              <a:cs typeface="Times New Roman" panose="02020603050405020304" pitchFamily="18" charset="0"/>
            </a:endParaRP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Statistical Test:  ANOVA test</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H0: Sales Price stays the same under different Loan Interest</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Result: df = 3, F = 36.13, p-value &lt; 2e-16</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Conclusion: The higher the interest rate, the lower the price. </a:t>
            </a:r>
            <a:r>
              <a:rPr lang="en-GB" sz="1800" dirty="0">
                <a:solidFill>
                  <a:schemeClr val="accent2"/>
                </a:solidFill>
                <a:latin typeface="Times New Roman" panose="02020603050405020304" pitchFamily="18" charset="0"/>
                <a:ea typeface="Calibri"/>
                <a:cs typeface="Times New Roman" panose="02020603050405020304" pitchFamily="18" charset="0"/>
                <a:sym typeface="Calibri"/>
              </a:rPr>
              <a:t>There are few samples with interest rate equal to 12 so that </a:t>
            </a:r>
            <a:r>
              <a:rPr lang="en-US" sz="1800" dirty="0">
                <a:solidFill>
                  <a:schemeClr val="accent2"/>
                </a:solidFill>
                <a:latin typeface="Times New Roman" panose="02020603050405020304" pitchFamily="18" charset="0"/>
                <a:ea typeface="Calibri"/>
                <a:cs typeface="Times New Roman" panose="02020603050405020304" pitchFamily="18" charset="0"/>
                <a:sym typeface="Calibri"/>
              </a:rPr>
              <a:t>the corresponding price distribution is special.</a:t>
            </a:r>
            <a:endParaRPr lang="en-GB" sz="1800" dirty="0">
              <a:solidFill>
                <a:schemeClr val="accent2"/>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347338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3" name="Google Shape;265;p37">
            <a:extLst>
              <a:ext uri="{FF2B5EF4-FFF2-40B4-BE49-F238E27FC236}">
                <a16:creationId xmlns:a16="http://schemas.microsoft.com/office/drawing/2014/main" id="{5F4C5F0E-C776-59CC-5461-4EBD8E145659}"/>
              </a:ext>
            </a:extLst>
          </p:cNvPr>
          <p:cNvSpPr/>
          <p:nvPr/>
        </p:nvSpPr>
        <p:spPr>
          <a:xfrm>
            <a:off x="1595090" y="686175"/>
            <a:ext cx="6306409"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sym typeface="Arial"/>
              </a:rPr>
              <a:t>Preliminary Estimated Construction Cost</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5" name="Google Shape;261;p37">
            <a:extLst>
              <a:ext uri="{FF2B5EF4-FFF2-40B4-BE49-F238E27FC236}">
                <a16:creationId xmlns:a16="http://schemas.microsoft.com/office/drawing/2014/main" id="{BE6EF54A-CAA8-10AB-90DB-28C0D1573694}"/>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82639816-3FFF-8AE0-0833-1C2AB77F4E1A}"/>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7FB76C9-311F-D9E0-FFD2-D6DC266FD760}"/>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6B8EBB-9D62-6545-EDAE-CB4C7C26F069}"/>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pic>
        <p:nvPicPr>
          <p:cNvPr id="9" name="图片 8">
            <a:extLst>
              <a:ext uri="{FF2B5EF4-FFF2-40B4-BE49-F238E27FC236}">
                <a16:creationId xmlns:a16="http://schemas.microsoft.com/office/drawing/2014/main" id="{618B00AE-AEED-48E8-D995-2D29B8BC5C18}"/>
              </a:ext>
            </a:extLst>
          </p:cNvPr>
          <p:cNvPicPr>
            <a:picLocks noChangeAspect="1"/>
          </p:cNvPicPr>
          <p:nvPr/>
        </p:nvPicPr>
        <p:blipFill>
          <a:blip r:embed="rId3"/>
          <a:stretch>
            <a:fillRect/>
          </a:stretch>
        </p:blipFill>
        <p:spPr>
          <a:xfrm>
            <a:off x="254442" y="1124204"/>
            <a:ext cx="3876132" cy="3876132"/>
          </a:xfrm>
          <a:prstGeom prst="rect">
            <a:avLst/>
          </a:prstGeom>
        </p:spPr>
      </p:pic>
      <p:sp>
        <p:nvSpPr>
          <p:cNvPr id="15" name="文本框 14">
            <a:extLst>
              <a:ext uri="{FF2B5EF4-FFF2-40B4-BE49-F238E27FC236}">
                <a16:creationId xmlns:a16="http://schemas.microsoft.com/office/drawing/2014/main" id="{486828A4-8287-BD0C-B2E1-7FA869062393}"/>
              </a:ext>
            </a:extLst>
          </p:cNvPr>
          <p:cNvSpPr txBox="1"/>
          <p:nvPr/>
        </p:nvSpPr>
        <p:spPr>
          <a:xfrm>
            <a:off x="4401047" y="1124204"/>
            <a:ext cx="4572000" cy="3580917"/>
          </a:xfrm>
          <a:prstGeom prst="rect">
            <a:avLst/>
          </a:prstGeom>
          <a:noFill/>
        </p:spPr>
        <p:txBody>
          <a:bodyPr wrap="square">
            <a:spAutoFit/>
          </a:bodyPr>
          <a:lstStyle/>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rPr>
              <a:t>Statistical Test: T test</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rPr>
              <a:t>H0: Preliminary Estimated Construction Cost has no influence on Sales Price</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rPr>
              <a:t>Result: t = 24.373, p-value &lt; 2e-16</a:t>
            </a:r>
          </a:p>
          <a:p>
            <a:pPr marL="381000" indent="-285750" algn="just">
              <a:lnSpc>
                <a:spcPts val="2500"/>
              </a:lnSpc>
              <a:buClr>
                <a:srgbClr val="004282"/>
              </a:buClr>
              <a:buSzPts val="2100"/>
              <a:buFont typeface="Arial" panose="020B0604020202020204" pitchFamily="34" charset="0"/>
              <a:buChar char="•"/>
            </a:pPr>
            <a:r>
              <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rPr>
              <a:t>Conclusion: Preliminary Estimated Construction Cost has influence on Sales Price. </a:t>
            </a:r>
            <a:r>
              <a:rPr lang="en-US" altLang="zh-SG" sz="1800" dirty="0">
                <a:solidFill>
                  <a:srgbClr val="193C8B"/>
                </a:solidFill>
                <a:latin typeface="Times New Roman" panose="02020603050405020304" pitchFamily="18" charset="0"/>
                <a:ea typeface="Calibri"/>
                <a:cs typeface="Times New Roman" panose="02020603050405020304" pitchFamily="18" charset="0"/>
                <a:sym typeface="Calibri"/>
              </a:rPr>
              <a:t>A</a:t>
            </a:r>
            <a:r>
              <a:rPr lang="en-US" altLang="zh-CN" sz="1800" dirty="0">
                <a:solidFill>
                  <a:srgbClr val="193C8B"/>
                </a:solidFill>
                <a:latin typeface="Times New Roman" panose="02020603050405020304" pitchFamily="18" charset="0"/>
                <a:cs typeface="Times New Roman" panose="02020603050405020304" pitchFamily="18" charset="0"/>
              </a:rPr>
              <a:t>s it increases, the sales price will be higher as well. Precisely, their linear association is more obvious when the construction costs are relatively low.</a:t>
            </a:r>
            <a:endPar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endParaRP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endParaRPr lang="en-GB" altLang="zh-SG" sz="1400" dirty="0">
              <a:solidFill>
                <a:srgbClr val="193C8B"/>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2424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3" name="Google Shape;265;p37">
            <a:extLst>
              <a:ext uri="{FF2B5EF4-FFF2-40B4-BE49-F238E27FC236}">
                <a16:creationId xmlns:a16="http://schemas.microsoft.com/office/drawing/2014/main" id="{5F4C5F0E-C776-59CC-5461-4EBD8E145659}"/>
              </a:ext>
            </a:extLst>
          </p:cNvPr>
          <p:cNvSpPr/>
          <p:nvPr/>
        </p:nvSpPr>
        <p:spPr>
          <a:xfrm>
            <a:off x="1595090" y="686175"/>
            <a:ext cx="6306409"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sym typeface="Arial"/>
              </a:rPr>
              <a:t>Price of the unit at the beginning</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5" name="Google Shape;261;p37">
            <a:extLst>
              <a:ext uri="{FF2B5EF4-FFF2-40B4-BE49-F238E27FC236}">
                <a16:creationId xmlns:a16="http://schemas.microsoft.com/office/drawing/2014/main" id="{BE6EF54A-CAA8-10AB-90DB-28C0D1573694}"/>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82639816-3FFF-8AE0-0833-1C2AB77F4E1A}"/>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7FB76C9-311F-D9E0-FFD2-D6DC266FD760}"/>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6B8EBB-9D62-6545-EDAE-CB4C7C26F069}"/>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pic>
        <p:nvPicPr>
          <p:cNvPr id="10" name="图片 9">
            <a:extLst>
              <a:ext uri="{FF2B5EF4-FFF2-40B4-BE49-F238E27FC236}">
                <a16:creationId xmlns:a16="http://schemas.microsoft.com/office/drawing/2014/main" id="{176FAAA9-73C5-37A7-B3CF-EE7235CAA970}"/>
              </a:ext>
            </a:extLst>
          </p:cNvPr>
          <p:cNvPicPr>
            <a:picLocks noChangeAspect="1"/>
          </p:cNvPicPr>
          <p:nvPr/>
        </p:nvPicPr>
        <p:blipFill>
          <a:blip r:embed="rId3"/>
          <a:stretch>
            <a:fillRect/>
          </a:stretch>
        </p:blipFill>
        <p:spPr>
          <a:xfrm>
            <a:off x="256351" y="1124203"/>
            <a:ext cx="3906537" cy="3906537"/>
          </a:xfrm>
          <a:prstGeom prst="rect">
            <a:avLst/>
          </a:prstGeom>
        </p:spPr>
      </p:pic>
      <p:sp>
        <p:nvSpPr>
          <p:cNvPr id="11" name="文本框 10">
            <a:extLst>
              <a:ext uri="{FF2B5EF4-FFF2-40B4-BE49-F238E27FC236}">
                <a16:creationId xmlns:a16="http://schemas.microsoft.com/office/drawing/2014/main" id="{B0166AF8-8DF0-93C6-CBC6-42BA636A3EED}"/>
              </a:ext>
            </a:extLst>
          </p:cNvPr>
          <p:cNvSpPr txBox="1"/>
          <p:nvPr/>
        </p:nvSpPr>
        <p:spPr>
          <a:xfrm>
            <a:off x="4393095" y="1211668"/>
            <a:ext cx="4572000" cy="2951705"/>
          </a:xfrm>
          <a:prstGeom prst="rect">
            <a:avLst/>
          </a:prstGeom>
          <a:noFill/>
        </p:spPr>
        <p:txBody>
          <a:bodyPr wrap="square">
            <a:spAutoFit/>
          </a:bodyPr>
          <a:lstStyle/>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rPr>
              <a:t>Statistical Test: T test</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rPr>
              <a:t>H0: Price of the unit at the beginning has no influence on Sales Price</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rPr>
              <a:t>Result: t = 87.023, p-value &lt; 2e-16</a:t>
            </a:r>
          </a:p>
          <a:p>
            <a:pPr marL="381000" indent="-285750" algn="just">
              <a:lnSpc>
                <a:spcPts val="2500"/>
              </a:lnSpc>
              <a:buClr>
                <a:srgbClr val="004282"/>
              </a:buClr>
              <a:buSzPts val="2100"/>
              <a:buFont typeface="Arial" panose="020B0604020202020204" pitchFamily="34" charset="0"/>
              <a:buChar char="•"/>
            </a:pPr>
            <a:r>
              <a:rPr lang="en-GB" altLang="zh-SG" sz="1800" dirty="0">
                <a:solidFill>
                  <a:srgbClr val="193C8B"/>
                </a:solidFill>
                <a:latin typeface="Times New Roman" panose="02020603050405020304" pitchFamily="18" charset="0"/>
                <a:ea typeface="Calibri"/>
                <a:cs typeface="Times New Roman" panose="02020603050405020304" pitchFamily="18" charset="0"/>
                <a:sym typeface="Calibri"/>
              </a:rPr>
              <a:t>Conclusion: Price of the unit at beginning has influence on Sales Price. Also, the adjusted R square hits 0.9533, which means </a:t>
            </a:r>
            <a:r>
              <a:rPr lang="en-GB" altLang="zh-SG" sz="1800" dirty="0">
                <a:solidFill>
                  <a:schemeClr val="accent2"/>
                </a:solidFill>
                <a:latin typeface="Times New Roman" panose="02020603050405020304" pitchFamily="18" charset="0"/>
                <a:ea typeface="Calibri"/>
                <a:cs typeface="Times New Roman" panose="02020603050405020304" pitchFamily="18" charset="0"/>
                <a:sym typeface="Calibri"/>
              </a:rPr>
              <a:t>only this variable explain over 95.33% of the variance of the Sales Price.</a:t>
            </a:r>
            <a:endParaRPr lang="en-GB" altLang="zh-SG" sz="1400" dirty="0">
              <a:solidFill>
                <a:schemeClr val="accent2"/>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585759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3" name="Google Shape;265;p37">
            <a:extLst>
              <a:ext uri="{FF2B5EF4-FFF2-40B4-BE49-F238E27FC236}">
                <a16:creationId xmlns:a16="http://schemas.microsoft.com/office/drawing/2014/main" id="{5F4C5F0E-C776-59CC-5461-4EBD8E145659}"/>
              </a:ext>
            </a:extLst>
          </p:cNvPr>
          <p:cNvSpPr/>
          <p:nvPr/>
        </p:nvSpPr>
        <p:spPr>
          <a:xfrm>
            <a:off x="1291574" y="2392650"/>
            <a:ext cx="6306409"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rPr>
              <a:t>Is there redundancy in variables?</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5" name="Google Shape;261;p37">
            <a:extLst>
              <a:ext uri="{FF2B5EF4-FFF2-40B4-BE49-F238E27FC236}">
                <a16:creationId xmlns:a16="http://schemas.microsoft.com/office/drawing/2014/main" id="{BE6EF54A-CAA8-10AB-90DB-28C0D1573694}"/>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82639816-3FFF-8AE0-0833-1C2AB77F4E1A}"/>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7FB76C9-311F-D9E0-FFD2-D6DC266FD760}"/>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6B8EBB-9D62-6545-EDAE-CB4C7C26F069}"/>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2314073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4" name="Google Shape;354;p44"/>
          <p:cNvSpPr/>
          <p:nvPr/>
        </p:nvSpPr>
        <p:spPr>
          <a:xfrm>
            <a:off x="2060021" y="818990"/>
            <a:ext cx="5023957" cy="358200"/>
          </a:xfrm>
          <a:prstGeom prst="rect">
            <a:avLst/>
          </a:prstGeom>
          <a:noFill/>
          <a:ln>
            <a:noFill/>
          </a:ln>
        </p:spPr>
        <p:txBody>
          <a:bodyPr spcFirstLastPara="1" wrap="square" lIns="68575" tIns="34275" rIns="68575" bIns="34275" anchor="b" anchorCtr="0">
            <a:noAutofit/>
          </a:bodyPr>
          <a:lstStyle/>
          <a:p>
            <a:pPr marL="57150" marR="0" lvl="0" algn="ctr" rtl="0">
              <a:spcBef>
                <a:spcPts val="0"/>
              </a:spcBef>
              <a:spcAft>
                <a:spcPts val="0"/>
              </a:spcAft>
              <a:buClr>
                <a:srgbClr val="FF6600"/>
              </a:buClr>
              <a:buSzPts val="2700"/>
            </a:pPr>
            <a:r>
              <a:rPr lang="en-US" sz="2700" dirty="0">
                <a:solidFill>
                  <a:srgbClr val="FF6600"/>
                </a:solidFill>
                <a:latin typeface="Times New Roman" panose="02020603050405020304" pitchFamily="18" charset="0"/>
                <a:cs typeface="Times New Roman" panose="02020603050405020304" pitchFamily="18" charset="0"/>
                <a:sym typeface="Arial"/>
              </a:rPr>
              <a:t>Locality VS Building Type</a:t>
            </a:r>
            <a:endParaRPr sz="2700" dirty="0">
              <a:solidFill>
                <a:srgbClr val="FF6600"/>
              </a:solidFill>
              <a:latin typeface="Times New Roman" panose="02020603050405020304" pitchFamily="18" charset="0"/>
              <a:cs typeface="Times New Roman" panose="02020603050405020304" pitchFamily="18" charset="0"/>
              <a:sym typeface="Arial"/>
            </a:endParaRPr>
          </a:p>
        </p:txBody>
      </p:sp>
      <p:sp>
        <p:nvSpPr>
          <p:cNvPr id="355" name="Google Shape;355;p44"/>
          <p:cNvSpPr txBox="1"/>
          <p:nvPr/>
        </p:nvSpPr>
        <p:spPr>
          <a:xfrm>
            <a:off x="4457490" y="1389834"/>
            <a:ext cx="4369604" cy="3275225"/>
          </a:xfrm>
          <a:prstGeom prst="rect">
            <a:avLst/>
          </a:prstGeom>
          <a:noFill/>
          <a:ln>
            <a:noFill/>
          </a:ln>
        </p:spPr>
        <p:txBody>
          <a:bodyPr spcFirstLastPara="1" wrap="square" lIns="68575" tIns="34275" rIns="68575" bIns="34275" anchor="t" anchorCtr="0">
            <a:spAutoFit/>
          </a:bodyPr>
          <a:lstStyle/>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cs typeface="Times New Roman" panose="02020603050405020304" pitchFamily="18" charset="0"/>
                <a:sym typeface="Calibri"/>
              </a:rPr>
              <a:t>Purpose: Since these two variables both have influence on price, we test their relationship.</a:t>
            </a:r>
            <a:endParaRPr sz="1800" dirty="0">
              <a:solidFill>
                <a:srgbClr val="193C8B"/>
              </a:solidFill>
              <a:latin typeface="Times New Roman" panose="02020603050405020304" pitchFamily="18" charset="0"/>
              <a:cs typeface="Times New Roman" panose="02020603050405020304" pitchFamily="18" charset="0"/>
            </a:endParaRP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Statistical Test:  Chi-square test</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H0: Locality and Building Type are independent.</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Result: df = 3, X-square = 35.33, p-value =1.037e-07</a:t>
            </a:r>
          </a:p>
          <a:p>
            <a:pPr marL="381000" lvl="0" indent="-285750" algn="just" rtl="0">
              <a:lnSpc>
                <a:spcPts val="2500"/>
              </a:lnSpc>
              <a:spcBef>
                <a:spcPts val="0"/>
              </a:spcBef>
              <a:spcAft>
                <a:spcPts val="0"/>
              </a:spcAft>
              <a:buClr>
                <a:srgbClr val="004282"/>
              </a:buClr>
              <a:buSzPts val="2100"/>
              <a:buFont typeface="Arial" panose="020B0604020202020204" pitchFamily="34" charset="0"/>
              <a:buChar char="•"/>
            </a:pPr>
            <a:r>
              <a:rPr lang="en-GB" sz="1800" dirty="0">
                <a:solidFill>
                  <a:srgbClr val="193C8B"/>
                </a:solidFill>
                <a:latin typeface="Times New Roman" panose="02020603050405020304" pitchFamily="18" charset="0"/>
                <a:ea typeface="Calibri"/>
                <a:cs typeface="Times New Roman" panose="02020603050405020304" pitchFamily="18" charset="0"/>
                <a:sym typeface="Calibri"/>
              </a:rPr>
              <a:t>Conclusion: The locality and building type are dependent.</a:t>
            </a:r>
          </a:p>
        </p:txBody>
      </p:sp>
      <p:graphicFrame>
        <p:nvGraphicFramePr>
          <p:cNvPr id="2" name="表格 3">
            <a:extLst>
              <a:ext uri="{FF2B5EF4-FFF2-40B4-BE49-F238E27FC236}">
                <a16:creationId xmlns:a16="http://schemas.microsoft.com/office/drawing/2014/main" id="{66042AB3-7B8F-0154-E5A7-1E4218B627C7}"/>
              </a:ext>
            </a:extLst>
          </p:cNvPr>
          <p:cNvGraphicFramePr>
            <a:graphicFrameLocks noGrp="1"/>
          </p:cNvGraphicFramePr>
          <p:nvPr>
            <p:extLst>
              <p:ext uri="{D42A27DB-BD31-4B8C-83A1-F6EECF244321}">
                <p14:modId xmlns:p14="http://schemas.microsoft.com/office/powerpoint/2010/main" val="4026235614"/>
              </p:ext>
            </p:extLst>
          </p:nvPr>
        </p:nvGraphicFramePr>
        <p:xfrm>
          <a:off x="655202" y="1454303"/>
          <a:ext cx="3657600" cy="2895600"/>
        </p:xfrm>
        <a:graphic>
          <a:graphicData uri="http://schemas.openxmlformats.org/drawingml/2006/table">
            <a:tbl>
              <a:tblPr firstRow="1" bandRow="1">
                <a:tableStyleId>{7DF18680-E054-41AD-8BC1-D1AEF772440D}</a:tableStyleId>
              </a:tblPr>
              <a:tblGrid>
                <a:gridCol w="1219200">
                  <a:extLst>
                    <a:ext uri="{9D8B030D-6E8A-4147-A177-3AD203B41FA5}">
                      <a16:colId xmlns:a16="http://schemas.microsoft.com/office/drawing/2014/main" val="2343221455"/>
                    </a:ext>
                  </a:extLst>
                </a:gridCol>
                <a:gridCol w="1219200">
                  <a:extLst>
                    <a:ext uri="{9D8B030D-6E8A-4147-A177-3AD203B41FA5}">
                      <a16:colId xmlns:a16="http://schemas.microsoft.com/office/drawing/2014/main" val="4149572265"/>
                    </a:ext>
                  </a:extLst>
                </a:gridCol>
                <a:gridCol w="1219200">
                  <a:extLst>
                    <a:ext uri="{9D8B030D-6E8A-4147-A177-3AD203B41FA5}">
                      <a16:colId xmlns:a16="http://schemas.microsoft.com/office/drawing/2014/main" val="3728293193"/>
                    </a:ext>
                  </a:extLst>
                </a:gridCol>
              </a:tblGrid>
              <a:tr h="338250">
                <a:tc>
                  <a:txBody>
                    <a:bodyPr/>
                    <a:lstStyle/>
                    <a:p>
                      <a:pPr algn="r"/>
                      <a:r>
                        <a:rPr lang="en-US" altLang="zh-CN" sz="1600" dirty="0">
                          <a:solidFill>
                            <a:schemeClr val="tx1"/>
                          </a:solidFill>
                          <a:latin typeface="Times New Roman" panose="02020603050405020304" pitchFamily="18" charset="0"/>
                          <a:cs typeface="Times New Roman" panose="02020603050405020304" pitchFamily="18" charset="0"/>
                        </a:rPr>
                        <a:t>V.1</a:t>
                      </a:r>
                    </a:p>
                    <a:p>
                      <a:pPr algn="l"/>
                      <a:r>
                        <a:rPr lang="en-US" altLang="zh-CN" sz="1600" dirty="0">
                          <a:solidFill>
                            <a:schemeClr val="tx1"/>
                          </a:solidFill>
                          <a:latin typeface="Times New Roman" panose="02020603050405020304" pitchFamily="18" charset="0"/>
                          <a:cs typeface="Times New Roman" panose="02020603050405020304" pitchFamily="18" charset="0"/>
                        </a:rPr>
                        <a:t>V.10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2</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9136305"/>
                  </a:ext>
                </a:extLst>
              </a:tr>
              <a:tr h="579120">
                <a:tc>
                  <a:txBody>
                    <a:bodyPr/>
                    <a:lstStyle/>
                    <a:p>
                      <a:pPr algn="ctr"/>
                      <a:r>
                        <a:rPr lang="en-US" altLang="zh-CN" sz="1800" b="1" dirty="0">
                          <a:latin typeface="Times New Roman" panose="02020603050405020304" pitchFamily="18" charset="0"/>
                          <a:cs typeface="Times New Roman" panose="02020603050405020304" pitchFamily="18" charset="0"/>
                        </a:rPr>
                        <a:t>1</a:t>
                      </a:r>
                      <a:endParaRPr lang="zh-CN" altLang="en-US" sz="18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16</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39</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58619296"/>
                  </a:ext>
                </a:extLst>
              </a:tr>
              <a:tr h="579120">
                <a:tc>
                  <a:txBody>
                    <a:bodyPr/>
                    <a:lstStyle/>
                    <a:p>
                      <a:pPr algn="ctr"/>
                      <a:r>
                        <a:rPr lang="en-US" altLang="zh-CN" sz="1800" b="1" dirty="0">
                          <a:latin typeface="Times New Roman" panose="02020603050405020304" pitchFamily="18" charset="0"/>
                          <a:cs typeface="Times New Roman" panose="02020603050405020304" pitchFamily="18" charset="0"/>
                        </a:rPr>
                        <a:t>2</a:t>
                      </a:r>
                      <a:endParaRPr lang="zh-CN" altLang="en-US" sz="18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57</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72</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86557367"/>
                  </a:ext>
                </a:extLst>
              </a:tr>
              <a:tr h="579120">
                <a:tc>
                  <a:txBody>
                    <a:bodyPr/>
                    <a:lstStyle/>
                    <a:p>
                      <a:pPr algn="ctr"/>
                      <a:r>
                        <a:rPr lang="en-US" altLang="zh-CN" sz="1800" b="1" dirty="0">
                          <a:latin typeface="Times New Roman" panose="02020603050405020304" pitchFamily="18" charset="0"/>
                          <a:cs typeface="Times New Roman" panose="02020603050405020304" pitchFamily="18" charset="0"/>
                        </a:rPr>
                        <a:t>3</a:t>
                      </a:r>
                      <a:endParaRPr lang="zh-CN" altLang="en-US" sz="18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75</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58</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88044329"/>
                  </a:ext>
                </a:extLst>
              </a:tr>
              <a:tr h="579120">
                <a:tc>
                  <a:txBody>
                    <a:bodyPr/>
                    <a:lstStyle/>
                    <a:p>
                      <a:pPr algn="ctr"/>
                      <a:r>
                        <a:rPr lang="en-US" altLang="zh-CN" sz="1800" b="1" dirty="0">
                          <a:latin typeface="Times New Roman" panose="02020603050405020304" pitchFamily="18" charset="0"/>
                          <a:cs typeface="Times New Roman" panose="02020603050405020304" pitchFamily="18" charset="0"/>
                        </a:rPr>
                        <a:t>4</a:t>
                      </a:r>
                      <a:endParaRPr lang="zh-CN" altLang="en-US" sz="18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45</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10</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61082955"/>
                  </a:ext>
                </a:extLst>
              </a:tr>
            </a:tbl>
          </a:graphicData>
        </a:graphic>
      </p:graphicFrame>
      <p:grpSp>
        <p:nvGrpSpPr>
          <p:cNvPr id="4" name="Google Shape;261;p37">
            <a:extLst>
              <a:ext uri="{FF2B5EF4-FFF2-40B4-BE49-F238E27FC236}">
                <a16:creationId xmlns:a16="http://schemas.microsoft.com/office/drawing/2014/main" id="{82D9BAC3-2412-BF7A-49DB-0105D1964DBD}"/>
              </a:ext>
            </a:extLst>
          </p:cNvPr>
          <p:cNvGrpSpPr/>
          <p:nvPr/>
        </p:nvGrpSpPr>
        <p:grpSpPr>
          <a:xfrm>
            <a:off x="0" y="174354"/>
            <a:ext cx="4130574" cy="517725"/>
            <a:chOff x="0" y="232460"/>
            <a:chExt cx="4322945" cy="690300"/>
          </a:xfrm>
        </p:grpSpPr>
        <p:sp>
          <p:nvSpPr>
            <p:cNvPr id="5" name="Google Shape;262;p37">
              <a:extLst>
                <a:ext uri="{FF2B5EF4-FFF2-40B4-BE49-F238E27FC236}">
                  <a16:creationId xmlns:a16="http://schemas.microsoft.com/office/drawing/2014/main" id="{2A869D93-CE6E-A75F-BC41-2318BDEB267A}"/>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 name="Google Shape;263;p37">
              <a:extLst>
                <a:ext uri="{FF2B5EF4-FFF2-40B4-BE49-F238E27FC236}">
                  <a16:creationId xmlns:a16="http://schemas.microsoft.com/office/drawing/2014/main" id="{F5103DF5-C674-EB8C-9B17-0D724B53FE88}"/>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7" name="Google Shape;264;p37">
              <a:extLst>
                <a:ext uri="{FF2B5EF4-FFF2-40B4-BE49-F238E27FC236}">
                  <a16:creationId xmlns:a16="http://schemas.microsoft.com/office/drawing/2014/main" id="{7F68FF17-B59E-E363-02BB-8AEA95C188FD}"/>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673035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5" name="Google Shape;265;p37"/>
          <p:cNvSpPr/>
          <p:nvPr/>
        </p:nvSpPr>
        <p:spPr>
          <a:xfrm>
            <a:off x="1921789" y="1156354"/>
            <a:ext cx="4626244"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Numerical Variables</a:t>
            </a:r>
            <a:endParaRPr sz="2700" dirty="0">
              <a:solidFill>
                <a:srgbClr val="FF6600"/>
              </a:solidFill>
              <a:latin typeface="Arial"/>
              <a:ea typeface="Arial"/>
              <a:cs typeface="Arial"/>
              <a:sym typeface="Arial"/>
            </a:endParaRPr>
          </a:p>
        </p:txBody>
      </p:sp>
      <p:sp>
        <p:nvSpPr>
          <p:cNvPr id="266" name="Google Shape;266;p37"/>
          <p:cNvSpPr txBox="1"/>
          <p:nvPr/>
        </p:nvSpPr>
        <p:spPr>
          <a:xfrm>
            <a:off x="6056006" y="1514554"/>
            <a:ext cx="2894100" cy="392400"/>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rgbClr val="004282"/>
              </a:buClr>
              <a:buSzPts val="2100"/>
              <a:buFont typeface="Arial"/>
              <a:buChar char="•"/>
            </a:pPr>
            <a:endParaRPr sz="1100"/>
          </a:p>
        </p:txBody>
      </p:sp>
      <p:sp>
        <p:nvSpPr>
          <p:cNvPr id="5" name="文本框 4">
            <a:extLst>
              <a:ext uri="{FF2B5EF4-FFF2-40B4-BE49-F238E27FC236}">
                <a16:creationId xmlns:a16="http://schemas.microsoft.com/office/drawing/2014/main" id="{32137F2C-F874-CD49-57CD-DE7349E8DB65}"/>
              </a:ext>
            </a:extLst>
          </p:cNvPr>
          <p:cNvSpPr txBox="1"/>
          <p:nvPr/>
        </p:nvSpPr>
        <p:spPr>
          <a:xfrm>
            <a:off x="1011264" y="2064562"/>
            <a:ext cx="7121472" cy="1289071"/>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There are 25 numerical variables. The most obvious feature is the </a:t>
            </a:r>
            <a:r>
              <a:rPr lang="en-US" altLang="zh-CN" sz="1800" b="1" dirty="0">
                <a:solidFill>
                  <a:srgbClr val="193C8B"/>
                </a:solidFill>
                <a:latin typeface="Times New Roman" panose="02020603050405020304" pitchFamily="18" charset="0"/>
                <a:cs typeface="Times New Roman" panose="02020603050405020304" pitchFamily="18" charset="0"/>
              </a:rPr>
              <a:t>high correlation</a:t>
            </a:r>
            <a:r>
              <a:rPr lang="en-US" altLang="zh-CN" sz="1800" dirty="0">
                <a:solidFill>
                  <a:srgbClr val="193C8B"/>
                </a:solidFill>
                <a:latin typeface="Times New Roman" panose="02020603050405020304" pitchFamily="18" charset="0"/>
                <a:cs typeface="Times New Roman" panose="02020603050405020304" pitchFamily="18" charset="0"/>
              </a:rPr>
              <a:t> between variables which means we have to deal with </a:t>
            </a:r>
            <a:r>
              <a:rPr lang="en-US" altLang="zh-CN" sz="1800" b="1" dirty="0">
                <a:solidFill>
                  <a:srgbClr val="193C8B"/>
                </a:solidFill>
                <a:latin typeface="Times New Roman" panose="02020603050405020304" pitchFamily="18" charset="0"/>
                <a:cs typeface="Times New Roman" panose="02020603050405020304" pitchFamily="18" charset="0"/>
              </a:rPr>
              <a:t>collinearity</a:t>
            </a:r>
            <a:r>
              <a:rPr lang="en-US" altLang="zh-CN" sz="1800" dirty="0">
                <a:solidFill>
                  <a:srgbClr val="193C8B"/>
                </a:solidFill>
                <a:latin typeface="Times New Roman" panose="02020603050405020304" pitchFamily="18" charset="0"/>
                <a:cs typeface="Times New Roman" panose="02020603050405020304" pitchFamily="18" charset="0"/>
              </a:rPr>
              <a:t> when building a model. </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grpSp>
        <p:nvGrpSpPr>
          <p:cNvPr id="6" name="Google Shape;261;p37">
            <a:extLst>
              <a:ext uri="{FF2B5EF4-FFF2-40B4-BE49-F238E27FC236}">
                <a16:creationId xmlns:a16="http://schemas.microsoft.com/office/drawing/2014/main" id="{4203A3D9-F8CA-D396-2FD4-0F230825B5B9}"/>
              </a:ext>
            </a:extLst>
          </p:cNvPr>
          <p:cNvGrpSpPr/>
          <p:nvPr/>
        </p:nvGrpSpPr>
        <p:grpSpPr>
          <a:xfrm>
            <a:off x="0" y="174354"/>
            <a:ext cx="4130574" cy="517725"/>
            <a:chOff x="0" y="232460"/>
            <a:chExt cx="4322945" cy="690300"/>
          </a:xfrm>
        </p:grpSpPr>
        <p:sp>
          <p:nvSpPr>
            <p:cNvPr id="7" name="Google Shape;262;p37">
              <a:extLst>
                <a:ext uri="{FF2B5EF4-FFF2-40B4-BE49-F238E27FC236}">
                  <a16:creationId xmlns:a16="http://schemas.microsoft.com/office/drawing/2014/main" id="{0CD7184A-33B5-0D7C-FBF0-609D67B9AA24}"/>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 name="Google Shape;263;p37">
              <a:extLst>
                <a:ext uri="{FF2B5EF4-FFF2-40B4-BE49-F238E27FC236}">
                  <a16:creationId xmlns:a16="http://schemas.microsoft.com/office/drawing/2014/main" id="{8821ABA7-D76A-7A7F-D6CD-057D3D0EFCC5}"/>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9" name="Google Shape;264;p37">
              <a:extLst>
                <a:ext uri="{FF2B5EF4-FFF2-40B4-BE49-F238E27FC236}">
                  <a16:creationId xmlns:a16="http://schemas.microsoft.com/office/drawing/2014/main" id="{48C6C131-8844-BA76-AC21-AE8BB9404B8A}"/>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393889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5" name="Google Shape;265;p37"/>
          <p:cNvSpPr/>
          <p:nvPr/>
        </p:nvSpPr>
        <p:spPr>
          <a:xfrm>
            <a:off x="1131376" y="849647"/>
            <a:ext cx="6881248"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a:ea typeface="Times New Roman"/>
                <a:cs typeface="Times New Roman"/>
                <a:sym typeface="Times New Roman"/>
              </a:rPr>
              <a:t>Official exchange rate with respect to dollars </a:t>
            </a:r>
            <a:endParaRPr sz="2700" dirty="0">
              <a:solidFill>
                <a:srgbClr val="FF6600"/>
              </a:solidFill>
              <a:latin typeface="Arial"/>
              <a:ea typeface="Arial"/>
              <a:cs typeface="Arial"/>
              <a:sym typeface="Arial"/>
            </a:endParaRPr>
          </a:p>
        </p:txBody>
      </p:sp>
      <p:graphicFrame>
        <p:nvGraphicFramePr>
          <p:cNvPr id="4" name="表格 5">
            <a:extLst>
              <a:ext uri="{FF2B5EF4-FFF2-40B4-BE49-F238E27FC236}">
                <a16:creationId xmlns:a16="http://schemas.microsoft.com/office/drawing/2014/main" id="{EFBCE96B-BA25-DB76-D660-56D63951D58E}"/>
              </a:ext>
            </a:extLst>
          </p:cNvPr>
          <p:cNvGraphicFramePr>
            <a:graphicFrameLocks noGrp="1"/>
          </p:cNvGraphicFramePr>
          <p:nvPr>
            <p:extLst>
              <p:ext uri="{D42A27DB-BD31-4B8C-83A1-F6EECF244321}">
                <p14:modId xmlns:p14="http://schemas.microsoft.com/office/powerpoint/2010/main" val="365574017"/>
              </p:ext>
            </p:extLst>
          </p:nvPr>
        </p:nvGraphicFramePr>
        <p:xfrm>
          <a:off x="4751123" y="1451148"/>
          <a:ext cx="3799668" cy="2595880"/>
        </p:xfrm>
        <a:graphic>
          <a:graphicData uri="http://schemas.openxmlformats.org/drawingml/2006/table">
            <a:tbl>
              <a:tblPr firstRow="1" bandRow="1">
                <a:tableStyleId>{5FD0F851-EC5A-4D38-B0AD-8093EC10F338}</a:tableStyleId>
              </a:tblPr>
              <a:tblGrid>
                <a:gridCol w="1899834">
                  <a:extLst>
                    <a:ext uri="{9D8B030D-6E8A-4147-A177-3AD203B41FA5}">
                      <a16:colId xmlns:a16="http://schemas.microsoft.com/office/drawing/2014/main" val="444827534"/>
                    </a:ext>
                  </a:extLst>
                </a:gridCol>
                <a:gridCol w="1899834">
                  <a:extLst>
                    <a:ext uri="{9D8B030D-6E8A-4147-A177-3AD203B41FA5}">
                      <a16:colId xmlns:a16="http://schemas.microsoft.com/office/drawing/2014/main" val="3042914605"/>
                    </a:ext>
                  </a:extLst>
                </a:gridCol>
              </a:tblGrid>
              <a:tr h="370840">
                <a:tc>
                  <a:txBody>
                    <a:bodyPr/>
                    <a:lstStyle/>
                    <a:p>
                      <a:pPr algn="ctr"/>
                      <a:r>
                        <a:rPr lang="en-US" altLang="zh-CN" b="0" dirty="0"/>
                        <a:t>mean</a:t>
                      </a:r>
                      <a:endParaRPr lang="zh-CN" altLang="en-US" b="0" dirty="0"/>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b="0" dirty="0"/>
                        <a:t>5934.19</a:t>
                      </a:r>
                      <a:endParaRPr lang="zh-CN" altLang="en-US" b="0" dirty="0"/>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1269479271"/>
                  </a:ext>
                </a:extLst>
              </a:tr>
              <a:tr h="370840">
                <a:tc>
                  <a:txBody>
                    <a:bodyPr/>
                    <a:lstStyle/>
                    <a:p>
                      <a:pPr algn="ctr"/>
                      <a:r>
                        <a:rPr lang="en-US" altLang="zh-CN" dirty="0"/>
                        <a:t>std</a:t>
                      </a:r>
                      <a:endParaRPr lang="zh-CN" altLang="en-US"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dirty="0"/>
                        <a:t>3543.38</a:t>
                      </a:r>
                      <a:endParaRPr lang="zh-CN" alt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2670672452"/>
                  </a:ext>
                </a:extLst>
              </a:tr>
              <a:tr h="370840">
                <a:tc>
                  <a:txBody>
                    <a:bodyPr/>
                    <a:lstStyle/>
                    <a:p>
                      <a:pPr algn="ctr"/>
                      <a:r>
                        <a:rPr lang="en-US" altLang="zh-CN" dirty="0"/>
                        <a:t>min</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1591.75</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3430517446"/>
                  </a:ext>
                </a:extLst>
              </a:tr>
              <a:tr h="370840">
                <a:tc>
                  <a:txBody>
                    <a:bodyPr/>
                    <a:lstStyle/>
                    <a:p>
                      <a:pPr algn="ctr"/>
                      <a:r>
                        <a:rPr lang="en-US" altLang="zh-CN" dirty="0"/>
                        <a:t>25%</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1755</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918019755"/>
                  </a:ext>
                </a:extLst>
              </a:tr>
              <a:tr h="370840">
                <a:tc>
                  <a:txBody>
                    <a:bodyPr/>
                    <a:lstStyle/>
                    <a:p>
                      <a:pPr algn="ctr"/>
                      <a:r>
                        <a:rPr lang="en-US" altLang="zh-CN" dirty="0"/>
                        <a:t>50%</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8209.9</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4215121666"/>
                  </a:ext>
                </a:extLst>
              </a:tr>
              <a:tr h="370840">
                <a:tc>
                  <a:txBody>
                    <a:bodyPr/>
                    <a:lstStyle/>
                    <a:p>
                      <a:pPr algn="ctr"/>
                      <a:r>
                        <a:rPr lang="en-US" altLang="zh-CN" dirty="0"/>
                        <a:t>75%</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9137.91</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507065984"/>
                  </a:ext>
                </a:extLst>
              </a:tr>
              <a:tr h="370840">
                <a:tc>
                  <a:txBody>
                    <a:bodyPr/>
                    <a:lstStyle/>
                    <a:p>
                      <a:pPr algn="ctr"/>
                      <a:r>
                        <a:rPr lang="en-US" altLang="zh-CN" dirty="0"/>
                        <a:t>max</a:t>
                      </a:r>
                      <a:endParaRPr lang="zh-CN" altLang="en-US" dirty="0"/>
                    </a:p>
                  </a:txBody>
                  <a:tcPr anchor="ctr">
                    <a:lnR w="12700" cap="flat" cmpd="sng" algn="ctr">
                      <a:noFill/>
                      <a:prstDash val="solid"/>
                      <a:round/>
                      <a:headEnd type="none" w="med" len="med"/>
                      <a:tailEnd type="none" w="med" len="med"/>
                    </a:lnR>
                  </a:tcPr>
                </a:tc>
                <a:tc>
                  <a:txBody>
                    <a:bodyPr/>
                    <a:lstStyle/>
                    <a:p>
                      <a:pPr algn="ctr"/>
                      <a:r>
                        <a:rPr lang="en-US" altLang="zh-CN" dirty="0"/>
                        <a:t>9967.33</a:t>
                      </a:r>
                      <a:endParaRPr lang="zh-CN" altLang="en-US"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2721861124"/>
                  </a:ext>
                </a:extLst>
              </a:tr>
            </a:tbl>
          </a:graphicData>
        </a:graphic>
      </p:graphicFrame>
      <p:sp>
        <p:nvSpPr>
          <p:cNvPr id="5" name="文本框 4">
            <a:extLst>
              <a:ext uri="{FF2B5EF4-FFF2-40B4-BE49-F238E27FC236}">
                <a16:creationId xmlns:a16="http://schemas.microsoft.com/office/drawing/2014/main" id="{0F24478D-031F-47CB-8BAA-88BD8747F8DC}"/>
              </a:ext>
            </a:extLst>
          </p:cNvPr>
          <p:cNvSpPr txBox="1"/>
          <p:nvPr/>
        </p:nvSpPr>
        <p:spPr>
          <a:xfrm>
            <a:off x="4751123" y="4226308"/>
            <a:ext cx="4051914" cy="646331"/>
          </a:xfrm>
          <a:prstGeom prst="rect">
            <a:avLst/>
          </a:prstGeom>
          <a:noFill/>
        </p:spPr>
        <p:txBody>
          <a:bodyPr wrap="square" rtlCol="0">
            <a:spAutoFit/>
          </a:bodyPr>
          <a:lstStyle/>
          <a:p>
            <a:pPr algn="just"/>
            <a:r>
              <a:rPr lang="en-US" altLang="zh-CN" sz="1800" dirty="0">
                <a:solidFill>
                  <a:srgbClr val="193C8B"/>
                </a:solidFill>
                <a:latin typeface="Times New Roman" panose="02020603050405020304" pitchFamily="18" charset="0"/>
                <a:cs typeface="Times New Roman" panose="02020603050405020304" pitchFamily="18" charset="0"/>
              </a:rPr>
              <a:t>The distribution of official exchange rate is relatively sparse. </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grpSp>
        <p:nvGrpSpPr>
          <p:cNvPr id="6" name="Google Shape;261;p37">
            <a:extLst>
              <a:ext uri="{FF2B5EF4-FFF2-40B4-BE49-F238E27FC236}">
                <a16:creationId xmlns:a16="http://schemas.microsoft.com/office/drawing/2014/main" id="{28DEF2F6-C672-69BB-6FF0-9A39C9A878FB}"/>
              </a:ext>
            </a:extLst>
          </p:cNvPr>
          <p:cNvGrpSpPr/>
          <p:nvPr/>
        </p:nvGrpSpPr>
        <p:grpSpPr>
          <a:xfrm>
            <a:off x="0" y="174354"/>
            <a:ext cx="4130574" cy="517725"/>
            <a:chOff x="0" y="232460"/>
            <a:chExt cx="4322945" cy="690300"/>
          </a:xfrm>
        </p:grpSpPr>
        <p:sp>
          <p:nvSpPr>
            <p:cNvPr id="7" name="Google Shape;262;p37">
              <a:extLst>
                <a:ext uri="{FF2B5EF4-FFF2-40B4-BE49-F238E27FC236}">
                  <a16:creationId xmlns:a16="http://schemas.microsoft.com/office/drawing/2014/main" id="{A0415C13-161A-19E9-AB00-DA7CF1F423E9}"/>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 name="Google Shape;263;p37">
              <a:extLst>
                <a:ext uri="{FF2B5EF4-FFF2-40B4-BE49-F238E27FC236}">
                  <a16:creationId xmlns:a16="http://schemas.microsoft.com/office/drawing/2014/main" id="{1625A575-CA49-C7DD-206A-3DDB2927AD5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9" name="Google Shape;264;p37">
              <a:extLst>
                <a:ext uri="{FF2B5EF4-FFF2-40B4-BE49-F238E27FC236}">
                  <a16:creationId xmlns:a16="http://schemas.microsoft.com/office/drawing/2014/main" id="{FCA359CE-409C-B86A-4F30-F8F8DB2883AE}"/>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pic>
        <p:nvPicPr>
          <p:cNvPr id="10" name="图片 9">
            <a:extLst>
              <a:ext uri="{FF2B5EF4-FFF2-40B4-BE49-F238E27FC236}">
                <a16:creationId xmlns:a16="http://schemas.microsoft.com/office/drawing/2014/main" id="{21A3D084-42BE-2665-0087-27E7CD7EF8FD}"/>
              </a:ext>
            </a:extLst>
          </p:cNvPr>
          <p:cNvPicPr>
            <a:picLocks noChangeAspect="1"/>
          </p:cNvPicPr>
          <p:nvPr/>
        </p:nvPicPr>
        <p:blipFill>
          <a:blip r:embed="rId3"/>
          <a:stretch>
            <a:fillRect/>
          </a:stretch>
        </p:blipFill>
        <p:spPr>
          <a:xfrm>
            <a:off x="491620" y="1285907"/>
            <a:ext cx="3453072" cy="3453072"/>
          </a:xfrm>
          <a:prstGeom prst="rect">
            <a:avLst/>
          </a:prstGeom>
        </p:spPr>
      </p:pic>
    </p:spTree>
    <p:extLst>
      <p:ext uri="{BB962C8B-B14F-4D97-AF65-F5344CB8AC3E}">
        <p14:creationId xmlns:p14="http://schemas.microsoft.com/office/powerpoint/2010/main" val="3657841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5" name="Google Shape;265;p37"/>
          <p:cNvSpPr/>
          <p:nvPr/>
        </p:nvSpPr>
        <p:spPr>
          <a:xfrm>
            <a:off x="1944430" y="660442"/>
            <a:ext cx="4626244"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Cost at different Phases</a:t>
            </a:r>
            <a:endParaRPr sz="2700" dirty="0">
              <a:solidFill>
                <a:srgbClr val="FF6600"/>
              </a:solidFill>
              <a:latin typeface="Arial"/>
              <a:ea typeface="Arial"/>
              <a:cs typeface="Arial"/>
              <a:sym typeface="Arial"/>
            </a:endParaRPr>
          </a:p>
        </p:txBody>
      </p:sp>
      <p:graphicFrame>
        <p:nvGraphicFramePr>
          <p:cNvPr id="4" name="表格 5">
            <a:extLst>
              <a:ext uri="{FF2B5EF4-FFF2-40B4-BE49-F238E27FC236}">
                <a16:creationId xmlns:a16="http://schemas.microsoft.com/office/drawing/2014/main" id="{EFBCE96B-BA25-DB76-D660-56D63951D58E}"/>
              </a:ext>
            </a:extLst>
          </p:cNvPr>
          <p:cNvGraphicFramePr>
            <a:graphicFrameLocks noGrp="1"/>
          </p:cNvGraphicFramePr>
          <p:nvPr>
            <p:extLst>
              <p:ext uri="{D42A27DB-BD31-4B8C-83A1-F6EECF244321}">
                <p14:modId xmlns:p14="http://schemas.microsoft.com/office/powerpoint/2010/main" val="3753673251"/>
              </p:ext>
            </p:extLst>
          </p:nvPr>
        </p:nvGraphicFramePr>
        <p:xfrm>
          <a:off x="6468796" y="1280160"/>
          <a:ext cx="2460519" cy="2899928"/>
        </p:xfrm>
        <a:graphic>
          <a:graphicData uri="http://schemas.openxmlformats.org/drawingml/2006/table">
            <a:tbl>
              <a:tblPr firstRow="1" bandRow="1">
                <a:tableStyleId>{5FD0F851-EC5A-4D38-B0AD-8093EC10F338}</a:tableStyleId>
              </a:tblPr>
              <a:tblGrid>
                <a:gridCol w="820173">
                  <a:extLst>
                    <a:ext uri="{9D8B030D-6E8A-4147-A177-3AD203B41FA5}">
                      <a16:colId xmlns:a16="http://schemas.microsoft.com/office/drawing/2014/main" val="444827534"/>
                    </a:ext>
                  </a:extLst>
                </a:gridCol>
                <a:gridCol w="820173">
                  <a:extLst>
                    <a:ext uri="{9D8B030D-6E8A-4147-A177-3AD203B41FA5}">
                      <a16:colId xmlns:a16="http://schemas.microsoft.com/office/drawing/2014/main" val="3042914605"/>
                    </a:ext>
                  </a:extLst>
                </a:gridCol>
                <a:gridCol w="820173">
                  <a:extLst>
                    <a:ext uri="{9D8B030D-6E8A-4147-A177-3AD203B41FA5}">
                      <a16:colId xmlns:a16="http://schemas.microsoft.com/office/drawing/2014/main" val="3995858474"/>
                    </a:ext>
                  </a:extLst>
                </a:gridCol>
              </a:tblGrid>
              <a:tr h="360108">
                <a:tc>
                  <a:txBody>
                    <a:bodyPr/>
                    <a:lstStyle/>
                    <a:p>
                      <a:pPr algn="ctr"/>
                      <a:endParaRPr lang="zh-CN" altLang="en-US" sz="1100" b="0" dirty="0"/>
                    </a:p>
                  </a:txBody>
                  <a:tcPr anchor="ctr">
                    <a:lnR w="12700" cap="flat" cmpd="sng" algn="ctr">
                      <a:noFill/>
                      <a:prstDash val="solid"/>
                      <a:round/>
                      <a:headEnd type="none" w="med" len="med"/>
                      <a:tailEnd type="none" w="med" len="med"/>
                    </a:lnR>
                  </a:tcPr>
                </a:tc>
                <a:tc>
                  <a:txBody>
                    <a:bodyPr/>
                    <a:lstStyle/>
                    <a:p>
                      <a:pPr algn="ctr"/>
                      <a:r>
                        <a:rPr lang="en-US" altLang="zh-CN" sz="900" b="0" dirty="0"/>
                        <a:t>Completion Cost</a:t>
                      </a:r>
                      <a:endParaRPr lang="zh-CN" altLang="en-US" sz="900" b="0" dirty="0"/>
                    </a:p>
                  </a:txBody>
                  <a:tcPr anchor="ctr">
                    <a:lnL w="12700" cap="flat" cmpd="sng" algn="ctr">
                      <a:noFill/>
                      <a:prstDash val="solid"/>
                      <a:round/>
                      <a:headEnd type="none" w="med" len="med"/>
                      <a:tailEnd type="none" w="med" len="med"/>
                    </a:lnL>
                    <a:lnR>
                      <a:noFill/>
                    </a:lnR>
                  </a:tcPr>
                </a:tc>
                <a:tc>
                  <a:txBody>
                    <a:bodyPr/>
                    <a:lstStyle/>
                    <a:p>
                      <a:pPr algn="ctr"/>
                      <a:r>
                        <a:rPr lang="en-US" altLang="zh-CN" sz="900" b="0" dirty="0"/>
                        <a:t>Beginning Cost</a:t>
                      </a:r>
                      <a:endParaRPr lang="zh-CN" altLang="en-US" sz="900" b="0" dirty="0"/>
                    </a:p>
                  </a:txBody>
                  <a:tcPr anchor="ctr">
                    <a:lnL w="12700" cap="flat" cmpd="sng" algn="ctr">
                      <a:noFill/>
                      <a:prstDash val="solid"/>
                      <a:round/>
                      <a:headEnd type="none" w="med" len="med"/>
                      <a:tailEnd type="none" w="med" len="med"/>
                    </a:lnL>
                    <a:lnR>
                      <a:noFill/>
                    </a:lnR>
                  </a:tcPr>
                </a:tc>
                <a:extLst>
                  <a:ext uri="{0D108BD9-81ED-4DB2-BD59-A6C34878D82A}">
                    <a16:rowId xmlns:a16="http://schemas.microsoft.com/office/drawing/2014/main" val="3692910022"/>
                  </a:ext>
                </a:extLst>
              </a:tr>
              <a:tr h="362024">
                <a:tc>
                  <a:txBody>
                    <a:bodyPr/>
                    <a:lstStyle/>
                    <a:p>
                      <a:pPr algn="ctr"/>
                      <a:r>
                        <a:rPr lang="en-US" altLang="zh-CN" sz="1100" b="0" dirty="0"/>
                        <a:t>mean</a:t>
                      </a:r>
                      <a:endParaRPr lang="zh-CN" altLang="en-US" sz="1100" b="0" dirty="0"/>
                    </a:p>
                  </a:txBody>
                  <a:tcPr anchor="ctr">
                    <a:lnR w="12700" cap="flat" cmpd="sng" algn="ctr">
                      <a:noFill/>
                      <a:prstDash val="solid"/>
                      <a:round/>
                      <a:headEnd type="none" w="med" len="med"/>
                      <a:tailEnd type="none" w="med" len="med"/>
                    </a:lnR>
                  </a:tcPr>
                </a:tc>
                <a:tc>
                  <a:txBody>
                    <a:bodyPr/>
                    <a:lstStyle/>
                    <a:p>
                      <a:pPr algn="ctr"/>
                      <a:r>
                        <a:rPr lang="en-US" altLang="zh-CN" sz="1100" b="0" dirty="0"/>
                        <a:t>1327.5</a:t>
                      </a:r>
                      <a:endParaRPr lang="zh-CN" altLang="en-US" sz="1100" b="0" dirty="0"/>
                    </a:p>
                  </a:txBody>
                  <a:tcPr anchor="ctr">
                    <a:lnL w="12700" cap="flat" cmpd="sng" algn="ctr">
                      <a:noFill/>
                      <a:prstDash val="solid"/>
                      <a:round/>
                      <a:headEnd type="none" w="med" len="med"/>
                      <a:tailEnd type="none" w="med" len="med"/>
                    </a:lnL>
                    <a:lnR>
                      <a:noFill/>
                    </a:lnR>
                  </a:tcPr>
                </a:tc>
                <a:tc>
                  <a:txBody>
                    <a:bodyPr/>
                    <a:lstStyle/>
                    <a:p>
                      <a:pPr algn="ctr"/>
                      <a:r>
                        <a:rPr lang="en-US" altLang="zh-CN" sz="1100" b="0" dirty="0"/>
                        <a:t>1466.3</a:t>
                      </a:r>
                      <a:endParaRPr lang="zh-CN" altLang="en-US" sz="1100" b="0" dirty="0"/>
                    </a:p>
                  </a:txBody>
                  <a:tcPr anchor="ctr">
                    <a:lnL w="12700" cap="flat" cmpd="sng" algn="ctr">
                      <a:noFill/>
                      <a:prstDash val="solid"/>
                      <a:round/>
                      <a:headEnd type="none" w="med" len="med"/>
                      <a:tailEnd type="none" w="med" len="med"/>
                    </a:lnL>
                    <a:lnR>
                      <a:noFill/>
                    </a:lnR>
                  </a:tcPr>
                </a:tc>
                <a:extLst>
                  <a:ext uri="{0D108BD9-81ED-4DB2-BD59-A6C34878D82A}">
                    <a16:rowId xmlns:a16="http://schemas.microsoft.com/office/drawing/2014/main" val="1269479271"/>
                  </a:ext>
                </a:extLst>
              </a:tr>
              <a:tr h="362024">
                <a:tc>
                  <a:txBody>
                    <a:bodyPr/>
                    <a:lstStyle/>
                    <a:p>
                      <a:pPr algn="ctr"/>
                      <a:r>
                        <a:rPr lang="en-US" altLang="zh-CN" sz="1100" dirty="0"/>
                        <a:t>std</a:t>
                      </a:r>
                      <a:endParaRPr lang="zh-CN" altLang="en-US" sz="1100" dirty="0"/>
                    </a:p>
                  </a:txBody>
                  <a:tcPr anchor="ctr">
                    <a:lnR w="12700" cap="flat" cmpd="sng" algn="ctr">
                      <a:noFill/>
                      <a:prstDash val="solid"/>
                      <a:round/>
                      <a:headEnd type="none" w="med" len="med"/>
                      <a:tailEnd type="none" w="med" len="med"/>
                    </a:lnR>
                  </a:tcPr>
                </a:tc>
                <a:tc>
                  <a:txBody>
                    <a:bodyPr/>
                    <a:lstStyle/>
                    <a:p>
                      <a:pPr algn="ctr"/>
                      <a:r>
                        <a:rPr lang="en-US" altLang="zh-CN" sz="1100" dirty="0"/>
                        <a:t>868.5</a:t>
                      </a:r>
                      <a:endParaRPr lang="zh-CN" altLang="en-US" sz="1100" dirty="0"/>
                    </a:p>
                  </a:txBody>
                  <a:tcPr anchor="ctr">
                    <a:lnL w="12700" cap="flat" cmpd="sng" algn="ctr">
                      <a:noFill/>
                      <a:prstDash val="solid"/>
                      <a:round/>
                      <a:headEnd type="none" w="med" len="med"/>
                      <a:tailEnd type="none" w="med" len="med"/>
                    </a:lnL>
                    <a:lnR>
                      <a:noFill/>
                    </a:lnR>
                  </a:tcPr>
                </a:tc>
                <a:tc>
                  <a:txBody>
                    <a:bodyPr/>
                    <a:lstStyle/>
                    <a:p>
                      <a:pPr algn="ctr"/>
                      <a:r>
                        <a:rPr lang="en-US" altLang="zh-CN" sz="1100" dirty="0"/>
                        <a:t>957.2</a:t>
                      </a:r>
                      <a:endParaRPr lang="zh-CN" altLang="en-US" sz="1100" dirty="0"/>
                    </a:p>
                  </a:txBody>
                  <a:tcPr anchor="ctr">
                    <a:lnL w="12700" cap="flat" cmpd="sng" algn="ctr">
                      <a:noFill/>
                      <a:prstDash val="solid"/>
                      <a:round/>
                      <a:headEnd type="none" w="med" len="med"/>
                      <a:tailEnd type="none" w="med" len="med"/>
                    </a:lnL>
                    <a:lnR>
                      <a:noFill/>
                    </a:lnR>
                  </a:tcPr>
                </a:tc>
                <a:extLst>
                  <a:ext uri="{0D108BD9-81ED-4DB2-BD59-A6C34878D82A}">
                    <a16:rowId xmlns:a16="http://schemas.microsoft.com/office/drawing/2014/main" val="2670672452"/>
                  </a:ext>
                </a:extLst>
              </a:tr>
              <a:tr h="362024">
                <a:tc>
                  <a:txBody>
                    <a:bodyPr/>
                    <a:lstStyle/>
                    <a:p>
                      <a:pPr algn="ctr"/>
                      <a:r>
                        <a:rPr lang="en-US" altLang="zh-CN" sz="1100" dirty="0"/>
                        <a:t>min</a:t>
                      </a:r>
                      <a:endParaRPr lang="zh-CN" altLang="en-US" sz="1100" dirty="0"/>
                    </a:p>
                  </a:txBody>
                  <a:tcPr anchor="ctr">
                    <a:lnR w="12700" cap="flat" cmpd="sng" algn="ctr">
                      <a:noFill/>
                      <a:prstDash val="solid"/>
                      <a:round/>
                      <a:headEnd type="none" w="med" len="med"/>
                      <a:tailEnd type="none" w="med" len="med"/>
                    </a:lnR>
                  </a:tcPr>
                </a:tc>
                <a:tc>
                  <a:txBody>
                    <a:bodyPr/>
                    <a:lstStyle/>
                    <a:p>
                      <a:pPr algn="ctr"/>
                      <a:r>
                        <a:rPr lang="en-US" altLang="zh-CN" sz="1100" dirty="0"/>
                        <a:t>170.3</a:t>
                      </a:r>
                      <a:endParaRPr lang="zh-CN" altLang="en-US" sz="1100" dirty="0"/>
                    </a:p>
                  </a:txBody>
                  <a:tcPr anchor="ctr">
                    <a:lnL w="12700" cap="flat" cmpd="sng" algn="ctr">
                      <a:noFill/>
                      <a:prstDash val="solid"/>
                      <a:round/>
                      <a:headEnd type="none" w="med" len="med"/>
                      <a:tailEnd type="none" w="med" len="med"/>
                    </a:lnL>
                    <a:lnR>
                      <a:noFill/>
                    </a:lnR>
                  </a:tcPr>
                </a:tc>
                <a:tc>
                  <a:txBody>
                    <a:bodyPr/>
                    <a:lstStyle/>
                    <a:p>
                      <a:pPr algn="ctr"/>
                      <a:r>
                        <a:rPr lang="en-US" altLang="zh-CN" sz="1100" dirty="0"/>
                        <a:t>211.1</a:t>
                      </a:r>
                      <a:endParaRPr lang="zh-CN" altLang="en-US" sz="1100" dirty="0"/>
                    </a:p>
                  </a:txBody>
                  <a:tcPr anchor="ctr">
                    <a:lnL w="12700" cap="flat" cmpd="sng" algn="ctr">
                      <a:noFill/>
                      <a:prstDash val="solid"/>
                      <a:round/>
                      <a:headEnd type="none" w="med" len="med"/>
                      <a:tailEnd type="none" w="med" len="med"/>
                    </a:lnL>
                    <a:lnR>
                      <a:noFill/>
                    </a:lnR>
                  </a:tcPr>
                </a:tc>
                <a:extLst>
                  <a:ext uri="{0D108BD9-81ED-4DB2-BD59-A6C34878D82A}">
                    <a16:rowId xmlns:a16="http://schemas.microsoft.com/office/drawing/2014/main" val="3430517446"/>
                  </a:ext>
                </a:extLst>
              </a:tr>
              <a:tr h="362024">
                <a:tc>
                  <a:txBody>
                    <a:bodyPr/>
                    <a:lstStyle/>
                    <a:p>
                      <a:pPr algn="ctr"/>
                      <a:r>
                        <a:rPr lang="en-US" altLang="zh-CN" sz="1100" dirty="0"/>
                        <a:t>25%</a:t>
                      </a:r>
                      <a:endParaRPr lang="zh-CN" altLang="en-US" sz="1100" dirty="0"/>
                    </a:p>
                  </a:txBody>
                  <a:tcPr anchor="ctr">
                    <a:lnR w="12700" cap="flat" cmpd="sng" algn="ctr">
                      <a:noFill/>
                      <a:prstDash val="solid"/>
                      <a:round/>
                      <a:headEnd type="none" w="med" len="med"/>
                      <a:tailEnd type="none" w="med" len="med"/>
                    </a:lnR>
                  </a:tcPr>
                </a:tc>
                <a:tc>
                  <a:txBody>
                    <a:bodyPr/>
                    <a:lstStyle/>
                    <a:p>
                      <a:pPr algn="ctr"/>
                      <a:r>
                        <a:rPr lang="en-US" altLang="zh-CN" sz="1100" dirty="0"/>
                        <a:t>641.5</a:t>
                      </a:r>
                      <a:endParaRPr lang="zh-CN" altLang="en-US" sz="1100" dirty="0"/>
                    </a:p>
                  </a:txBody>
                  <a:tcPr anchor="ctr">
                    <a:lnL w="12700" cap="flat" cmpd="sng" algn="ctr">
                      <a:noFill/>
                      <a:prstDash val="solid"/>
                      <a:round/>
                      <a:headEnd type="none" w="med" len="med"/>
                      <a:tailEnd type="none" w="med" len="med"/>
                    </a:lnL>
                    <a:lnR>
                      <a:noFill/>
                    </a:lnR>
                  </a:tcPr>
                </a:tc>
                <a:tc>
                  <a:txBody>
                    <a:bodyPr/>
                    <a:lstStyle/>
                    <a:p>
                      <a:pPr algn="ctr"/>
                      <a:r>
                        <a:rPr lang="en-US" altLang="zh-CN" sz="1100" dirty="0"/>
                        <a:t>744.5</a:t>
                      </a:r>
                      <a:endParaRPr lang="zh-CN" altLang="en-US" sz="1100" dirty="0"/>
                    </a:p>
                  </a:txBody>
                  <a:tcPr anchor="ctr">
                    <a:lnL w="12700" cap="flat" cmpd="sng" algn="ctr">
                      <a:noFill/>
                      <a:prstDash val="solid"/>
                      <a:round/>
                      <a:headEnd type="none" w="med" len="med"/>
                      <a:tailEnd type="none" w="med" len="med"/>
                    </a:lnL>
                    <a:lnR>
                      <a:noFill/>
                    </a:lnR>
                  </a:tcPr>
                </a:tc>
                <a:extLst>
                  <a:ext uri="{0D108BD9-81ED-4DB2-BD59-A6C34878D82A}">
                    <a16:rowId xmlns:a16="http://schemas.microsoft.com/office/drawing/2014/main" val="918019755"/>
                  </a:ext>
                </a:extLst>
              </a:tr>
              <a:tr h="362024">
                <a:tc>
                  <a:txBody>
                    <a:bodyPr/>
                    <a:lstStyle/>
                    <a:p>
                      <a:pPr algn="ctr"/>
                      <a:r>
                        <a:rPr lang="en-US" altLang="zh-CN" sz="1100" dirty="0"/>
                        <a:t>50%</a:t>
                      </a:r>
                      <a:endParaRPr lang="zh-CN" altLang="en-US" sz="1100" dirty="0"/>
                    </a:p>
                  </a:txBody>
                  <a:tcPr anchor="ctr">
                    <a:lnR w="12700" cap="flat" cmpd="sng" algn="ctr">
                      <a:noFill/>
                      <a:prstDash val="solid"/>
                      <a:round/>
                      <a:headEnd type="none" w="med" len="med"/>
                      <a:tailEnd type="none" w="med" len="med"/>
                    </a:lnR>
                  </a:tcPr>
                </a:tc>
                <a:tc>
                  <a:txBody>
                    <a:bodyPr/>
                    <a:lstStyle/>
                    <a:p>
                      <a:pPr algn="ctr"/>
                      <a:r>
                        <a:rPr lang="en-US" altLang="zh-CN" sz="1100" dirty="0"/>
                        <a:t>1023.7</a:t>
                      </a:r>
                      <a:endParaRPr lang="zh-CN" altLang="en-US" sz="1100" dirty="0"/>
                    </a:p>
                  </a:txBody>
                  <a:tcPr anchor="ctr">
                    <a:lnL w="12700" cap="flat" cmpd="sng" algn="ctr">
                      <a:noFill/>
                      <a:prstDash val="solid"/>
                      <a:round/>
                      <a:headEnd type="none" w="med" len="med"/>
                      <a:tailEnd type="none" w="med" len="med"/>
                    </a:lnL>
                    <a:lnR>
                      <a:noFill/>
                    </a:lnR>
                  </a:tcPr>
                </a:tc>
                <a:tc>
                  <a:txBody>
                    <a:bodyPr/>
                    <a:lstStyle/>
                    <a:p>
                      <a:pPr algn="ctr"/>
                      <a:r>
                        <a:rPr lang="en-US" altLang="zh-CN" sz="1100" dirty="0"/>
                        <a:t>1203.3</a:t>
                      </a:r>
                      <a:endParaRPr lang="zh-CN" altLang="en-US" sz="1100" dirty="0"/>
                    </a:p>
                  </a:txBody>
                  <a:tcPr anchor="ctr">
                    <a:lnL w="12700" cap="flat" cmpd="sng" algn="ctr">
                      <a:noFill/>
                      <a:prstDash val="solid"/>
                      <a:round/>
                      <a:headEnd type="none" w="med" len="med"/>
                      <a:tailEnd type="none" w="med" len="med"/>
                    </a:lnL>
                    <a:lnR>
                      <a:noFill/>
                    </a:lnR>
                  </a:tcPr>
                </a:tc>
                <a:extLst>
                  <a:ext uri="{0D108BD9-81ED-4DB2-BD59-A6C34878D82A}">
                    <a16:rowId xmlns:a16="http://schemas.microsoft.com/office/drawing/2014/main" val="4215121666"/>
                  </a:ext>
                </a:extLst>
              </a:tr>
              <a:tr h="362024">
                <a:tc>
                  <a:txBody>
                    <a:bodyPr/>
                    <a:lstStyle/>
                    <a:p>
                      <a:pPr algn="ctr"/>
                      <a:r>
                        <a:rPr lang="en-US" altLang="zh-CN" sz="1100" dirty="0"/>
                        <a:t>75%</a:t>
                      </a:r>
                      <a:endParaRPr lang="zh-CN" altLang="en-US" sz="1100" dirty="0"/>
                    </a:p>
                  </a:txBody>
                  <a:tcPr anchor="ctr">
                    <a:lnR w="12700" cap="flat" cmpd="sng" algn="ctr">
                      <a:noFill/>
                      <a:prstDash val="solid"/>
                      <a:round/>
                      <a:headEnd type="none" w="med" len="med"/>
                      <a:tailEnd type="none" w="med" len="med"/>
                    </a:lnR>
                  </a:tcPr>
                </a:tc>
                <a:tc>
                  <a:txBody>
                    <a:bodyPr/>
                    <a:lstStyle/>
                    <a:p>
                      <a:pPr algn="ctr"/>
                      <a:r>
                        <a:rPr lang="en-US" altLang="zh-CN" sz="1100" dirty="0"/>
                        <a:t>1994.6</a:t>
                      </a:r>
                      <a:endParaRPr lang="zh-CN" altLang="en-US" sz="1100" dirty="0"/>
                    </a:p>
                  </a:txBody>
                  <a:tcPr anchor="ctr">
                    <a:lnL w="12700" cap="flat" cmpd="sng" algn="ctr">
                      <a:noFill/>
                      <a:prstDash val="solid"/>
                      <a:round/>
                      <a:headEnd type="none" w="med" len="med"/>
                      <a:tailEnd type="none" w="med" len="med"/>
                    </a:lnL>
                    <a:lnR>
                      <a:noFill/>
                    </a:lnR>
                  </a:tcPr>
                </a:tc>
                <a:tc>
                  <a:txBody>
                    <a:bodyPr/>
                    <a:lstStyle/>
                    <a:p>
                      <a:pPr algn="ctr"/>
                      <a:r>
                        <a:rPr lang="en-US" altLang="zh-CN" sz="1100" dirty="0"/>
                        <a:t>2025</a:t>
                      </a:r>
                      <a:endParaRPr lang="zh-CN" altLang="en-US" sz="1100" dirty="0"/>
                    </a:p>
                  </a:txBody>
                  <a:tcPr anchor="ctr">
                    <a:lnL w="12700" cap="flat" cmpd="sng" algn="ctr">
                      <a:noFill/>
                      <a:prstDash val="solid"/>
                      <a:round/>
                      <a:headEnd type="none" w="med" len="med"/>
                      <a:tailEnd type="none" w="med" len="med"/>
                    </a:lnL>
                    <a:lnR>
                      <a:noFill/>
                    </a:lnR>
                  </a:tcPr>
                </a:tc>
                <a:extLst>
                  <a:ext uri="{0D108BD9-81ED-4DB2-BD59-A6C34878D82A}">
                    <a16:rowId xmlns:a16="http://schemas.microsoft.com/office/drawing/2014/main" val="507065984"/>
                  </a:ext>
                </a:extLst>
              </a:tr>
              <a:tr h="362024">
                <a:tc>
                  <a:txBody>
                    <a:bodyPr/>
                    <a:lstStyle/>
                    <a:p>
                      <a:pPr algn="ctr"/>
                      <a:r>
                        <a:rPr lang="en-US" altLang="zh-CN" sz="1100" dirty="0"/>
                        <a:t>max</a:t>
                      </a:r>
                      <a:endParaRPr lang="zh-CN" altLang="en-US" sz="1100" dirty="0"/>
                    </a:p>
                  </a:txBody>
                  <a:tcPr anchor="ctr">
                    <a:lnR w="12700" cap="flat" cmpd="sng" algn="ctr">
                      <a:noFill/>
                      <a:prstDash val="solid"/>
                      <a:round/>
                      <a:headEnd type="none" w="med" len="med"/>
                      <a:tailEnd type="none" w="med" len="med"/>
                    </a:lnR>
                  </a:tcPr>
                </a:tc>
                <a:tc>
                  <a:txBody>
                    <a:bodyPr/>
                    <a:lstStyle/>
                    <a:p>
                      <a:pPr algn="ctr"/>
                      <a:r>
                        <a:rPr lang="en-US" altLang="zh-CN" sz="1100" dirty="0"/>
                        <a:t>4188.6</a:t>
                      </a:r>
                      <a:endParaRPr lang="zh-CN" altLang="en-US" sz="1100" dirty="0"/>
                    </a:p>
                  </a:txBody>
                  <a:tcPr anchor="ctr">
                    <a:lnL w="12700" cap="flat" cmpd="sng" algn="ctr">
                      <a:noFill/>
                      <a:prstDash val="solid"/>
                      <a:round/>
                      <a:headEnd type="none" w="med" len="med"/>
                      <a:tailEnd type="none" w="med" len="med"/>
                    </a:lnL>
                    <a:lnR>
                      <a:noFill/>
                    </a:lnR>
                  </a:tcPr>
                </a:tc>
                <a:tc>
                  <a:txBody>
                    <a:bodyPr/>
                    <a:lstStyle/>
                    <a:p>
                      <a:pPr algn="ctr"/>
                      <a:r>
                        <a:rPr lang="en-US" altLang="zh-CN" sz="1100" dirty="0"/>
                        <a:t>4741.6</a:t>
                      </a:r>
                      <a:endParaRPr lang="zh-CN" altLang="en-US" sz="1100" dirty="0"/>
                    </a:p>
                  </a:txBody>
                  <a:tcPr anchor="ctr">
                    <a:lnL w="12700" cap="flat" cmpd="sng" algn="ctr">
                      <a:noFill/>
                      <a:prstDash val="solid"/>
                      <a:round/>
                      <a:headEnd type="none" w="med" len="med"/>
                      <a:tailEnd type="none" w="med" len="med"/>
                    </a:lnL>
                    <a:lnR>
                      <a:noFill/>
                    </a:lnR>
                  </a:tcPr>
                </a:tc>
                <a:extLst>
                  <a:ext uri="{0D108BD9-81ED-4DB2-BD59-A6C34878D82A}">
                    <a16:rowId xmlns:a16="http://schemas.microsoft.com/office/drawing/2014/main" val="2721861124"/>
                  </a:ext>
                </a:extLst>
              </a:tr>
            </a:tbl>
          </a:graphicData>
        </a:graphic>
      </p:graphicFrame>
      <p:grpSp>
        <p:nvGrpSpPr>
          <p:cNvPr id="5" name="Google Shape;261;p37">
            <a:extLst>
              <a:ext uri="{FF2B5EF4-FFF2-40B4-BE49-F238E27FC236}">
                <a16:creationId xmlns:a16="http://schemas.microsoft.com/office/drawing/2014/main" id="{A6324809-F6F2-8B5F-867D-23AD9C986F8E}"/>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1C8102E4-9B1B-FE20-32DB-D64454774658}"/>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29D66701-FD58-A9BF-CBFD-93C5D231714E}"/>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F49923B1-A24D-16A5-00AB-F4CD97891BA1}"/>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pic>
        <p:nvPicPr>
          <p:cNvPr id="9" name="图片 8">
            <a:extLst>
              <a:ext uri="{FF2B5EF4-FFF2-40B4-BE49-F238E27FC236}">
                <a16:creationId xmlns:a16="http://schemas.microsoft.com/office/drawing/2014/main" id="{DFCC4AD6-7832-C1ED-B15B-4A2D9B17AE2B}"/>
              </a:ext>
            </a:extLst>
          </p:cNvPr>
          <p:cNvPicPr>
            <a:picLocks noChangeAspect="1"/>
          </p:cNvPicPr>
          <p:nvPr/>
        </p:nvPicPr>
        <p:blipFill>
          <a:blip r:embed="rId3"/>
          <a:stretch>
            <a:fillRect/>
          </a:stretch>
        </p:blipFill>
        <p:spPr>
          <a:xfrm>
            <a:off x="5339" y="1139372"/>
            <a:ext cx="3139159" cy="3202897"/>
          </a:xfrm>
          <a:prstGeom prst="rect">
            <a:avLst/>
          </a:prstGeom>
        </p:spPr>
      </p:pic>
      <p:pic>
        <p:nvPicPr>
          <p:cNvPr id="11" name="图片 10">
            <a:extLst>
              <a:ext uri="{FF2B5EF4-FFF2-40B4-BE49-F238E27FC236}">
                <a16:creationId xmlns:a16="http://schemas.microsoft.com/office/drawing/2014/main" id="{B4F3A531-4FB9-4FDE-8E00-BA0991CF0BC1}"/>
              </a:ext>
            </a:extLst>
          </p:cNvPr>
          <p:cNvPicPr>
            <a:picLocks noChangeAspect="1"/>
          </p:cNvPicPr>
          <p:nvPr/>
        </p:nvPicPr>
        <p:blipFill>
          <a:blip r:embed="rId4"/>
          <a:stretch>
            <a:fillRect/>
          </a:stretch>
        </p:blipFill>
        <p:spPr>
          <a:xfrm>
            <a:off x="3144499" y="1280160"/>
            <a:ext cx="3062110" cy="3062110"/>
          </a:xfrm>
          <a:prstGeom prst="rect">
            <a:avLst/>
          </a:prstGeom>
        </p:spPr>
      </p:pic>
    </p:spTree>
    <p:extLst>
      <p:ext uri="{BB962C8B-B14F-4D97-AF65-F5344CB8AC3E}">
        <p14:creationId xmlns:p14="http://schemas.microsoft.com/office/powerpoint/2010/main" val="3877534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5" name="Google Shape;265;p37"/>
          <p:cNvSpPr/>
          <p:nvPr/>
        </p:nvSpPr>
        <p:spPr>
          <a:xfrm>
            <a:off x="2403333" y="692079"/>
            <a:ext cx="3983602" cy="1083566"/>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Cost at different Phases</a:t>
            </a:r>
          </a:p>
          <a:p>
            <a:pPr marL="45720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(V.21 and V.22)</a:t>
            </a:r>
            <a:endParaRPr sz="2700" dirty="0">
              <a:solidFill>
                <a:srgbClr val="FF6600"/>
              </a:solidFill>
              <a:latin typeface="Arial"/>
              <a:ea typeface="Arial"/>
              <a:cs typeface="Arial"/>
              <a:sym typeface="Arial"/>
            </a:endParaRPr>
          </a:p>
        </p:txBody>
      </p:sp>
      <p:sp>
        <p:nvSpPr>
          <p:cNvPr id="3" name="文本框 2">
            <a:extLst>
              <a:ext uri="{FF2B5EF4-FFF2-40B4-BE49-F238E27FC236}">
                <a16:creationId xmlns:a16="http://schemas.microsoft.com/office/drawing/2014/main" id="{16338844-E7EE-CA29-3162-ABAD7770F051}"/>
              </a:ext>
            </a:extLst>
          </p:cNvPr>
          <p:cNvSpPr txBox="1"/>
          <p:nvPr/>
        </p:nvSpPr>
        <p:spPr>
          <a:xfrm>
            <a:off x="1195306" y="2043451"/>
            <a:ext cx="6753388" cy="1704569"/>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They are the average of construction cost of buildings by private sector at the time of completion and beginning respectively. It shows that their distributions are similar and totally the average of cost is more expansive at the beginning than the end.</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grpSp>
        <p:nvGrpSpPr>
          <p:cNvPr id="2" name="Google Shape;261;p37">
            <a:extLst>
              <a:ext uri="{FF2B5EF4-FFF2-40B4-BE49-F238E27FC236}">
                <a16:creationId xmlns:a16="http://schemas.microsoft.com/office/drawing/2014/main" id="{44C73444-FC77-3A4F-3FFA-AE2304585D95}"/>
              </a:ext>
            </a:extLst>
          </p:cNvPr>
          <p:cNvGrpSpPr/>
          <p:nvPr/>
        </p:nvGrpSpPr>
        <p:grpSpPr>
          <a:xfrm>
            <a:off x="0" y="174354"/>
            <a:ext cx="4130574" cy="517725"/>
            <a:chOff x="0" y="232460"/>
            <a:chExt cx="4322945" cy="690300"/>
          </a:xfrm>
        </p:grpSpPr>
        <p:sp>
          <p:nvSpPr>
            <p:cNvPr id="4" name="Google Shape;262;p37">
              <a:extLst>
                <a:ext uri="{FF2B5EF4-FFF2-40B4-BE49-F238E27FC236}">
                  <a16:creationId xmlns:a16="http://schemas.microsoft.com/office/drawing/2014/main" id="{51390A0D-F712-8734-B300-D692E2837E21}"/>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 name="Google Shape;263;p37">
              <a:extLst>
                <a:ext uri="{FF2B5EF4-FFF2-40B4-BE49-F238E27FC236}">
                  <a16:creationId xmlns:a16="http://schemas.microsoft.com/office/drawing/2014/main" id="{087E6751-C9DB-2230-FF56-F2E92757493F}"/>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6" name="Google Shape;264;p37">
              <a:extLst>
                <a:ext uri="{FF2B5EF4-FFF2-40B4-BE49-F238E27FC236}">
                  <a16:creationId xmlns:a16="http://schemas.microsoft.com/office/drawing/2014/main" id="{9EEBCFE7-9250-457F-CC98-FE08607CB81D}"/>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508648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6" name="Google Shape;416;p49"/>
          <p:cNvPicPr preferRelativeResize="0">
            <a:picLocks noGrp="1"/>
          </p:cNvPicPr>
          <p:nvPr>
            <p:ph type="body" idx="4294967295"/>
          </p:nvPr>
        </p:nvPicPr>
        <p:blipFill rotWithShape="1">
          <a:blip r:embed="rId3">
            <a:alphaModFix/>
          </a:blip>
          <a:srcRect/>
          <a:stretch/>
        </p:blipFill>
        <p:spPr>
          <a:xfrm>
            <a:off x="1461114" y="1131750"/>
            <a:ext cx="2880000" cy="2880000"/>
          </a:xfrm>
          <a:prstGeom prst="rect">
            <a:avLst/>
          </a:prstGeom>
          <a:noFill/>
          <a:ln>
            <a:noFill/>
          </a:ln>
        </p:spPr>
      </p:pic>
      <p:pic>
        <p:nvPicPr>
          <p:cNvPr id="2" name="Google Shape;471;p54">
            <a:extLst>
              <a:ext uri="{FF2B5EF4-FFF2-40B4-BE49-F238E27FC236}">
                <a16:creationId xmlns:a16="http://schemas.microsoft.com/office/drawing/2014/main" id="{611488D8-9929-050C-9017-1F45317EF779}"/>
              </a:ext>
            </a:extLst>
          </p:cNvPr>
          <p:cNvPicPr preferRelativeResize="0"/>
          <p:nvPr/>
        </p:nvPicPr>
        <p:blipFill rotWithShape="1">
          <a:blip r:embed="rId4">
            <a:alphaModFix/>
          </a:blip>
          <a:srcRect/>
          <a:stretch/>
        </p:blipFill>
        <p:spPr>
          <a:xfrm>
            <a:off x="4879706" y="1131750"/>
            <a:ext cx="2880000" cy="2880000"/>
          </a:xfrm>
          <a:prstGeom prst="rect">
            <a:avLst/>
          </a:prstGeom>
          <a:noFill/>
          <a:ln>
            <a:noFill/>
          </a:ln>
        </p:spPr>
      </p:pic>
      <p:sp>
        <p:nvSpPr>
          <p:cNvPr id="3" name="Google Shape;265;p37">
            <a:extLst>
              <a:ext uri="{FF2B5EF4-FFF2-40B4-BE49-F238E27FC236}">
                <a16:creationId xmlns:a16="http://schemas.microsoft.com/office/drawing/2014/main" id="{5F4C5F0E-C776-59CC-5461-4EBD8E145659}"/>
              </a:ext>
            </a:extLst>
          </p:cNvPr>
          <p:cNvSpPr/>
          <p:nvPr/>
        </p:nvSpPr>
        <p:spPr>
          <a:xfrm>
            <a:off x="1635724" y="685460"/>
            <a:ext cx="6068895"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sym typeface="Arial"/>
              </a:rPr>
              <a:t>Correlations between two variables</a:t>
            </a:r>
            <a:endParaRPr sz="2700" dirty="0">
              <a:solidFill>
                <a:srgbClr val="FF6600"/>
              </a:solidFill>
              <a:latin typeface="Times New Roman" panose="02020603050405020304" pitchFamily="18" charset="0"/>
              <a:cs typeface="Times New Roman" panose="02020603050405020304" pitchFamily="18" charset="0"/>
              <a:sym typeface="Arial"/>
            </a:endParaRPr>
          </a:p>
        </p:txBody>
      </p:sp>
      <p:sp>
        <p:nvSpPr>
          <p:cNvPr id="4" name="文本框 3">
            <a:extLst>
              <a:ext uri="{FF2B5EF4-FFF2-40B4-BE49-F238E27FC236}">
                <a16:creationId xmlns:a16="http://schemas.microsoft.com/office/drawing/2014/main" id="{8A062F45-34D9-75E5-6B70-37583110B927}"/>
              </a:ext>
            </a:extLst>
          </p:cNvPr>
          <p:cNvSpPr txBox="1"/>
          <p:nvPr/>
        </p:nvSpPr>
        <p:spPr>
          <a:xfrm>
            <a:off x="328597" y="4095574"/>
            <a:ext cx="8486805" cy="873572"/>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There are two positive correlated groups: </a:t>
            </a:r>
            <a:r>
              <a:rPr lang="en-US" altLang="zh-CN" sz="1800" u="sng" dirty="0">
                <a:solidFill>
                  <a:srgbClr val="193C8B"/>
                </a:solidFill>
                <a:latin typeface="Times New Roman" panose="02020603050405020304" pitchFamily="18" charset="0"/>
                <a:cs typeface="Times New Roman" panose="02020603050405020304" pitchFamily="18" charset="0"/>
              </a:rPr>
              <a:t>floor area</a:t>
            </a:r>
            <a:r>
              <a:rPr lang="en-US" altLang="zh-CN" sz="1800" dirty="0">
                <a:solidFill>
                  <a:srgbClr val="193C8B"/>
                </a:solidFill>
                <a:latin typeface="Times New Roman" panose="02020603050405020304" pitchFamily="18" charset="0"/>
                <a:cs typeface="Times New Roman" panose="02020603050405020304" pitchFamily="18" charset="0"/>
              </a:rPr>
              <a:t> and </a:t>
            </a:r>
            <a:r>
              <a:rPr lang="en-US" altLang="zh-CN" sz="1800" u="sng" dirty="0">
                <a:solidFill>
                  <a:srgbClr val="193C8B"/>
                </a:solidFill>
                <a:latin typeface="Times New Roman" panose="02020603050405020304" pitchFamily="18" charset="0"/>
                <a:cs typeface="Times New Roman" panose="02020603050405020304" pitchFamily="18" charset="0"/>
              </a:rPr>
              <a:t>lot area</a:t>
            </a:r>
            <a:r>
              <a:rPr lang="en-US" altLang="zh-CN" sz="1800" dirty="0">
                <a:solidFill>
                  <a:srgbClr val="193C8B"/>
                </a:solidFill>
                <a:latin typeface="Times New Roman" panose="02020603050405020304" pitchFamily="18" charset="0"/>
                <a:cs typeface="Times New Roman" panose="02020603050405020304" pitchFamily="18" charset="0"/>
              </a:rPr>
              <a:t>, </a:t>
            </a:r>
            <a:r>
              <a:rPr lang="en-US" altLang="zh-CN" sz="1800" u="sng" dirty="0">
                <a:solidFill>
                  <a:srgbClr val="193C8B"/>
                </a:solidFill>
                <a:latin typeface="Times New Roman" panose="02020603050405020304" pitchFamily="18" charset="0"/>
                <a:cs typeface="Times New Roman" panose="02020603050405020304" pitchFamily="18" charset="0"/>
              </a:rPr>
              <a:t>permitted building number</a:t>
            </a:r>
            <a:r>
              <a:rPr lang="en-US" altLang="zh-CN" sz="1800" dirty="0">
                <a:solidFill>
                  <a:srgbClr val="193C8B"/>
                </a:solidFill>
                <a:latin typeface="Times New Roman" panose="02020603050405020304" pitchFamily="18" charset="0"/>
                <a:cs typeface="Times New Roman" panose="02020603050405020304" pitchFamily="18" charset="0"/>
              </a:rPr>
              <a:t> and </a:t>
            </a:r>
            <a:r>
              <a:rPr lang="en-US" altLang="zh-CN" sz="1800" u="sng" dirty="0">
                <a:solidFill>
                  <a:srgbClr val="193C8B"/>
                </a:solidFill>
                <a:latin typeface="Times New Roman" panose="02020603050405020304" pitchFamily="18" charset="0"/>
                <a:cs typeface="Times New Roman" panose="02020603050405020304" pitchFamily="18" charset="0"/>
              </a:rPr>
              <a:t>permitted building area</a:t>
            </a:r>
            <a:r>
              <a:rPr lang="en-US" altLang="zh-CN" sz="1800" dirty="0">
                <a:solidFill>
                  <a:srgbClr val="193C8B"/>
                </a:solidFill>
                <a:latin typeface="Times New Roman" panose="02020603050405020304" pitchFamily="18" charset="0"/>
                <a:cs typeface="Times New Roman" panose="02020603050405020304" pitchFamily="18" charset="0"/>
              </a:rPr>
              <a:t>. The correlation coefficient both achieve above 0.88.</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grpSp>
        <p:nvGrpSpPr>
          <p:cNvPr id="5" name="Google Shape;261;p37">
            <a:extLst>
              <a:ext uri="{FF2B5EF4-FFF2-40B4-BE49-F238E27FC236}">
                <a16:creationId xmlns:a16="http://schemas.microsoft.com/office/drawing/2014/main" id="{BE6EF54A-CAA8-10AB-90DB-28C0D1573694}"/>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82639816-3FFF-8AE0-0833-1C2AB77F4E1A}"/>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7FB76C9-311F-D9E0-FFD2-D6DC266FD760}"/>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6B8EBB-9D62-6545-EDAE-CB4C7C26F069}"/>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ftr" idx="11"/>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endParaRPr sz="1100">
              <a:solidFill>
                <a:schemeClr val="dk1"/>
              </a:solidFill>
              <a:latin typeface="Times"/>
              <a:ea typeface="Times"/>
              <a:cs typeface="Times"/>
              <a:sym typeface="Times"/>
            </a:endParaRPr>
          </a:p>
          <a:p>
            <a:pPr marL="0" marR="0" lvl="0" indent="0" algn="r" rtl="0">
              <a:spcBef>
                <a:spcPts val="0"/>
              </a:spcBef>
              <a:spcAft>
                <a:spcPts val="0"/>
              </a:spcAft>
              <a:buNone/>
            </a:pPr>
            <a:endParaRPr sz="1100">
              <a:solidFill>
                <a:schemeClr val="dk1"/>
              </a:solidFill>
              <a:latin typeface="Times"/>
              <a:ea typeface="Times"/>
              <a:cs typeface="Times"/>
              <a:sym typeface="Times"/>
            </a:endParaRPr>
          </a:p>
        </p:txBody>
      </p:sp>
      <p:sp>
        <p:nvSpPr>
          <p:cNvPr id="165" name="Google Shape;165;p27"/>
          <p:cNvSpPr/>
          <p:nvPr/>
        </p:nvSpPr>
        <p:spPr>
          <a:xfrm>
            <a:off x="0" y="0"/>
            <a:ext cx="9143999" cy="5143500"/>
          </a:xfrm>
          <a:prstGeom prst="rect">
            <a:avLst/>
          </a:prstGeom>
          <a:solidFill>
            <a:srgbClr val="0042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600">
              <a:solidFill>
                <a:schemeClr val="dk1"/>
              </a:solidFill>
              <a:latin typeface="Times"/>
              <a:ea typeface="Times"/>
              <a:cs typeface="Times"/>
              <a:sym typeface="Times"/>
            </a:endParaRPr>
          </a:p>
        </p:txBody>
      </p:sp>
      <p:sp>
        <p:nvSpPr>
          <p:cNvPr id="166" name="Google Shape;166;p27"/>
          <p:cNvSpPr txBox="1"/>
          <p:nvPr/>
        </p:nvSpPr>
        <p:spPr>
          <a:xfrm>
            <a:off x="830100" y="863625"/>
            <a:ext cx="7854900" cy="765900"/>
          </a:xfrm>
          <a:prstGeom prst="rect">
            <a:avLst/>
          </a:prstGeom>
          <a:solidFill>
            <a:srgbClr val="004282"/>
          </a:solidFill>
          <a:ln>
            <a:noFill/>
          </a:ln>
        </p:spPr>
        <p:txBody>
          <a:bodyPr spcFirstLastPara="1" wrap="square" lIns="76025" tIns="38000" rIns="76025" bIns="38000" anchor="t" anchorCtr="0">
            <a:noAutofit/>
          </a:bodyPr>
          <a:lstStyle/>
          <a:p>
            <a:pPr marL="0" marR="0" lvl="0" indent="0" algn="l" rtl="0">
              <a:spcBef>
                <a:spcPts val="0"/>
              </a:spcBef>
              <a:spcAft>
                <a:spcPts val="0"/>
              </a:spcAft>
              <a:buClr>
                <a:schemeClr val="lt1"/>
              </a:buClr>
              <a:buSzPts val="4100"/>
              <a:buFont typeface="Times New Roman"/>
              <a:buNone/>
            </a:pPr>
            <a:r>
              <a:rPr lang="en-GB" sz="4100" b="1">
                <a:solidFill>
                  <a:schemeClr val="lt1"/>
                </a:solidFill>
                <a:latin typeface="Times New Roman"/>
                <a:ea typeface="Times New Roman"/>
                <a:cs typeface="Times New Roman"/>
                <a:sym typeface="Times New Roman"/>
              </a:rPr>
              <a:t>Overview of the Business Problem</a:t>
            </a:r>
            <a:endParaRPr sz="4100" b="1">
              <a:solidFill>
                <a:schemeClr val="lt1"/>
              </a:solidFill>
              <a:latin typeface="Times New Roman"/>
              <a:ea typeface="Times New Roman"/>
              <a:cs typeface="Times New Roman"/>
              <a:sym typeface="Times New Roman"/>
            </a:endParaRPr>
          </a:p>
        </p:txBody>
      </p:sp>
      <p:pic>
        <p:nvPicPr>
          <p:cNvPr id="167" name="Google Shape;167;p27"/>
          <p:cNvPicPr preferRelativeResize="0"/>
          <p:nvPr/>
        </p:nvPicPr>
        <p:blipFill rotWithShape="1">
          <a:blip r:embed="rId3">
            <a:alphaModFix/>
          </a:blip>
          <a:srcRect/>
          <a:stretch/>
        </p:blipFill>
        <p:spPr>
          <a:xfrm>
            <a:off x="7677149" y="0"/>
            <a:ext cx="1466850" cy="933450"/>
          </a:xfrm>
          <a:prstGeom prst="rect">
            <a:avLst/>
          </a:prstGeom>
          <a:noFill/>
          <a:ln>
            <a:noFill/>
          </a:ln>
        </p:spPr>
      </p:pic>
      <p:pic>
        <p:nvPicPr>
          <p:cNvPr id="168" name="Google Shape;168;p27"/>
          <p:cNvPicPr preferRelativeResize="0"/>
          <p:nvPr/>
        </p:nvPicPr>
        <p:blipFill rotWithShape="1">
          <a:blip r:embed="rId4">
            <a:alphaModFix/>
          </a:blip>
          <a:srcRect/>
          <a:stretch/>
        </p:blipFill>
        <p:spPr>
          <a:xfrm>
            <a:off x="0" y="898666"/>
            <a:ext cx="647700" cy="657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9" name="Google Shape;449;p52"/>
          <p:cNvPicPr preferRelativeResize="0"/>
          <p:nvPr/>
        </p:nvPicPr>
        <p:blipFill>
          <a:blip r:embed="rId3">
            <a:alphaModFix/>
          </a:blip>
          <a:stretch>
            <a:fillRect/>
          </a:stretch>
        </p:blipFill>
        <p:spPr>
          <a:xfrm>
            <a:off x="837585" y="1303241"/>
            <a:ext cx="3600000" cy="3600000"/>
          </a:xfrm>
          <a:prstGeom prst="rect">
            <a:avLst/>
          </a:prstGeom>
          <a:noFill/>
          <a:ln>
            <a:noFill/>
          </a:ln>
        </p:spPr>
      </p:pic>
      <p:pic>
        <p:nvPicPr>
          <p:cNvPr id="2" name="Google Shape;438;p51">
            <a:extLst>
              <a:ext uri="{FF2B5EF4-FFF2-40B4-BE49-F238E27FC236}">
                <a16:creationId xmlns:a16="http://schemas.microsoft.com/office/drawing/2014/main" id="{A357D3C9-9052-05CC-68A4-5175D510DBEE}"/>
              </a:ext>
            </a:extLst>
          </p:cNvPr>
          <p:cNvPicPr preferRelativeResize="0">
            <a:picLocks/>
          </p:cNvPicPr>
          <p:nvPr/>
        </p:nvPicPr>
        <p:blipFill rotWithShape="1">
          <a:blip r:embed="rId4">
            <a:alphaModFix/>
          </a:blip>
          <a:srcRect/>
          <a:stretch/>
        </p:blipFill>
        <p:spPr>
          <a:xfrm>
            <a:off x="4706417" y="941832"/>
            <a:ext cx="3860859" cy="3961409"/>
          </a:xfrm>
          <a:prstGeom prst="rect">
            <a:avLst/>
          </a:prstGeom>
          <a:noFill/>
          <a:ln>
            <a:noFill/>
          </a:ln>
        </p:spPr>
      </p:pic>
      <p:sp>
        <p:nvSpPr>
          <p:cNvPr id="3" name="Google Shape;265;p37">
            <a:extLst>
              <a:ext uri="{FF2B5EF4-FFF2-40B4-BE49-F238E27FC236}">
                <a16:creationId xmlns:a16="http://schemas.microsoft.com/office/drawing/2014/main" id="{2CE3F8CA-48C8-8A8F-19E1-B7E28212C04A}"/>
              </a:ext>
            </a:extLst>
          </p:cNvPr>
          <p:cNvSpPr/>
          <p:nvPr/>
        </p:nvSpPr>
        <p:spPr>
          <a:xfrm>
            <a:off x="1537552" y="728325"/>
            <a:ext cx="6068895"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sym typeface="Arial"/>
              </a:rPr>
              <a:t>Correlations among several variables</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4" name="Google Shape;261;p37">
            <a:extLst>
              <a:ext uri="{FF2B5EF4-FFF2-40B4-BE49-F238E27FC236}">
                <a16:creationId xmlns:a16="http://schemas.microsoft.com/office/drawing/2014/main" id="{45AA5CD1-1CB2-4F1D-1DAE-C60085033347}"/>
              </a:ext>
            </a:extLst>
          </p:cNvPr>
          <p:cNvGrpSpPr/>
          <p:nvPr/>
        </p:nvGrpSpPr>
        <p:grpSpPr>
          <a:xfrm>
            <a:off x="0" y="174354"/>
            <a:ext cx="4130574" cy="517725"/>
            <a:chOff x="0" y="232460"/>
            <a:chExt cx="4322945" cy="690300"/>
          </a:xfrm>
        </p:grpSpPr>
        <p:sp>
          <p:nvSpPr>
            <p:cNvPr id="5" name="Google Shape;262;p37">
              <a:extLst>
                <a:ext uri="{FF2B5EF4-FFF2-40B4-BE49-F238E27FC236}">
                  <a16:creationId xmlns:a16="http://schemas.microsoft.com/office/drawing/2014/main" id="{4F4216C7-99A9-86C3-88B6-CF847293D2DE}"/>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 name="Google Shape;263;p37">
              <a:extLst>
                <a:ext uri="{FF2B5EF4-FFF2-40B4-BE49-F238E27FC236}">
                  <a16:creationId xmlns:a16="http://schemas.microsoft.com/office/drawing/2014/main" id="{0BF97E9F-DDD0-F34E-3D9D-1940BCAF428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7" name="Google Shape;264;p37">
              <a:extLst>
                <a:ext uri="{FF2B5EF4-FFF2-40B4-BE49-F238E27FC236}">
                  <a16:creationId xmlns:a16="http://schemas.microsoft.com/office/drawing/2014/main" id="{37E1A455-9691-BE86-678C-3E2927D8B80D}"/>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Google Shape;265;p37">
            <a:extLst>
              <a:ext uri="{FF2B5EF4-FFF2-40B4-BE49-F238E27FC236}">
                <a16:creationId xmlns:a16="http://schemas.microsoft.com/office/drawing/2014/main" id="{2CE3F8CA-48C8-8A8F-19E1-B7E28212C04A}"/>
              </a:ext>
            </a:extLst>
          </p:cNvPr>
          <p:cNvSpPr/>
          <p:nvPr/>
        </p:nvSpPr>
        <p:spPr>
          <a:xfrm>
            <a:off x="1405816" y="1030542"/>
            <a:ext cx="6068895"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sym typeface="Arial"/>
              </a:rPr>
              <a:t>Correlations among several variables</a:t>
            </a:r>
            <a:endParaRPr sz="2700" dirty="0">
              <a:solidFill>
                <a:srgbClr val="FF6600"/>
              </a:solidFill>
              <a:latin typeface="Times New Roman" panose="02020603050405020304" pitchFamily="18" charset="0"/>
              <a:cs typeface="Times New Roman" panose="02020603050405020304" pitchFamily="18" charset="0"/>
              <a:sym typeface="Arial"/>
            </a:endParaRPr>
          </a:p>
        </p:txBody>
      </p:sp>
      <p:sp>
        <p:nvSpPr>
          <p:cNvPr id="4" name="文本框 3">
            <a:extLst>
              <a:ext uri="{FF2B5EF4-FFF2-40B4-BE49-F238E27FC236}">
                <a16:creationId xmlns:a16="http://schemas.microsoft.com/office/drawing/2014/main" id="{00418B7F-04C1-AFCF-7AE3-B2ECC357CE6C}"/>
              </a:ext>
            </a:extLst>
          </p:cNvPr>
          <p:cNvSpPr txBox="1"/>
          <p:nvPr/>
        </p:nvSpPr>
        <p:spPr>
          <a:xfrm>
            <a:off x="1137672" y="1812938"/>
            <a:ext cx="6868655" cy="2535566"/>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One of the characteristics of this dataset is the high correlation between variables. From the pairwise plot and heatmap plot, we can conclude that any two of V.12, 13, 15, 16, 17, 21, 22, 25, 26, 29 are positively correlated. This will cause collinearity when building a model. Thus, we have to remove some variables or perform an analysis designed for highly correlated variables, such as PCA.</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grpSp>
        <p:nvGrpSpPr>
          <p:cNvPr id="5" name="Google Shape;261;p37">
            <a:extLst>
              <a:ext uri="{FF2B5EF4-FFF2-40B4-BE49-F238E27FC236}">
                <a16:creationId xmlns:a16="http://schemas.microsoft.com/office/drawing/2014/main" id="{7F04BBBD-1373-E3DB-374F-2DD6A5976BFE}"/>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A115E64D-EB0C-949F-35B0-CAB31940AF09}"/>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F200418-72E1-6F8E-A8B0-FC17D10F344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02</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159D81-F427-8DC3-4CDF-A4B39E114C70}"/>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Data Analysis</a:t>
              </a:r>
              <a:endParaRPr sz="1800" b="1" dirty="0">
                <a:solidFill>
                  <a:srgbClr val="193C8B"/>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3433075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7"/>
          <p:cNvSpPr txBox="1">
            <a:spLocks noGrp="1"/>
          </p:cNvSpPr>
          <p:nvPr>
            <p:ph type="ftr" idx="11"/>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endParaRPr sz="1100">
              <a:solidFill>
                <a:schemeClr val="dk1"/>
              </a:solidFill>
              <a:latin typeface="Times"/>
              <a:ea typeface="Times"/>
              <a:cs typeface="Times"/>
              <a:sym typeface="Times"/>
            </a:endParaRPr>
          </a:p>
          <a:p>
            <a:pPr marL="0" marR="0" lvl="0" indent="0" algn="r" rtl="0">
              <a:spcBef>
                <a:spcPts val="0"/>
              </a:spcBef>
              <a:spcAft>
                <a:spcPts val="0"/>
              </a:spcAft>
              <a:buNone/>
            </a:pPr>
            <a:endParaRPr sz="1100">
              <a:solidFill>
                <a:schemeClr val="dk1"/>
              </a:solidFill>
              <a:latin typeface="Times"/>
              <a:ea typeface="Times"/>
              <a:cs typeface="Times"/>
              <a:sym typeface="Times"/>
            </a:endParaRPr>
          </a:p>
        </p:txBody>
      </p:sp>
      <p:sp>
        <p:nvSpPr>
          <p:cNvPr id="500" name="Google Shape;500;p57"/>
          <p:cNvSpPr/>
          <p:nvPr/>
        </p:nvSpPr>
        <p:spPr>
          <a:xfrm>
            <a:off x="0" y="0"/>
            <a:ext cx="9144000" cy="5143500"/>
          </a:xfrm>
          <a:prstGeom prst="rect">
            <a:avLst/>
          </a:prstGeom>
          <a:solidFill>
            <a:srgbClr val="0042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600">
              <a:solidFill>
                <a:schemeClr val="dk1"/>
              </a:solidFill>
              <a:latin typeface="Times"/>
              <a:ea typeface="Times"/>
              <a:cs typeface="Times"/>
              <a:sym typeface="Times"/>
            </a:endParaRPr>
          </a:p>
        </p:txBody>
      </p:sp>
      <p:sp>
        <p:nvSpPr>
          <p:cNvPr id="501" name="Google Shape;501;p57"/>
          <p:cNvSpPr txBox="1"/>
          <p:nvPr/>
        </p:nvSpPr>
        <p:spPr>
          <a:xfrm>
            <a:off x="830100" y="863625"/>
            <a:ext cx="7854900" cy="765900"/>
          </a:xfrm>
          <a:prstGeom prst="rect">
            <a:avLst/>
          </a:prstGeom>
          <a:solidFill>
            <a:srgbClr val="004282"/>
          </a:solidFill>
          <a:ln>
            <a:noFill/>
          </a:ln>
        </p:spPr>
        <p:txBody>
          <a:bodyPr spcFirstLastPara="1" wrap="square" lIns="76025" tIns="38000" rIns="76025" bIns="38000" anchor="t" anchorCtr="0">
            <a:noAutofit/>
          </a:bodyPr>
          <a:lstStyle/>
          <a:p>
            <a:pPr marL="0" marR="0" lvl="0" indent="0" algn="l" rtl="0">
              <a:spcBef>
                <a:spcPts val="0"/>
              </a:spcBef>
              <a:spcAft>
                <a:spcPts val="0"/>
              </a:spcAft>
              <a:buClr>
                <a:schemeClr val="lt1"/>
              </a:buClr>
              <a:buSzPts val="4100"/>
              <a:buFont typeface="Times New Roman"/>
              <a:buNone/>
            </a:pPr>
            <a:r>
              <a:rPr lang="en-GB" sz="4100" b="1" dirty="0">
                <a:solidFill>
                  <a:schemeClr val="lt1"/>
                </a:solidFill>
                <a:latin typeface="Times New Roman"/>
                <a:ea typeface="Times New Roman"/>
                <a:cs typeface="Times New Roman"/>
                <a:sym typeface="Times New Roman"/>
              </a:rPr>
              <a:t>Sale Price Prediction</a:t>
            </a:r>
            <a:endParaRPr sz="4100" b="1" dirty="0">
              <a:solidFill>
                <a:schemeClr val="lt1"/>
              </a:solidFill>
              <a:latin typeface="Times New Roman"/>
              <a:ea typeface="Times New Roman"/>
              <a:cs typeface="Times New Roman"/>
              <a:sym typeface="Times New Roman"/>
            </a:endParaRPr>
          </a:p>
        </p:txBody>
      </p:sp>
      <p:pic>
        <p:nvPicPr>
          <p:cNvPr id="502" name="Google Shape;502;p57"/>
          <p:cNvPicPr preferRelativeResize="0"/>
          <p:nvPr/>
        </p:nvPicPr>
        <p:blipFill rotWithShape="1">
          <a:blip r:embed="rId3">
            <a:alphaModFix/>
          </a:blip>
          <a:srcRect/>
          <a:stretch/>
        </p:blipFill>
        <p:spPr>
          <a:xfrm>
            <a:off x="7677149" y="0"/>
            <a:ext cx="1466850" cy="933450"/>
          </a:xfrm>
          <a:prstGeom prst="rect">
            <a:avLst/>
          </a:prstGeom>
          <a:noFill/>
          <a:ln>
            <a:noFill/>
          </a:ln>
        </p:spPr>
      </p:pic>
      <p:pic>
        <p:nvPicPr>
          <p:cNvPr id="503" name="Google Shape;503;p57"/>
          <p:cNvPicPr preferRelativeResize="0"/>
          <p:nvPr/>
        </p:nvPicPr>
        <p:blipFill rotWithShape="1">
          <a:blip r:embed="rId4">
            <a:alphaModFix/>
          </a:blip>
          <a:srcRect/>
          <a:stretch/>
        </p:blipFill>
        <p:spPr>
          <a:xfrm>
            <a:off x="0" y="898667"/>
            <a:ext cx="647700" cy="657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Google Shape;265;p37">
            <a:extLst>
              <a:ext uri="{FF2B5EF4-FFF2-40B4-BE49-F238E27FC236}">
                <a16:creationId xmlns:a16="http://schemas.microsoft.com/office/drawing/2014/main" id="{2CE3F8CA-48C8-8A8F-19E1-B7E28212C04A}"/>
              </a:ext>
            </a:extLst>
          </p:cNvPr>
          <p:cNvSpPr/>
          <p:nvPr/>
        </p:nvSpPr>
        <p:spPr>
          <a:xfrm>
            <a:off x="1096126" y="1046222"/>
            <a:ext cx="6068895"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sym typeface="Arial"/>
              </a:rPr>
              <a:t>Linear regression model</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5" name="Google Shape;261;p37">
            <a:extLst>
              <a:ext uri="{FF2B5EF4-FFF2-40B4-BE49-F238E27FC236}">
                <a16:creationId xmlns:a16="http://schemas.microsoft.com/office/drawing/2014/main" id="{7F04BBBD-1373-E3DB-374F-2DD6A5976BFE}"/>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A115E64D-EB0C-949F-35B0-CAB31940AF09}"/>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F200418-72E1-6F8E-A8B0-FC17D10F344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03</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159D81-F427-8DC3-4CDF-A4B39E114C70}"/>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Sale Price Prediction</a:t>
              </a:r>
              <a:endParaRPr sz="1800" b="1" dirty="0">
                <a:solidFill>
                  <a:srgbClr val="193C8B"/>
                </a:solidFill>
                <a:latin typeface="Times New Roman"/>
                <a:ea typeface="Times New Roman"/>
                <a:cs typeface="Times New Roman"/>
                <a:sym typeface="Times New Roman"/>
              </a:endParaRPr>
            </a:p>
          </p:txBody>
        </p:sp>
      </p:grpSp>
      <p:sp>
        <p:nvSpPr>
          <p:cNvPr id="2" name="文本框 1">
            <a:extLst>
              <a:ext uri="{FF2B5EF4-FFF2-40B4-BE49-F238E27FC236}">
                <a16:creationId xmlns:a16="http://schemas.microsoft.com/office/drawing/2014/main" id="{4640CA8D-C0DA-0231-29F1-A4E4B5999348}"/>
              </a:ext>
            </a:extLst>
          </p:cNvPr>
          <p:cNvSpPr txBox="1"/>
          <p:nvPr/>
        </p:nvSpPr>
        <p:spPr>
          <a:xfrm>
            <a:off x="834970" y="1944190"/>
            <a:ext cx="7474059" cy="212006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altLang="zh-CN" sz="1800" dirty="0">
                <a:solidFill>
                  <a:srgbClr val="193C8B"/>
                </a:solidFill>
                <a:latin typeface="Times New Roman" panose="02020603050405020304" pitchFamily="18" charset="0"/>
                <a:cs typeface="Times New Roman" panose="02020603050405020304" pitchFamily="18" charset="0"/>
              </a:rPr>
              <a:t>Build a linear regression model with high interpretability and prediction accuracy.</a:t>
            </a:r>
          </a:p>
          <a:p>
            <a:pPr marL="285750" indent="-285750" algn="just">
              <a:lnSpc>
                <a:spcPct val="150000"/>
              </a:lnSpc>
              <a:buFont typeface="Wingdings" panose="05000000000000000000" pitchFamily="2" charset="2"/>
              <a:buChar char="Ø"/>
            </a:pPr>
            <a:r>
              <a:rPr lang="en-US" altLang="zh-CN" sz="1800" dirty="0">
                <a:solidFill>
                  <a:srgbClr val="193C8B"/>
                </a:solidFill>
                <a:latin typeface="Times New Roman" panose="02020603050405020304" pitchFamily="18" charset="0"/>
                <a:cs typeface="Times New Roman" panose="02020603050405020304" pitchFamily="18" charset="0"/>
              </a:rPr>
              <a:t>Considering the fact that some variables are </a:t>
            </a:r>
            <a:r>
              <a:rPr lang="en-US" altLang="zh-CN" sz="1800" b="1" dirty="0">
                <a:solidFill>
                  <a:srgbClr val="193C8B"/>
                </a:solidFill>
                <a:latin typeface="Times New Roman" panose="02020603050405020304" pitchFamily="18" charset="0"/>
                <a:cs typeface="Times New Roman" panose="02020603050405020304" pitchFamily="18" charset="0"/>
              </a:rPr>
              <a:t>highly correlated </a:t>
            </a:r>
            <a:r>
              <a:rPr lang="en-US" altLang="zh-CN" sz="1800" dirty="0">
                <a:solidFill>
                  <a:srgbClr val="193C8B"/>
                </a:solidFill>
                <a:latin typeface="Times New Roman" panose="02020603050405020304" pitchFamily="18" charset="0"/>
                <a:cs typeface="Times New Roman" panose="02020603050405020304" pitchFamily="18" charset="0"/>
              </a:rPr>
              <a:t>as concluded in the data analysis section,  we remove variables whose correlation coefficient is larger than 0.85.</a:t>
            </a:r>
          </a:p>
        </p:txBody>
      </p:sp>
    </p:spTree>
    <p:extLst>
      <p:ext uri="{BB962C8B-B14F-4D97-AF65-F5344CB8AC3E}">
        <p14:creationId xmlns:p14="http://schemas.microsoft.com/office/powerpoint/2010/main" val="1811637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Google Shape;265;p37">
            <a:extLst>
              <a:ext uri="{FF2B5EF4-FFF2-40B4-BE49-F238E27FC236}">
                <a16:creationId xmlns:a16="http://schemas.microsoft.com/office/drawing/2014/main" id="{2CE3F8CA-48C8-8A8F-19E1-B7E28212C04A}"/>
              </a:ext>
            </a:extLst>
          </p:cNvPr>
          <p:cNvSpPr/>
          <p:nvPr/>
        </p:nvSpPr>
        <p:spPr>
          <a:xfrm>
            <a:off x="1204140" y="606346"/>
            <a:ext cx="6068895"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sym typeface="Arial"/>
              </a:rPr>
              <a:t>Final model</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5" name="Google Shape;261;p37">
            <a:extLst>
              <a:ext uri="{FF2B5EF4-FFF2-40B4-BE49-F238E27FC236}">
                <a16:creationId xmlns:a16="http://schemas.microsoft.com/office/drawing/2014/main" id="{7F04BBBD-1373-E3DB-374F-2DD6A5976BFE}"/>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A115E64D-EB0C-949F-35B0-CAB31940AF09}"/>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F200418-72E1-6F8E-A8B0-FC17D10F344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03</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159D81-F427-8DC3-4CDF-A4B39E114C70}"/>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Sale Price Prediction</a:t>
              </a:r>
              <a:endParaRPr sz="1800" b="1" dirty="0">
                <a:solidFill>
                  <a:srgbClr val="193C8B"/>
                </a:solidFill>
                <a:latin typeface="Times New Roman"/>
                <a:ea typeface="Times New Roman"/>
                <a:cs typeface="Times New Roman"/>
                <a:sym typeface="Times New Roman"/>
              </a:endParaRPr>
            </a:p>
          </p:txBody>
        </p:sp>
      </p:grpSp>
      <p:sp>
        <p:nvSpPr>
          <p:cNvPr id="4" name="文本框 3">
            <a:extLst>
              <a:ext uri="{FF2B5EF4-FFF2-40B4-BE49-F238E27FC236}">
                <a16:creationId xmlns:a16="http://schemas.microsoft.com/office/drawing/2014/main" id="{1BD4B92B-E31A-A831-EE9F-2D854A998A89}"/>
              </a:ext>
            </a:extLst>
          </p:cNvPr>
          <p:cNvSpPr txBox="1"/>
          <p:nvPr/>
        </p:nvSpPr>
        <p:spPr>
          <a:xfrm>
            <a:off x="991891" y="4741466"/>
            <a:ext cx="4598894" cy="307777"/>
          </a:xfrm>
          <a:prstGeom prst="rect">
            <a:avLst/>
          </a:prstGeom>
          <a:noFill/>
        </p:spPr>
        <p:txBody>
          <a:bodyPr wrap="square">
            <a:spAutoFit/>
          </a:bodyPr>
          <a:lstStyle/>
          <a:p>
            <a:r>
              <a:rPr lang="en-US" altLang="zh-CN" dirty="0">
                <a:solidFill>
                  <a:schemeClr val="tx2">
                    <a:lumMod val="90000"/>
                  </a:schemeClr>
                </a:solidFill>
                <a:latin typeface="Times New Roman" panose="02020603050405020304" pitchFamily="18" charset="0"/>
                <a:cs typeface="Times New Roman" panose="02020603050405020304" pitchFamily="18" charset="0"/>
              </a:rPr>
              <a:t>Significant codes</a:t>
            </a:r>
            <a:r>
              <a:rPr lang="zh-CN" altLang="en-US" dirty="0">
                <a:solidFill>
                  <a:schemeClr val="tx2">
                    <a:lumMod val="90000"/>
                  </a:schemeClr>
                </a:solidFill>
                <a:latin typeface="Times New Roman" panose="02020603050405020304" pitchFamily="18" charset="0"/>
                <a:cs typeface="Times New Roman" panose="02020603050405020304" pitchFamily="18" charset="0"/>
              </a:rPr>
              <a:t> </a:t>
            </a:r>
            <a:r>
              <a:rPr lang="en-US" altLang="zh-CN" dirty="0">
                <a:solidFill>
                  <a:schemeClr val="tx2">
                    <a:lumMod val="90000"/>
                  </a:schemeClr>
                </a:solidFill>
                <a:latin typeface="Times New Roman" panose="02020603050405020304" pitchFamily="18" charset="0"/>
                <a:cs typeface="Times New Roman" panose="02020603050405020304" pitchFamily="18" charset="0"/>
              </a:rPr>
              <a:t>:  p value of t test 0 ‘***’ 0.001 ‘**’ 0.01 ‘*’</a:t>
            </a:r>
            <a:endParaRPr lang="zh-SG" altLang="en-US" dirty="0">
              <a:solidFill>
                <a:schemeClr val="tx2">
                  <a:lumMod val="90000"/>
                </a:schemeClr>
              </a:solidFill>
            </a:endParaRPr>
          </a:p>
        </p:txBody>
      </p:sp>
      <p:graphicFrame>
        <p:nvGraphicFramePr>
          <p:cNvPr id="9" name="表格 10">
            <a:extLst>
              <a:ext uri="{FF2B5EF4-FFF2-40B4-BE49-F238E27FC236}">
                <a16:creationId xmlns:a16="http://schemas.microsoft.com/office/drawing/2014/main" id="{51A29DD3-CDFC-5F8A-7099-B74A3A8C3CC0}"/>
              </a:ext>
            </a:extLst>
          </p:cNvPr>
          <p:cNvGraphicFramePr>
            <a:graphicFrameLocks noGrp="1"/>
          </p:cNvGraphicFramePr>
          <p:nvPr>
            <p:extLst>
              <p:ext uri="{D42A27DB-BD31-4B8C-83A1-F6EECF244321}">
                <p14:modId xmlns:p14="http://schemas.microsoft.com/office/powerpoint/2010/main" val="2783044033"/>
              </p:ext>
            </p:extLst>
          </p:nvPr>
        </p:nvGraphicFramePr>
        <p:xfrm>
          <a:off x="991891" y="1065601"/>
          <a:ext cx="7160217" cy="3675865"/>
        </p:xfrm>
        <a:graphic>
          <a:graphicData uri="http://schemas.openxmlformats.org/drawingml/2006/table">
            <a:tbl>
              <a:tblPr firstRow="1" bandRow="1">
                <a:tableStyleId>{5FD0F851-EC5A-4D38-B0AD-8093EC10F338}</a:tableStyleId>
              </a:tblPr>
              <a:tblGrid>
                <a:gridCol w="2603715">
                  <a:extLst>
                    <a:ext uri="{9D8B030D-6E8A-4147-A177-3AD203B41FA5}">
                      <a16:colId xmlns:a16="http://schemas.microsoft.com/office/drawing/2014/main" val="19427178"/>
                    </a:ext>
                  </a:extLst>
                </a:gridCol>
                <a:gridCol w="978259">
                  <a:extLst>
                    <a:ext uri="{9D8B030D-6E8A-4147-A177-3AD203B41FA5}">
                      <a16:colId xmlns:a16="http://schemas.microsoft.com/office/drawing/2014/main" val="157307526"/>
                    </a:ext>
                  </a:extLst>
                </a:gridCol>
                <a:gridCol w="2340122">
                  <a:extLst>
                    <a:ext uri="{9D8B030D-6E8A-4147-A177-3AD203B41FA5}">
                      <a16:colId xmlns:a16="http://schemas.microsoft.com/office/drawing/2014/main" val="2019058269"/>
                    </a:ext>
                  </a:extLst>
                </a:gridCol>
                <a:gridCol w="1238121">
                  <a:extLst>
                    <a:ext uri="{9D8B030D-6E8A-4147-A177-3AD203B41FA5}">
                      <a16:colId xmlns:a16="http://schemas.microsoft.com/office/drawing/2014/main" val="995295812"/>
                    </a:ext>
                  </a:extLst>
                </a:gridCol>
              </a:tblGrid>
              <a:tr h="327543">
                <a:tc>
                  <a:txBody>
                    <a:bodyPr/>
                    <a:lstStyle/>
                    <a:p>
                      <a:pPr algn="ctr"/>
                      <a:r>
                        <a:rPr lang="en-US" altLang="zh-CN" b="1" dirty="0">
                          <a:latin typeface="Times New Roman" panose="02020603050405020304" pitchFamily="18" charset="0"/>
                          <a:cs typeface="Times New Roman" panose="02020603050405020304" pitchFamily="18" charset="0"/>
                        </a:rPr>
                        <a:t>variable</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coefficient</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variable</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coefficient</a:t>
                      </a:r>
                      <a:endParaRPr lang="zh-CN" alt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45820936"/>
                  </a:ext>
                </a:extLst>
              </a:tr>
              <a:tr h="327543">
                <a:tc>
                  <a:txBody>
                    <a:bodyPr/>
                    <a:lstStyle/>
                    <a:p>
                      <a:pPr algn="ctr"/>
                      <a:r>
                        <a:rPr lang="en-US" altLang="zh-CN" dirty="0">
                          <a:latin typeface="Times New Roman" panose="02020603050405020304" pitchFamily="18" charset="0"/>
                          <a:cs typeface="Times New Roman" panose="02020603050405020304" pitchFamily="18" charset="0"/>
                        </a:rPr>
                        <a:t>Locality 2</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-101.8</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The amount of loans</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0.007 (***)</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79075023"/>
                  </a:ext>
                </a:extLst>
              </a:tr>
              <a:tr h="483670">
                <a:tc>
                  <a:txBody>
                    <a:bodyPr/>
                    <a:lstStyle/>
                    <a:p>
                      <a:pPr algn="ctr"/>
                      <a:r>
                        <a:rPr lang="en-US" altLang="zh-CN" dirty="0">
                          <a:latin typeface="Times New Roman" panose="02020603050405020304" pitchFamily="18" charset="0"/>
                          <a:cs typeface="Times New Roman" panose="02020603050405020304" pitchFamily="18" charset="0"/>
                        </a:rPr>
                        <a:t>Total estimated construction cost</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0.154(**)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The interest rate equal to 12</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-388.6(**)</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6848610"/>
                  </a:ext>
                </a:extLst>
              </a:tr>
              <a:tr h="327543">
                <a:tc>
                  <a:txBody>
                    <a:bodyPr/>
                    <a:lstStyle/>
                    <a:p>
                      <a:pPr algn="ctr"/>
                      <a:r>
                        <a:rPr lang="en-US" altLang="zh-CN" b="1" dirty="0">
                          <a:latin typeface="Times New Roman" panose="02020603050405020304" pitchFamily="18" charset="0"/>
                          <a:cs typeface="Times New Roman" panose="02020603050405020304" pitchFamily="18" charset="0"/>
                        </a:rPr>
                        <a:t>Estimated construction cost</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-1.72 (***)</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The interest rate equal to 14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-149.3(*)</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38462960"/>
                  </a:ext>
                </a:extLst>
              </a:tr>
              <a:tr h="4836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latin typeface="Times New Roman" panose="02020603050405020304" pitchFamily="18" charset="0"/>
                          <a:cs typeface="Times New Roman" panose="02020603050405020304" pitchFamily="18" charset="0"/>
                        </a:rPr>
                        <a:t>Estimated construction cost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year</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0.165(*)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Private sector investment in new buildings</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-0.056 (***)</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8386555"/>
                  </a:ext>
                </a:extLst>
              </a:tr>
              <a:tr h="327543">
                <a:tc>
                  <a:txBody>
                    <a:bodyPr/>
                    <a:lstStyle/>
                    <a:p>
                      <a:pPr algn="ctr"/>
                      <a:r>
                        <a:rPr lang="en-US" altLang="zh-CN" b="1" dirty="0">
                          <a:latin typeface="Times New Roman" panose="02020603050405020304" pitchFamily="18" charset="0"/>
                          <a:cs typeface="Times New Roman" panose="02020603050405020304" pitchFamily="18" charset="0"/>
                        </a:rPr>
                        <a:t>Duration of construction</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42.56 (***)</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The interest rate equal to 15</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-287.3 (***)</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48235002"/>
                  </a:ext>
                </a:extLst>
              </a:tr>
              <a:tr h="483670">
                <a:tc>
                  <a:txBody>
                    <a:bodyPr/>
                    <a:lstStyle/>
                    <a:p>
                      <a:pPr algn="ctr"/>
                      <a:r>
                        <a:rPr lang="en-US" altLang="zh-CN" b="1" dirty="0">
                          <a:latin typeface="Times New Roman" panose="02020603050405020304" pitchFamily="18" charset="0"/>
                          <a:cs typeface="Times New Roman" panose="02020603050405020304" pitchFamily="18" charset="0"/>
                        </a:rPr>
                        <a:t>Price at the beginning of project</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1.176 (***)</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Stock market index</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0.024 (***)</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24074877"/>
                  </a:ext>
                </a:extLst>
              </a:tr>
              <a:tr h="327543">
                <a:tc>
                  <a:txBody>
                    <a:bodyPr/>
                    <a:lstStyle/>
                    <a:p>
                      <a:pPr algn="ctr"/>
                      <a:r>
                        <a:rPr lang="en-US" altLang="zh-CN" b="0" dirty="0">
                          <a:latin typeface="Times New Roman" panose="02020603050405020304" pitchFamily="18" charset="0"/>
                          <a:cs typeface="Times New Roman" panose="02020603050405020304" pitchFamily="18" charset="0"/>
                        </a:rPr>
                        <a:t>Building Type 4</a:t>
                      </a:r>
                      <a:endParaRPr lang="zh-CN"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132.5(*)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Population of the city</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-0.004</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71336750"/>
                  </a:ext>
                </a:extLst>
              </a:tr>
              <a:tr h="483670">
                <a:tc>
                  <a:txBody>
                    <a:bodyPr/>
                    <a:lstStyle/>
                    <a:p>
                      <a:pPr algn="ctr"/>
                      <a:r>
                        <a:rPr lang="en-US" altLang="zh-CN" dirty="0">
                          <a:latin typeface="Times New Roman" panose="02020603050405020304" pitchFamily="18" charset="0"/>
                          <a:cs typeface="Times New Roman" panose="02020603050405020304" pitchFamily="18" charset="0"/>
                        </a:rPr>
                        <a:t>Total floor areas of building permits issued</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27.36(**)</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88777938"/>
                  </a:ext>
                </a:extLst>
              </a:tr>
            </a:tbl>
          </a:graphicData>
        </a:graphic>
      </p:graphicFrame>
    </p:spTree>
    <p:extLst>
      <p:ext uri="{BB962C8B-B14F-4D97-AF65-F5344CB8AC3E}">
        <p14:creationId xmlns:p14="http://schemas.microsoft.com/office/powerpoint/2010/main" val="421821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Google Shape;265;p37">
            <a:extLst>
              <a:ext uri="{FF2B5EF4-FFF2-40B4-BE49-F238E27FC236}">
                <a16:creationId xmlns:a16="http://schemas.microsoft.com/office/drawing/2014/main" id="{2CE3F8CA-48C8-8A8F-19E1-B7E28212C04A}"/>
              </a:ext>
            </a:extLst>
          </p:cNvPr>
          <p:cNvSpPr/>
          <p:nvPr/>
        </p:nvSpPr>
        <p:spPr>
          <a:xfrm>
            <a:off x="1470839" y="1105740"/>
            <a:ext cx="6068895"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sym typeface="Arial"/>
              </a:rPr>
              <a:t>Model explanations</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5" name="Google Shape;261;p37">
            <a:extLst>
              <a:ext uri="{FF2B5EF4-FFF2-40B4-BE49-F238E27FC236}">
                <a16:creationId xmlns:a16="http://schemas.microsoft.com/office/drawing/2014/main" id="{7F04BBBD-1373-E3DB-374F-2DD6A5976BFE}"/>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A115E64D-EB0C-949F-35B0-CAB31940AF09}"/>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F200418-72E1-6F8E-A8B0-FC17D10F344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03</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159D81-F427-8DC3-4CDF-A4B39E114C70}"/>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Sale Price Prediction</a:t>
              </a:r>
              <a:endParaRPr sz="1800" b="1" dirty="0">
                <a:solidFill>
                  <a:srgbClr val="193C8B"/>
                </a:solidFill>
                <a:latin typeface="Times New Roman"/>
                <a:ea typeface="Times New Roman"/>
                <a:cs typeface="Times New Roman"/>
                <a:sym typeface="Times New Roman"/>
              </a:endParaRPr>
            </a:p>
          </p:txBody>
        </p:sp>
      </p:grpSp>
      <p:sp>
        <p:nvSpPr>
          <p:cNvPr id="11" name="文本框 10">
            <a:extLst>
              <a:ext uri="{FF2B5EF4-FFF2-40B4-BE49-F238E27FC236}">
                <a16:creationId xmlns:a16="http://schemas.microsoft.com/office/drawing/2014/main" id="{06BB5715-181E-F7D9-2315-163F2FE47925}"/>
              </a:ext>
            </a:extLst>
          </p:cNvPr>
          <p:cNvSpPr txBox="1"/>
          <p:nvPr/>
        </p:nvSpPr>
        <p:spPr>
          <a:xfrm>
            <a:off x="763296" y="1917692"/>
            <a:ext cx="7483983" cy="2120068"/>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Variables in the table above are all effective drivers of price. The practical meaning of coefficient is the magnitude of the effect of one variable on price. In particular, the interest rate has a negative and relatively great influence on price while the price at the beginning of the project has a significantly positive effect on the actual price.</a:t>
            </a:r>
            <a:endParaRPr lang="zh-CN" altLang="en-US" sz="1800" dirty="0">
              <a:solidFill>
                <a:srgbClr val="193C8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778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Google Shape;265;p37">
            <a:extLst>
              <a:ext uri="{FF2B5EF4-FFF2-40B4-BE49-F238E27FC236}">
                <a16:creationId xmlns:a16="http://schemas.microsoft.com/office/drawing/2014/main" id="{2CE3F8CA-48C8-8A8F-19E1-B7E28212C04A}"/>
              </a:ext>
            </a:extLst>
          </p:cNvPr>
          <p:cNvSpPr/>
          <p:nvPr/>
        </p:nvSpPr>
        <p:spPr>
          <a:xfrm>
            <a:off x="1188759" y="816198"/>
            <a:ext cx="6068895"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rPr>
              <a:t>How good our model fits</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5" name="Google Shape;261;p37">
            <a:extLst>
              <a:ext uri="{FF2B5EF4-FFF2-40B4-BE49-F238E27FC236}">
                <a16:creationId xmlns:a16="http://schemas.microsoft.com/office/drawing/2014/main" id="{7F04BBBD-1373-E3DB-374F-2DD6A5976BFE}"/>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A115E64D-EB0C-949F-35B0-CAB31940AF09}"/>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F200418-72E1-6F8E-A8B0-FC17D10F344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03</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159D81-F427-8DC3-4CDF-A4B39E114C70}"/>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Sale Price Prediction</a:t>
              </a:r>
              <a:endParaRPr sz="1800" b="1" dirty="0">
                <a:solidFill>
                  <a:srgbClr val="193C8B"/>
                </a:solidFill>
                <a:latin typeface="Times New Roman"/>
                <a:ea typeface="Times New Roman"/>
                <a:cs typeface="Times New Roman"/>
                <a:sym typeface="Times New Roman"/>
              </a:endParaRPr>
            </a:p>
          </p:txBody>
        </p:sp>
      </p:grpSp>
      <mc:AlternateContent xmlns:mc="http://schemas.openxmlformats.org/markup-compatibility/2006">
        <mc:Choice xmlns:a14="http://schemas.microsoft.com/office/drawing/2010/main" Requires="a14">
          <p:graphicFrame>
            <p:nvGraphicFramePr>
              <p:cNvPr id="4" name="表格 8">
                <a:extLst>
                  <a:ext uri="{FF2B5EF4-FFF2-40B4-BE49-F238E27FC236}">
                    <a16:creationId xmlns:a16="http://schemas.microsoft.com/office/drawing/2014/main" id="{57494BE8-9847-9C43-45EE-B1459CFB66EC}"/>
                  </a:ext>
                </a:extLst>
              </p:cNvPr>
              <p:cNvGraphicFramePr>
                <a:graphicFrameLocks noGrp="1"/>
              </p:cNvGraphicFramePr>
              <p:nvPr>
                <p:extLst>
                  <p:ext uri="{D42A27DB-BD31-4B8C-83A1-F6EECF244321}">
                    <p14:modId xmlns:p14="http://schemas.microsoft.com/office/powerpoint/2010/main" val="2754407612"/>
                  </p:ext>
                </p:extLst>
              </p:nvPr>
            </p:nvGraphicFramePr>
            <p:xfrm>
              <a:off x="2446935" y="3902032"/>
              <a:ext cx="4229534" cy="1112520"/>
            </p:xfrm>
            <a:graphic>
              <a:graphicData uri="http://schemas.openxmlformats.org/drawingml/2006/table">
                <a:tbl>
                  <a:tblPr firstRow="1" bandRow="1">
                    <a:tableStyleId>{5FD0F851-EC5A-4D38-B0AD-8093EC10F338}</a:tableStyleId>
                  </a:tblPr>
                  <a:tblGrid>
                    <a:gridCol w="1413026">
                      <a:extLst>
                        <a:ext uri="{9D8B030D-6E8A-4147-A177-3AD203B41FA5}">
                          <a16:colId xmlns:a16="http://schemas.microsoft.com/office/drawing/2014/main" val="1228112114"/>
                        </a:ext>
                      </a:extLst>
                    </a:gridCol>
                    <a:gridCol w="1408254">
                      <a:extLst>
                        <a:ext uri="{9D8B030D-6E8A-4147-A177-3AD203B41FA5}">
                          <a16:colId xmlns:a16="http://schemas.microsoft.com/office/drawing/2014/main" val="433667843"/>
                        </a:ext>
                      </a:extLst>
                    </a:gridCol>
                    <a:gridCol w="1408254">
                      <a:extLst>
                        <a:ext uri="{9D8B030D-6E8A-4147-A177-3AD203B41FA5}">
                          <a16:colId xmlns:a16="http://schemas.microsoft.com/office/drawing/2014/main" val="936932077"/>
                        </a:ext>
                      </a:extLst>
                    </a:gridCol>
                  </a:tblGrid>
                  <a:tr h="370840">
                    <a:tc>
                      <a:txBody>
                        <a:bodyPr/>
                        <a:lstStyle/>
                        <a:p>
                          <a:pPr algn="ct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1800" b="0" i="1" dirty="0" smtClean="0">
                                        <a:latin typeface="Cambria Math" panose="02040503050406030204" pitchFamily="18" charset="0"/>
                                      </a:rPr>
                                    </m:ctrlPr>
                                  </m:sSupPr>
                                  <m:e>
                                    <m:r>
                                      <m:rPr>
                                        <m:sty m:val="p"/>
                                      </m:rPr>
                                      <a:rPr lang="en-US" altLang="zh-CN" sz="1800" b="0" i="0" dirty="0" smtClean="0">
                                        <a:latin typeface="Cambria Math" panose="02040503050406030204" pitchFamily="18" charset="0"/>
                                      </a:rPr>
                                      <m:t>R</m:t>
                                    </m:r>
                                  </m:e>
                                  <m:sup>
                                    <m:r>
                                      <a:rPr lang="en-US" altLang="zh-CN" sz="1800" b="0" i="0" dirty="0" smtClean="0">
                                        <a:latin typeface="Cambria Math" panose="02040503050406030204" pitchFamily="18" charset="0"/>
                                      </a:rPr>
                                      <m:t>2</m:t>
                                    </m:r>
                                  </m:sup>
                                </m:sSup>
                              </m:oMath>
                            </m:oMathPara>
                          </a14:m>
                          <a:endParaRPr lang="zh-CN" altLang="en-US" sz="1800" b="0" i="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b="0" dirty="0">
                              <a:latin typeface="Times New Roman" panose="02020603050405020304" pitchFamily="18" charset="0"/>
                              <a:cs typeface="Times New Roman" panose="02020603050405020304" pitchFamily="18" charset="0"/>
                            </a:rPr>
                            <a:t>Adjusted </a:t>
                          </a:r>
                          <a14:m>
                            <m:oMath xmlns:m="http://schemas.openxmlformats.org/officeDocument/2006/math">
                              <m:sSup>
                                <m:sSupPr>
                                  <m:ctrlPr>
                                    <a:rPr lang="en-US" altLang="zh-CN" sz="1800" b="0" i="1" dirty="0" smtClean="0">
                                      <a:latin typeface="Cambria Math" panose="02040503050406030204" pitchFamily="18" charset="0"/>
                                    </a:rPr>
                                  </m:ctrlPr>
                                </m:sSupPr>
                                <m:e>
                                  <m:r>
                                    <m:rPr>
                                      <m:sty m:val="p"/>
                                    </m:rPr>
                                    <a:rPr lang="en-US" altLang="zh-CN" sz="1800" b="0" i="0" dirty="0" smtClean="0">
                                      <a:latin typeface="Cambria Math" panose="02040503050406030204" pitchFamily="18" charset="0"/>
                                    </a:rPr>
                                    <m:t>R</m:t>
                                  </m:r>
                                </m:e>
                                <m:sup>
                                  <m:r>
                                    <a:rPr lang="en-US" altLang="zh-CN" sz="1800" b="0" i="0" dirty="0" smtClean="0">
                                      <a:latin typeface="Cambria Math" panose="02040503050406030204" pitchFamily="18" charset="0"/>
                                    </a:rPr>
                                    <m:t>2</m:t>
                                  </m:r>
                                </m:sup>
                              </m:sSup>
                            </m:oMath>
                          </a14:m>
                          <a:endParaRPr lang="zh-CN" altLang="en-US" sz="18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90415639"/>
                      </a:ext>
                    </a:extLst>
                  </a:tr>
                  <a:tr h="370840">
                    <a:tc>
                      <a:txBody>
                        <a:bodyPr/>
                        <a:lstStyle/>
                        <a:p>
                          <a:pPr algn="ctr"/>
                          <a:r>
                            <a:rPr lang="en-US" altLang="zh-CN" sz="1800" dirty="0">
                              <a:latin typeface="Times New Roman" panose="02020603050405020304" pitchFamily="18" charset="0"/>
                              <a:cs typeface="Times New Roman" panose="02020603050405020304" pitchFamily="18" charset="0"/>
                            </a:rPr>
                            <a:t>train</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0.9786</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0.9769</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97515719"/>
                      </a:ext>
                    </a:extLst>
                  </a:tr>
                  <a:tr h="370840">
                    <a:tc>
                      <a:txBody>
                        <a:bodyPr/>
                        <a:lstStyle/>
                        <a:p>
                          <a:pPr algn="ctr"/>
                          <a:r>
                            <a:rPr lang="en-US" altLang="zh-CN" sz="1800" dirty="0">
                              <a:latin typeface="Times New Roman" panose="02020603050405020304" pitchFamily="18" charset="0"/>
                              <a:cs typeface="Times New Roman" panose="02020603050405020304" pitchFamily="18" charset="0"/>
                            </a:rPr>
                            <a:t>test</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0.9653</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0.9590</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9318395"/>
                      </a:ext>
                    </a:extLst>
                  </a:tr>
                </a:tbl>
              </a:graphicData>
            </a:graphic>
          </p:graphicFrame>
        </mc:Choice>
        <mc:Fallback>
          <p:graphicFrame>
            <p:nvGraphicFramePr>
              <p:cNvPr id="4" name="表格 8">
                <a:extLst>
                  <a:ext uri="{FF2B5EF4-FFF2-40B4-BE49-F238E27FC236}">
                    <a16:creationId xmlns:a16="http://schemas.microsoft.com/office/drawing/2014/main" id="{57494BE8-9847-9C43-45EE-B1459CFB66EC}"/>
                  </a:ext>
                </a:extLst>
              </p:cNvPr>
              <p:cNvGraphicFramePr>
                <a:graphicFrameLocks noGrp="1"/>
              </p:cNvGraphicFramePr>
              <p:nvPr>
                <p:extLst>
                  <p:ext uri="{D42A27DB-BD31-4B8C-83A1-F6EECF244321}">
                    <p14:modId xmlns:p14="http://schemas.microsoft.com/office/powerpoint/2010/main" val="2754407612"/>
                  </p:ext>
                </p:extLst>
              </p:nvPr>
            </p:nvGraphicFramePr>
            <p:xfrm>
              <a:off x="2446935" y="3902032"/>
              <a:ext cx="4229534" cy="1112520"/>
            </p:xfrm>
            <a:graphic>
              <a:graphicData uri="http://schemas.openxmlformats.org/drawingml/2006/table">
                <a:tbl>
                  <a:tblPr firstRow="1" bandRow="1">
                    <a:tableStyleId>{5FD0F851-EC5A-4D38-B0AD-8093EC10F338}</a:tableStyleId>
                  </a:tblPr>
                  <a:tblGrid>
                    <a:gridCol w="1413026">
                      <a:extLst>
                        <a:ext uri="{9D8B030D-6E8A-4147-A177-3AD203B41FA5}">
                          <a16:colId xmlns:a16="http://schemas.microsoft.com/office/drawing/2014/main" val="1228112114"/>
                        </a:ext>
                      </a:extLst>
                    </a:gridCol>
                    <a:gridCol w="1408254">
                      <a:extLst>
                        <a:ext uri="{9D8B030D-6E8A-4147-A177-3AD203B41FA5}">
                          <a16:colId xmlns:a16="http://schemas.microsoft.com/office/drawing/2014/main" val="433667843"/>
                        </a:ext>
                      </a:extLst>
                    </a:gridCol>
                    <a:gridCol w="1408254">
                      <a:extLst>
                        <a:ext uri="{9D8B030D-6E8A-4147-A177-3AD203B41FA5}">
                          <a16:colId xmlns:a16="http://schemas.microsoft.com/office/drawing/2014/main" val="936932077"/>
                        </a:ext>
                      </a:extLst>
                    </a:gridCol>
                  </a:tblGrid>
                  <a:tr h="370840">
                    <a:tc>
                      <a:txBody>
                        <a:bodyPr/>
                        <a:lstStyle/>
                        <a:p>
                          <a:pPr algn="ct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endParaRPr lang="zh-SG"/>
                        </a:p>
                      </a:txBody>
                      <a:tcPr anchor="ctr">
                        <a:blipFill>
                          <a:blip r:embed="rId3"/>
                          <a:stretch>
                            <a:fillRect l="-100901" t="-6897" r="-100901" b="-227586"/>
                          </a:stretch>
                        </a:blipFill>
                      </a:tcPr>
                    </a:tc>
                    <a:tc>
                      <a:txBody>
                        <a:bodyPr/>
                        <a:lstStyle/>
                        <a:p>
                          <a:endParaRPr lang="zh-SG"/>
                        </a:p>
                      </a:txBody>
                      <a:tcPr anchor="ctr">
                        <a:blipFill>
                          <a:blip r:embed="rId3"/>
                          <a:stretch>
                            <a:fillRect l="-200901" t="-6897" r="-901" b="-227586"/>
                          </a:stretch>
                        </a:blipFill>
                      </a:tcPr>
                    </a:tc>
                    <a:extLst>
                      <a:ext uri="{0D108BD9-81ED-4DB2-BD59-A6C34878D82A}">
                        <a16:rowId xmlns:a16="http://schemas.microsoft.com/office/drawing/2014/main" val="490415639"/>
                      </a:ext>
                    </a:extLst>
                  </a:tr>
                  <a:tr h="370840">
                    <a:tc>
                      <a:txBody>
                        <a:bodyPr/>
                        <a:lstStyle/>
                        <a:p>
                          <a:pPr algn="ctr"/>
                          <a:r>
                            <a:rPr lang="en-US" altLang="zh-CN" sz="1800" dirty="0">
                              <a:latin typeface="Times New Roman" panose="02020603050405020304" pitchFamily="18" charset="0"/>
                              <a:cs typeface="Times New Roman" panose="02020603050405020304" pitchFamily="18" charset="0"/>
                            </a:rPr>
                            <a:t>train</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0.9786</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0.9769</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97515719"/>
                      </a:ext>
                    </a:extLst>
                  </a:tr>
                  <a:tr h="370840">
                    <a:tc>
                      <a:txBody>
                        <a:bodyPr/>
                        <a:lstStyle/>
                        <a:p>
                          <a:pPr algn="ctr"/>
                          <a:r>
                            <a:rPr lang="en-US" altLang="zh-CN" sz="1800" dirty="0">
                              <a:latin typeface="Times New Roman" panose="02020603050405020304" pitchFamily="18" charset="0"/>
                              <a:cs typeface="Times New Roman" panose="02020603050405020304" pitchFamily="18" charset="0"/>
                            </a:rPr>
                            <a:t>test</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0.9653</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0.9590</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9318395"/>
                      </a:ext>
                    </a:extLst>
                  </a:tr>
                </a:tbl>
              </a:graphicData>
            </a:graphic>
          </p:graphicFrame>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44DEC17-C699-E220-0A6C-BDCA46201402}"/>
                  </a:ext>
                </a:extLst>
              </p:cNvPr>
              <p:cNvSpPr txBox="1"/>
              <p:nvPr/>
            </p:nvSpPr>
            <p:spPr>
              <a:xfrm>
                <a:off x="782341" y="1174398"/>
                <a:ext cx="7579317" cy="2535566"/>
              </a:xfrm>
              <a:prstGeom prst="rect">
                <a:avLst/>
              </a:prstGeom>
              <a:noFill/>
            </p:spPr>
            <p:txBody>
              <a:bodyPr wrap="square" rtlCol="0">
                <a:spAutoFit/>
              </a:bodyPr>
              <a:lstStyle/>
              <a:p>
                <a:pPr algn="just">
                  <a:lnSpc>
                    <a:spcPct val="150000"/>
                  </a:lnSpc>
                </a:pPr>
                <a14:m>
                  <m:oMath xmlns:m="http://schemas.openxmlformats.org/officeDocument/2006/math">
                    <m:sSup>
                      <m:sSupPr>
                        <m:ctrlPr>
                          <a:rPr lang="en-US" altLang="zh-CN" sz="1800" i="1" dirty="0" smtClean="0">
                            <a:solidFill>
                              <a:srgbClr val="193C8B"/>
                            </a:solidFill>
                            <a:latin typeface="Cambria Math" panose="02040503050406030204" pitchFamily="18" charset="0"/>
                            <a:cs typeface="Times New Roman" panose="02020603050405020304" pitchFamily="18" charset="0"/>
                          </a:rPr>
                        </m:ctrlPr>
                      </m:sSupPr>
                      <m:e>
                        <m:r>
                          <m:rPr>
                            <m:sty m:val="p"/>
                          </m:rPr>
                          <a:rPr lang="en-US" altLang="zh-CN" sz="1800" dirty="0">
                            <a:solidFill>
                              <a:srgbClr val="193C8B"/>
                            </a:solidFill>
                            <a:latin typeface="Cambria Math" panose="02040503050406030204" pitchFamily="18" charset="0"/>
                            <a:cs typeface="Times New Roman" panose="02020603050405020304" pitchFamily="18" charset="0"/>
                          </a:rPr>
                          <m:t>R</m:t>
                        </m:r>
                      </m:e>
                      <m:sup>
                        <m:r>
                          <a:rPr lang="en-US" altLang="zh-CN" sz="1800" dirty="0">
                            <a:solidFill>
                              <a:srgbClr val="193C8B"/>
                            </a:solidFill>
                            <a:latin typeface="Cambria Math" panose="02040503050406030204" pitchFamily="18" charset="0"/>
                            <a:cs typeface="Times New Roman" panose="02020603050405020304" pitchFamily="18" charset="0"/>
                          </a:rPr>
                          <m:t>2</m:t>
                        </m:r>
                      </m:sup>
                    </m:sSup>
                  </m:oMath>
                </a14:m>
                <a:r>
                  <a:rPr lang="en-US" altLang="zh-CN" sz="1800" dirty="0">
                    <a:solidFill>
                      <a:srgbClr val="193C8B"/>
                    </a:solidFill>
                    <a:latin typeface="Times New Roman" panose="02020603050405020304" pitchFamily="18" charset="0"/>
                    <a:cs typeface="Times New Roman" panose="02020603050405020304" pitchFamily="18" charset="0"/>
                  </a:rPr>
                  <a:t> is a common factor to evaluate the performance of model and is referred to as the “</a:t>
                </a:r>
                <a:r>
                  <a:rPr lang="en-US" altLang="zh-CN" sz="1800" b="1" dirty="0">
                    <a:solidFill>
                      <a:srgbClr val="193C8B"/>
                    </a:solidFill>
                    <a:latin typeface="Times New Roman" panose="02020603050405020304" pitchFamily="18" charset="0"/>
                    <a:cs typeface="Times New Roman" panose="02020603050405020304" pitchFamily="18" charset="0"/>
                  </a:rPr>
                  <a:t>goodness of fit</a:t>
                </a:r>
                <a:r>
                  <a:rPr lang="en-US" altLang="zh-CN" sz="1800" dirty="0">
                    <a:solidFill>
                      <a:srgbClr val="193C8B"/>
                    </a:solidFill>
                    <a:latin typeface="Times New Roman" panose="02020603050405020304" pitchFamily="18" charset="0"/>
                    <a:cs typeface="Times New Roman" panose="02020603050405020304" pitchFamily="18" charset="0"/>
                  </a:rPr>
                  <a:t>”. It provides a measure of how well observed outcomes are replicated by the model.  In addition, adjusted </a:t>
                </a:r>
                <a14:m>
                  <m:oMath xmlns:m="http://schemas.openxmlformats.org/officeDocument/2006/math">
                    <m:sSup>
                      <m:sSupPr>
                        <m:ctrlPr>
                          <a:rPr lang="en-US" altLang="zh-CN" sz="1800" i="1" dirty="0">
                            <a:solidFill>
                              <a:srgbClr val="193C8B"/>
                            </a:solidFill>
                            <a:latin typeface="Cambria Math" panose="02040503050406030204" pitchFamily="18" charset="0"/>
                          </a:rPr>
                        </m:ctrlPr>
                      </m:sSupPr>
                      <m:e>
                        <m:r>
                          <m:rPr>
                            <m:sty m:val="p"/>
                          </m:rPr>
                          <a:rPr lang="en-US" altLang="zh-CN" sz="1800" dirty="0">
                            <a:solidFill>
                              <a:srgbClr val="193C8B"/>
                            </a:solidFill>
                            <a:latin typeface="Cambria Math" panose="02040503050406030204" pitchFamily="18" charset="0"/>
                          </a:rPr>
                          <m:t>R</m:t>
                        </m:r>
                      </m:e>
                      <m:sup>
                        <m:r>
                          <a:rPr lang="en-US" altLang="zh-CN" sz="1800" dirty="0">
                            <a:solidFill>
                              <a:srgbClr val="193C8B"/>
                            </a:solidFill>
                            <a:latin typeface="Cambria Math" panose="02040503050406030204" pitchFamily="18" charset="0"/>
                          </a:rPr>
                          <m:t>2</m:t>
                        </m:r>
                      </m:sup>
                    </m:sSup>
                    <m:r>
                      <a:rPr lang="en-US" altLang="zh-CN" sz="1800" i="1" dirty="0">
                        <a:solidFill>
                          <a:srgbClr val="193C8B"/>
                        </a:solidFill>
                        <a:latin typeface="Cambria Math" panose="02040503050406030204" pitchFamily="18" charset="0"/>
                      </a:rPr>
                      <m:t> </m:t>
                    </m:r>
                  </m:oMath>
                </a14:m>
                <a:r>
                  <a:rPr lang="en-US" altLang="zh-CN" sz="1800" dirty="0">
                    <a:solidFill>
                      <a:srgbClr val="193C8B"/>
                    </a:solidFill>
                    <a:latin typeface="Times New Roman" panose="02020603050405020304" pitchFamily="18" charset="0"/>
                    <a:cs typeface="Times New Roman" panose="02020603050405020304" pitchFamily="18" charset="0"/>
                  </a:rPr>
                  <a:t>is a tradeoff between </a:t>
                </a:r>
                <a14:m>
                  <m:oMath xmlns:m="http://schemas.openxmlformats.org/officeDocument/2006/math">
                    <m:sSup>
                      <m:sSupPr>
                        <m:ctrlPr>
                          <a:rPr lang="en-US" altLang="zh-CN" sz="1800" i="1" dirty="0">
                            <a:solidFill>
                              <a:srgbClr val="193C8B"/>
                            </a:solidFill>
                            <a:latin typeface="Cambria Math" panose="02040503050406030204" pitchFamily="18" charset="0"/>
                          </a:rPr>
                        </m:ctrlPr>
                      </m:sSupPr>
                      <m:e>
                        <m:r>
                          <m:rPr>
                            <m:sty m:val="p"/>
                          </m:rPr>
                          <a:rPr lang="en-US" altLang="zh-CN" sz="1800" dirty="0">
                            <a:solidFill>
                              <a:srgbClr val="193C8B"/>
                            </a:solidFill>
                            <a:latin typeface="Cambria Math" panose="02040503050406030204" pitchFamily="18" charset="0"/>
                          </a:rPr>
                          <m:t>R</m:t>
                        </m:r>
                      </m:e>
                      <m:sup>
                        <m:r>
                          <a:rPr lang="en-US" altLang="zh-CN" sz="1800" dirty="0">
                            <a:solidFill>
                              <a:srgbClr val="193C8B"/>
                            </a:solidFill>
                            <a:latin typeface="Cambria Math" panose="02040503050406030204" pitchFamily="18" charset="0"/>
                          </a:rPr>
                          <m:t>2</m:t>
                        </m:r>
                      </m:sup>
                    </m:sSup>
                    <m:r>
                      <a:rPr lang="en-US" altLang="zh-CN" sz="1800" i="1" dirty="0">
                        <a:solidFill>
                          <a:srgbClr val="193C8B"/>
                        </a:solidFill>
                        <a:latin typeface="Cambria Math" panose="02040503050406030204" pitchFamily="18" charset="0"/>
                      </a:rPr>
                      <m:t> </m:t>
                    </m:r>
                  </m:oMath>
                </a14:m>
                <a:r>
                  <a:rPr lang="en-US" altLang="zh-CN" sz="1800" dirty="0">
                    <a:solidFill>
                      <a:srgbClr val="193C8B"/>
                    </a:solidFill>
                    <a:latin typeface="Times New Roman" panose="02020603050405020304" pitchFamily="18" charset="0"/>
                    <a:cs typeface="Times New Roman" panose="02020603050405020304" pitchFamily="18" charset="0"/>
                  </a:rPr>
                  <a:t>and model complexity. The higher the adjusted </a:t>
                </a:r>
                <a14:m>
                  <m:oMath xmlns:m="http://schemas.openxmlformats.org/officeDocument/2006/math">
                    <m:sSup>
                      <m:sSupPr>
                        <m:ctrlPr>
                          <a:rPr lang="en-US" altLang="zh-CN" sz="1800" i="1" dirty="0" smtClean="0">
                            <a:solidFill>
                              <a:srgbClr val="193C8B"/>
                            </a:solidFill>
                            <a:latin typeface="Cambria Math" panose="02040503050406030204" pitchFamily="18" charset="0"/>
                          </a:rPr>
                        </m:ctrlPr>
                      </m:sSupPr>
                      <m:e>
                        <m:r>
                          <m:rPr>
                            <m:sty m:val="p"/>
                          </m:rPr>
                          <a:rPr lang="en-US" altLang="zh-CN" sz="1800" dirty="0">
                            <a:solidFill>
                              <a:srgbClr val="193C8B"/>
                            </a:solidFill>
                            <a:latin typeface="Cambria Math" panose="02040503050406030204" pitchFamily="18" charset="0"/>
                          </a:rPr>
                          <m:t>R</m:t>
                        </m:r>
                      </m:e>
                      <m:sup>
                        <m:r>
                          <a:rPr lang="en-US" altLang="zh-CN" sz="1800" dirty="0">
                            <a:solidFill>
                              <a:srgbClr val="193C8B"/>
                            </a:solidFill>
                            <a:latin typeface="Cambria Math" panose="02040503050406030204" pitchFamily="18" charset="0"/>
                          </a:rPr>
                          <m:t>2</m:t>
                        </m:r>
                      </m:sup>
                    </m:sSup>
                  </m:oMath>
                </a14:m>
                <a:r>
                  <a:rPr lang="en-US" altLang="zh-CN" sz="1800" dirty="0">
                    <a:solidFill>
                      <a:srgbClr val="193C8B"/>
                    </a:solidFill>
                    <a:latin typeface="Times New Roman" panose="02020603050405020304" pitchFamily="18" charset="0"/>
                    <a:cs typeface="Times New Roman" panose="02020603050405020304" pitchFamily="18" charset="0"/>
                  </a:rPr>
                  <a:t>, the better the model.</a:t>
                </a:r>
              </a:p>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Commonly, a model achieving adjusted </a:t>
                </a:r>
                <a14:m>
                  <m:oMath xmlns:m="http://schemas.openxmlformats.org/officeDocument/2006/math">
                    <m:sSup>
                      <m:sSupPr>
                        <m:ctrlPr>
                          <a:rPr lang="en-US" altLang="zh-CN" sz="1800" i="1" dirty="0" smtClean="0">
                            <a:solidFill>
                              <a:srgbClr val="193C8B"/>
                            </a:solidFill>
                            <a:latin typeface="Cambria Math" panose="02040503050406030204" pitchFamily="18" charset="0"/>
                          </a:rPr>
                        </m:ctrlPr>
                      </m:sSupPr>
                      <m:e>
                        <m:r>
                          <m:rPr>
                            <m:sty m:val="p"/>
                          </m:rPr>
                          <a:rPr lang="en-US" altLang="zh-CN" sz="1800" dirty="0">
                            <a:solidFill>
                              <a:srgbClr val="193C8B"/>
                            </a:solidFill>
                            <a:latin typeface="Cambria Math" panose="02040503050406030204" pitchFamily="18" charset="0"/>
                          </a:rPr>
                          <m:t>R</m:t>
                        </m:r>
                      </m:e>
                      <m:sup>
                        <m:r>
                          <a:rPr lang="en-US" altLang="zh-CN" sz="1800" dirty="0">
                            <a:solidFill>
                              <a:srgbClr val="193C8B"/>
                            </a:solidFill>
                            <a:latin typeface="Cambria Math" panose="02040503050406030204" pitchFamily="18" charset="0"/>
                          </a:rPr>
                          <m:t>2</m:t>
                        </m:r>
                      </m:sup>
                    </m:sSup>
                  </m:oMath>
                </a14:m>
                <a:r>
                  <a:rPr lang="en-US" altLang="zh-CN" sz="1800" dirty="0">
                    <a:solidFill>
                      <a:srgbClr val="193C8B"/>
                    </a:solidFill>
                    <a:latin typeface="Times New Roman" panose="02020603050405020304" pitchFamily="18" charset="0"/>
                    <a:cs typeface="Times New Roman" panose="02020603050405020304" pitchFamily="18" charset="0"/>
                  </a:rPr>
                  <a:t> above 0.8 is considered a very good model. Here, we achieve adjusted </a:t>
                </a:r>
                <a14:m>
                  <m:oMath xmlns:m="http://schemas.openxmlformats.org/officeDocument/2006/math">
                    <m:sSup>
                      <m:sSupPr>
                        <m:ctrlPr>
                          <a:rPr lang="en-US" altLang="zh-CN" sz="1800" i="1" dirty="0">
                            <a:solidFill>
                              <a:srgbClr val="193C8B"/>
                            </a:solidFill>
                            <a:latin typeface="Cambria Math" panose="02040503050406030204" pitchFamily="18" charset="0"/>
                          </a:rPr>
                        </m:ctrlPr>
                      </m:sSupPr>
                      <m:e>
                        <m:r>
                          <m:rPr>
                            <m:sty m:val="p"/>
                          </m:rPr>
                          <a:rPr lang="en-US" altLang="zh-CN" sz="1800" dirty="0">
                            <a:solidFill>
                              <a:srgbClr val="193C8B"/>
                            </a:solidFill>
                            <a:latin typeface="Cambria Math" panose="02040503050406030204" pitchFamily="18" charset="0"/>
                          </a:rPr>
                          <m:t>R</m:t>
                        </m:r>
                      </m:e>
                      <m:sup>
                        <m:r>
                          <a:rPr lang="en-US" altLang="zh-CN" sz="1800" dirty="0">
                            <a:solidFill>
                              <a:srgbClr val="193C8B"/>
                            </a:solidFill>
                            <a:latin typeface="Cambria Math" panose="02040503050406030204" pitchFamily="18" charset="0"/>
                          </a:rPr>
                          <m:t>2</m:t>
                        </m:r>
                      </m:sup>
                    </m:sSup>
                  </m:oMath>
                </a14:m>
                <a:r>
                  <a:rPr lang="en-US" altLang="zh-CN" sz="1800" dirty="0">
                    <a:solidFill>
                      <a:srgbClr val="193C8B"/>
                    </a:solidFill>
                    <a:latin typeface="Times New Roman" panose="02020603050405020304" pitchFamily="18" charset="0"/>
                    <a:cs typeface="Times New Roman" panose="02020603050405020304" pitchFamily="18" charset="0"/>
                  </a:rPr>
                  <a:t> 0,9769, indicating our model is a good fit.</a:t>
                </a:r>
              </a:p>
            </p:txBody>
          </p:sp>
        </mc:Choice>
        <mc:Fallback>
          <p:sp>
            <p:nvSpPr>
              <p:cNvPr id="9" name="文本框 8">
                <a:extLst>
                  <a:ext uri="{FF2B5EF4-FFF2-40B4-BE49-F238E27FC236}">
                    <a16:creationId xmlns:a16="http://schemas.microsoft.com/office/drawing/2014/main" id="{644DEC17-C699-E220-0A6C-BDCA46201402}"/>
                  </a:ext>
                </a:extLst>
              </p:cNvPr>
              <p:cNvSpPr txBox="1">
                <a:spLocks noRot="1" noChangeAspect="1" noMove="1" noResize="1" noEditPoints="1" noAdjustHandles="1" noChangeArrowheads="1" noChangeShapeType="1" noTextEdit="1"/>
              </p:cNvSpPr>
              <p:nvPr/>
            </p:nvSpPr>
            <p:spPr>
              <a:xfrm>
                <a:off x="782341" y="1174398"/>
                <a:ext cx="7579317" cy="2535566"/>
              </a:xfrm>
              <a:prstGeom prst="rect">
                <a:avLst/>
              </a:prstGeom>
              <a:blipFill>
                <a:blip r:embed="rId4"/>
                <a:stretch>
                  <a:fillRect l="-669" r="-669" b="-2488"/>
                </a:stretch>
              </a:blipFill>
            </p:spPr>
            <p:txBody>
              <a:bodyPr/>
              <a:lstStyle/>
              <a:p>
                <a:r>
                  <a:rPr lang="zh-SG" altLang="en-US">
                    <a:noFill/>
                  </a:rPr>
                  <a:t> </a:t>
                </a:r>
              </a:p>
            </p:txBody>
          </p:sp>
        </mc:Fallback>
      </mc:AlternateContent>
    </p:spTree>
    <p:extLst>
      <p:ext uri="{BB962C8B-B14F-4D97-AF65-F5344CB8AC3E}">
        <p14:creationId xmlns:p14="http://schemas.microsoft.com/office/powerpoint/2010/main" val="1161636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Google Shape;265;p37">
            <a:extLst>
              <a:ext uri="{FF2B5EF4-FFF2-40B4-BE49-F238E27FC236}">
                <a16:creationId xmlns:a16="http://schemas.microsoft.com/office/drawing/2014/main" id="{2CE3F8CA-48C8-8A8F-19E1-B7E28212C04A}"/>
              </a:ext>
            </a:extLst>
          </p:cNvPr>
          <p:cNvSpPr/>
          <p:nvPr/>
        </p:nvSpPr>
        <p:spPr>
          <a:xfrm>
            <a:off x="1188759" y="816198"/>
            <a:ext cx="6068895"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rPr>
              <a:t>How accurate our model predicts</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5" name="Google Shape;261;p37">
            <a:extLst>
              <a:ext uri="{FF2B5EF4-FFF2-40B4-BE49-F238E27FC236}">
                <a16:creationId xmlns:a16="http://schemas.microsoft.com/office/drawing/2014/main" id="{7F04BBBD-1373-E3DB-374F-2DD6A5976BFE}"/>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A115E64D-EB0C-949F-35B0-CAB31940AF09}"/>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F200418-72E1-6F8E-A8B0-FC17D10F344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03</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159D81-F427-8DC3-4CDF-A4B39E114C70}"/>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Sale Price Prediction</a:t>
              </a:r>
              <a:endParaRPr sz="1800" b="1" dirty="0">
                <a:solidFill>
                  <a:srgbClr val="193C8B"/>
                </a:solidFill>
                <a:latin typeface="Times New Roman"/>
                <a:ea typeface="Times New Roman"/>
                <a:cs typeface="Times New Roman"/>
                <a:sym typeface="Times New Roman"/>
              </a:endParaRPr>
            </a:p>
          </p:txBody>
        </p:sp>
      </p:grpSp>
      <p:graphicFrame>
        <p:nvGraphicFramePr>
          <p:cNvPr id="4" name="表格 8">
            <a:extLst>
              <a:ext uri="{FF2B5EF4-FFF2-40B4-BE49-F238E27FC236}">
                <a16:creationId xmlns:a16="http://schemas.microsoft.com/office/drawing/2014/main" id="{57494BE8-9847-9C43-45EE-B1459CFB66EC}"/>
              </a:ext>
            </a:extLst>
          </p:cNvPr>
          <p:cNvGraphicFramePr>
            <a:graphicFrameLocks noGrp="1"/>
          </p:cNvGraphicFramePr>
          <p:nvPr>
            <p:extLst>
              <p:ext uri="{D42A27DB-BD31-4B8C-83A1-F6EECF244321}">
                <p14:modId xmlns:p14="http://schemas.microsoft.com/office/powerpoint/2010/main" val="1913048580"/>
              </p:ext>
            </p:extLst>
          </p:nvPr>
        </p:nvGraphicFramePr>
        <p:xfrm>
          <a:off x="2342230" y="3886806"/>
          <a:ext cx="4278026" cy="1112520"/>
        </p:xfrm>
        <a:graphic>
          <a:graphicData uri="http://schemas.openxmlformats.org/drawingml/2006/table">
            <a:tbl>
              <a:tblPr firstRow="1" bandRow="1">
                <a:tableStyleId>{5FD0F851-EC5A-4D38-B0AD-8093EC10F338}</a:tableStyleId>
              </a:tblPr>
              <a:tblGrid>
                <a:gridCol w="1429226">
                  <a:extLst>
                    <a:ext uri="{9D8B030D-6E8A-4147-A177-3AD203B41FA5}">
                      <a16:colId xmlns:a16="http://schemas.microsoft.com/office/drawing/2014/main" val="1228112114"/>
                    </a:ext>
                  </a:extLst>
                </a:gridCol>
                <a:gridCol w="1424400">
                  <a:extLst>
                    <a:ext uri="{9D8B030D-6E8A-4147-A177-3AD203B41FA5}">
                      <a16:colId xmlns:a16="http://schemas.microsoft.com/office/drawing/2014/main" val="1056404737"/>
                    </a:ext>
                  </a:extLst>
                </a:gridCol>
                <a:gridCol w="1424400">
                  <a:extLst>
                    <a:ext uri="{9D8B030D-6E8A-4147-A177-3AD203B41FA5}">
                      <a16:colId xmlns:a16="http://schemas.microsoft.com/office/drawing/2014/main" val="3155531874"/>
                    </a:ext>
                  </a:extLst>
                </a:gridCol>
              </a:tblGrid>
              <a:tr h="370840">
                <a:tc>
                  <a:txBody>
                    <a:bodyPr/>
                    <a:lstStyle/>
                    <a:p>
                      <a:pPr algn="ct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b="0" dirty="0">
                          <a:latin typeface="Times New Roman" panose="02020603050405020304" pitchFamily="18" charset="0"/>
                          <a:cs typeface="Times New Roman" panose="02020603050405020304" pitchFamily="18" charset="0"/>
                        </a:rPr>
                        <a:t>RMSE</a:t>
                      </a:r>
                      <a:endParaRPr lang="zh-CN" altLang="en-US" sz="18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b="0" dirty="0">
                          <a:latin typeface="Times New Roman" panose="02020603050405020304" pitchFamily="18" charset="0"/>
                          <a:cs typeface="Times New Roman" panose="02020603050405020304" pitchFamily="18" charset="0"/>
                        </a:rPr>
                        <a:t>NRMSE</a:t>
                      </a:r>
                      <a:endParaRPr lang="zh-CN" altLang="en-US" sz="18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90415639"/>
                  </a:ext>
                </a:extLst>
              </a:tr>
              <a:tr h="370840">
                <a:tc>
                  <a:txBody>
                    <a:bodyPr/>
                    <a:lstStyle/>
                    <a:p>
                      <a:pPr algn="ctr"/>
                      <a:r>
                        <a:rPr lang="en-US" altLang="zh-CN" sz="1800" dirty="0">
                          <a:latin typeface="Times New Roman" panose="02020603050405020304" pitchFamily="18" charset="0"/>
                          <a:cs typeface="Times New Roman" panose="02020603050405020304" pitchFamily="18" charset="0"/>
                        </a:rPr>
                        <a:t>train</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171.549</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0.0277</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97515719"/>
                  </a:ext>
                </a:extLst>
              </a:tr>
              <a:tr h="370840">
                <a:tc>
                  <a:txBody>
                    <a:bodyPr/>
                    <a:lstStyle/>
                    <a:p>
                      <a:pPr algn="ctr"/>
                      <a:r>
                        <a:rPr lang="en-US" altLang="zh-CN" sz="1800" dirty="0">
                          <a:latin typeface="Times New Roman" panose="02020603050405020304" pitchFamily="18" charset="0"/>
                          <a:cs typeface="Times New Roman" panose="02020603050405020304" pitchFamily="18" charset="0"/>
                        </a:rPr>
                        <a:t>test</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237.230</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a:latin typeface="Times New Roman" panose="02020603050405020304" pitchFamily="18" charset="0"/>
                          <a:cs typeface="Times New Roman" panose="02020603050405020304" pitchFamily="18" charset="0"/>
                        </a:rPr>
                        <a:t>0.0351</a:t>
                      </a:r>
                      <a:endParaRPr lang="zh-CN" alt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9318395"/>
                  </a:ext>
                </a:extLst>
              </a:tr>
            </a:tbl>
          </a:graphicData>
        </a:graphic>
      </p:graphicFrame>
      <p:sp>
        <p:nvSpPr>
          <p:cNvPr id="9" name="文本框 8">
            <a:extLst>
              <a:ext uri="{FF2B5EF4-FFF2-40B4-BE49-F238E27FC236}">
                <a16:creationId xmlns:a16="http://schemas.microsoft.com/office/drawing/2014/main" id="{644DEC17-C699-E220-0A6C-BDCA46201402}"/>
              </a:ext>
            </a:extLst>
          </p:cNvPr>
          <p:cNvSpPr txBox="1"/>
          <p:nvPr/>
        </p:nvSpPr>
        <p:spPr>
          <a:xfrm>
            <a:off x="782341" y="1174398"/>
            <a:ext cx="7579317" cy="2633413"/>
          </a:xfrm>
          <a:prstGeom prst="rect">
            <a:avLst/>
          </a:prstGeom>
          <a:noFill/>
        </p:spPr>
        <p:txBody>
          <a:bodyPr wrap="square" rtlCol="0">
            <a:spAutoFit/>
          </a:bodyPr>
          <a:lstStyle/>
          <a:p>
            <a:pPr algn="just">
              <a:lnSpc>
                <a:spcPct val="150000"/>
              </a:lnSpc>
            </a:pPr>
            <a:r>
              <a:rPr lang="en-US" altLang="zh-CN" sz="1600" dirty="0">
                <a:solidFill>
                  <a:srgbClr val="193C8B"/>
                </a:solidFill>
                <a:latin typeface="Times New Roman" panose="02020603050405020304" pitchFamily="18" charset="0"/>
                <a:cs typeface="Times New Roman" panose="02020603050405020304" pitchFamily="18" charset="0"/>
              </a:rPr>
              <a:t>Root-Mean-Square error (RMSE) is a frequently used measure of the differences between values predicted by a model and the values observed.  It measures how much our predicted value deviate the true value.</a:t>
            </a:r>
          </a:p>
          <a:p>
            <a:pPr algn="just">
              <a:lnSpc>
                <a:spcPct val="150000"/>
              </a:lnSpc>
            </a:pPr>
            <a:r>
              <a:rPr lang="en-US" altLang="zh-CN" sz="1600" dirty="0">
                <a:solidFill>
                  <a:srgbClr val="193C8B"/>
                </a:solidFill>
                <a:latin typeface="Times New Roman" panose="02020603050405020304" pitchFamily="18" charset="0"/>
                <a:cs typeface="Times New Roman" panose="02020603050405020304" pitchFamily="18" charset="0"/>
              </a:rPr>
              <a:t>Normalized Root-Mean-Square error (NRMSE) is a normalized version of RMSE, which eliminates the influence of the scale. The lower NRMSE is, the more accurate our model predicts. A value of 0 indicates a perfect fit.</a:t>
            </a:r>
          </a:p>
          <a:p>
            <a:pPr algn="just">
              <a:lnSpc>
                <a:spcPct val="150000"/>
              </a:lnSpc>
            </a:pPr>
            <a:r>
              <a:rPr lang="en-US" altLang="zh-CN" sz="1600" dirty="0">
                <a:solidFill>
                  <a:srgbClr val="193C8B"/>
                </a:solidFill>
                <a:latin typeface="Times New Roman" panose="02020603050405020304" pitchFamily="18" charset="0"/>
                <a:cs typeface="Times New Roman" panose="02020603050405020304" pitchFamily="18" charset="0"/>
              </a:rPr>
              <a:t>Here, we achieve 0.0351 NRMSE, which indicates highly accuracy of our model.</a:t>
            </a:r>
            <a:endParaRPr lang="zh-CN" altLang="en-US" sz="1600" dirty="0">
              <a:solidFill>
                <a:srgbClr val="193C8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75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7"/>
          <p:cNvSpPr txBox="1">
            <a:spLocks noGrp="1"/>
          </p:cNvSpPr>
          <p:nvPr>
            <p:ph type="ftr" idx="11"/>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endParaRPr sz="1100">
              <a:solidFill>
                <a:schemeClr val="dk1"/>
              </a:solidFill>
              <a:latin typeface="Times"/>
              <a:ea typeface="Times"/>
              <a:cs typeface="Times"/>
              <a:sym typeface="Times"/>
            </a:endParaRPr>
          </a:p>
          <a:p>
            <a:pPr marL="0" marR="0" lvl="0" indent="0" algn="r" rtl="0">
              <a:spcBef>
                <a:spcPts val="0"/>
              </a:spcBef>
              <a:spcAft>
                <a:spcPts val="0"/>
              </a:spcAft>
              <a:buNone/>
            </a:pPr>
            <a:endParaRPr sz="1100">
              <a:solidFill>
                <a:schemeClr val="dk1"/>
              </a:solidFill>
              <a:latin typeface="Times"/>
              <a:ea typeface="Times"/>
              <a:cs typeface="Times"/>
              <a:sym typeface="Times"/>
            </a:endParaRPr>
          </a:p>
        </p:txBody>
      </p:sp>
      <p:sp>
        <p:nvSpPr>
          <p:cNvPr id="500" name="Google Shape;500;p57"/>
          <p:cNvSpPr/>
          <p:nvPr/>
        </p:nvSpPr>
        <p:spPr>
          <a:xfrm>
            <a:off x="0" y="0"/>
            <a:ext cx="9144000" cy="5143500"/>
          </a:xfrm>
          <a:prstGeom prst="rect">
            <a:avLst/>
          </a:prstGeom>
          <a:solidFill>
            <a:srgbClr val="0042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600">
              <a:solidFill>
                <a:schemeClr val="dk1"/>
              </a:solidFill>
              <a:latin typeface="Times"/>
              <a:ea typeface="Times"/>
              <a:cs typeface="Times"/>
              <a:sym typeface="Times"/>
            </a:endParaRPr>
          </a:p>
        </p:txBody>
      </p:sp>
      <p:sp>
        <p:nvSpPr>
          <p:cNvPr id="501" name="Google Shape;501;p57"/>
          <p:cNvSpPr txBox="1"/>
          <p:nvPr/>
        </p:nvSpPr>
        <p:spPr>
          <a:xfrm>
            <a:off x="830100" y="863625"/>
            <a:ext cx="7854900" cy="765900"/>
          </a:xfrm>
          <a:prstGeom prst="rect">
            <a:avLst/>
          </a:prstGeom>
          <a:solidFill>
            <a:srgbClr val="004282"/>
          </a:solidFill>
          <a:ln>
            <a:noFill/>
          </a:ln>
        </p:spPr>
        <p:txBody>
          <a:bodyPr spcFirstLastPara="1" wrap="square" lIns="76025" tIns="38000" rIns="76025" bIns="38000" anchor="t" anchorCtr="0">
            <a:noAutofit/>
          </a:bodyPr>
          <a:lstStyle/>
          <a:p>
            <a:pPr marL="0" marR="0" lvl="0" indent="0" algn="l" rtl="0">
              <a:spcBef>
                <a:spcPts val="0"/>
              </a:spcBef>
              <a:spcAft>
                <a:spcPts val="0"/>
              </a:spcAft>
              <a:buClr>
                <a:schemeClr val="lt1"/>
              </a:buClr>
              <a:buSzPts val="4100"/>
              <a:buFont typeface="Times New Roman"/>
              <a:buNone/>
            </a:pPr>
            <a:r>
              <a:rPr lang="en-GB" sz="4100" b="1" dirty="0">
                <a:solidFill>
                  <a:schemeClr val="lt1"/>
                </a:solidFill>
                <a:latin typeface="Times New Roman"/>
                <a:ea typeface="Times New Roman"/>
                <a:cs typeface="Times New Roman"/>
                <a:sym typeface="Times New Roman"/>
              </a:rPr>
              <a:t>Recommendations</a:t>
            </a:r>
            <a:endParaRPr sz="4100" b="1" dirty="0">
              <a:solidFill>
                <a:schemeClr val="lt1"/>
              </a:solidFill>
              <a:latin typeface="Times New Roman"/>
              <a:ea typeface="Times New Roman"/>
              <a:cs typeface="Times New Roman"/>
              <a:sym typeface="Times New Roman"/>
            </a:endParaRPr>
          </a:p>
        </p:txBody>
      </p:sp>
      <p:pic>
        <p:nvPicPr>
          <p:cNvPr id="502" name="Google Shape;502;p57"/>
          <p:cNvPicPr preferRelativeResize="0"/>
          <p:nvPr/>
        </p:nvPicPr>
        <p:blipFill rotWithShape="1">
          <a:blip r:embed="rId3">
            <a:alphaModFix/>
          </a:blip>
          <a:srcRect/>
          <a:stretch/>
        </p:blipFill>
        <p:spPr>
          <a:xfrm>
            <a:off x="7677149" y="0"/>
            <a:ext cx="1466850" cy="933450"/>
          </a:xfrm>
          <a:prstGeom prst="rect">
            <a:avLst/>
          </a:prstGeom>
          <a:noFill/>
          <a:ln>
            <a:noFill/>
          </a:ln>
        </p:spPr>
      </p:pic>
      <p:pic>
        <p:nvPicPr>
          <p:cNvPr id="503" name="Google Shape;503;p57"/>
          <p:cNvPicPr preferRelativeResize="0"/>
          <p:nvPr/>
        </p:nvPicPr>
        <p:blipFill rotWithShape="1">
          <a:blip r:embed="rId4">
            <a:alphaModFix/>
          </a:blip>
          <a:srcRect/>
          <a:stretch/>
        </p:blipFill>
        <p:spPr>
          <a:xfrm>
            <a:off x="0" y="898667"/>
            <a:ext cx="647700" cy="657225"/>
          </a:xfrm>
          <a:prstGeom prst="rect">
            <a:avLst/>
          </a:prstGeom>
          <a:noFill/>
          <a:ln>
            <a:noFill/>
          </a:ln>
        </p:spPr>
      </p:pic>
    </p:spTree>
    <p:extLst>
      <p:ext uri="{BB962C8B-B14F-4D97-AF65-F5344CB8AC3E}">
        <p14:creationId xmlns:p14="http://schemas.microsoft.com/office/powerpoint/2010/main" val="2362868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Google Shape;265;p37">
            <a:extLst>
              <a:ext uri="{FF2B5EF4-FFF2-40B4-BE49-F238E27FC236}">
                <a16:creationId xmlns:a16="http://schemas.microsoft.com/office/drawing/2014/main" id="{2CE3F8CA-48C8-8A8F-19E1-B7E28212C04A}"/>
              </a:ext>
            </a:extLst>
          </p:cNvPr>
          <p:cNvSpPr/>
          <p:nvPr/>
        </p:nvSpPr>
        <p:spPr>
          <a:xfrm>
            <a:off x="1096126" y="826284"/>
            <a:ext cx="6068895" cy="358200"/>
          </a:xfrm>
          <a:prstGeom prst="rect">
            <a:avLst/>
          </a:prstGeom>
          <a:noFill/>
          <a:ln>
            <a:noFill/>
          </a:ln>
        </p:spPr>
        <p:txBody>
          <a:bodyPr spcFirstLastPara="1" wrap="square" lIns="68575" tIns="34275" rIns="68575" bIns="34275" anchor="b" anchorCtr="0">
            <a:noAutofit/>
          </a:bodyPr>
          <a:lstStyle/>
          <a:p>
            <a:pPr marL="457200" marR="0" lvl="0" indent="0" algn="ctr" rtl="0">
              <a:spcBef>
                <a:spcPts val="0"/>
              </a:spcBef>
              <a:spcAft>
                <a:spcPts val="0"/>
              </a:spcAft>
              <a:buNone/>
            </a:pPr>
            <a:r>
              <a:rPr lang="en-US" sz="2700" dirty="0">
                <a:solidFill>
                  <a:srgbClr val="FF6600"/>
                </a:solidFill>
                <a:latin typeface="Times New Roman" panose="02020603050405020304" pitchFamily="18" charset="0"/>
                <a:cs typeface="Times New Roman" panose="02020603050405020304" pitchFamily="18" charset="0"/>
                <a:sym typeface="Arial"/>
              </a:rPr>
              <a:t>Recommendations</a:t>
            </a:r>
            <a:endParaRPr sz="2700" dirty="0">
              <a:solidFill>
                <a:srgbClr val="FF6600"/>
              </a:solidFill>
              <a:latin typeface="Times New Roman" panose="02020603050405020304" pitchFamily="18" charset="0"/>
              <a:cs typeface="Times New Roman" panose="02020603050405020304" pitchFamily="18" charset="0"/>
              <a:sym typeface="Arial"/>
            </a:endParaRPr>
          </a:p>
        </p:txBody>
      </p:sp>
      <p:grpSp>
        <p:nvGrpSpPr>
          <p:cNvPr id="5" name="Google Shape;261;p37">
            <a:extLst>
              <a:ext uri="{FF2B5EF4-FFF2-40B4-BE49-F238E27FC236}">
                <a16:creationId xmlns:a16="http://schemas.microsoft.com/office/drawing/2014/main" id="{7F04BBBD-1373-E3DB-374F-2DD6A5976BFE}"/>
              </a:ext>
            </a:extLst>
          </p:cNvPr>
          <p:cNvGrpSpPr/>
          <p:nvPr/>
        </p:nvGrpSpPr>
        <p:grpSpPr>
          <a:xfrm>
            <a:off x="0" y="174354"/>
            <a:ext cx="4130574" cy="517725"/>
            <a:chOff x="0" y="232460"/>
            <a:chExt cx="4322945" cy="690300"/>
          </a:xfrm>
        </p:grpSpPr>
        <p:sp>
          <p:nvSpPr>
            <p:cNvPr id="6" name="Google Shape;262;p37">
              <a:extLst>
                <a:ext uri="{FF2B5EF4-FFF2-40B4-BE49-F238E27FC236}">
                  <a16:creationId xmlns:a16="http://schemas.microsoft.com/office/drawing/2014/main" id="{A115E64D-EB0C-949F-35B0-CAB31940AF09}"/>
                </a:ext>
              </a:extLst>
            </p:cNvPr>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 name="Google Shape;263;p37">
              <a:extLst>
                <a:ext uri="{FF2B5EF4-FFF2-40B4-BE49-F238E27FC236}">
                  <a16:creationId xmlns:a16="http://schemas.microsoft.com/office/drawing/2014/main" id="{BF200418-72E1-6F8E-A8B0-FC17D10F3441}"/>
                </a:ext>
              </a:extLst>
            </p:cNvPr>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chemeClr val="lt1"/>
                  </a:solidFill>
                  <a:latin typeface="Times New Roman"/>
                  <a:ea typeface="Times New Roman"/>
                  <a:cs typeface="Times New Roman"/>
                  <a:sym typeface="Times New Roman"/>
                </a:rPr>
                <a:t>04</a:t>
              </a:r>
              <a:endParaRPr sz="1800" b="1" dirty="0">
                <a:solidFill>
                  <a:schemeClr val="lt1"/>
                </a:solidFill>
                <a:latin typeface="Times New Roman"/>
                <a:ea typeface="Times New Roman"/>
                <a:cs typeface="Times New Roman"/>
                <a:sym typeface="Times New Roman"/>
              </a:endParaRPr>
            </a:p>
          </p:txBody>
        </p:sp>
        <p:sp>
          <p:nvSpPr>
            <p:cNvPr id="8" name="Google Shape;264;p37">
              <a:extLst>
                <a:ext uri="{FF2B5EF4-FFF2-40B4-BE49-F238E27FC236}">
                  <a16:creationId xmlns:a16="http://schemas.microsoft.com/office/drawing/2014/main" id="{EA159D81-F427-8DC3-4CDF-A4B39E114C70}"/>
                </a:ext>
              </a:extLst>
            </p:cNvPr>
            <p:cNvSpPr txBox="1"/>
            <p:nvPr/>
          </p:nvSpPr>
          <p:spPr>
            <a:xfrm>
              <a:off x="798845" y="346749"/>
              <a:ext cx="35241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Recommendations</a:t>
              </a:r>
              <a:endParaRPr sz="1800" b="1" dirty="0">
                <a:solidFill>
                  <a:srgbClr val="193C8B"/>
                </a:solidFill>
                <a:latin typeface="Times New Roman"/>
                <a:ea typeface="Times New Roman"/>
                <a:cs typeface="Times New Roman"/>
                <a:sym typeface="Times New Roman"/>
              </a:endParaRPr>
            </a:p>
          </p:txBody>
        </p:sp>
      </p:grpSp>
      <p:sp>
        <p:nvSpPr>
          <p:cNvPr id="9" name="文本框 8">
            <a:extLst>
              <a:ext uri="{FF2B5EF4-FFF2-40B4-BE49-F238E27FC236}">
                <a16:creationId xmlns:a16="http://schemas.microsoft.com/office/drawing/2014/main" id="{644DEC17-C699-E220-0A6C-BDCA46201402}"/>
              </a:ext>
            </a:extLst>
          </p:cNvPr>
          <p:cNvSpPr txBox="1"/>
          <p:nvPr/>
        </p:nvSpPr>
        <p:spPr>
          <a:xfrm>
            <a:off x="780926" y="1319182"/>
            <a:ext cx="7582147" cy="3366563"/>
          </a:xfrm>
          <a:prstGeom prst="rect">
            <a:avLst/>
          </a:prstGeom>
          <a:noFill/>
        </p:spPr>
        <p:txBody>
          <a:bodyPr wrap="square" rtlCol="0">
            <a:spAutoFit/>
          </a:bodyPr>
          <a:lstStyle/>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The actual sales prices can be influenced by several factors and may vary from year to year due to inflation, deflation, or other economic conditions. There are some regularities:</a:t>
            </a:r>
          </a:p>
          <a:p>
            <a:pPr marL="285750" indent="-285750" algn="just">
              <a:lnSpc>
                <a:spcPct val="150000"/>
              </a:lnSpc>
              <a:buFont typeface="Wingdings" panose="05000000000000000000" pitchFamily="2" charset="2"/>
              <a:buChar char="Ø"/>
            </a:pPr>
            <a:r>
              <a:rPr lang="en-US" altLang="zh-CN" sz="1800" dirty="0">
                <a:solidFill>
                  <a:srgbClr val="193C8B"/>
                </a:solidFill>
                <a:latin typeface="Times New Roman" panose="02020603050405020304" pitchFamily="18" charset="0"/>
                <a:cs typeface="Times New Roman" panose="02020603050405020304" pitchFamily="18" charset="0"/>
              </a:rPr>
              <a:t>In general there is an </a:t>
            </a:r>
            <a:r>
              <a:rPr lang="en-US" altLang="zh-CN" sz="1800" b="1" dirty="0">
                <a:solidFill>
                  <a:schemeClr val="accent2"/>
                </a:solidFill>
                <a:latin typeface="Times New Roman" panose="02020603050405020304" pitchFamily="18" charset="0"/>
                <a:cs typeface="Times New Roman" panose="02020603050405020304" pitchFamily="18" charset="0"/>
              </a:rPr>
              <a:t>inverse relationship </a:t>
            </a:r>
            <a:r>
              <a:rPr lang="en-US" altLang="zh-CN" sz="1800" dirty="0">
                <a:solidFill>
                  <a:srgbClr val="193C8B"/>
                </a:solidFill>
                <a:latin typeface="Times New Roman" panose="02020603050405020304" pitchFamily="18" charset="0"/>
                <a:cs typeface="Times New Roman" panose="02020603050405020304" pitchFamily="18" charset="0"/>
              </a:rPr>
              <a:t>between the interest rates and the price.</a:t>
            </a:r>
          </a:p>
          <a:p>
            <a:pPr marL="285750" indent="-285750" algn="just">
              <a:lnSpc>
                <a:spcPct val="150000"/>
              </a:lnSpc>
              <a:buFont typeface="Wingdings" panose="05000000000000000000" pitchFamily="2" charset="2"/>
              <a:buChar char="Ø"/>
            </a:pPr>
            <a:r>
              <a:rPr lang="en-US" altLang="zh-CN" sz="1800" dirty="0">
                <a:solidFill>
                  <a:srgbClr val="193C8B"/>
                </a:solidFill>
                <a:latin typeface="Times New Roman" panose="02020603050405020304" pitchFamily="18" charset="0"/>
                <a:cs typeface="Times New Roman" panose="02020603050405020304" pitchFamily="18" charset="0"/>
              </a:rPr>
              <a:t>There are several important drivers that companies and investors should notice including the </a:t>
            </a:r>
            <a:r>
              <a:rPr lang="en-US" altLang="zh-CN" sz="1800" b="1" dirty="0">
                <a:solidFill>
                  <a:schemeClr val="accent2"/>
                </a:solidFill>
                <a:latin typeface="Times New Roman" panose="02020603050405020304" pitchFamily="18" charset="0"/>
                <a:cs typeface="Times New Roman" panose="02020603050405020304" pitchFamily="18" charset="0"/>
              </a:rPr>
              <a:t>interest rate, construction cost, duration, price at the beginning of the project, stock market index</a:t>
            </a:r>
            <a:r>
              <a:rPr lang="en-US" altLang="zh-CN" sz="1800" dirty="0">
                <a:solidFill>
                  <a:schemeClr val="accent2"/>
                </a:solidFill>
                <a:latin typeface="Times New Roman" panose="02020603050405020304" pitchFamily="18" charset="0"/>
                <a:cs typeface="Times New Roman" panose="02020603050405020304" pitchFamily="18" charset="0"/>
              </a:rPr>
              <a:t> </a:t>
            </a:r>
            <a:r>
              <a:rPr lang="en-US" altLang="zh-CN" sz="1800" dirty="0">
                <a:solidFill>
                  <a:srgbClr val="193C8B"/>
                </a:solidFill>
                <a:latin typeface="Times New Roman" panose="02020603050405020304" pitchFamily="18" charset="0"/>
                <a:cs typeface="Times New Roman" panose="02020603050405020304" pitchFamily="18" charset="0"/>
              </a:rPr>
              <a:t>etc.</a:t>
            </a:r>
          </a:p>
        </p:txBody>
      </p:sp>
    </p:spTree>
    <p:extLst>
      <p:ext uri="{BB962C8B-B14F-4D97-AF65-F5344CB8AC3E}">
        <p14:creationId xmlns:p14="http://schemas.microsoft.com/office/powerpoint/2010/main" val="191969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28"/>
          <p:cNvGrpSpPr/>
          <p:nvPr/>
        </p:nvGrpSpPr>
        <p:grpSpPr>
          <a:xfrm>
            <a:off x="0" y="174351"/>
            <a:ext cx="4492651" cy="517684"/>
            <a:chOff x="0" y="232460"/>
            <a:chExt cx="5201633" cy="690245"/>
          </a:xfrm>
        </p:grpSpPr>
        <p:sp>
          <p:nvSpPr>
            <p:cNvPr id="174" name="Google Shape;174;p28"/>
            <p:cNvSpPr/>
            <p:nvPr/>
          </p:nvSpPr>
          <p:spPr>
            <a:xfrm>
              <a:off x="0" y="232460"/>
              <a:ext cx="685829" cy="690245"/>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5" name="Google Shape;175;p28"/>
            <p:cNvSpPr txBox="1"/>
            <p:nvPr/>
          </p:nvSpPr>
          <p:spPr>
            <a:xfrm>
              <a:off x="113016" y="346749"/>
              <a:ext cx="572813" cy="46166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chemeClr val="lt1"/>
                  </a:solidFill>
                  <a:latin typeface="Times New Roman"/>
                  <a:ea typeface="Times New Roman"/>
                  <a:cs typeface="Times New Roman"/>
                  <a:sym typeface="Times New Roman"/>
                </a:rPr>
                <a:t>01</a:t>
              </a:r>
              <a:endParaRPr sz="1800" b="1">
                <a:solidFill>
                  <a:schemeClr val="lt1"/>
                </a:solidFill>
                <a:latin typeface="Times New Roman"/>
                <a:ea typeface="Times New Roman"/>
                <a:cs typeface="Times New Roman"/>
                <a:sym typeface="Times New Roman"/>
              </a:endParaRPr>
            </a:p>
          </p:txBody>
        </p:sp>
        <p:sp>
          <p:nvSpPr>
            <p:cNvPr id="176" name="Google Shape;176;p28"/>
            <p:cNvSpPr txBox="1"/>
            <p:nvPr/>
          </p:nvSpPr>
          <p:spPr>
            <a:xfrm>
              <a:off x="798833" y="346733"/>
              <a:ext cx="44028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rgbClr val="193C8B"/>
                  </a:solidFill>
                  <a:latin typeface="Times New Roman"/>
                  <a:ea typeface="Times New Roman"/>
                  <a:cs typeface="Times New Roman"/>
                  <a:sym typeface="Times New Roman"/>
                </a:rPr>
                <a:t>Overview of the Business Problem</a:t>
              </a:r>
              <a:endParaRPr sz="1800" b="1">
                <a:solidFill>
                  <a:srgbClr val="193C8B"/>
                </a:solidFill>
                <a:latin typeface="Times New Roman"/>
                <a:ea typeface="Times New Roman"/>
                <a:cs typeface="Times New Roman"/>
                <a:sym typeface="Times New Roman"/>
              </a:endParaRPr>
            </a:p>
          </p:txBody>
        </p:sp>
      </p:grpSp>
      <p:sp>
        <p:nvSpPr>
          <p:cNvPr id="177" name="Google Shape;177;p28"/>
          <p:cNvSpPr/>
          <p:nvPr/>
        </p:nvSpPr>
        <p:spPr>
          <a:xfrm>
            <a:off x="2873700" y="886122"/>
            <a:ext cx="3396600" cy="358200"/>
          </a:xfrm>
          <a:prstGeom prst="rect">
            <a:avLst/>
          </a:prstGeom>
          <a:noFill/>
          <a:ln>
            <a:noFill/>
          </a:ln>
        </p:spPr>
        <p:txBody>
          <a:bodyPr spcFirstLastPara="1" wrap="square" lIns="68575" tIns="34275" rIns="68575" bIns="34275" anchor="b" anchorCtr="0">
            <a:noAutofit/>
          </a:bodyPr>
          <a:lstStyle/>
          <a:p>
            <a:pPr marL="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Problem Statement</a:t>
            </a:r>
            <a:endParaRPr sz="2700" dirty="0">
              <a:solidFill>
                <a:srgbClr val="FF6600"/>
              </a:solidFill>
              <a:latin typeface="Arial"/>
              <a:ea typeface="Arial"/>
              <a:cs typeface="Arial"/>
              <a:sym typeface="Arial"/>
            </a:endParaRPr>
          </a:p>
        </p:txBody>
      </p:sp>
      <p:sp>
        <p:nvSpPr>
          <p:cNvPr id="178" name="Google Shape;178;p28"/>
          <p:cNvSpPr txBox="1"/>
          <p:nvPr/>
        </p:nvSpPr>
        <p:spPr>
          <a:xfrm>
            <a:off x="1138525" y="1722532"/>
            <a:ext cx="72957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a:solidFill>
                <a:srgbClr val="193C8B"/>
              </a:solidFill>
              <a:latin typeface="Times New Roman"/>
              <a:ea typeface="Times New Roman"/>
              <a:cs typeface="Times New Roman"/>
              <a:sym typeface="Times New Roman"/>
            </a:endParaRPr>
          </a:p>
        </p:txBody>
      </p:sp>
      <p:sp>
        <p:nvSpPr>
          <p:cNvPr id="179" name="Google Shape;179;p28"/>
          <p:cNvSpPr txBox="1"/>
          <p:nvPr/>
        </p:nvSpPr>
        <p:spPr>
          <a:xfrm>
            <a:off x="1147206" y="3615978"/>
            <a:ext cx="67410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a:solidFill>
                <a:srgbClr val="193C8B"/>
              </a:solidFill>
              <a:latin typeface="Arial"/>
              <a:ea typeface="Arial"/>
              <a:cs typeface="Arial"/>
              <a:sym typeface="Arial"/>
            </a:endParaRPr>
          </a:p>
        </p:txBody>
      </p:sp>
      <p:sp>
        <p:nvSpPr>
          <p:cNvPr id="180" name="Google Shape;180;p28"/>
          <p:cNvSpPr txBox="1"/>
          <p:nvPr/>
        </p:nvSpPr>
        <p:spPr>
          <a:xfrm>
            <a:off x="765753" y="1147329"/>
            <a:ext cx="7503906" cy="3877954"/>
          </a:xfrm>
          <a:prstGeom prst="rect">
            <a:avLst/>
          </a:prstGeom>
          <a:noFill/>
          <a:ln>
            <a:noFill/>
          </a:ln>
        </p:spPr>
        <p:txBody>
          <a:bodyPr spcFirstLastPara="1" wrap="square" lIns="91425" tIns="91425" rIns="91425" bIns="91425" anchor="t" anchorCtr="0">
            <a:spAutoFit/>
          </a:bodyPr>
          <a:lstStyle/>
          <a:p>
            <a:pPr algn="just" rtl="0">
              <a:lnSpc>
                <a:spcPts val="2400"/>
              </a:lnSpc>
              <a:spcBef>
                <a:spcPts val="0"/>
              </a:spcBef>
              <a:spcAft>
                <a:spcPts val="0"/>
              </a:spcAft>
            </a:pP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Housing market</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is tightly connected with the </a:t>
            </a: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state of economy</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in general. For example, the precursor to the recent global economic crisis was the bust in the real estate market. </a:t>
            </a: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Predicting building sales price</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is a crucial step for </a:t>
            </a: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construction companies and investors</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in supporting budget assignment, finding property financing stratagems and deciding appropriate arrangements. However, the stakeholders involved might be unaware of the </a:t>
            </a: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statistical techniques</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available to predict the building sales price, which could facilitate their investment decision.</a:t>
            </a:r>
            <a:endParaRPr lang="en-US" altLang="zh-CN" sz="1800" b="0" dirty="0">
              <a:solidFill>
                <a:srgbClr val="193C8B"/>
              </a:solidFill>
              <a:effectLst/>
              <a:latin typeface="Times New Roman" panose="02020603050405020304" pitchFamily="18" charset="0"/>
              <a:cs typeface="Times New Roman" panose="02020603050405020304" pitchFamily="18" charset="0"/>
            </a:endParaRPr>
          </a:p>
          <a:p>
            <a:pPr algn="just">
              <a:lnSpc>
                <a:spcPts val="2400"/>
              </a:lnSpc>
            </a:pP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This presentation making use of </a:t>
            </a: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data science analysis techniques</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to find out the </a:t>
            </a: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driving factors of building sales price.</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Through understanding </a:t>
            </a: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impacts and correlation</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of different factors, </a:t>
            </a: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building models</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to predict the sales price, the necessary of the construction investment can be determined. </a:t>
            </a:r>
            <a:endParaRPr sz="1800" dirty="0">
              <a:solidFill>
                <a:srgbClr val="193C8B"/>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58"/>
          <p:cNvGrpSpPr/>
          <p:nvPr/>
        </p:nvGrpSpPr>
        <p:grpSpPr>
          <a:xfrm>
            <a:off x="0" y="2024367"/>
            <a:ext cx="4156416" cy="577081"/>
            <a:chOff x="0" y="192861"/>
            <a:chExt cx="5541888" cy="769441"/>
          </a:xfrm>
        </p:grpSpPr>
        <p:sp>
          <p:nvSpPr>
            <p:cNvPr id="509" name="Google Shape;509;p58"/>
            <p:cNvSpPr/>
            <p:nvPr/>
          </p:nvSpPr>
          <p:spPr>
            <a:xfrm>
              <a:off x="0" y="232460"/>
              <a:ext cx="685829" cy="690245"/>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10" name="Google Shape;510;p58"/>
            <p:cNvSpPr txBox="1"/>
            <p:nvPr/>
          </p:nvSpPr>
          <p:spPr>
            <a:xfrm>
              <a:off x="811201" y="192861"/>
              <a:ext cx="4730687" cy="76944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300" b="1">
                  <a:solidFill>
                    <a:srgbClr val="193C8B"/>
                  </a:solidFill>
                  <a:latin typeface="Times New Roman"/>
                  <a:ea typeface="Times New Roman"/>
                  <a:cs typeface="Times New Roman"/>
                  <a:sym typeface="Times New Roman"/>
                </a:rPr>
                <a:t>THANK YOU</a:t>
              </a:r>
              <a:endParaRPr sz="3300" b="1">
                <a:solidFill>
                  <a:srgbClr val="193C8B"/>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pSp>
        <p:nvGrpSpPr>
          <p:cNvPr id="185" name="Google Shape;185;p29"/>
          <p:cNvGrpSpPr/>
          <p:nvPr/>
        </p:nvGrpSpPr>
        <p:grpSpPr>
          <a:xfrm>
            <a:off x="0" y="174351"/>
            <a:ext cx="4492651" cy="517725"/>
            <a:chOff x="0" y="232460"/>
            <a:chExt cx="5201633" cy="690300"/>
          </a:xfrm>
        </p:grpSpPr>
        <p:sp>
          <p:nvSpPr>
            <p:cNvPr id="186" name="Google Shape;186;p29"/>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7" name="Google Shape;187;p29"/>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chemeClr val="lt1"/>
                  </a:solidFill>
                  <a:latin typeface="Times New Roman"/>
                  <a:ea typeface="Times New Roman"/>
                  <a:cs typeface="Times New Roman"/>
                  <a:sym typeface="Times New Roman"/>
                </a:rPr>
                <a:t>01</a:t>
              </a:r>
              <a:endParaRPr sz="1800" b="1">
                <a:solidFill>
                  <a:schemeClr val="lt1"/>
                </a:solidFill>
                <a:latin typeface="Times New Roman"/>
                <a:ea typeface="Times New Roman"/>
                <a:cs typeface="Times New Roman"/>
                <a:sym typeface="Times New Roman"/>
              </a:endParaRPr>
            </a:p>
          </p:txBody>
        </p:sp>
        <p:sp>
          <p:nvSpPr>
            <p:cNvPr id="188" name="Google Shape;188;p29"/>
            <p:cNvSpPr txBox="1"/>
            <p:nvPr/>
          </p:nvSpPr>
          <p:spPr>
            <a:xfrm>
              <a:off x="798833" y="346733"/>
              <a:ext cx="44028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rgbClr val="193C8B"/>
                  </a:solidFill>
                  <a:latin typeface="Times New Roman"/>
                  <a:ea typeface="Times New Roman"/>
                  <a:cs typeface="Times New Roman"/>
                  <a:sym typeface="Times New Roman"/>
                </a:rPr>
                <a:t>Overview of the Business Problem</a:t>
              </a:r>
              <a:endParaRPr sz="1800" b="1">
                <a:solidFill>
                  <a:srgbClr val="193C8B"/>
                </a:solidFill>
                <a:latin typeface="Times New Roman"/>
                <a:ea typeface="Times New Roman"/>
                <a:cs typeface="Times New Roman"/>
                <a:sym typeface="Times New Roman"/>
              </a:endParaRPr>
            </a:p>
          </p:txBody>
        </p:sp>
      </p:grpSp>
      <p:sp>
        <p:nvSpPr>
          <p:cNvPr id="189" name="Google Shape;189;p29"/>
          <p:cNvSpPr/>
          <p:nvPr/>
        </p:nvSpPr>
        <p:spPr>
          <a:xfrm>
            <a:off x="2873704" y="1224389"/>
            <a:ext cx="3396600" cy="358200"/>
          </a:xfrm>
          <a:prstGeom prst="rect">
            <a:avLst/>
          </a:prstGeom>
          <a:noFill/>
          <a:ln>
            <a:noFill/>
          </a:ln>
        </p:spPr>
        <p:txBody>
          <a:bodyPr spcFirstLastPara="1" wrap="square" lIns="68575" tIns="34275" rIns="68575" bIns="34275" anchor="b" anchorCtr="0">
            <a:noAutofit/>
          </a:bodyPr>
          <a:lstStyle/>
          <a:p>
            <a:pPr marL="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Stakeholders</a:t>
            </a:r>
            <a:endParaRPr sz="2700" dirty="0">
              <a:solidFill>
                <a:srgbClr val="FF6600"/>
              </a:solidFill>
              <a:latin typeface="Arial"/>
              <a:ea typeface="Arial"/>
              <a:cs typeface="Arial"/>
              <a:sym typeface="Arial"/>
            </a:endParaRPr>
          </a:p>
        </p:txBody>
      </p:sp>
      <p:sp>
        <p:nvSpPr>
          <p:cNvPr id="190" name="Google Shape;190;p29"/>
          <p:cNvSpPr txBox="1"/>
          <p:nvPr/>
        </p:nvSpPr>
        <p:spPr>
          <a:xfrm>
            <a:off x="1138525" y="1722532"/>
            <a:ext cx="72957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a:solidFill>
                <a:srgbClr val="193C8B"/>
              </a:solidFill>
              <a:latin typeface="Times New Roman"/>
              <a:ea typeface="Times New Roman"/>
              <a:cs typeface="Times New Roman"/>
              <a:sym typeface="Times New Roman"/>
            </a:endParaRPr>
          </a:p>
        </p:txBody>
      </p:sp>
      <p:sp>
        <p:nvSpPr>
          <p:cNvPr id="191" name="Google Shape;191;p29"/>
          <p:cNvSpPr txBox="1"/>
          <p:nvPr/>
        </p:nvSpPr>
        <p:spPr>
          <a:xfrm>
            <a:off x="1147206" y="3615978"/>
            <a:ext cx="67410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a:solidFill>
                <a:srgbClr val="193C8B"/>
              </a:solidFill>
              <a:latin typeface="Arial"/>
              <a:ea typeface="Arial"/>
              <a:cs typeface="Arial"/>
              <a:sym typeface="Arial"/>
            </a:endParaRPr>
          </a:p>
        </p:txBody>
      </p:sp>
      <p:sp>
        <p:nvSpPr>
          <p:cNvPr id="192" name="Google Shape;192;p29"/>
          <p:cNvSpPr txBox="1"/>
          <p:nvPr/>
        </p:nvSpPr>
        <p:spPr>
          <a:xfrm>
            <a:off x="924150" y="2149889"/>
            <a:ext cx="7295700" cy="1431131"/>
          </a:xfrm>
          <a:prstGeom prst="rect">
            <a:avLst/>
          </a:prstGeom>
          <a:noFill/>
          <a:ln>
            <a:noFill/>
          </a:ln>
        </p:spPr>
        <p:txBody>
          <a:bodyPr spcFirstLastPara="1" wrap="square" lIns="91425" tIns="91425" rIns="91425" bIns="91425" anchor="t" anchorCtr="0">
            <a:spAutoFit/>
          </a:bodyPr>
          <a:lstStyle/>
          <a:p>
            <a:pPr algn="just" rtl="0">
              <a:lnSpc>
                <a:spcPct val="150000"/>
              </a:lnSpc>
              <a:spcBef>
                <a:spcPts val="0"/>
              </a:spcBef>
              <a:spcAft>
                <a:spcPts val="0"/>
              </a:spcAft>
            </a:pP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Our </a:t>
            </a:r>
            <a:r>
              <a:rPr lang="en-US" altLang="zh-CN" sz="1800" b="0" i="0" u="none" strike="noStrike" dirty="0">
                <a:solidFill>
                  <a:srgbClr val="4C68A5"/>
                </a:solidFill>
                <a:effectLst/>
                <a:latin typeface="Times New Roman" panose="02020603050405020304" pitchFamily="18" charset="0"/>
                <a:cs typeface="Times New Roman" panose="02020603050405020304" pitchFamily="18" charset="0"/>
              </a:rPr>
              <a:t>stakeholders</a:t>
            </a: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 are </a:t>
            </a:r>
            <a:r>
              <a:rPr lang="en-US" altLang="zh-CN" sz="1800" b="1" i="0" u="none" strike="noStrike" dirty="0">
                <a:solidFill>
                  <a:srgbClr val="193C8B"/>
                </a:solidFill>
                <a:effectLst/>
                <a:latin typeface="Times New Roman" panose="02020603050405020304" pitchFamily="18" charset="0"/>
                <a:cs typeface="Times New Roman" panose="02020603050405020304" pitchFamily="18" charset="0"/>
              </a:rPr>
              <a:t>construction companies and investors.</a:t>
            </a:r>
            <a:endParaRPr lang="en-US" altLang="zh-CN" sz="1800"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altLang="zh-CN" sz="1800" b="0" i="0" u="none" strike="noStrike" dirty="0">
                <a:solidFill>
                  <a:srgbClr val="193C8B"/>
                </a:solidFill>
                <a:effectLst/>
                <a:latin typeface="Times New Roman" panose="02020603050405020304" pitchFamily="18" charset="0"/>
                <a:cs typeface="Times New Roman" panose="02020603050405020304" pitchFamily="18" charset="0"/>
              </a:rPr>
              <a:t>The purpose is to build a model that can be used by stakeholders to gauge the sale market before they start a new construction and decide whether to build.</a:t>
            </a:r>
            <a:endParaRPr lang="en-US" altLang="zh-CN" sz="1800"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197" name="Google Shape;197;p30"/>
          <p:cNvGrpSpPr/>
          <p:nvPr/>
        </p:nvGrpSpPr>
        <p:grpSpPr>
          <a:xfrm>
            <a:off x="0" y="174351"/>
            <a:ext cx="4492651" cy="517725"/>
            <a:chOff x="0" y="232460"/>
            <a:chExt cx="5201633" cy="690300"/>
          </a:xfrm>
        </p:grpSpPr>
        <p:sp>
          <p:nvSpPr>
            <p:cNvPr id="198" name="Google Shape;198;p30"/>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9" name="Google Shape;199;p30"/>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chemeClr val="lt1"/>
                  </a:solidFill>
                  <a:latin typeface="Times New Roman"/>
                  <a:ea typeface="Times New Roman"/>
                  <a:cs typeface="Times New Roman"/>
                  <a:sym typeface="Times New Roman"/>
                </a:rPr>
                <a:t>01</a:t>
              </a:r>
              <a:endParaRPr sz="1800" b="1">
                <a:solidFill>
                  <a:schemeClr val="lt1"/>
                </a:solidFill>
                <a:latin typeface="Times New Roman"/>
                <a:ea typeface="Times New Roman"/>
                <a:cs typeface="Times New Roman"/>
                <a:sym typeface="Times New Roman"/>
              </a:endParaRPr>
            </a:p>
          </p:txBody>
        </p:sp>
        <p:sp>
          <p:nvSpPr>
            <p:cNvPr id="200" name="Google Shape;200;p30"/>
            <p:cNvSpPr txBox="1"/>
            <p:nvPr/>
          </p:nvSpPr>
          <p:spPr>
            <a:xfrm>
              <a:off x="798833" y="346733"/>
              <a:ext cx="44028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rgbClr val="193C8B"/>
                  </a:solidFill>
                  <a:latin typeface="Times New Roman"/>
                  <a:ea typeface="Times New Roman"/>
                  <a:cs typeface="Times New Roman"/>
                  <a:sym typeface="Times New Roman"/>
                </a:rPr>
                <a:t>Overview of the Business Problem</a:t>
              </a:r>
              <a:endParaRPr sz="1800" b="1">
                <a:solidFill>
                  <a:srgbClr val="193C8B"/>
                </a:solidFill>
                <a:latin typeface="Times New Roman"/>
                <a:ea typeface="Times New Roman"/>
                <a:cs typeface="Times New Roman"/>
                <a:sym typeface="Times New Roman"/>
              </a:endParaRPr>
            </a:p>
          </p:txBody>
        </p:sp>
      </p:grpSp>
      <p:sp>
        <p:nvSpPr>
          <p:cNvPr id="201" name="Google Shape;201;p30"/>
          <p:cNvSpPr/>
          <p:nvPr/>
        </p:nvSpPr>
        <p:spPr>
          <a:xfrm>
            <a:off x="2873700" y="956022"/>
            <a:ext cx="3396600" cy="358200"/>
          </a:xfrm>
          <a:prstGeom prst="rect">
            <a:avLst/>
          </a:prstGeom>
          <a:noFill/>
          <a:ln>
            <a:noFill/>
          </a:ln>
        </p:spPr>
        <p:txBody>
          <a:bodyPr spcFirstLastPara="1" wrap="square" lIns="68575" tIns="34275" rIns="68575" bIns="34275" anchor="b" anchorCtr="0">
            <a:noAutofit/>
          </a:bodyPr>
          <a:lstStyle/>
          <a:p>
            <a:pPr marL="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Summary of Project </a:t>
            </a:r>
            <a:endParaRPr sz="2700" dirty="0">
              <a:solidFill>
                <a:srgbClr val="FF6600"/>
              </a:solidFill>
              <a:latin typeface="Arial"/>
              <a:ea typeface="Arial"/>
              <a:cs typeface="Arial"/>
              <a:sym typeface="Arial"/>
            </a:endParaRPr>
          </a:p>
        </p:txBody>
      </p:sp>
      <p:sp>
        <p:nvSpPr>
          <p:cNvPr id="202" name="Google Shape;202;p30"/>
          <p:cNvSpPr txBox="1"/>
          <p:nvPr/>
        </p:nvSpPr>
        <p:spPr>
          <a:xfrm>
            <a:off x="1138525" y="1722532"/>
            <a:ext cx="72957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a:solidFill>
                <a:srgbClr val="193C8B"/>
              </a:solidFill>
              <a:latin typeface="Times New Roman"/>
              <a:ea typeface="Times New Roman"/>
              <a:cs typeface="Times New Roman"/>
              <a:sym typeface="Times New Roman"/>
            </a:endParaRPr>
          </a:p>
        </p:txBody>
      </p:sp>
      <p:sp>
        <p:nvSpPr>
          <p:cNvPr id="203" name="Google Shape;203;p30"/>
          <p:cNvSpPr txBox="1"/>
          <p:nvPr/>
        </p:nvSpPr>
        <p:spPr>
          <a:xfrm>
            <a:off x="1147206" y="3615978"/>
            <a:ext cx="67410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a:solidFill>
                <a:srgbClr val="193C8B"/>
              </a:solidFill>
              <a:latin typeface="Arial"/>
              <a:ea typeface="Arial"/>
              <a:cs typeface="Arial"/>
              <a:sym typeface="Arial"/>
            </a:endParaRPr>
          </a:p>
        </p:txBody>
      </p:sp>
      <p:sp>
        <p:nvSpPr>
          <p:cNvPr id="2" name="文本框 1">
            <a:extLst>
              <a:ext uri="{FF2B5EF4-FFF2-40B4-BE49-F238E27FC236}">
                <a16:creationId xmlns:a16="http://schemas.microsoft.com/office/drawing/2014/main" id="{6FF52BAB-470E-ACCD-36CD-93640931A979}"/>
              </a:ext>
            </a:extLst>
          </p:cNvPr>
          <p:cNvSpPr txBox="1"/>
          <p:nvPr/>
        </p:nvSpPr>
        <p:spPr>
          <a:xfrm>
            <a:off x="844658" y="1416142"/>
            <a:ext cx="7679410" cy="336656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altLang="zh-CN" sz="1800" b="1" dirty="0">
                <a:solidFill>
                  <a:srgbClr val="193C8B"/>
                </a:solidFill>
                <a:latin typeface="Times New Roman" panose="02020603050405020304" pitchFamily="18" charset="0"/>
                <a:cs typeface="Times New Roman" panose="02020603050405020304" pitchFamily="18" charset="0"/>
              </a:rPr>
              <a:t>Methods</a:t>
            </a:r>
          </a:p>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The provided data set includes several factors related to the single-family residential apartments in Tehran, Iran. Through analyzing the data to understand the drivers and their impacts on sales price, a linear regression model is built to predict the housing price.</a:t>
            </a:r>
          </a:p>
          <a:p>
            <a:pPr marL="285750" indent="-285750" algn="just">
              <a:lnSpc>
                <a:spcPct val="150000"/>
              </a:lnSpc>
              <a:buFont typeface="Wingdings" panose="05000000000000000000" pitchFamily="2" charset="2"/>
              <a:buChar char="Ø"/>
            </a:pPr>
            <a:r>
              <a:rPr lang="en-US" altLang="zh-CN" sz="1800" b="1" dirty="0">
                <a:solidFill>
                  <a:srgbClr val="193C8B"/>
                </a:solidFill>
                <a:latin typeface="Times New Roman" panose="02020603050405020304" pitchFamily="18" charset="0"/>
                <a:cs typeface="Times New Roman" panose="02020603050405020304" pitchFamily="18" charset="0"/>
              </a:rPr>
              <a:t>Deliverables</a:t>
            </a:r>
          </a:p>
          <a:p>
            <a:pPr algn="just">
              <a:lnSpc>
                <a:spcPct val="150000"/>
              </a:lnSpc>
            </a:pPr>
            <a:r>
              <a:rPr lang="en-US" altLang="zh-CN" sz="1800" dirty="0">
                <a:solidFill>
                  <a:srgbClr val="193C8B"/>
                </a:solidFill>
                <a:latin typeface="Times New Roman" panose="02020603050405020304" pitchFamily="18" charset="0"/>
                <a:cs typeface="Times New Roman" panose="02020603050405020304" pitchFamily="18" charset="0"/>
              </a:rPr>
              <a:t>We managed to build a regression model with high interpretability and prediction accuracy which can help construction companies to make wise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pSp>
        <p:nvGrpSpPr>
          <p:cNvPr id="209" name="Google Shape;209;p31"/>
          <p:cNvGrpSpPr/>
          <p:nvPr/>
        </p:nvGrpSpPr>
        <p:grpSpPr>
          <a:xfrm>
            <a:off x="0" y="174351"/>
            <a:ext cx="4492651" cy="517725"/>
            <a:chOff x="0" y="232460"/>
            <a:chExt cx="5201633" cy="690300"/>
          </a:xfrm>
        </p:grpSpPr>
        <p:sp>
          <p:nvSpPr>
            <p:cNvPr id="210" name="Google Shape;210;p31"/>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1" name="Google Shape;211;p31"/>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chemeClr val="lt1"/>
                  </a:solidFill>
                  <a:latin typeface="Times New Roman"/>
                  <a:ea typeface="Times New Roman"/>
                  <a:cs typeface="Times New Roman"/>
                  <a:sym typeface="Times New Roman"/>
                </a:rPr>
                <a:t>01</a:t>
              </a:r>
              <a:endParaRPr sz="1800" b="1">
                <a:solidFill>
                  <a:schemeClr val="lt1"/>
                </a:solidFill>
                <a:latin typeface="Times New Roman"/>
                <a:ea typeface="Times New Roman"/>
                <a:cs typeface="Times New Roman"/>
                <a:sym typeface="Times New Roman"/>
              </a:endParaRPr>
            </a:p>
          </p:txBody>
        </p:sp>
        <p:sp>
          <p:nvSpPr>
            <p:cNvPr id="212" name="Google Shape;212;p31"/>
            <p:cNvSpPr txBox="1"/>
            <p:nvPr/>
          </p:nvSpPr>
          <p:spPr>
            <a:xfrm>
              <a:off x="798833" y="346733"/>
              <a:ext cx="44028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rgbClr val="193C8B"/>
                  </a:solidFill>
                  <a:latin typeface="Times New Roman"/>
                  <a:ea typeface="Times New Roman"/>
                  <a:cs typeface="Times New Roman"/>
                  <a:sym typeface="Times New Roman"/>
                </a:rPr>
                <a:t>Overview of the Business Problem</a:t>
              </a:r>
              <a:endParaRPr sz="1800" b="1">
                <a:solidFill>
                  <a:srgbClr val="193C8B"/>
                </a:solidFill>
                <a:latin typeface="Times New Roman"/>
                <a:ea typeface="Times New Roman"/>
                <a:cs typeface="Times New Roman"/>
                <a:sym typeface="Times New Roman"/>
              </a:endParaRPr>
            </a:p>
          </p:txBody>
        </p:sp>
      </p:grpSp>
      <p:sp>
        <p:nvSpPr>
          <p:cNvPr id="213" name="Google Shape;213;p31"/>
          <p:cNvSpPr/>
          <p:nvPr/>
        </p:nvSpPr>
        <p:spPr>
          <a:xfrm>
            <a:off x="2873700" y="867000"/>
            <a:ext cx="3396600" cy="358200"/>
          </a:xfrm>
          <a:prstGeom prst="rect">
            <a:avLst/>
          </a:prstGeom>
          <a:noFill/>
          <a:ln>
            <a:noFill/>
          </a:ln>
        </p:spPr>
        <p:txBody>
          <a:bodyPr spcFirstLastPara="1" wrap="square" lIns="68575" tIns="34275" rIns="68575" bIns="34275" anchor="b" anchorCtr="0">
            <a:noAutofit/>
          </a:bodyPr>
          <a:lstStyle/>
          <a:p>
            <a:pPr marL="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Business Benefits</a:t>
            </a:r>
            <a:endParaRPr sz="2700" dirty="0">
              <a:solidFill>
                <a:srgbClr val="FF6600"/>
              </a:solidFill>
              <a:latin typeface="Arial"/>
              <a:ea typeface="Arial"/>
              <a:cs typeface="Arial"/>
              <a:sym typeface="Arial"/>
            </a:endParaRPr>
          </a:p>
        </p:txBody>
      </p:sp>
      <p:sp>
        <p:nvSpPr>
          <p:cNvPr id="214" name="Google Shape;214;p31"/>
          <p:cNvSpPr txBox="1"/>
          <p:nvPr/>
        </p:nvSpPr>
        <p:spPr>
          <a:xfrm>
            <a:off x="1138525" y="1722532"/>
            <a:ext cx="72957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a:solidFill>
                <a:srgbClr val="193C8B"/>
              </a:solidFill>
              <a:latin typeface="Times New Roman"/>
              <a:ea typeface="Times New Roman"/>
              <a:cs typeface="Times New Roman"/>
              <a:sym typeface="Times New Roman"/>
            </a:endParaRPr>
          </a:p>
        </p:txBody>
      </p:sp>
      <p:sp>
        <p:nvSpPr>
          <p:cNvPr id="216" name="Google Shape;216;p31"/>
          <p:cNvSpPr txBox="1"/>
          <p:nvPr/>
        </p:nvSpPr>
        <p:spPr>
          <a:xfrm>
            <a:off x="592253" y="1390977"/>
            <a:ext cx="7841972" cy="3262401"/>
          </a:xfrm>
          <a:prstGeom prst="rect">
            <a:avLst/>
          </a:prstGeom>
          <a:noFill/>
          <a:ln>
            <a:noFill/>
          </a:ln>
        </p:spPr>
        <p:txBody>
          <a:bodyPr spcFirstLastPara="1" wrap="square" lIns="91425" tIns="91425" rIns="91425" bIns="91425" anchor="t" anchorCtr="0">
            <a:spAutoFit/>
          </a:bodyPr>
          <a:lstStyle/>
          <a:p>
            <a:pPr lvl="0" algn="just" rtl="0">
              <a:lnSpc>
                <a:spcPts val="2400"/>
              </a:lnSpc>
              <a:spcBef>
                <a:spcPts val="0"/>
              </a:spcBef>
              <a:spcAft>
                <a:spcPts val="0"/>
              </a:spcAft>
            </a:pPr>
            <a:r>
              <a:rPr lang="en-US" altLang="zh-CN" sz="1800" b="0" i="0" u="none" strike="noStrike" dirty="0">
                <a:solidFill>
                  <a:schemeClr val="accent2"/>
                </a:solidFill>
                <a:effectLst/>
                <a:latin typeface="Times New Roman" panose="02020603050405020304" pitchFamily="18" charset="0"/>
              </a:rPr>
              <a:t>Stakeholders could understand the feasibility of the construction project and reduce the risk of investments. </a:t>
            </a:r>
          </a:p>
          <a:p>
            <a:pPr marL="285750" lvl="0" indent="-285750" algn="just" rtl="0">
              <a:lnSpc>
                <a:spcPts val="2400"/>
              </a:lnSpc>
              <a:spcBef>
                <a:spcPts val="0"/>
              </a:spcBef>
              <a:spcAft>
                <a:spcPts val="0"/>
              </a:spcAft>
              <a:buFont typeface="Wingdings" panose="05000000000000000000" pitchFamily="2" charset="2"/>
              <a:buChar char="ü"/>
            </a:pPr>
            <a:r>
              <a:rPr lang="en-GB" altLang="zh-CN" sz="1800" dirty="0">
                <a:solidFill>
                  <a:srgbClr val="193C8B"/>
                </a:solidFill>
                <a:latin typeface="Times New Roman" panose="02020603050405020304" pitchFamily="18" charset="0"/>
                <a:cs typeface="Times New Roman" panose="02020603050405020304" pitchFamily="18" charset="0"/>
              </a:rPr>
              <a:t>In a down market, the builder may decide to postpone the beginning of construction. </a:t>
            </a:r>
          </a:p>
          <a:p>
            <a:pPr marL="285750" lvl="0" indent="-285750" algn="just" rtl="0">
              <a:lnSpc>
                <a:spcPts val="2400"/>
              </a:lnSpc>
              <a:spcBef>
                <a:spcPts val="0"/>
              </a:spcBef>
              <a:spcAft>
                <a:spcPts val="0"/>
              </a:spcAft>
              <a:buFont typeface="Wingdings" panose="05000000000000000000" pitchFamily="2" charset="2"/>
              <a:buChar char="ü"/>
            </a:pPr>
            <a:r>
              <a:rPr lang="en-GB" altLang="zh-CN" sz="1800" dirty="0">
                <a:solidFill>
                  <a:srgbClr val="193C8B"/>
                </a:solidFill>
                <a:latin typeface="Times New Roman" panose="02020603050405020304" pitchFamily="18" charset="0"/>
                <a:cs typeface="Times New Roman" panose="02020603050405020304" pitchFamily="18" charset="0"/>
              </a:rPr>
              <a:t>In an up market, the builder may prefer to sell the units at the time of completion instead of the presale to maximize the profit.</a:t>
            </a:r>
          </a:p>
          <a:p>
            <a:pPr lvl="0" algn="just" rtl="0">
              <a:lnSpc>
                <a:spcPts val="2400"/>
              </a:lnSpc>
              <a:spcBef>
                <a:spcPts val="0"/>
              </a:spcBef>
              <a:spcAft>
                <a:spcPts val="0"/>
              </a:spcAft>
            </a:pPr>
            <a:r>
              <a:rPr lang="en-GB" altLang="zh-CN" sz="1800" dirty="0">
                <a:solidFill>
                  <a:schemeClr val="accent2"/>
                </a:solidFill>
                <a:latin typeface="Times New Roman" panose="02020603050405020304" pitchFamily="18" charset="0"/>
                <a:cs typeface="Times New Roman" panose="02020603050405020304" pitchFamily="18" charset="0"/>
              </a:rPr>
              <a:t>A construction company with multiple projects in different regions can use the tool for resource scheduling and allocation.</a:t>
            </a:r>
          </a:p>
          <a:p>
            <a:pPr marL="285750" indent="-285750" algn="just">
              <a:lnSpc>
                <a:spcPts val="2400"/>
              </a:lnSpc>
              <a:buFont typeface="Wingdings" panose="05000000000000000000" pitchFamily="2" charset="2"/>
              <a:buChar char="ü"/>
            </a:pPr>
            <a:r>
              <a:rPr lang="en-GB" altLang="zh-CN" sz="1800" dirty="0">
                <a:solidFill>
                  <a:srgbClr val="193C8B"/>
                </a:solidFill>
                <a:latin typeface="Times New Roman" panose="02020603050405020304" pitchFamily="18" charset="0"/>
                <a:cs typeface="Times New Roman" panose="02020603050405020304" pitchFamily="18" charset="0"/>
              </a:rPr>
              <a:t>For example, they can </a:t>
            </a:r>
            <a:r>
              <a:rPr lang="en-US" altLang="zh-CN" sz="1800" dirty="0">
                <a:solidFill>
                  <a:srgbClr val="193C8B"/>
                </a:solidFill>
                <a:latin typeface="Times New Roman" panose="02020603050405020304" pitchFamily="18" charset="0"/>
                <a:cs typeface="Times New Roman" panose="02020603050405020304" pitchFamily="18" charset="0"/>
              </a:rPr>
              <a:t>allocate large cranes to localities with a better price prospect.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pSp>
        <p:nvGrpSpPr>
          <p:cNvPr id="209" name="Google Shape;209;p31"/>
          <p:cNvGrpSpPr/>
          <p:nvPr/>
        </p:nvGrpSpPr>
        <p:grpSpPr>
          <a:xfrm>
            <a:off x="0" y="174351"/>
            <a:ext cx="4492651" cy="517725"/>
            <a:chOff x="0" y="232460"/>
            <a:chExt cx="5201633" cy="690300"/>
          </a:xfrm>
        </p:grpSpPr>
        <p:sp>
          <p:nvSpPr>
            <p:cNvPr id="210" name="Google Shape;210;p31"/>
            <p:cNvSpPr/>
            <p:nvPr/>
          </p:nvSpPr>
          <p:spPr>
            <a:xfrm>
              <a:off x="0" y="232460"/>
              <a:ext cx="685800" cy="690300"/>
            </a:xfrm>
            <a:prstGeom prst="rect">
              <a:avLst/>
            </a:prstGeom>
            <a:solidFill>
              <a:srgbClr val="FF66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1" name="Google Shape;211;p31"/>
            <p:cNvSpPr txBox="1"/>
            <p:nvPr/>
          </p:nvSpPr>
          <p:spPr>
            <a:xfrm>
              <a:off x="113016" y="346749"/>
              <a:ext cx="5727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chemeClr val="lt1"/>
                  </a:solidFill>
                  <a:latin typeface="Times New Roman"/>
                  <a:ea typeface="Times New Roman"/>
                  <a:cs typeface="Times New Roman"/>
                  <a:sym typeface="Times New Roman"/>
                </a:rPr>
                <a:t>01</a:t>
              </a:r>
              <a:endParaRPr sz="1800" b="1">
                <a:solidFill>
                  <a:schemeClr val="lt1"/>
                </a:solidFill>
                <a:latin typeface="Times New Roman"/>
                <a:ea typeface="Times New Roman"/>
                <a:cs typeface="Times New Roman"/>
                <a:sym typeface="Times New Roman"/>
              </a:endParaRPr>
            </a:p>
          </p:txBody>
        </p:sp>
        <p:sp>
          <p:nvSpPr>
            <p:cNvPr id="212" name="Google Shape;212;p31"/>
            <p:cNvSpPr txBox="1"/>
            <p:nvPr/>
          </p:nvSpPr>
          <p:spPr>
            <a:xfrm>
              <a:off x="798833" y="346733"/>
              <a:ext cx="4402800" cy="4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dirty="0">
                  <a:solidFill>
                    <a:srgbClr val="193C8B"/>
                  </a:solidFill>
                  <a:latin typeface="Times New Roman"/>
                  <a:ea typeface="Times New Roman"/>
                  <a:cs typeface="Times New Roman"/>
                  <a:sym typeface="Times New Roman"/>
                </a:rPr>
                <a:t>Overview of the Business Problem</a:t>
              </a:r>
              <a:endParaRPr sz="1800" b="1" dirty="0">
                <a:solidFill>
                  <a:srgbClr val="193C8B"/>
                </a:solidFill>
                <a:latin typeface="Times New Roman"/>
                <a:ea typeface="Times New Roman"/>
                <a:cs typeface="Times New Roman"/>
                <a:sym typeface="Times New Roman"/>
              </a:endParaRPr>
            </a:p>
          </p:txBody>
        </p:sp>
      </p:grpSp>
      <p:sp>
        <p:nvSpPr>
          <p:cNvPr id="213" name="Google Shape;213;p31"/>
          <p:cNvSpPr/>
          <p:nvPr/>
        </p:nvSpPr>
        <p:spPr>
          <a:xfrm>
            <a:off x="2873679" y="1095189"/>
            <a:ext cx="3396600" cy="358200"/>
          </a:xfrm>
          <a:prstGeom prst="rect">
            <a:avLst/>
          </a:prstGeom>
          <a:noFill/>
          <a:ln>
            <a:noFill/>
          </a:ln>
        </p:spPr>
        <p:txBody>
          <a:bodyPr spcFirstLastPara="1" wrap="square" lIns="68575" tIns="34275" rIns="68575" bIns="34275" anchor="b" anchorCtr="0">
            <a:noAutofit/>
          </a:bodyPr>
          <a:lstStyle/>
          <a:p>
            <a:pPr marL="0" marR="0" lvl="0" indent="0" algn="ctr" rtl="0">
              <a:spcBef>
                <a:spcPts val="0"/>
              </a:spcBef>
              <a:spcAft>
                <a:spcPts val="0"/>
              </a:spcAft>
              <a:buNone/>
            </a:pPr>
            <a:r>
              <a:rPr lang="en-GB" sz="2700" dirty="0">
                <a:solidFill>
                  <a:srgbClr val="FF6600"/>
                </a:solidFill>
                <a:latin typeface="Times New Roman"/>
                <a:ea typeface="Times New Roman"/>
                <a:cs typeface="Times New Roman"/>
                <a:sym typeface="Times New Roman"/>
              </a:rPr>
              <a:t>Summary of Project </a:t>
            </a:r>
            <a:endParaRPr sz="2700" dirty="0">
              <a:solidFill>
                <a:srgbClr val="FF6600"/>
              </a:solidFill>
              <a:latin typeface="Arial"/>
              <a:ea typeface="Arial"/>
              <a:cs typeface="Arial"/>
              <a:sym typeface="Arial"/>
            </a:endParaRPr>
          </a:p>
        </p:txBody>
      </p:sp>
      <p:sp>
        <p:nvSpPr>
          <p:cNvPr id="214" name="Google Shape;214;p31"/>
          <p:cNvSpPr txBox="1"/>
          <p:nvPr/>
        </p:nvSpPr>
        <p:spPr>
          <a:xfrm>
            <a:off x="1138525" y="1722532"/>
            <a:ext cx="72957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a:solidFill>
                <a:srgbClr val="193C8B"/>
              </a:solidFill>
              <a:latin typeface="Times New Roman"/>
              <a:ea typeface="Times New Roman"/>
              <a:cs typeface="Times New Roman"/>
              <a:sym typeface="Times New Roman"/>
            </a:endParaRPr>
          </a:p>
        </p:txBody>
      </p:sp>
      <p:sp>
        <p:nvSpPr>
          <p:cNvPr id="215" name="Google Shape;215;p31"/>
          <p:cNvSpPr txBox="1"/>
          <p:nvPr/>
        </p:nvSpPr>
        <p:spPr>
          <a:xfrm>
            <a:off x="1147206" y="3615978"/>
            <a:ext cx="67410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a:solidFill>
                <a:srgbClr val="193C8B"/>
              </a:solidFill>
              <a:latin typeface="Arial"/>
              <a:ea typeface="Arial"/>
              <a:cs typeface="Arial"/>
              <a:sym typeface="Arial"/>
            </a:endParaRPr>
          </a:p>
        </p:txBody>
      </p:sp>
      <p:sp>
        <p:nvSpPr>
          <p:cNvPr id="216" name="Google Shape;216;p31"/>
          <p:cNvSpPr txBox="1"/>
          <p:nvPr/>
        </p:nvSpPr>
        <p:spPr>
          <a:xfrm>
            <a:off x="709775" y="1904173"/>
            <a:ext cx="7893900" cy="184662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dirty="0">
                <a:solidFill>
                  <a:srgbClr val="193C8B"/>
                </a:solidFill>
                <a:latin typeface="Times New Roman"/>
                <a:ea typeface="Times New Roman"/>
                <a:cs typeface="Times New Roman"/>
                <a:sym typeface="Times New Roman"/>
              </a:rPr>
              <a:t>Team capabilities:</a:t>
            </a:r>
          </a:p>
          <a:p>
            <a:pPr marL="457200" lvl="0" indent="-317500" algn="l" rtl="0">
              <a:lnSpc>
                <a:spcPct val="150000"/>
              </a:lnSpc>
              <a:spcBef>
                <a:spcPts val="0"/>
              </a:spcBef>
              <a:spcAft>
                <a:spcPts val="0"/>
              </a:spcAft>
              <a:buClr>
                <a:srgbClr val="193C8B"/>
              </a:buClr>
              <a:buSzPts val="1400"/>
              <a:buFont typeface="Times New Roman"/>
              <a:buChar char="●"/>
            </a:pPr>
            <a:r>
              <a:rPr lang="en-US" sz="1800" dirty="0">
                <a:solidFill>
                  <a:srgbClr val="193C8B"/>
                </a:solidFill>
                <a:latin typeface="Times New Roman"/>
                <a:ea typeface="Times New Roman"/>
                <a:cs typeface="Times New Roman"/>
                <a:sym typeface="Times New Roman"/>
              </a:rPr>
              <a:t>Business analyst: Deng </a:t>
            </a:r>
            <a:r>
              <a:rPr lang="en-US" sz="1800" dirty="0" err="1">
                <a:solidFill>
                  <a:srgbClr val="193C8B"/>
                </a:solidFill>
                <a:latin typeface="Times New Roman"/>
                <a:ea typeface="Times New Roman"/>
                <a:cs typeface="Times New Roman"/>
                <a:sym typeface="Times New Roman"/>
              </a:rPr>
              <a:t>Yiyang</a:t>
            </a:r>
            <a:r>
              <a:rPr lang="en-US" sz="1800" dirty="0">
                <a:solidFill>
                  <a:srgbClr val="193C8B"/>
                </a:solidFill>
                <a:latin typeface="Times New Roman"/>
                <a:ea typeface="Times New Roman"/>
                <a:cs typeface="Times New Roman"/>
                <a:sym typeface="Times New Roman"/>
              </a:rPr>
              <a:t>, Cai Yusen, </a:t>
            </a:r>
            <a:r>
              <a:rPr lang="en-US" altLang="zh-SG" sz="1800" dirty="0">
                <a:solidFill>
                  <a:srgbClr val="193C8B"/>
                </a:solidFill>
                <a:latin typeface="Times New Roman"/>
                <a:ea typeface="Times New Roman"/>
                <a:cs typeface="Times New Roman"/>
                <a:sym typeface="Times New Roman"/>
              </a:rPr>
              <a:t>Liu Yu</a:t>
            </a:r>
            <a:endParaRPr lang="en-US" sz="1800" dirty="0">
              <a:solidFill>
                <a:srgbClr val="193C8B"/>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193C8B"/>
              </a:buClr>
              <a:buSzPts val="1400"/>
              <a:buFont typeface="Times New Roman"/>
              <a:buChar char="●"/>
            </a:pPr>
            <a:r>
              <a:rPr lang="en-US" sz="1800" dirty="0">
                <a:solidFill>
                  <a:srgbClr val="193C8B"/>
                </a:solidFill>
                <a:latin typeface="Times New Roman"/>
                <a:ea typeface="Times New Roman"/>
                <a:cs typeface="Times New Roman"/>
                <a:sym typeface="Times New Roman"/>
              </a:rPr>
              <a:t>Data scientist:</a:t>
            </a:r>
            <a:r>
              <a:rPr lang="en-US" altLang="zh-CN" sz="1800" dirty="0">
                <a:solidFill>
                  <a:srgbClr val="193C8B"/>
                </a:solidFill>
                <a:latin typeface="Times New Roman"/>
                <a:ea typeface="Times New Roman"/>
                <a:cs typeface="Times New Roman"/>
                <a:sym typeface="Times New Roman"/>
              </a:rPr>
              <a:t> </a:t>
            </a:r>
            <a:r>
              <a:rPr lang="en-US" sz="1800" dirty="0">
                <a:solidFill>
                  <a:srgbClr val="193C8B"/>
                </a:solidFill>
                <a:latin typeface="Times New Roman"/>
                <a:ea typeface="Times New Roman"/>
                <a:cs typeface="Times New Roman"/>
                <a:sym typeface="Times New Roman"/>
              </a:rPr>
              <a:t>Cai Yusen, Deng </a:t>
            </a:r>
            <a:r>
              <a:rPr lang="en-US" sz="1800" dirty="0" err="1">
                <a:solidFill>
                  <a:srgbClr val="193C8B"/>
                </a:solidFill>
                <a:latin typeface="Times New Roman"/>
                <a:ea typeface="Times New Roman"/>
                <a:cs typeface="Times New Roman"/>
                <a:sym typeface="Times New Roman"/>
              </a:rPr>
              <a:t>Yiyang</a:t>
            </a:r>
            <a:r>
              <a:rPr lang="en-US" sz="1800" dirty="0">
                <a:solidFill>
                  <a:srgbClr val="193C8B"/>
                </a:solidFill>
                <a:latin typeface="Times New Roman"/>
                <a:ea typeface="Times New Roman"/>
                <a:cs typeface="Times New Roman"/>
                <a:sym typeface="Times New Roman"/>
              </a:rPr>
              <a:t>, </a:t>
            </a:r>
            <a:r>
              <a:rPr lang="en-US" altLang="zh-SG" sz="1800" dirty="0">
                <a:solidFill>
                  <a:srgbClr val="193C8B"/>
                </a:solidFill>
                <a:latin typeface="Times New Roman"/>
                <a:ea typeface="Times New Roman"/>
                <a:cs typeface="Times New Roman"/>
                <a:sym typeface="Times New Roman"/>
              </a:rPr>
              <a:t>Liu </a:t>
            </a:r>
            <a:r>
              <a:rPr lang="en-US" altLang="zh-SG" sz="1800" dirty="0" err="1">
                <a:solidFill>
                  <a:srgbClr val="193C8B"/>
                </a:solidFill>
                <a:latin typeface="Times New Roman"/>
                <a:ea typeface="Times New Roman"/>
                <a:cs typeface="Times New Roman"/>
                <a:sym typeface="Times New Roman"/>
              </a:rPr>
              <a:t>Boyu</a:t>
            </a:r>
            <a:endParaRPr lang="en-US" sz="1800" dirty="0">
              <a:solidFill>
                <a:srgbClr val="193C8B"/>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193C8B"/>
              </a:buClr>
              <a:buSzPts val="1400"/>
              <a:buFont typeface="Times New Roman"/>
              <a:buChar char="●"/>
            </a:pPr>
            <a:r>
              <a:rPr lang="en-US" sz="1800" dirty="0">
                <a:solidFill>
                  <a:srgbClr val="193C8B"/>
                </a:solidFill>
                <a:latin typeface="Times New Roman"/>
                <a:ea typeface="Times New Roman"/>
                <a:cs typeface="Times New Roman"/>
                <a:sym typeface="Times New Roman"/>
              </a:rPr>
              <a:t>Code Reviewer: Cai Yusen, Deng </a:t>
            </a:r>
            <a:r>
              <a:rPr lang="en-US" sz="1800" dirty="0" err="1">
                <a:solidFill>
                  <a:srgbClr val="193C8B"/>
                </a:solidFill>
                <a:latin typeface="Times New Roman"/>
                <a:ea typeface="Times New Roman"/>
                <a:cs typeface="Times New Roman"/>
                <a:sym typeface="Times New Roman"/>
              </a:rPr>
              <a:t>Yiyang</a:t>
            </a:r>
            <a:endParaRPr lang="en-US" sz="1800" dirty="0">
              <a:solidFill>
                <a:srgbClr val="193C8B"/>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7334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ftr" idx="11"/>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endParaRPr sz="1100">
              <a:solidFill>
                <a:schemeClr val="dk1"/>
              </a:solidFill>
              <a:latin typeface="Times"/>
              <a:ea typeface="Times"/>
              <a:cs typeface="Times"/>
              <a:sym typeface="Times"/>
            </a:endParaRPr>
          </a:p>
          <a:p>
            <a:pPr marL="0" marR="0" lvl="0" indent="0" algn="r" rtl="0">
              <a:spcBef>
                <a:spcPts val="0"/>
              </a:spcBef>
              <a:spcAft>
                <a:spcPts val="0"/>
              </a:spcAft>
              <a:buNone/>
            </a:pPr>
            <a:endParaRPr sz="1100">
              <a:solidFill>
                <a:schemeClr val="dk1"/>
              </a:solidFill>
              <a:latin typeface="Times"/>
              <a:ea typeface="Times"/>
              <a:cs typeface="Times"/>
              <a:sym typeface="Times"/>
            </a:endParaRPr>
          </a:p>
        </p:txBody>
      </p:sp>
      <p:sp>
        <p:nvSpPr>
          <p:cNvPr id="247" name="Google Shape;247;p35"/>
          <p:cNvSpPr/>
          <p:nvPr/>
        </p:nvSpPr>
        <p:spPr>
          <a:xfrm>
            <a:off x="0" y="0"/>
            <a:ext cx="9144000" cy="5143500"/>
          </a:xfrm>
          <a:prstGeom prst="rect">
            <a:avLst/>
          </a:prstGeom>
          <a:solidFill>
            <a:srgbClr val="0042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600">
              <a:solidFill>
                <a:schemeClr val="dk1"/>
              </a:solidFill>
              <a:latin typeface="Times"/>
              <a:ea typeface="Times"/>
              <a:cs typeface="Times"/>
              <a:sym typeface="Times"/>
            </a:endParaRPr>
          </a:p>
        </p:txBody>
      </p:sp>
      <p:sp>
        <p:nvSpPr>
          <p:cNvPr id="248" name="Google Shape;248;p35"/>
          <p:cNvSpPr txBox="1"/>
          <p:nvPr/>
        </p:nvSpPr>
        <p:spPr>
          <a:xfrm>
            <a:off x="830100" y="863625"/>
            <a:ext cx="7854900" cy="765900"/>
          </a:xfrm>
          <a:prstGeom prst="rect">
            <a:avLst/>
          </a:prstGeom>
          <a:solidFill>
            <a:srgbClr val="004282"/>
          </a:solidFill>
          <a:ln>
            <a:noFill/>
          </a:ln>
        </p:spPr>
        <p:txBody>
          <a:bodyPr spcFirstLastPara="1" wrap="square" lIns="76025" tIns="38000" rIns="76025" bIns="38000" anchor="t" anchorCtr="0">
            <a:noAutofit/>
          </a:bodyPr>
          <a:lstStyle/>
          <a:p>
            <a:pPr marL="0" marR="0" lvl="0" indent="0" algn="l" rtl="0">
              <a:spcBef>
                <a:spcPts val="0"/>
              </a:spcBef>
              <a:spcAft>
                <a:spcPts val="0"/>
              </a:spcAft>
              <a:buClr>
                <a:schemeClr val="lt1"/>
              </a:buClr>
              <a:buSzPts val="4100"/>
              <a:buFont typeface="Times New Roman"/>
              <a:buNone/>
            </a:pPr>
            <a:r>
              <a:rPr lang="en-GB" sz="4100" b="1" dirty="0">
                <a:solidFill>
                  <a:schemeClr val="lt1"/>
                </a:solidFill>
                <a:latin typeface="Times New Roman"/>
                <a:ea typeface="Times New Roman"/>
                <a:cs typeface="Times New Roman"/>
                <a:sym typeface="Times New Roman"/>
              </a:rPr>
              <a:t>Data Analysis</a:t>
            </a:r>
            <a:endParaRPr sz="4100" b="1" dirty="0">
              <a:solidFill>
                <a:schemeClr val="lt1"/>
              </a:solidFill>
              <a:latin typeface="Times New Roman"/>
              <a:ea typeface="Times New Roman"/>
              <a:cs typeface="Times New Roman"/>
              <a:sym typeface="Times New Roman"/>
            </a:endParaRPr>
          </a:p>
        </p:txBody>
      </p:sp>
      <p:pic>
        <p:nvPicPr>
          <p:cNvPr id="249" name="Google Shape;249;p35"/>
          <p:cNvPicPr preferRelativeResize="0"/>
          <p:nvPr/>
        </p:nvPicPr>
        <p:blipFill rotWithShape="1">
          <a:blip r:embed="rId3">
            <a:alphaModFix/>
          </a:blip>
          <a:srcRect/>
          <a:stretch/>
        </p:blipFill>
        <p:spPr>
          <a:xfrm>
            <a:off x="7677149" y="0"/>
            <a:ext cx="1466850" cy="933450"/>
          </a:xfrm>
          <a:prstGeom prst="rect">
            <a:avLst/>
          </a:prstGeom>
          <a:noFill/>
          <a:ln>
            <a:noFill/>
          </a:ln>
        </p:spPr>
      </p:pic>
      <p:pic>
        <p:nvPicPr>
          <p:cNvPr id="250" name="Google Shape;250;p35"/>
          <p:cNvPicPr preferRelativeResize="0"/>
          <p:nvPr/>
        </p:nvPicPr>
        <p:blipFill rotWithShape="1">
          <a:blip r:embed="rId4">
            <a:alphaModFix/>
          </a:blip>
          <a:srcRect/>
          <a:stretch/>
        </p:blipFill>
        <p:spPr>
          <a:xfrm>
            <a:off x="0" y="898667"/>
            <a:ext cx="647700" cy="657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2139</Words>
  <Application>Microsoft Macintosh PowerPoint</Application>
  <PresentationFormat>全屏显示(16:9)</PresentationFormat>
  <Paragraphs>371</Paragraphs>
  <Slides>40</Slides>
  <Notes>40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40</vt:i4>
      </vt:variant>
    </vt:vector>
  </HeadingPairs>
  <TitlesOfParts>
    <vt:vector size="47" baseType="lpstr">
      <vt:lpstr>Arial</vt:lpstr>
      <vt:lpstr>Cambria Math</vt:lpstr>
      <vt:lpstr>Times</vt:lpstr>
      <vt:lpstr>Times New Roman</vt:lpstr>
      <vt:lpstr>Wingdings</vt:lpstr>
      <vt:lpstr>Simple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Cai Yusen</cp:lastModifiedBy>
  <cp:revision>35</cp:revision>
  <dcterms:modified xsi:type="dcterms:W3CDTF">2022-11-13T09:45:44Z</dcterms:modified>
</cp:coreProperties>
</file>