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PT Sans Narrow" panose="020B0506020203020204" pitchFamily="34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/>
    <p:restoredTop sz="94680"/>
  </p:normalViewPr>
  <p:slideViewPr>
    <p:cSldViewPr snapToGrid="0">
      <p:cViewPr varScale="1">
        <p:scale>
          <a:sx n="282" d="100"/>
          <a:sy n="282" d="100"/>
        </p:scale>
        <p:origin x="11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ccab1ca4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ccab1ca4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d7dee81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d7dee81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ccab1ca4c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ccab1ca4c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ccab1ca4c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ccab1ca4c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d7dee81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d7dee81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ccab1ca4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ccab1ca4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ccab1ca4c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ccab1ca4c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ccab1ca4c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ccab1ca4c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ccab1ca4c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ccab1ca4c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supports a key-value pair data concepts. It stores data in collections, which are a group of BSON documents. Therefore, MongoDB is able to store flexible schema documents in a more efficient way. Such design helps MongoDB to improve the speed of queries.  Also, MongoDB compass provides a clear GUI for users.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 is a column-oriented non-relational database management system that runs on top of Hadoop Distributed File System (HDFS), which enables it to store and handle large datasets, and provide analysis in a short period. However, there are no certain query language for HBase, which makes the query process a bit more complicated compared to MongoDB.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MongoDB is selected as our non-relational database to store the Airbnb data.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cc3e4d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bcc3e4d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database, we stored 6 collections: host, listing, review, reviewer, calendar and transaction. Transactions data are generated by ourselves based on reviews data. Others are extracted from the corresponding datasets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collections are firstly generated using python and saved in csv format.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they are imported into MongoDB using the compass GUI. The types of each feature are also specified correspondingly.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ccab1ca4c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ccab1ca4c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bcc3e4d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bcc3e4d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importing  this is the structure of our MongoDB.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ccab1ca4c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ccab1ca4c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ccab1ca4c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ccab1ca4c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stakeholders can easily obtain their own relevant useful information for decision-making by employing queries to fetch necessary information from the database.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different stakeholders may be interested in different information, we have divided them into three groups and list out possible information that each group might be interested in separately.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ccab1ca4c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ccab1ca4c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some questions that group 1 might be interested 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ccab1ca4c_0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ccab1ca4c_0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ccab1ca4c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ccab1ca4c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ccab1ca4c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ccab1ca4c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ccab1ca4c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ccab1ca4c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ccab1ca4c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ccab1ca4c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cab1ca4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cab1ca4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report prepares and stores data in a relational database management system and a no-relational database MongoDB using open data source from Airbnb accommodation listings in Bangkok, Thailand. By practicing our data gathering, processing, storage, and access skills, we were able to gain a better grasp of how data management functions in practical applications.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cab1ca4c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cab1ca4c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ccab1ca4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ccab1ca4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ccab1ca4c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ccab1ca4c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ccab1ca4c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ccab1ca4c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ccab1ca4c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ccab1ca4c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0" y="1069800"/>
            <a:ext cx="9144000" cy="22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593900" y="3496500"/>
            <a:ext cx="79563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960500" y="2892024"/>
            <a:ext cx="5223000" cy="3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DSA5104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Airbnb dataset analysis project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730875" y="4510225"/>
            <a:ext cx="42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Group Member: Dai Linghao, Liu Boyu, Liu Yu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 Clean the data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Listing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Drop columns that are either</a:t>
            </a:r>
            <a:endParaRPr sz="15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Only have one distinct value</a:t>
            </a:r>
            <a:endParaRPr sz="10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Identical to another column</a:t>
            </a:r>
            <a:endParaRPr sz="10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Only contain null values</a:t>
            </a:r>
            <a:endParaRPr sz="1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Remove NA for columns that are</a:t>
            </a:r>
            <a:endParaRPr sz="15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By right should not have any null values (e.g. </a:t>
            </a:r>
            <a:r>
              <a:rPr lang="en-GB" sz="1000" dirty="0" err="1"/>
              <a:t>host_name</a:t>
            </a:r>
            <a:r>
              <a:rPr lang="en-GB" sz="1000" dirty="0"/>
              <a:t>)</a:t>
            </a:r>
            <a:endParaRPr sz="10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Number of NA values are acceptable</a:t>
            </a:r>
            <a:endParaRPr sz="1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Fill NA for columns that are</a:t>
            </a:r>
            <a:endParaRPr sz="15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By right should not have any null values</a:t>
            </a:r>
            <a:endParaRPr sz="10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Exists a common values suitable for all null values</a:t>
            </a:r>
            <a:endParaRPr sz="1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Cast column types </a:t>
            </a:r>
            <a:endParaRPr sz="15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Cast to numerical for ‘price’</a:t>
            </a:r>
            <a:endParaRPr sz="1000" dirty="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GB" sz="1000" dirty="0"/>
              <a:t>Cast to </a:t>
            </a:r>
            <a:r>
              <a:rPr lang="en-GB" sz="1000" dirty="0" err="1"/>
              <a:t>boolean</a:t>
            </a:r>
            <a:r>
              <a:rPr lang="en-GB" sz="1000" dirty="0"/>
              <a:t> for columns only contains ‘t’ and ‘f’</a:t>
            </a:r>
            <a:endParaRPr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Clean the data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Review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24 rows in ‘comment’ contain null values and 2 rows in ‘reviewer’ has null values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Directly </a:t>
            </a:r>
            <a:r>
              <a:rPr lang="en-GB" sz="1500" dirty="0" err="1"/>
              <a:t>perfor</a:t>
            </a:r>
            <a:r>
              <a:rPr lang="en-GB" sz="1500" dirty="0"/>
              <a:t> pandas ‘</a:t>
            </a:r>
            <a:r>
              <a:rPr lang="en-GB" sz="1500" dirty="0" err="1"/>
              <a:t>dropna</a:t>
            </a:r>
            <a:r>
              <a:rPr lang="en-GB" sz="1500" dirty="0"/>
              <a:t>’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Calendar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Only 2 rows in ‘</a:t>
            </a:r>
            <a:r>
              <a:rPr lang="en-GB" sz="1500" dirty="0" err="1"/>
              <a:t>minimum_nights</a:t>
            </a:r>
            <a:r>
              <a:rPr lang="en-GB" sz="1500" dirty="0"/>
              <a:t>’ and ‘</a:t>
            </a:r>
            <a:r>
              <a:rPr lang="en-GB" sz="1500" dirty="0" err="1"/>
              <a:t>maximum_nights</a:t>
            </a:r>
            <a:r>
              <a:rPr lang="en-GB" sz="1500" dirty="0"/>
              <a:t>’ is missing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Convert ‘price’ and ‘</a:t>
            </a:r>
            <a:r>
              <a:rPr lang="en-GB" sz="1500" dirty="0" err="1"/>
              <a:t>adjusted_price</a:t>
            </a:r>
            <a:r>
              <a:rPr lang="en-GB" sz="1500" dirty="0"/>
              <a:t>’ from string type to numeric type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Convert ‘available’ column from string type to </a:t>
            </a:r>
            <a:r>
              <a:rPr lang="en-GB" sz="1500" dirty="0" err="1"/>
              <a:t>boolean</a:t>
            </a:r>
            <a:r>
              <a:rPr lang="en-GB" sz="1500" dirty="0"/>
              <a:t> type</a:t>
            </a:r>
            <a:endParaRPr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740">
                <a:solidFill>
                  <a:schemeClr val="dk2"/>
                </a:solidFill>
              </a:rPr>
              <a:t>4. Store in relational database management system</a:t>
            </a:r>
            <a:endParaRPr sz="57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Store in relational database management system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mentioned in the schema diagram, we in total created six tables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Listing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Data comes from listing data, with selected columns that are related to listings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Host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Data comes from listing data, with selected columns that are related to hosts</a:t>
            </a:r>
            <a:endParaRPr sz="15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For example, ‘</a:t>
            </a:r>
            <a:r>
              <a:rPr lang="en-GB" sz="1500" dirty="0" err="1"/>
              <a:t>host_name</a:t>
            </a:r>
            <a:r>
              <a:rPr lang="en-GB" sz="1500" dirty="0"/>
              <a:t>’ and ‘</a:t>
            </a:r>
            <a:r>
              <a:rPr lang="en-GB" sz="1500" dirty="0" err="1"/>
              <a:t>host_is_superhost</a:t>
            </a:r>
            <a:r>
              <a:rPr lang="en-GB" sz="1500" dirty="0"/>
              <a:t>’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Reviewer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Reviewer data retrieved from review data such as reviewer id and reviewer name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Review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Data from review data, containing comments, reviewer id, date and more</a:t>
            </a:r>
            <a:endParaRPr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Store in relational database management system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mentioned in the schema diagram, we in total created six tables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Calendar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Data from calendar indicating the availability of each listing on each date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Transaction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Data manually generated based on existing data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Based on review data</a:t>
            </a:r>
            <a:endParaRPr sz="15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Generate a check-in date that is prior to review date 3 - 20 days</a:t>
            </a:r>
            <a:endParaRPr sz="15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Generate  an actual check-in date that is behind planned check-in date 0-2 days</a:t>
            </a:r>
            <a:endParaRPr sz="15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Generate a check-out date that is prior to review date 0-(</a:t>
            </a:r>
            <a:r>
              <a:rPr lang="en-GB" sz="1500" dirty="0" err="1"/>
              <a:t>review_date</a:t>
            </a:r>
            <a:r>
              <a:rPr lang="en-GB" sz="1500" dirty="0"/>
              <a:t> - </a:t>
            </a:r>
            <a:r>
              <a:rPr lang="en-GB" sz="1500" dirty="0" err="1"/>
              <a:t>actal_check</a:t>
            </a:r>
            <a:r>
              <a:rPr lang="en-GB" sz="1500" dirty="0"/>
              <a:t>-in date) days</a:t>
            </a:r>
            <a:endParaRPr sz="15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Generated a transaction date (booking date) that is 3 - 100 days prior to the planned check-in date</a:t>
            </a:r>
            <a:endParaRPr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for BCNF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95000"/>
              </a:lnSpc>
              <a:buSzPts val="1400"/>
            </a:pPr>
            <a:r>
              <a:rPr lang="en-SG" dirty="0"/>
              <a:t>Listing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R (</a:t>
            </a:r>
            <a:r>
              <a:rPr lang="en-GB" sz="1500" dirty="0" err="1"/>
              <a:t>listing_id,listing_url</a:t>
            </a:r>
            <a:r>
              <a:rPr lang="en-GB" sz="1500" dirty="0"/>
              <a:t>, name, description, </a:t>
            </a:r>
            <a:r>
              <a:rPr lang="en-GB" sz="1500" dirty="0" err="1"/>
              <a:t>neighborhood_overview</a:t>
            </a:r>
            <a:r>
              <a:rPr lang="en-GB" sz="1500" dirty="0"/>
              <a:t>, </a:t>
            </a:r>
            <a:r>
              <a:rPr lang="en-GB" sz="1500" dirty="0" err="1"/>
              <a:t>picture_url</a:t>
            </a:r>
            <a:r>
              <a:rPr lang="en-GB" sz="1500" dirty="0"/>
              <a:t>, </a:t>
            </a:r>
            <a:r>
              <a:rPr lang="en-GB" sz="1500" dirty="0" err="1"/>
              <a:t>host_id</a:t>
            </a:r>
            <a:r>
              <a:rPr lang="en-GB" sz="1500" dirty="0"/>
              <a:t>, …) FDs: </a:t>
            </a:r>
            <a:r>
              <a:rPr lang="en-GB" sz="1500" dirty="0" err="1"/>
              <a:t>listing_id</a:t>
            </a:r>
            <a:r>
              <a:rPr lang="en-GB" sz="1500" dirty="0"/>
              <a:t> -&gt; *, 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 err="1"/>
              <a:t>listing_url</a:t>
            </a:r>
            <a:r>
              <a:rPr lang="en-GB" sz="1500" dirty="0"/>
              <a:t> -&gt; * </a:t>
            </a:r>
            <a:endParaRPr lang="en-SG" sz="1500" dirty="0"/>
          </a:p>
          <a:p>
            <a:pPr marL="882650" lvl="1" indent="-285750">
              <a:lnSpc>
                <a:spcPct val="95000"/>
              </a:lnSpc>
            </a:pPr>
            <a:r>
              <a:rPr lang="en-SG" sz="1500" dirty="0"/>
              <a:t>Both of the two dependencies do not violate the BCNF</a:t>
            </a:r>
          </a:p>
          <a:p>
            <a:pPr marL="425450" indent="-285750">
              <a:lnSpc>
                <a:spcPct val="95000"/>
              </a:lnSpc>
            </a:pPr>
            <a:r>
              <a:rPr lang="en-SG" sz="1900" dirty="0"/>
              <a:t>Host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R (</a:t>
            </a:r>
            <a:r>
              <a:rPr lang="en-GB" sz="1500" dirty="0" err="1"/>
              <a:t>host_id</a:t>
            </a:r>
            <a:r>
              <a:rPr lang="en-GB" sz="1500" dirty="0"/>
              <a:t>, </a:t>
            </a:r>
            <a:r>
              <a:rPr lang="en-GB" sz="1500" dirty="0" err="1"/>
              <a:t>host_url</a:t>
            </a:r>
            <a:r>
              <a:rPr lang="en-GB" sz="1500" dirty="0"/>
              <a:t>, </a:t>
            </a:r>
            <a:r>
              <a:rPr lang="en-GB" sz="1500" dirty="0" err="1"/>
              <a:t>host_name</a:t>
            </a:r>
            <a:r>
              <a:rPr lang="en-GB" sz="1500" dirty="0"/>
              <a:t>, </a:t>
            </a:r>
            <a:r>
              <a:rPr lang="en-GB" sz="1500" dirty="0" err="1"/>
              <a:t>host_since</a:t>
            </a:r>
            <a:r>
              <a:rPr lang="en-GB" sz="1500" dirty="0"/>
              <a:t>, </a:t>
            </a:r>
            <a:r>
              <a:rPr lang="en-GB" sz="1500" dirty="0" err="1"/>
              <a:t>host_location</a:t>
            </a:r>
            <a:r>
              <a:rPr lang="en-GB" sz="1500" dirty="0"/>
              <a:t>, </a:t>
            </a:r>
            <a:r>
              <a:rPr lang="en-GB" sz="1500" dirty="0" err="1"/>
              <a:t>host_about</a:t>
            </a:r>
            <a:r>
              <a:rPr lang="en-GB" sz="1500" dirty="0"/>
              <a:t>, …) 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FDs: </a:t>
            </a:r>
            <a:r>
              <a:rPr lang="en-GB" sz="1500" dirty="0" err="1"/>
              <a:t>host_id</a:t>
            </a:r>
            <a:r>
              <a:rPr lang="en-GB" sz="1500" dirty="0"/>
              <a:t> -&gt; *, </a:t>
            </a:r>
            <a:r>
              <a:rPr lang="en-GB" sz="1500" dirty="0" err="1"/>
              <a:t>host_url</a:t>
            </a:r>
            <a:r>
              <a:rPr lang="en-GB" sz="1500" dirty="0"/>
              <a:t> -&gt; *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Both of the two dependencies do not violate the BCNF.</a:t>
            </a:r>
          </a:p>
          <a:p>
            <a:pPr marL="425450" indent="-285750">
              <a:lnSpc>
                <a:spcPct val="95000"/>
              </a:lnSpc>
            </a:pPr>
            <a:r>
              <a:rPr lang="en-GB" sz="1900" dirty="0"/>
              <a:t>Review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Decompose R (id, </a:t>
            </a:r>
            <a:r>
              <a:rPr lang="en-GB" sz="1500" dirty="0" err="1"/>
              <a:t>listing_id</a:t>
            </a:r>
            <a:r>
              <a:rPr lang="en-GB" sz="1500" dirty="0"/>
              <a:t>, </a:t>
            </a:r>
            <a:r>
              <a:rPr lang="en-GB" sz="1500" dirty="0" err="1"/>
              <a:t>reviewer_id</a:t>
            </a:r>
            <a:r>
              <a:rPr lang="en-GB" sz="1500" dirty="0"/>
              <a:t>, comments, date) 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FDs: id -&gt; * </a:t>
            </a:r>
          </a:p>
          <a:p>
            <a:pPr marL="882650" lvl="1" indent="-285750">
              <a:lnSpc>
                <a:spcPct val="95000"/>
              </a:lnSpc>
            </a:pPr>
            <a:r>
              <a:rPr lang="en-GB" sz="1500" dirty="0"/>
              <a:t>The dependency does not violate the BCND</a:t>
            </a: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for BCNF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013825"/>
            <a:ext cx="8520600" cy="41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5000"/>
              </a:lnSpc>
            </a:pPr>
            <a:r>
              <a:rPr lang="en-SG" dirty="0"/>
              <a:t>Reviewer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R (</a:t>
            </a:r>
            <a:r>
              <a:rPr lang="en-GB" sz="1500" dirty="0" err="1"/>
              <a:t>reviewer_id</a:t>
            </a:r>
            <a:r>
              <a:rPr lang="en-GB" sz="1500" dirty="0"/>
              <a:t>, </a:t>
            </a:r>
            <a:r>
              <a:rPr lang="en-GB" sz="1500" dirty="0" err="1"/>
              <a:t>reviewer_name</a:t>
            </a:r>
            <a:r>
              <a:rPr lang="en-GB" sz="1500" dirty="0"/>
              <a:t>)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FDs: </a:t>
            </a:r>
            <a:r>
              <a:rPr lang="en-GB" sz="1500" dirty="0" err="1"/>
              <a:t>reviewer_id</a:t>
            </a:r>
            <a:r>
              <a:rPr lang="en-GB" sz="1500" dirty="0"/>
              <a:t> -&gt; </a:t>
            </a:r>
            <a:r>
              <a:rPr lang="en-GB" sz="1500" dirty="0" err="1"/>
              <a:t>reviewer_name</a:t>
            </a:r>
            <a:endParaRPr lang="en-GB" sz="1500" dirty="0"/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The dependency does not violate the BCNF</a:t>
            </a:r>
          </a:p>
          <a:p>
            <a:pPr marL="457200" lvl="1" indent="0">
              <a:lnSpc>
                <a:spcPct val="95000"/>
              </a:lnSpc>
              <a:buNone/>
            </a:pPr>
            <a:endParaRPr lang="en-GB" sz="1500" dirty="0"/>
          </a:p>
          <a:p>
            <a:pPr marL="285750" indent="-285750">
              <a:lnSpc>
                <a:spcPct val="95000"/>
              </a:lnSpc>
            </a:pPr>
            <a:r>
              <a:rPr lang="en-GB" dirty="0"/>
              <a:t>Calendar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R (</a:t>
            </a:r>
            <a:r>
              <a:rPr lang="en-GB" sz="1500" dirty="0" err="1"/>
              <a:t>listing_id</a:t>
            </a:r>
            <a:r>
              <a:rPr lang="en-GB" sz="1500" dirty="0"/>
              <a:t>, date, available, price, </a:t>
            </a:r>
            <a:r>
              <a:rPr lang="en-GB" sz="1500" dirty="0" err="1"/>
              <a:t>adjusted_price</a:t>
            </a:r>
            <a:r>
              <a:rPr lang="en-GB" sz="1500" dirty="0"/>
              <a:t>, </a:t>
            </a:r>
            <a:r>
              <a:rPr lang="en-GB" sz="1500" dirty="0" err="1"/>
              <a:t>minimum_nights</a:t>
            </a:r>
            <a:r>
              <a:rPr lang="en-GB" sz="1500" dirty="0"/>
              <a:t>, </a:t>
            </a:r>
            <a:r>
              <a:rPr lang="en-GB" sz="1500" dirty="0" err="1"/>
              <a:t>maximum_nights</a:t>
            </a:r>
            <a:r>
              <a:rPr lang="en-GB" sz="1500" dirty="0"/>
              <a:t>) 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FDs: </a:t>
            </a:r>
            <a:r>
              <a:rPr lang="en-GB" sz="1500" dirty="0" err="1"/>
              <a:t>listing_id</a:t>
            </a:r>
            <a:r>
              <a:rPr lang="en-GB" sz="1500" dirty="0"/>
              <a:t> + date -&gt; *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The dependency does not violate the BCNF</a:t>
            </a:r>
          </a:p>
          <a:p>
            <a:pPr marL="457200" lvl="1" indent="0">
              <a:lnSpc>
                <a:spcPct val="95000"/>
              </a:lnSpc>
              <a:buNone/>
            </a:pPr>
            <a:endParaRPr lang="en-GB" sz="1500" dirty="0"/>
          </a:p>
          <a:p>
            <a:pPr marL="285750" indent="-285750">
              <a:lnSpc>
                <a:spcPct val="95000"/>
              </a:lnSpc>
            </a:pPr>
            <a:r>
              <a:rPr lang="en-GB" dirty="0"/>
              <a:t>Transaction</a:t>
            </a:r>
            <a:endParaRPr lang="en-GB" sz="1900" dirty="0"/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R (</a:t>
            </a:r>
            <a:r>
              <a:rPr lang="en-GB" sz="1500" dirty="0" err="1"/>
              <a:t>transaction_id</a:t>
            </a:r>
            <a:r>
              <a:rPr lang="en-GB" sz="1500" dirty="0"/>
              <a:t>, </a:t>
            </a:r>
            <a:r>
              <a:rPr lang="en-GB" sz="1500" dirty="0" err="1"/>
              <a:t>reviewer_id</a:t>
            </a:r>
            <a:r>
              <a:rPr lang="en-GB" sz="1500" dirty="0"/>
              <a:t>, </a:t>
            </a:r>
            <a:r>
              <a:rPr lang="en-GB" sz="1500" dirty="0" err="1"/>
              <a:t>listing_id</a:t>
            </a:r>
            <a:r>
              <a:rPr lang="en-GB" sz="1500" dirty="0"/>
              <a:t>, </a:t>
            </a:r>
            <a:r>
              <a:rPr lang="en-GB" sz="1500" dirty="0" err="1"/>
              <a:t>transaction_time</a:t>
            </a:r>
            <a:r>
              <a:rPr lang="en-GB" sz="1500" dirty="0"/>
              <a:t>, check-</a:t>
            </a:r>
            <a:r>
              <a:rPr lang="en-GB" sz="1500" dirty="0" err="1"/>
              <a:t>in_date</a:t>
            </a:r>
            <a:r>
              <a:rPr lang="en-GB" sz="1500" dirty="0"/>
              <a:t>, check-</a:t>
            </a:r>
            <a:r>
              <a:rPr lang="en-GB" sz="1500" dirty="0" err="1"/>
              <a:t>out_date</a:t>
            </a:r>
            <a:r>
              <a:rPr lang="en-GB" sz="1500" dirty="0"/>
              <a:t>, actual-check-</a:t>
            </a:r>
            <a:r>
              <a:rPr lang="en-GB" sz="1500" dirty="0" err="1"/>
              <a:t>in_date</a:t>
            </a:r>
            <a:r>
              <a:rPr lang="en-GB" sz="1500" dirty="0"/>
              <a:t>, </a:t>
            </a:r>
            <a:r>
              <a:rPr lang="en-GB" sz="1500" dirty="0" err="1"/>
              <a:t>total_cost</a:t>
            </a:r>
            <a:r>
              <a:rPr lang="en-GB" sz="1500" dirty="0"/>
              <a:t>, </a:t>
            </a:r>
            <a:r>
              <a:rPr lang="en-GB" sz="1500" dirty="0" err="1"/>
              <a:t>num_days_stayed</a:t>
            </a:r>
            <a:r>
              <a:rPr lang="en-GB" sz="1500" dirty="0"/>
              <a:t>)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 err="1"/>
              <a:t>FDs:transaction_id</a:t>
            </a:r>
            <a:r>
              <a:rPr lang="en-GB" sz="1500" dirty="0"/>
              <a:t> -&gt; *</a:t>
            </a:r>
          </a:p>
          <a:p>
            <a:pPr marL="742950" lvl="1" indent="-285750">
              <a:lnSpc>
                <a:spcPct val="95000"/>
              </a:lnSpc>
            </a:pPr>
            <a:r>
              <a:rPr lang="en-GB" sz="1500" dirty="0"/>
              <a:t>The dependency do not violate the BCNF</a:t>
            </a: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5. Store in </a:t>
            </a:r>
            <a:r>
              <a:rPr lang="en-GB" sz="5740">
                <a:solidFill>
                  <a:schemeClr val="dk2"/>
                </a:solidFill>
              </a:rPr>
              <a:t>non-relational database management system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Store in non-relational database management system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MongoDB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BSON documents stored in collections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Flexible schema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Mongo compass with clear GUI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HBase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Column-oriented based on HDFS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Store large datasets 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Analyse data fast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Store in MongoDB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stored six collections in total into MongoDB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Extracted from listings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Listing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Host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Extracted from reviews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Reviews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Reviewers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Extracted from Calendar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Calendar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Self-generated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 dirty="0"/>
              <a:t>Transactions</a:t>
            </a:r>
            <a:endParaRPr sz="1500" dirty="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369448"/>
            <a:ext cx="825900" cy="8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900" y="2259674"/>
            <a:ext cx="1112925" cy="111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3"/>
          <p:cNvCxnSpPr/>
          <p:nvPr/>
        </p:nvCxnSpPr>
        <p:spPr>
          <a:xfrm>
            <a:off x="5555248" y="2765611"/>
            <a:ext cx="1374900" cy="3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031125" y="326125"/>
            <a:ext cx="5223000" cy="9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6600"/>
                </a:solidFill>
              </a:rPr>
              <a:t>Table of Content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960500" y="1501000"/>
            <a:ext cx="5223000" cy="27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Project background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Know the data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Clean the data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Store in relational database management system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Store in MongoDB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Requirement analysis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b="1"/>
              <a:t>Insights and Summary</a:t>
            </a:r>
            <a:endParaRPr sz="1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Store in MongoDB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75" y="1152425"/>
            <a:ext cx="7165550" cy="36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6. Requirement analysis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Requirement Analysis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00" dirty="0"/>
              <a:t>Benefits of building databases: can quickly </a:t>
            </a:r>
            <a:r>
              <a:rPr lang="en-GB" sz="1400" b="1" dirty="0"/>
              <a:t>gain desired insight</a:t>
            </a:r>
            <a:r>
              <a:rPr lang="en-GB" sz="1400" dirty="0"/>
              <a:t> from the dataset.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-GB" sz="1400" dirty="0"/>
              <a:t>Divide the stakeholders into 3 groups based on their :</a:t>
            </a:r>
            <a:endParaRPr sz="1400" dirty="0"/>
          </a:p>
          <a:p>
            <a:pPr marL="457200" lvl="0" indent="-3327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40"/>
              <a:buChar char="●"/>
            </a:pPr>
            <a:r>
              <a:rPr lang="en-GB" sz="1400" dirty="0"/>
              <a:t>Group 1: Airbnb, Airbnb company itself</a:t>
            </a:r>
            <a:endParaRPr sz="1400" dirty="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endParaRPr sz="1400" dirty="0"/>
          </a:p>
          <a:p>
            <a:pPr marL="457200" lvl="0" indent="-3327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40"/>
              <a:buChar char="●"/>
            </a:pPr>
            <a:r>
              <a:rPr lang="en-GB" sz="1400" dirty="0"/>
              <a:t>Group 2: Hosts listing host using Airbnb</a:t>
            </a:r>
            <a:endParaRPr sz="1400" dirty="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endParaRPr sz="1400" dirty="0"/>
          </a:p>
          <a:p>
            <a:pPr marL="457200" lvl="0" indent="-3327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40"/>
              <a:buChar char="●"/>
            </a:pPr>
            <a:r>
              <a:rPr lang="en-GB" sz="1400" dirty="0"/>
              <a:t>Group 3: Customers, the users who use Airbnb to book for listings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852"/>
              <a:buNone/>
            </a:pPr>
            <a:endParaRPr sz="16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1: Airbnb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257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What are the most common property types available? </a:t>
            </a:r>
            <a:endParaRPr sz="15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What are the top and bottom 10 property types based on average price? </a:t>
            </a:r>
            <a:endParaRPr sz="15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What are the top and bottom 10 property types based on review score? </a:t>
            </a: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500" dirty="0"/>
              <a:t>As the owner of this online lodging market, Airbnb may be interested in determining the trend of property types available on its website in order to gain a clear orientation for itself.</a:t>
            </a:r>
            <a:endParaRPr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2: Hosts</a:t>
            </a: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Who are the top 10 hosts based on total revenue? </a:t>
            </a:r>
            <a:endParaRPr sz="15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What is the number of hosts joined every month? </a:t>
            </a:r>
            <a:endParaRPr sz="15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What is the most commonly verified host information? </a:t>
            </a:r>
            <a:endParaRPr sz="15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500" dirty="0"/>
              <a:t>Who are the top 10 hosts with the most listings?</a:t>
            </a: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GB" sz="1500" dirty="0"/>
              <a:t>As listing hosts, they may like to gather information that will assist them in determining how to be verified as a host, how to be a good host, and how to generate revenue. The hosts may also be interested in seeing whether more competitors appear.</a:t>
            </a:r>
            <a:endParaRPr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3: Customers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listings with the lowest price? 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listings with the highest number of reviews? 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listings with the highest rating score? 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listings with the highest cleanliness score? 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listings with the highest location score? (best location) 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What are the top 10 hosts that have the highest response rate?</a:t>
            </a:r>
            <a:endParaRPr sz="1400"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/>
              <a:t>Can a customer find whether the host of a reviewed listing has other listings that are available within the same given date range?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GB" sz="1400" dirty="0"/>
              <a:t>Customers will be more interested in whether they have found satisfied good hosts and listings, which they can judge by referring to the rating score of different aspects.</a:t>
            </a:r>
            <a:endParaRPr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7. Insights and Summary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Insights and Summary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Based on the requirement analysis, both </a:t>
            </a:r>
            <a:r>
              <a:rPr lang="en-GB" sz="1400" dirty="0" err="1"/>
              <a:t>mysql</a:t>
            </a:r>
            <a:r>
              <a:rPr lang="en-GB" sz="1400" dirty="0"/>
              <a:t> and MongoDB queries are used to </a:t>
            </a:r>
            <a:r>
              <a:rPr lang="en-GB" sz="1400" b="1" dirty="0"/>
              <a:t>retrieve the information</a:t>
            </a:r>
            <a:r>
              <a:rPr lang="en-GB" sz="1400" dirty="0"/>
              <a:t> that each group needed. Here are some interested insights from queries results:</a:t>
            </a:r>
            <a:endParaRPr sz="1400" dirty="0"/>
          </a:p>
          <a:p>
            <a:pPr marL="457200" lvl="0" indent="-31750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highlight>
                  <a:srgbClr val="FFFFFF"/>
                </a:highlight>
              </a:rPr>
              <a:t>The most </a:t>
            </a:r>
            <a:r>
              <a:rPr lang="en-GB" sz="1400" b="1" dirty="0">
                <a:highlight>
                  <a:srgbClr val="FFFFFF"/>
                </a:highlight>
              </a:rPr>
              <a:t>common property types</a:t>
            </a:r>
            <a:r>
              <a:rPr lang="en-GB" sz="1400" dirty="0">
                <a:highlight>
                  <a:srgbClr val="FFFFFF"/>
                </a:highlight>
              </a:rPr>
              <a:t> available on Airbnb, as well as the </a:t>
            </a:r>
            <a:r>
              <a:rPr lang="en-GB" sz="1400" b="1" dirty="0">
                <a:highlight>
                  <a:srgbClr val="FFFFFF"/>
                </a:highlight>
              </a:rPr>
              <a:t>property types that have highest scores</a:t>
            </a:r>
            <a:r>
              <a:rPr lang="en-GB" sz="1400" dirty="0">
                <a:highlight>
                  <a:srgbClr val="FFFFFF"/>
                </a:highlight>
              </a:rPr>
              <a:t>, are entire units or private rooms, with shared rooms being rare.</a:t>
            </a:r>
            <a:endParaRPr sz="1400"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highlight>
                  <a:srgbClr val="FFFFFF"/>
                </a:highlight>
              </a:rPr>
              <a:t>In 2010, the number of newly joined hosts every month was small, which indicates that the </a:t>
            </a:r>
            <a:r>
              <a:rPr lang="en-GB" sz="1400" b="1" dirty="0">
                <a:highlight>
                  <a:srgbClr val="FFFFFF"/>
                </a:highlight>
              </a:rPr>
              <a:t>competition for new hosts might not  be so fierce</a:t>
            </a:r>
            <a:r>
              <a:rPr lang="en-GB" sz="1400" dirty="0">
                <a:highlight>
                  <a:srgbClr val="FFFFFF"/>
                </a:highlight>
              </a:rPr>
              <a:t>.</a:t>
            </a:r>
            <a:endParaRPr sz="1400"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highlight>
                  <a:srgbClr val="FFFFFF"/>
                </a:highlight>
              </a:rPr>
              <a:t>The hosts with the most listings are not the hosts that earned the highest revenue.</a:t>
            </a:r>
            <a:endParaRPr sz="1400"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The listings with </a:t>
            </a:r>
            <a:r>
              <a:rPr lang="en-GB" sz="1400" b="1" dirty="0"/>
              <a:t>highest location scores</a:t>
            </a:r>
            <a:r>
              <a:rPr lang="en-GB" sz="1400" dirty="0"/>
              <a:t> have a high tendency to be near the </a:t>
            </a:r>
            <a:r>
              <a:rPr lang="en-GB" sz="1400" b="1" dirty="0"/>
              <a:t>BTS Line</a:t>
            </a:r>
            <a:r>
              <a:rPr lang="en-GB" sz="1400" dirty="0"/>
              <a:t>, which is the </a:t>
            </a:r>
            <a:r>
              <a:rPr lang="en-GB" sz="1400" dirty="0" err="1"/>
              <a:t>skytrain</a:t>
            </a:r>
            <a:r>
              <a:rPr lang="en-GB" sz="1400" dirty="0"/>
              <a:t> of Bangkok. It might imply that many consumers will consider transportation convenience when choosing a listing. </a:t>
            </a:r>
            <a:endParaRPr sz="1400" dirty="0"/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4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1. Project Background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Project background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841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This project prepares and stores data from Airbnb accommodation listings in Bangkok, Thailand in:</a:t>
            </a:r>
            <a:endParaRPr sz="1500" dirty="0"/>
          </a:p>
          <a:p>
            <a:pPr marL="457200" lvl="0" indent="-342900" algn="l" rtl="0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500" dirty="0"/>
              <a:t>a relational database management system </a:t>
            </a:r>
            <a:endParaRPr sz="1500" dirty="0"/>
          </a:p>
          <a:p>
            <a:pPr marL="457200" lvl="0" indent="-34290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 dirty="0"/>
              <a:t>a no-relational database called MongoDB</a:t>
            </a:r>
            <a:endParaRPr sz="1500" dirty="0"/>
          </a:p>
          <a:p>
            <a:pPr marL="0" lvl="0" indent="0" algn="l" rtl="0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/>
              <a:t> </a:t>
            </a:r>
            <a:endParaRPr sz="1500" dirty="0"/>
          </a:p>
          <a:p>
            <a:pPr marL="0" lvl="0" indent="0" algn="l" rtl="0">
              <a:lnSpc>
                <a:spcPct val="9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500" dirty="0"/>
              <a:t>By practicing our </a:t>
            </a:r>
            <a:r>
              <a:rPr lang="en-GB" sz="1500" b="1" dirty="0"/>
              <a:t>data gathering</a:t>
            </a:r>
            <a:r>
              <a:rPr lang="en-GB" sz="1500" dirty="0"/>
              <a:t>, </a:t>
            </a:r>
            <a:r>
              <a:rPr lang="en-GB" sz="1500" b="1" dirty="0"/>
              <a:t>processing</a:t>
            </a:r>
            <a:r>
              <a:rPr lang="en-GB" sz="1500" dirty="0"/>
              <a:t>, </a:t>
            </a:r>
            <a:r>
              <a:rPr lang="en-GB" sz="1500" b="1" dirty="0"/>
              <a:t>storage</a:t>
            </a:r>
            <a:r>
              <a:rPr lang="en-GB" sz="1500" dirty="0"/>
              <a:t>, and </a:t>
            </a:r>
            <a:r>
              <a:rPr lang="en-GB" sz="1500" b="1" dirty="0"/>
              <a:t>access</a:t>
            </a:r>
            <a:r>
              <a:rPr lang="en-GB" sz="1500" dirty="0"/>
              <a:t> skills, it helps us to gain a better grasp of how data management functions in practical applications.</a:t>
            </a:r>
            <a:endParaRPr sz="1500" dirty="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33330" t="23045" r="35586" b="27039"/>
          <a:stretch/>
        </p:blipFill>
        <p:spPr>
          <a:xfrm>
            <a:off x="6575862" y="1782183"/>
            <a:ext cx="1026726" cy="1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2. Know the data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2. Know the data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The Airbnb data set consists of </a:t>
            </a:r>
            <a:r>
              <a:rPr lang="en-GB" sz="1500" b="1" dirty="0"/>
              <a:t>3 csv dataset</a:t>
            </a:r>
            <a:r>
              <a:rPr lang="en-GB" sz="1500" dirty="0"/>
              <a:t>:</a:t>
            </a:r>
            <a:endParaRPr sz="1500" dirty="0"/>
          </a:p>
          <a:p>
            <a:pPr marL="457200" lvl="0" indent="-3175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 err="1"/>
              <a:t>Listing.csv</a:t>
            </a:r>
            <a:r>
              <a:rPr lang="en-GB" sz="1500" dirty="0"/>
              <a:t>: The information about the listing posted on Airbnb.</a:t>
            </a:r>
            <a:endParaRPr sz="1500" dirty="0"/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 err="1"/>
              <a:t>Review.csv</a:t>
            </a:r>
            <a:r>
              <a:rPr lang="en-GB" sz="1500" dirty="0"/>
              <a:t>: The information about the customer review posted on Airbnb.</a:t>
            </a:r>
            <a:endParaRPr sz="1500" dirty="0"/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 err="1"/>
              <a:t>Calendar.csv</a:t>
            </a:r>
            <a:r>
              <a:rPr lang="en-GB" sz="1500" dirty="0"/>
              <a:t>: The information about the listing availability and price.</a:t>
            </a:r>
            <a:endParaRPr sz="1500" dirty="0"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/>
              <a:t>Through </a:t>
            </a:r>
            <a:r>
              <a:rPr lang="en-GB" sz="1500" dirty="0" err="1"/>
              <a:t>analyzing</a:t>
            </a:r>
            <a:r>
              <a:rPr lang="en-GB" sz="1500" dirty="0"/>
              <a:t> the meaning of every column, the 3 datasets have been further divided into </a:t>
            </a:r>
            <a:r>
              <a:rPr lang="en-GB" sz="1500" b="1" dirty="0"/>
              <a:t>6 tables:</a:t>
            </a:r>
            <a:endParaRPr sz="1500" b="1" dirty="0"/>
          </a:p>
          <a:p>
            <a:pPr marL="495300" lvl="0" indent="-3175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/>
              <a:t>listing table: Separated from </a:t>
            </a:r>
            <a:r>
              <a:rPr lang="en-GB" sz="1500" dirty="0" err="1"/>
              <a:t>listing.csv</a:t>
            </a:r>
            <a:r>
              <a:rPr lang="en-GB" sz="1500" dirty="0"/>
              <a:t>, contains all information other than host.</a:t>
            </a:r>
            <a:endParaRPr sz="1500" dirty="0"/>
          </a:p>
          <a:p>
            <a:pPr marL="4953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/>
              <a:t>host table: Separated from </a:t>
            </a:r>
            <a:r>
              <a:rPr lang="en-GB" sz="1500" dirty="0" err="1"/>
              <a:t>listing.csv</a:t>
            </a:r>
            <a:r>
              <a:rPr lang="en-GB" sz="1500" dirty="0"/>
              <a:t>, contains information about the host.</a:t>
            </a:r>
            <a:endParaRPr sz="1500" dirty="0"/>
          </a:p>
          <a:p>
            <a:pPr marL="4953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/>
              <a:t>review table: Separated from </a:t>
            </a:r>
            <a:r>
              <a:rPr lang="en-GB" sz="1500" dirty="0" err="1"/>
              <a:t>review.csv</a:t>
            </a:r>
            <a:r>
              <a:rPr lang="en-GB" sz="1500" dirty="0"/>
              <a:t>, contains information other than reviewer.</a:t>
            </a:r>
            <a:endParaRPr sz="1500" dirty="0"/>
          </a:p>
          <a:p>
            <a:pPr marL="4953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/>
              <a:t>reviewer table: Separated from </a:t>
            </a:r>
            <a:r>
              <a:rPr lang="en-GB" sz="1500" dirty="0" err="1"/>
              <a:t>review.csv</a:t>
            </a:r>
            <a:r>
              <a:rPr lang="en-GB" sz="1500" dirty="0"/>
              <a:t>, contains information about the reviewer.</a:t>
            </a:r>
            <a:endParaRPr sz="1500" dirty="0"/>
          </a:p>
          <a:p>
            <a:pPr marL="4953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500" dirty="0"/>
              <a:t>calendar table: Contain all information in </a:t>
            </a:r>
            <a:r>
              <a:rPr lang="en-GB" sz="1500" dirty="0" err="1"/>
              <a:t>calendar.csv</a:t>
            </a:r>
            <a:endParaRPr sz="1500" dirty="0"/>
          </a:p>
          <a:p>
            <a:pPr marL="4953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400"/>
              <a:buFont typeface="Open Sans"/>
              <a:buChar char="●"/>
            </a:pPr>
            <a:r>
              <a:rPr lang="en-GB" sz="1500" dirty="0"/>
              <a:t>transaction table: A self-generated table related to transaction records.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2. Know the data - schema diagram</a:t>
            </a:r>
            <a:endParaRPr sz="294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3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With the understanding of the </a:t>
            </a:r>
            <a:r>
              <a:rPr lang="en-GB" sz="1500" b="1" dirty="0"/>
              <a:t>meaning</a:t>
            </a:r>
            <a:r>
              <a:rPr lang="en-GB" sz="1500" dirty="0"/>
              <a:t> and </a:t>
            </a:r>
            <a:r>
              <a:rPr lang="en-GB" sz="1500" b="1" dirty="0"/>
              <a:t>date type</a:t>
            </a:r>
            <a:r>
              <a:rPr lang="en-GB" sz="1500" dirty="0"/>
              <a:t> of each attribute, and the </a:t>
            </a:r>
            <a:r>
              <a:rPr lang="en-GB" sz="1500" b="1" dirty="0"/>
              <a:t>referential relationships</a:t>
            </a:r>
            <a:r>
              <a:rPr lang="en-GB" sz="1500" dirty="0"/>
              <a:t> among tables, the schema diagram was generated.</a:t>
            </a:r>
            <a:endParaRPr sz="1500" dirty="0"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/>
              <a:t>Here is the referential relationship summary:</a:t>
            </a:r>
            <a:endParaRPr sz="1500" dirty="0"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50" y="0"/>
            <a:ext cx="3531950" cy="51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12" y="3198168"/>
            <a:ext cx="4729475" cy="1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2. Know the data - ER diagram</a:t>
            </a:r>
            <a:endParaRPr sz="294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77475" y="1252650"/>
            <a:ext cx="3972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500" dirty="0"/>
              <a:t>With the understanding of the </a:t>
            </a:r>
            <a:r>
              <a:rPr lang="en-GB" sz="1500" b="1" dirty="0"/>
              <a:t>meaning</a:t>
            </a:r>
            <a:r>
              <a:rPr lang="en-GB" sz="1500" dirty="0"/>
              <a:t> and </a:t>
            </a:r>
            <a:r>
              <a:rPr lang="en-GB" sz="1500" b="1" dirty="0"/>
              <a:t>date type</a:t>
            </a:r>
            <a:r>
              <a:rPr lang="en-GB" sz="1500" dirty="0"/>
              <a:t> of each attribute, and the </a:t>
            </a:r>
            <a:r>
              <a:rPr lang="en-GB" sz="1500" b="1" dirty="0"/>
              <a:t>referential relationships</a:t>
            </a:r>
            <a:r>
              <a:rPr lang="en-GB" sz="1500" dirty="0"/>
              <a:t> among tables, the ER diagram was generated as well.</a:t>
            </a:r>
            <a:endParaRPr sz="1500" dirty="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350" y="910575"/>
            <a:ext cx="4982651" cy="41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40">
                <a:solidFill>
                  <a:schemeClr val="dk2"/>
                </a:solidFill>
              </a:rPr>
              <a:t>3. Clean the data</a:t>
            </a:r>
            <a:endParaRPr sz="60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Macintosh PowerPoint</Application>
  <PresentationFormat>On-screen Show (16:9)</PresentationFormat>
  <Paragraphs>187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Open Sans</vt:lpstr>
      <vt:lpstr>Calibri</vt:lpstr>
      <vt:lpstr>PT Sans Narrow</vt:lpstr>
      <vt:lpstr>Arial</vt:lpstr>
      <vt:lpstr>Tropic</vt:lpstr>
      <vt:lpstr>DSA5104</vt:lpstr>
      <vt:lpstr>Table of Content</vt:lpstr>
      <vt:lpstr>1. Project Background</vt:lpstr>
      <vt:lpstr>Project background</vt:lpstr>
      <vt:lpstr>2. Know the data</vt:lpstr>
      <vt:lpstr>2. Know the data</vt:lpstr>
      <vt:lpstr>2. Know the data - schema diagram</vt:lpstr>
      <vt:lpstr>2. Know the data - ER diagram</vt:lpstr>
      <vt:lpstr>3. Clean the data</vt:lpstr>
      <vt:lpstr>3. Clean the data</vt:lpstr>
      <vt:lpstr>3. Clean the data</vt:lpstr>
      <vt:lpstr>4. Store in relational database management system</vt:lpstr>
      <vt:lpstr>4. Store in relational database management system</vt:lpstr>
      <vt:lpstr>4. Store in relational database management system</vt:lpstr>
      <vt:lpstr>Check for BCNF</vt:lpstr>
      <vt:lpstr>Check for BCNF</vt:lpstr>
      <vt:lpstr>5. Store in non-relational database management system</vt:lpstr>
      <vt:lpstr>5. Store in non-relational database management system</vt:lpstr>
      <vt:lpstr>5. Store in MongoDB</vt:lpstr>
      <vt:lpstr>5. Store in MongoDB</vt:lpstr>
      <vt:lpstr>6. Requirement analysis</vt:lpstr>
      <vt:lpstr>6. Requirement Analysis</vt:lpstr>
      <vt:lpstr>Group 1: Airbnb</vt:lpstr>
      <vt:lpstr>Group 2: Hosts</vt:lpstr>
      <vt:lpstr>Group 3: Customers</vt:lpstr>
      <vt:lpstr>7. Insights and Summary</vt:lpstr>
      <vt:lpstr>7. Insights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DSA5104</dc:title>
  <cp:lastModifiedBy>Liu Boyu</cp:lastModifiedBy>
  <cp:revision>2</cp:revision>
  <dcterms:modified xsi:type="dcterms:W3CDTF">2022-11-15T14:34:59Z</dcterms:modified>
</cp:coreProperties>
</file>