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750D-426C-4FB7-8FDB-EBA9756C6F1A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AC43E-83E5-45E0-B334-55C9ACA12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7D173-D773-4C36-ABB3-51933902C3C7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0EDC-DE31-4F46-8921-276900C4E1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1995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F69F-3A23-41D3-B185-68D4B93CC96A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41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8C7-2BD3-479F-B4E2-4A795278A7BC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76C9-E53F-4FFA-8F54-A1E0709004D5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7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F332-4F43-4A83-9307-376649A8BF42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2852-E5B2-4E55-AFE9-2A87180F99D4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7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95D-F063-495D-99DC-7236BEBA23DB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5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93A-CEB3-4BE6-A104-7699FBDA2E54}" type="datetime1">
              <a:rPr lang="en-SG" smtClean="0"/>
              <a:t>28/9/2022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1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24D0-3F0B-4B0D-A6EA-1341E2893324}" type="datetime1">
              <a:rPr lang="en-SG" smtClean="0"/>
              <a:t>28/9/2022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32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CE31-59C6-433C-92A6-718C3CF92D8D}" type="datetime1">
              <a:rPr lang="en-SG" smtClean="0"/>
              <a:t>28/9/2022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6336-95E8-46BA-A70D-0709B9970B55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57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76C5-D8B3-4EDD-A5FA-4D2BB1ED3881}" type="datetime1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1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E5FA-9532-403B-9500-D7097E54B5A6}" type="datetime1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Aimag QC is a proprietary Software of A!maginostic Pte. Ltd. All Rights Reserved, 2020.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0890-FC5C-4C4B-81F2-CCAAFAEFF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3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gole@aimaginostic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771"/>
            <a:ext cx="6858000" cy="277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6858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Aimag</a:t>
            </a:r>
            <a:r>
              <a:rPr lang="en-SG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QC</a:t>
            </a:r>
          </a:p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Histopathology Images Quality Control.</a:t>
            </a:r>
          </a:p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A!maginostic </a:t>
            </a:r>
            <a:r>
              <a:rPr lang="en-SG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Pte.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Ltd. All Rights Reserved, 2020.</a:t>
            </a:r>
          </a:p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46266"/>
            <a:ext cx="6858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100" i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Aimag</a:t>
            </a:r>
            <a:r>
              <a:rPr lang="en-SG" sz="11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QC </a:t>
            </a:r>
            <a:r>
              <a:rPr lang="en-SG" sz="1100" i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SG" sz="1100" i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SG" sz="11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Laurent </a:t>
            </a:r>
            <a:r>
              <a:rPr lang="en-SG" sz="1100" i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Gole</a:t>
            </a:r>
            <a:r>
              <a:rPr lang="en-SG" sz="11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SG" sz="11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lgole@aimaginostic.com</a:t>
            </a:r>
            <a:endParaRPr lang="en-SG" sz="11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96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Start</a:t>
            </a:r>
          </a:p>
          <a:p>
            <a:pPr marL="400050" indent="-400050">
              <a:buFont typeface="+mj-lt"/>
              <a:buAutoNum type="romanUcPeriod"/>
            </a:pP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669"/>
            <a:ext cx="6858000" cy="39506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2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Start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5361" t="1367" r="523" b="1553"/>
          <a:stretch/>
        </p:blipFill>
        <p:spPr>
          <a:xfrm>
            <a:off x="2937410" y="1562420"/>
            <a:ext cx="2905468" cy="2021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13288" y="3163986"/>
            <a:ext cx="1642684" cy="51202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urved Connector 14"/>
          <p:cNvCxnSpPr>
            <a:stCxn id="13" idx="0"/>
            <a:endCxn id="12" idx="1"/>
          </p:cNvCxnSpPr>
          <p:nvPr/>
        </p:nvCxnSpPr>
        <p:spPr>
          <a:xfrm rot="5400000" flipH="1" flipV="1">
            <a:off x="1640511" y="1867087"/>
            <a:ext cx="591018" cy="2002780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3288" y="32111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rgbClr val="FF0000"/>
                </a:solidFill>
              </a:rPr>
              <a:t>1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88" y="36973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rgbClr val="FF0000"/>
                </a:solidFill>
              </a:rPr>
              <a:t>2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788" y="5109990"/>
            <a:ext cx="6843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Press Load and Select a Root Folder Containing a List of Images or a List of Subfolders with Images. ( Detects all “.</a:t>
            </a:r>
            <a:r>
              <a:rPr lang="en-S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kfb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” files in folder and subfolders.)</a:t>
            </a:r>
          </a:p>
          <a:p>
            <a:pPr marL="342900" indent="-342900">
              <a:buFont typeface="+mj-lt"/>
              <a:buAutoNum type="arabicPeriod"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Press Quality Control button to Start the Quality Assessment of all Files in Images List </a:t>
            </a:r>
            <a:r>
              <a:rPr lang="en-S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S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BrightField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or TCT</a:t>
            </a:r>
          </a:p>
          <a:p>
            <a:pPr marL="342900" indent="-342900">
              <a:buFont typeface="+mj-lt"/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3253" y="73711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rgbClr val="FF0000"/>
                </a:solidFill>
              </a:rPr>
              <a:t>3*</a:t>
            </a:r>
            <a:endParaRPr lang="en-SG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24116" y="7193748"/>
            <a:ext cx="3076907" cy="2164532"/>
            <a:chOff x="3624116" y="7193748"/>
            <a:chExt cx="3076907" cy="21645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28286" t="10075" r="1450" b="6733"/>
            <a:stretch/>
          </p:blipFill>
          <p:spPr>
            <a:xfrm>
              <a:off x="3624116" y="7281861"/>
              <a:ext cx="3060461" cy="207641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86513" y="71937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 dirty="0" smtClean="0">
                  <a:solidFill>
                    <a:srgbClr val="FF0000"/>
                  </a:solidFill>
                </a:rPr>
                <a:t>3</a:t>
              </a:r>
              <a:endParaRPr lang="en-SG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31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3</a:t>
            </a:fld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-66071" y="889001"/>
            <a:ext cx="2823542" cy="2233865"/>
            <a:chOff x="127860" y="321445"/>
            <a:chExt cx="2089357" cy="16530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4" t="39002" r="53955" b="41163"/>
            <a:stretch/>
          </p:blipFill>
          <p:spPr>
            <a:xfrm>
              <a:off x="160491" y="736372"/>
              <a:ext cx="2056726" cy="123808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-366667" y="815972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Image 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3149561" y="934124"/>
            <a:ext cx="2862558" cy="2198782"/>
            <a:chOff x="146022" y="1797578"/>
            <a:chExt cx="2102214" cy="161474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43" t="39002" r="9509" b="41163"/>
            <a:stretch/>
          </p:blipFill>
          <p:spPr>
            <a:xfrm>
              <a:off x="160491" y="2174243"/>
              <a:ext cx="2087745" cy="123808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16200000">
              <a:off x="-286180" y="2229780"/>
              <a:ext cx="1202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Tissue ROI</a:t>
              </a:r>
              <a:endParaRPr lang="en-SG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2064168" y="1787264"/>
            <a:ext cx="2729664" cy="6845482"/>
            <a:chOff x="3609135" y="1757503"/>
            <a:chExt cx="3123437" cy="7832991"/>
          </a:xfrm>
        </p:grpSpPr>
        <p:grpSp>
          <p:nvGrpSpPr>
            <p:cNvPr id="17" name="Group 16"/>
            <p:cNvGrpSpPr/>
            <p:nvPr/>
          </p:nvGrpSpPr>
          <p:grpSpPr>
            <a:xfrm>
              <a:off x="3947690" y="1757504"/>
              <a:ext cx="2784882" cy="7832990"/>
              <a:chOff x="241538" y="837333"/>
              <a:chExt cx="2784882" cy="783299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2" t="21651" r="2191" b="24518"/>
              <a:stretch/>
            </p:blipFill>
            <p:spPr>
              <a:xfrm>
                <a:off x="249629" y="2137415"/>
                <a:ext cx="2776791" cy="129841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05" t="20842" r="1953" b="24720"/>
              <a:stretch/>
            </p:blipFill>
            <p:spPr>
              <a:xfrm>
                <a:off x="249629" y="3432615"/>
                <a:ext cx="2774665" cy="131305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1" t="21246" r="2442" b="24316"/>
              <a:stretch/>
            </p:blipFill>
            <p:spPr>
              <a:xfrm>
                <a:off x="249629" y="4742459"/>
                <a:ext cx="2768699" cy="131305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97" t="21044" r="2322" b="24923"/>
              <a:stretch/>
            </p:blipFill>
            <p:spPr>
              <a:xfrm>
                <a:off x="241538" y="837333"/>
                <a:ext cx="2782311" cy="1303293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53" t="21044" r="2793" b="24316"/>
              <a:stretch/>
            </p:blipFill>
            <p:spPr>
              <a:xfrm>
                <a:off x="249629" y="7352386"/>
                <a:ext cx="2752515" cy="131793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53" t="21449" r="2542" b="24519"/>
              <a:stretch/>
            </p:blipFill>
            <p:spPr>
              <a:xfrm>
                <a:off x="249629" y="6052303"/>
                <a:ext cx="2760607" cy="1303292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 rot="16200000">
              <a:off x="-138084" y="5504722"/>
              <a:ext cx="7832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Quality Heat maps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Curved Connector 23"/>
          <p:cNvCxnSpPr>
            <a:stCxn id="16" idx="0"/>
            <a:endCxn id="14" idx="2"/>
          </p:cNvCxnSpPr>
          <p:nvPr/>
        </p:nvCxnSpPr>
        <p:spPr>
          <a:xfrm>
            <a:off x="1901904" y="2027983"/>
            <a:ext cx="1579545" cy="15383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3"/>
            <a:endCxn id="22" idx="0"/>
          </p:cNvCxnSpPr>
          <p:nvPr/>
        </p:nvCxnSpPr>
        <p:spPr>
          <a:xfrm rot="5400000">
            <a:off x="3686506" y="3207288"/>
            <a:ext cx="380379" cy="895390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6260" y="6581908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representation of the Quality Assessment of the image Texture , Contrast, Artefacts, Saturation and Focus (2-6).</a:t>
            </a:r>
          </a:p>
          <a:p>
            <a:pPr algn="just"/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QC measurement (1) is a linear combination of the 5 </a:t>
            </a:r>
            <a:r>
              <a:rPr lang="en-SG" sz="1600" dirty="0" smtClean="0"/>
              <a:t>aforementioned image properties.</a:t>
            </a:r>
            <a:r>
              <a:rPr lang="en-S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739" y="408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5425" y="4116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8798" y="4109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95078" y="4109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36983" y="41130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38834" y="41130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SG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0890-FC5C-4C4B-81F2-CCAAFAEFFD10}" type="slidenum">
              <a:rPr lang="en-SG" smtClean="0"/>
              <a:t>4</a:t>
            </a:fld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821245"/>
            <a:ext cx="6858000" cy="1515528"/>
            <a:chOff x="0" y="6801260"/>
            <a:chExt cx="6858000" cy="151552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" y="7153103"/>
              <a:ext cx="6851740" cy="1163685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0" y="6801260"/>
              <a:ext cx="6858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Summary of quality measurements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55833"/>
              </p:ext>
            </p:extLst>
          </p:nvPr>
        </p:nvGraphicFramePr>
        <p:xfrm>
          <a:off x="0" y="3053274"/>
          <a:ext cx="6851738" cy="891358"/>
        </p:xfrm>
        <a:graphic>
          <a:graphicData uri="http://schemas.openxmlformats.org/drawingml/2006/table">
            <a:tbl>
              <a:tblPr/>
              <a:tblGrid>
                <a:gridCol w="715046">
                  <a:extLst>
                    <a:ext uri="{9D8B030D-6E8A-4147-A177-3AD203B41FA5}">
                      <a16:colId xmlns:a16="http://schemas.microsoft.com/office/drawing/2014/main" val="3723228115"/>
                    </a:ext>
                  </a:extLst>
                </a:gridCol>
                <a:gridCol w="602144">
                  <a:extLst>
                    <a:ext uri="{9D8B030D-6E8A-4147-A177-3AD203B41FA5}">
                      <a16:colId xmlns:a16="http://schemas.microsoft.com/office/drawing/2014/main" val="1883921810"/>
                    </a:ext>
                  </a:extLst>
                </a:gridCol>
                <a:gridCol w="837357">
                  <a:extLst>
                    <a:ext uri="{9D8B030D-6E8A-4147-A177-3AD203B41FA5}">
                      <a16:colId xmlns:a16="http://schemas.microsoft.com/office/drawing/2014/main" val="1947988373"/>
                    </a:ext>
                  </a:extLst>
                </a:gridCol>
                <a:gridCol w="696228">
                  <a:extLst>
                    <a:ext uri="{9D8B030D-6E8A-4147-A177-3AD203B41FA5}">
                      <a16:colId xmlns:a16="http://schemas.microsoft.com/office/drawing/2014/main" val="3910051506"/>
                    </a:ext>
                  </a:extLst>
                </a:gridCol>
                <a:gridCol w="969075">
                  <a:extLst>
                    <a:ext uri="{9D8B030D-6E8A-4147-A177-3AD203B41FA5}">
                      <a16:colId xmlns:a16="http://schemas.microsoft.com/office/drawing/2014/main" val="1131272216"/>
                    </a:ext>
                  </a:extLst>
                </a:gridCol>
                <a:gridCol w="1129020">
                  <a:extLst>
                    <a:ext uri="{9D8B030D-6E8A-4147-A177-3AD203B41FA5}">
                      <a16:colId xmlns:a16="http://schemas.microsoft.com/office/drawing/2014/main" val="587543927"/>
                    </a:ext>
                  </a:extLst>
                </a:gridCol>
                <a:gridCol w="771497">
                  <a:extLst>
                    <a:ext uri="{9D8B030D-6E8A-4147-A177-3AD203B41FA5}">
                      <a16:colId xmlns:a16="http://schemas.microsoft.com/office/drawing/2014/main" val="1086058764"/>
                    </a:ext>
                  </a:extLst>
                </a:gridCol>
                <a:gridCol w="720893">
                  <a:extLst>
                    <a:ext uri="{9D8B030D-6E8A-4147-A177-3AD203B41FA5}">
                      <a16:colId xmlns:a16="http://schemas.microsoft.com/office/drawing/2014/main" val="2195164297"/>
                    </a:ext>
                  </a:extLst>
                </a:gridCol>
                <a:gridCol w="410478">
                  <a:extLst>
                    <a:ext uri="{9D8B030D-6E8A-4147-A177-3AD203B41FA5}">
                      <a16:colId xmlns:a16="http://schemas.microsoft.com/office/drawing/2014/main" val="499940464"/>
                    </a:ext>
                  </a:extLst>
                </a:gridCol>
              </a:tblGrid>
              <a:tr h="4456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Low_FocusPct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Artifacts</a:t>
                      </a:r>
                      <a:endParaRPr lang="en-SG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LowContrast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Saturatio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Uniformity</a:t>
                      </a:r>
                    </a:p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Tissue_AreaPct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SG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Tiles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49992"/>
                  </a:ext>
                </a:extLst>
              </a:tr>
              <a:tr h="4456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3.35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12.25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2.70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1.38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4.58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75.51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2770.42</a:t>
                      </a:r>
                      <a:endParaRPr lang="en-S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L="6094" marR="6094" marT="60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23976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6262" y="3041753"/>
            <a:ext cx="685173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Curved Connector 28"/>
          <p:cNvCxnSpPr>
            <a:endCxn id="36" idx="0"/>
          </p:cNvCxnSpPr>
          <p:nvPr/>
        </p:nvCxnSpPr>
        <p:spPr>
          <a:xfrm rot="16200000" flipH="1">
            <a:off x="2148616" y="1776020"/>
            <a:ext cx="1459143" cy="1095363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4199470"/>
            <a:ext cx="68517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Percentage of “Tiles” ( 256*256 contiguous blocks of the Tissue Region of Interest) Below Quality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Focus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% of tiles with a low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of tiles with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Artefacts ( dust ,folding, cluster,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Contrast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of tiles with a low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contrast ( faded staining, empty regions, …)</a:t>
            </a: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Saturation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of tiles with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saturated </a:t>
            </a:r>
            <a:r>
              <a:rPr lang="en-SG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colors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 strong stain, clusters, …)</a:t>
            </a: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Uniformity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of tiles with a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smooth Texture ( faded stain, slight out of focus, …)</a:t>
            </a: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Low quality 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Linear combination of 5 aforementioned measurements.</a:t>
            </a: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Tissue Area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of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Image Area that contains Tissue.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Tiles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Weighted Number of Tiles with in Tissue Area. ( Tiles on Tissue edges have less weights since cropped by Tissue Region boundary.)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SG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Aimag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QC estimated image Quality: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1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Valid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image can be used for diagnosis/ further processing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1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Check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image may be used for diagnosis if reviewed by specialist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1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Rejected</a:t>
            </a:r>
            <a:r>
              <a:rPr lang="en-SG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image quality is too low for diagnosis/ further processing</a:t>
            </a: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9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376</Words>
  <Application>Microsoft Office PowerPoint</Application>
  <PresentationFormat>A4 Paper (210x297 mm)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Christophe Michel GOLE</dc:creator>
  <cp:lastModifiedBy>Longjie LI</cp:lastModifiedBy>
  <cp:revision>15</cp:revision>
  <dcterms:created xsi:type="dcterms:W3CDTF">2020-07-02T01:54:52Z</dcterms:created>
  <dcterms:modified xsi:type="dcterms:W3CDTF">2022-09-28T11:08:09Z</dcterms:modified>
</cp:coreProperties>
</file>