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2"/>
    <p:restoredTop sz="94711"/>
  </p:normalViewPr>
  <p:slideViewPr>
    <p:cSldViewPr snapToGrid="0">
      <p:cViewPr>
        <p:scale>
          <a:sx n="87" d="100"/>
          <a:sy n="87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D68-4BC3-C63D-0F82-6545FD5FE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79E2-7DC0-27EF-8531-82A7F2DD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4A0C-5912-8E6E-9269-9E6F10A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F66-06F0-0464-966A-C86E422D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D1E2-1599-7038-BE83-0F31D1B9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230C-8EF7-9CF5-06D7-27D134AC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8689-5D84-7492-2D44-0EBACB59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4BD5-7E80-DA4C-FC87-02F5E309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FD5F-BDEE-2D30-4D0B-50C77E66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A085-4F38-160F-723B-F70F5B33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E6BC-6026-600A-52A0-006039E8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1585-7497-A6F4-E4E5-C40662CC3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7A7-E902-7BF9-8BEB-4C74F3E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6561-14B2-D11F-5AAC-9A60EE9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FA71-B7A9-567D-0545-83B8EB4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647-C579-1AC9-1CB8-14EAD57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93F9-427C-BC6D-4F9B-8CCAAF43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669E-A67C-5936-BEFE-BCBEA339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D699-5B19-8B97-B5FD-0EFCE76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CB1F-C074-0E3C-13B6-BFB4C6A7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41CB-5D61-27A7-B0AB-2F40EBDE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994F-3811-94D1-B277-7F6242D5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B342-3573-ED19-C0E5-9A0D55D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A783-49F9-7F5D-BF59-A0F6F624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BEAD-4E1C-FB15-9EBD-5D6427F9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5C0D-0FFE-631D-ED7E-80DBFB10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8206-90B6-D355-D810-431ADE9D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925E7-48AB-31DF-87C9-D64DC2C0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740D-AD1E-FC10-2A03-3ADE7820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C8F88-42A9-F02E-2E38-77F02E21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1C0CD-BF39-A66A-F7B5-E80FD26D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F2C1-EF62-023A-C583-B0C0EC46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FF2BB-DBC9-91F7-FEFB-A7CE4548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C99E-13EE-8038-76EB-8C91CF4A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A022-95D6-1008-9FB9-D0C53DE4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99973-188C-E9A2-64E2-EE25769D3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EF9C4-B894-0B2E-C90A-FF7EABE8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08987-9106-4845-C77E-47DF496A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6483F-4FE5-1C7B-B3A3-228C5E79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C868-7F28-B554-5C37-CE7377B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10483-0995-1A15-FD1F-429E1D2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8C7B8-DE40-1A5E-FE6C-6EFF0E23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6611-4640-269D-C945-02593FE3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2C2C8-3F5B-EA3D-CCE4-7B9D2AEB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ED6B8-0C6A-515C-CC10-3F22A0AE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55A1-AD56-BF48-D4EC-38EBF6DB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CE97-491E-C5EC-5F18-2BF9810A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A932-8981-CC03-5506-E7D99BD2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3643-E12E-EFDD-B466-74ED4ADE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80EE0-E5E0-96B6-FE66-137266E2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04CB-C28B-3C88-406F-62DF3CA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EFC9-EBFA-2AEF-6587-01C90A59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2C13-D377-A5C0-32B6-C2733CA8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BAEFA-ACDC-FBFE-FEAF-23074A887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3F12-4929-B886-68EE-243EE0AF4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72B4-52F3-89B7-1E92-F475E2D7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BA90-E2F2-FCC6-9935-79F5D8A4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4275-7498-9BCA-D31B-E53CE845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3D797-1504-3559-88C8-E64AC2A1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10671-1DA8-CA0F-EF1A-EC3D0BF7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E720-8E2C-45CF-FC5F-C8C0DB3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2035-D663-AB42-9F63-224210E5678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C1CD-2646-F5B1-1EF6-8EB777CF5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41F4-FFD6-6735-06A2-52F1CB82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4A02-581E-1045-A2C6-3BFC38B4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6457321001977#bib0156" TargetMode="External"/><Relationship Id="rId2" Type="http://schemas.openxmlformats.org/officeDocument/2006/relationships/hyperlink" Target="https://www.sciencedirect.com/science/article/pii/S0306457321001977#bib02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social-medium-us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A2E8-DCE4-03F5-B1CD-61CE8FED1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causes, impacts and countermeasures of COVID-19 “</a:t>
            </a:r>
            <a:r>
              <a:rPr lang="en-US" dirty="0" err="1"/>
              <a:t>Infodemic</a:t>
            </a:r>
            <a:r>
              <a:rPr lang="en-US" dirty="0"/>
              <a:t>”- A systematic review using narrative synthesis</a:t>
            </a:r>
          </a:p>
        </p:txBody>
      </p:sp>
    </p:spTree>
    <p:extLst>
      <p:ext uri="{BB962C8B-B14F-4D97-AF65-F5344CB8AC3E}">
        <p14:creationId xmlns:p14="http://schemas.microsoft.com/office/powerpoint/2010/main" val="7372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CC08-6651-78E0-0A02-6530C4CE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44363" cy="1690688"/>
          </a:xfrm>
        </p:spPr>
        <p:txBody>
          <a:bodyPr>
            <a:normAutofit/>
          </a:bodyPr>
          <a:lstStyle/>
          <a:p>
            <a:r>
              <a:rPr lang="en-US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2BC5-17B5-542B-C485-314E5844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1353800" cy="4486274"/>
          </a:xfrm>
        </p:spPr>
        <p:txBody>
          <a:bodyPr/>
          <a:lstStyle/>
          <a:p>
            <a:pPr lvl="1"/>
            <a:r>
              <a:rPr lang="en-US" dirty="0"/>
              <a:t>The definition of info-demic: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term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was coined in 2003 by David Rothkopf, a writer for Washington Post (</a:t>
            </a:r>
            <a:r>
              <a:rPr lang="en-GB" sz="1800" u="sng" dirty="0">
                <a:solidFill>
                  <a:srgbClr val="0C7DBB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Rothkopf, 11 May 2003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). It has different definitions, varying from "a few facts, mixed with fear, speculation, and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rumor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amplified and relayed swiftly worldwide by modern information technologies" to "a rapid and far-reaching spread of both accurate and inaccurate information about something, such as a disease" by </a:t>
            </a:r>
            <a:r>
              <a:rPr lang="en-GB" sz="1800" u="sng" dirty="0">
                <a:solidFill>
                  <a:srgbClr val="0C7DBB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Merriam-Webster dictionary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Objective of this article: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1) synthesize the existing literature on the causes and impacts of COVID-19 </a:t>
            </a:r>
            <a:r>
              <a:rPr lang="en-GB" sz="1800" dirty="0" err="1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2) summarize the proposed countermeasures to fight with COVID-19 </a:t>
            </a:r>
            <a:r>
              <a:rPr lang="en-GB" sz="1800" dirty="0" err="1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lvl="2"/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3) identify the directions for future research.</a:t>
            </a:r>
          </a:p>
          <a:p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7B01-92F9-10D7-2B02-53354C82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69B-BD50-A9D1-5A0C-8C453D0A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76661" cy="4351338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dirty="0"/>
              <a:t>The behind reason of info-demic. </a:t>
            </a:r>
          </a:p>
          <a:p>
            <a:pPr lvl="1"/>
            <a:endParaRPr lang="en-US" sz="1400" dirty="0">
              <a:solidFill>
                <a:srgbClr val="2E2E2E"/>
              </a:solidFill>
              <a:effectLst/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Social media usage and low level of health/eHealth literacy were major causes of the info-demic.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Fast publication process and preprint service were possible causes.</a:t>
            </a:r>
            <a:endParaRPr lang="en-GB" sz="1800" dirty="0">
              <a:solidFill>
                <a:srgbClr val="2E2E2E"/>
              </a:solidFill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 vicious circle of human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rumor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-spreading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that fed psychological stresses of public </a:t>
            </a:r>
            <a:r>
              <a:rPr lang="en-GB" sz="1800" u="sng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 tooltip="Learn more about social media users from ScienceDirect's AI-generated Topic Pages"/>
              </a:rPr>
              <a:t>social media users</a:t>
            </a:r>
            <a:r>
              <a:rPr lang="en-GB" sz="1800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(e.g., anxiety, distress, fear) emerged as a dominant characteristic of the </a:t>
            </a:r>
            <a:r>
              <a:rPr lang="en-GB" sz="1800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infodemic</a:t>
            </a:r>
            <a:r>
              <a:rPr lang="en-GB" sz="1800" dirty="0" err="1">
                <a:solidFill>
                  <a:srgbClr val="2E2E2E"/>
                </a:solidFill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GB" sz="1800" b="1" dirty="0" err="1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en-GB" sz="1800" b="1" dirty="0">
                <a:solidFill>
                  <a:srgbClr val="2E2E2E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was not investigated in previous studies</a:t>
            </a:r>
            <a:r>
              <a:rPr lang="en-GB" sz="1800" b="1" dirty="0">
                <a:effectLst/>
                <a:latin typeface="Georgia" panose="02040502050405020303" pitchFamily="18" charset="0"/>
              </a:rPr>
              <a:t> </a:t>
            </a:r>
            <a:endParaRPr lang="en-US" sz="1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E244-B741-AE49-FB36-958A389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A5EB-B3F5-6D22-1B79-72279DBF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1. PRISMA guideline: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T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welve databases </a:t>
            </a: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2.Query :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1.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infodemic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infodemiology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 OR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2. OR 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(COVID-19 OR SAR-COV-2 OR coronavirus) </a:t>
            </a:r>
          </a:p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	3. 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AND (misinformation 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rumor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OR rumour OR disinformation OR conspiracy theory OR fake news))" </a:t>
            </a:r>
            <a:endParaRPr lang="en-GB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048-E636-278D-41B8-BEABC2CA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EC59F2-C9B4-5EF0-371D-09910B73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23" y="1203179"/>
            <a:ext cx="8272458" cy="4973783"/>
          </a:xfrm>
        </p:spPr>
      </p:pic>
    </p:spTree>
    <p:extLst>
      <p:ext uri="{BB962C8B-B14F-4D97-AF65-F5344CB8AC3E}">
        <p14:creationId xmlns:p14="http://schemas.microsoft.com/office/powerpoint/2010/main" val="355743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F598-9C49-D765-F1FF-C17F658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4E6E-70B4-1F49-1A38-794B744F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1.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the psychological well-being of the public and their beliefs should be taken care of simultaneously.</a:t>
            </a:r>
            <a:endParaRPr lang="en-US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/>
              <a:t>2. 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 large group of concrete recommendations exist for risk communication.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different framing strategies should be considered for different groups of people as they may be only sensitive to particular messaging styles</a:t>
            </a:r>
          </a:p>
          <a:p>
            <a:r>
              <a:rPr lang="en-GB" dirty="0">
                <a:solidFill>
                  <a:srgbClr val="212121"/>
                </a:solidFill>
                <a:latin typeface="Cambria" panose="02040503050406030204" pitchFamily="18" charset="0"/>
              </a:rPr>
              <a:t>3.</a:t>
            </a:r>
            <a:r>
              <a:rPr lang="en-GB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 multidisciplinary perspective should be taken to provide tailored health information for different groups of people, considering not only the customization of content but also the communication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4B14-DC22-4CBB-CEDA-0E2A902A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18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</a:br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7081-D65C-40C3-2E3D-80F20B26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1,Integrating multiple articles, including the causes, effects, and countermeasures of COVID-10</a:t>
            </a:r>
          </a:p>
          <a:p>
            <a:r>
              <a:rPr lang="en-US" dirty="0"/>
              <a:t>2. fast publication process and preprint service are listed in the article for the first time. </a:t>
            </a:r>
          </a:p>
          <a:p>
            <a:r>
              <a:rPr lang="en-US" dirty="0"/>
              <a:t>3. the interaction with rumor-spreading and the psychological issues </a:t>
            </a:r>
          </a:p>
        </p:txBody>
      </p:sp>
    </p:spTree>
    <p:extLst>
      <p:ext uri="{BB962C8B-B14F-4D97-AF65-F5344CB8AC3E}">
        <p14:creationId xmlns:p14="http://schemas.microsoft.com/office/powerpoint/2010/main" val="411959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F598-9C49-D765-F1FF-C17F658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4E6E-70B4-1F49-1A38-794B744F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only limited to covid-19 the case perspective, the resulting theory needs further testing</a:t>
            </a:r>
          </a:p>
          <a:p>
            <a:r>
              <a:rPr lang="en-US" dirty="0"/>
              <a:t>2. no data support, only some theoretical expansion. </a:t>
            </a:r>
          </a:p>
          <a:p>
            <a:r>
              <a:rPr lang="en-US" dirty="0"/>
              <a:t>3. the validity of the sampling needs to be verified</a:t>
            </a:r>
          </a:p>
          <a:p>
            <a:r>
              <a:rPr lang="en-US" dirty="0"/>
              <a:t>4. the emergence of rumor-spreading and public psychological problems suggests a link between the two, but for the survey, it was conducted separately. </a:t>
            </a:r>
          </a:p>
          <a:p>
            <a:r>
              <a:rPr lang="en-US" dirty="0"/>
              <a:t>5, the Implications were not validated</a:t>
            </a:r>
          </a:p>
          <a:p>
            <a:r>
              <a:rPr lang="en-US" dirty="0"/>
              <a:t> 6.Only articles in English were researched, but no other languages were validated.</a:t>
            </a:r>
          </a:p>
        </p:txBody>
      </p:sp>
    </p:spTree>
    <p:extLst>
      <p:ext uri="{BB962C8B-B14F-4D97-AF65-F5344CB8AC3E}">
        <p14:creationId xmlns:p14="http://schemas.microsoft.com/office/powerpoint/2010/main" val="94158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499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Georgia</vt:lpstr>
      <vt:lpstr>Office Theme</vt:lpstr>
      <vt:lpstr>The causes, impacts and countermeasures of COVID-19 “Infodemic”- A systematic review using narrative synthesis</vt:lpstr>
      <vt:lpstr> Introduction</vt:lpstr>
      <vt:lpstr>Introduction</vt:lpstr>
      <vt:lpstr>Method</vt:lpstr>
      <vt:lpstr>Results</vt:lpstr>
      <vt:lpstr>Implications</vt:lpstr>
      <vt:lpstr> Advantages</vt:lpstr>
      <vt:lpstr>Research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 Liu</dc:creator>
  <cp:lastModifiedBy>Geng Liu</cp:lastModifiedBy>
  <cp:revision>5</cp:revision>
  <dcterms:created xsi:type="dcterms:W3CDTF">2022-11-01T07:49:29Z</dcterms:created>
  <dcterms:modified xsi:type="dcterms:W3CDTF">2022-11-02T08:35:56Z</dcterms:modified>
</cp:coreProperties>
</file>