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3"/>
    <p:restoredTop sz="94665"/>
  </p:normalViewPr>
  <p:slideViewPr>
    <p:cSldViewPr snapToGrid="0">
      <p:cViewPr>
        <p:scale>
          <a:sx n="61" d="100"/>
          <a:sy n="61" d="100"/>
        </p:scale>
        <p:origin x="4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D242-7B2A-4921-160C-BCD5534D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F27B3-7A45-7225-118D-DD2A1566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8451-75FD-F88F-15D1-29911C36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1F4E-00CF-5230-3E42-EE416A74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788E-7E16-2C78-2392-534CA155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257-8EB7-2E48-DC32-A860798F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8D0E-8342-AD39-242A-28F2D3E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F338-112F-F29C-C436-2C1D46F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FF13-4483-5A37-DAF7-FA099FA5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EE61-AD30-E2E8-8953-5A1EEA7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0A874-D253-5784-6D57-2A72BBE6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94755-D3C9-0877-933A-C5429801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0D67-5ADD-EFDF-6A9F-40136DB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4C58-532D-10F1-3088-8C56405F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D042-7AA0-23F7-56F0-0ACB7DA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780-CBA0-FA5C-934B-7FE38063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44A3-8729-0FED-366A-88454ABE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110C-1CAB-CEDB-8E82-F7F05D22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4312-1836-61D0-67C8-967F8653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684B-053A-BA40-C59E-A2C6C90D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0A8-A04B-967D-6036-756455E0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64D9-B519-B7E7-CBB3-F2C7BDFE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CB37-311D-DA8B-74F7-FFD5287B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7B24-E935-8AD9-103F-804242A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1370-61A8-3531-8C87-4ED248E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C146-D937-94DC-CD25-37E7097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C99A-ADAB-8112-9860-8B7C26415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9DED-F825-53F8-BE11-99BDEF1B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D6FB-F4E1-739E-F738-7717FB9E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982C-FF55-DD9E-16B3-34D04D5C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77A8-D65C-7312-A0D2-FDDFE6B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70E-84B1-7009-994B-F0FCEDEA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23E4-9A53-16A8-BB98-BACC4510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FF2E-5B13-B7B7-DABC-3F03CA36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72B96-3231-1953-F417-1F53D56F0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3C72C-5D20-370F-90D7-0E5DE6363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E4BB9-FC8F-ED0B-DBAC-FAFF7159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86160-EE26-EE30-4E0E-28629C02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E2CF2-2B5C-5144-9550-347C9FE3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DCC-5AAF-97E5-14A1-EF85FBDB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ADBF8-D1E9-D68B-0D7B-C448E47B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D77E-3967-C673-3B56-8309346B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BAD18-F1D5-04FB-E938-531E70F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B3B39-17AC-6236-F0AE-CAF86DC5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6CF4C-FD11-8F26-82CA-377CE553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F862-0474-6DC5-555B-78B3665D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CA71-1B52-8070-01D7-CA702FCE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2BF-DC05-0C32-D764-A00AA782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32FC-0B9C-D5B6-0970-C115289A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9CF6-F122-27A8-AC3B-537B8253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2370-7921-A823-217D-26F9D72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365F0-B59F-8630-632D-B87E3524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CA01-F36F-E3E7-894E-F146265E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6CCC1-BC23-5DEB-45FD-39A399FD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A707-7CDD-54E7-4E89-EA167412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85D67-6FB8-4D06-6348-56E9DBE5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E250B-F1B5-753C-2A2B-E164E64B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7285-05B4-CC6B-FECB-6F99C127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EC234-8D0E-8C2F-4809-65CD7FC0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199-C196-28A2-010E-E05E44E1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A589-1545-3DCA-27AD-B3965980A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08B8-3801-394E-AD9F-701317699B5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DEC4-3A61-0FFD-0305-E560DA41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4E6A-306D-3849-6714-B5B35C10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1522-A00B-1749-959F-66C43B3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1121-04B9-BD10-83A6-6B6D4E7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262D38"/>
                </a:solidFill>
                <a:effectLst/>
                <a:latin typeface="Helvetica" pitchFamily="2" charset="0"/>
              </a:rPr>
              <a:t>Combating the </a:t>
            </a:r>
            <a:r>
              <a:rPr lang="en-GB" sz="3200" dirty="0" err="1">
                <a:solidFill>
                  <a:srgbClr val="262D38"/>
                </a:solidFill>
                <a:effectLst/>
                <a:latin typeface="Helvetica" pitchFamily="2" charset="0"/>
              </a:rPr>
              <a:t>infodemic</a:t>
            </a:r>
            <a:r>
              <a:rPr lang="en-GB" sz="3200" dirty="0">
                <a:solidFill>
                  <a:srgbClr val="262D38"/>
                </a:solidFill>
                <a:effectLst/>
                <a:latin typeface="Helvetica" pitchFamily="2" charset="0"/>
              </a:rPr>
              <a:t>: COVID-19 induced fake news recognition in social media networks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DB36-7663-B2AA-B19A-72DBCCD6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4100" b="1" dirty="0">
                <a:solidFill>
                  <a:srgbClr val="262D38"/>
                </a:solidFill>
                <a:effectLst/>
                <a:latin typeface="Helvetica" pitchFamily="2" charset="0"/>
              </a:rPr>
              <a:t>Abstract:</a:t>
            </a:r>
          </a:p>
          <a:p>
            <a:pPr lvl="1"/>
            <a:r>
              <a:rPr lang="en-GB" sz="3200" b="1" dirty="0">
                <a:solidFill>
                  <a:srgbClr val="111111"/>
                </a:solidFill>
                <a:effectLst/>
                <a:latin typeface="Times" pitchFamily="2" charset="0"/>
              </a:rPr>
              <a:t>The model of this paper:</a:t>
            </a:r>
          </a:p>
          <a:p>
            <a:pPr lvl="1"/>
            <a:endParaRPr lang="en-GB" sz="3200" b="1" dirty="0">
              <a:solidFill>
                <a:srgbClr val="111111"/>
              </a:solidFill>
              <a:effectLst/>
              <a:latin typeface="Times" pitchFamily="2" charset="0"/>
            </a:endParaRPr>
          </a:p>
          <a:p>
            <a:pPr lvl="2"/>
            <a:r>
              <a:rPr lang="en-GB" sz="2800" dirty="0">
                <a:solidFill>
                  <a:srgbClr val="111111"/>
                </a:solidFill>
                <a:effectLst/>
                <a:latin typeface="Times" pitchFamily="2" charset="0"/>
              </a:rPr>
              <a:t>an </a:t>
            </a:r>
            <a:r>
              <a:rPr lang="en-GB" sz="2800" b="1" dirty="0">
                <a:solidFill>
                  <a:srgbClr val="111111"/>
                </a:solidFill>
                <a:effectLst/>
                <a:latin typeface="Times" pitchFamily="2" charset="0"/>
              </a:rPr>
              <a:t>early fusion-based method </a:t>
            </a:r>
            <a:r>
              <a:rPr lang="en-GB" sz="2800" dirty="0">
                <a:solidFill>
                  <a:srgbClr val="111111"/>
                </a:solidFill>
                <a:effectLst/>
                <a:latin typeface="Times" pitchFamily="2" charset="0"/>
              </a:rPr>
              <a:t>for combining key features extracted from </a:t>
            </a:r>
            <a:r>
              <a:rPr lang="en-GB" sz="2800" b="1" dirty="0">
                <a:effectLst/>
                <a:latin typeface="Times" pitchFamily="2" charset="0"/>
              </a:rPr>
              <a:t>context-based embeddings</a:t>
            </a:r>
            <a:r>
              <a:rPr lang="en-GB" sz="2800" dirty="0">
                <a:solidFill>
                  <a:srgbClr val="111111"/>
                </a:solidFill>
                <a:effectLst/>
                <a:latin typeface="Times" pitchFamily="2" charset="0"/>
              </a:rPr>
              <a:t> such as BERT, </a:t>
            </a:r>
            <a:r>
              <a:rPr lang="en-GB" sz="2800" dirty="0" err="1">
                <a:solidFill>
                  <a:srgbClr val="111111"/>
                </a:solidFill>
                <a:effectLst/>
                <a:latin typeface="Times" pitchFamily="2" charset="0"/>
              </a:rPr>
              <a:t>XLNet</a:t>
            </a:r>
            <a:r>
              <a:rPr lang="en-GB" sz="2800" dirty="0">
                <a:solidFill>
                  <a:srgbClr val="111111"/>
                </a:solidFill>
                <a:effectLst/>
                <a:latin typeface="Times" pitchFamily="2" charset="0"/>
              </a:rPr>
              <a:t>, and </a:t>
            </a:r>
            <a:r>
              <a:rPr lang="en-GB" sz="2800" dirty="0" err="1">
                <a:solidFill>
                  <a:srgbClr val="111111"/>
                </a:solidFill>
                <a:effectLst/>
                <a:latin typeface="Times" pitchFamily="2" charset="0"/>
              </a:rPr>
              <a:t>ELMo</a:t>
            </a:r>
            <a:r>
              <a:rPr lang="en-GB" sz="2800" dirty="0">
                <a:solidFill>
                  <a:srgbClr val="111111"/>
                </a:solidFill>
                <a:effectLst/>
                <a:latin typeface="Times" pitchFamily="2" charset="0"/>
              </a:rPr>
              <a:t> to enhance context and semantic information collection from social media posts and achieve higher accuracy for false news identification. </a:t>
            </a:r>
          </a:p>
          <a:p>
            <a:pPr marL="914400" lvl="2" indent="0">
              <a:buNone/>
            </a:pPr>
            <a:endParaRPr lang="en-GB" sz="2800" b="1" dirty="0">
              <a:solidFill>
                <a:srgbClr val="111111"/>
              </a:solidFill>
              <a:effectLst/>
              <a:latin typeface="Times" pitchFamily="2" charset="0"/>
            </a:endParaRPr>
          </a:p>
          <a:p>
            <a:pPr lvl="1"/>
            <a:r>
              <a:rPr lang="en-GB" sz="3200" b="1" dirty="0">
                <a:solidFill>
                  <a:srgbClr val="111111"/>
                </a:solidFill>
                <a:effectLst/>
                <a:latin typeface="Times" pitchFamily="2" charset="0"/>
              </a:rPr>
              <a:t>The Accuracy of this model:97%</a:t>
            </a:r>
          </a:p>
          <a:p>
            <a:pPr lvl="1"/>
            <a:r>
              <a:rPr lang="en-US" sz="3200" b="1" dirty="0">
                <a:solidFill>
                  <a:srgbClr val="111111"/>
                </a:solidFill>
                <a:latin typeface="Times" pitchFamily="2" charset="0"/>
              </a:rPr>
              <a:t>Dataset:</a:t>
            </a:r>
            <a:r>
              <a:rPr lang="en-GB" sz="3200" b="1" dirty="0">
                <a:solidFill>
                  <a:srgbClr val="111111"/>
                </a:solidFill>
                <a:latin typeface="Times" pitchFamily="2" charset="0"/>
              </a:rPr>
              <a:t>CONSTRAINT shared task-2021”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GB" dirty="0">
              <a:solidFill>
                <a:srgbClr val="111111"/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262D38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111111"/>
              </a:solidFill>
              <a:effectLst/>
              <a:latin typeface="Times" pitchFamily="2" charset="0"/>
            </a:endParaRPr>
          </a:p>
          <a:p>
            <a:pPr marL="0" indent="0">
              <a:buNone/>
            </a:pPr>
            <a:endParaRPr lang="en-GB" sz="1200" dirty="0">
              <a:effectLst/>
            </a:endParaRPr>
          </a:p>
          <a:p>
            <a:pPr marL="0" indent="0">
              <a:buNone/>
            </a:pPr>
            <a:br>
              <a:rPr lang="en-GB" sz="1800" dirty="0">
                <a:solidFill>
                  <a:srgbClr val="262D38"/>
                </a:solidFill>
                <a:effectLst/>
                <a:latin typeface="Helvetica" pitchFamily="2" charset="0"/>
              </a:rPr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030D-5F3E-1C04-3DF0-7BC15D2B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FA11-F7D5-A5D5-D70D-1E31B72D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challenges of fake news identification,</a:t>
            </a:r>
          </a:p>
          <a:p>
            <a:endParaRPr lang="en-US" dirty="0"/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Data from social media are abundant and growing, but the nature of these data are non-structural, incomplete, and nois</a:t>
            </a:r>
            <a:r>
              <a:rPr lang="en-GB" dirty="0">
                <a:latin typeface="Helvetica Neue" panose="02000503000000020004" pitchFamily="2" charset="0"/>
              </a:rPr>
              <a:t>y, making processing and understanding extremely difficult.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As fake news items are meant to deceive readers rather than provide objective claims, state-of-the-art methods for identifying false content fall short of better accuracy 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features that distinguish one type of fake news may not work well for another.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8B78-2518-71C2-AF4B-4FFE0A24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contribution of this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98563-4491-6369-86E5-4CC1BC20FC0D}"/>
              </a:ext>
            </a:extLst>
          </p:cNvPr>
          <p:cNvSpPr txBox="1"/>
          <p:nvPr/>
        </p:nvSpPr>
        <p:spPr>
          <a:xfrm>
            <a:off x="838199" y="1690688"/>
            <a:ext cx="10022634" cy="580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 err="1">
                <a:latin typeface="Helvetica Neue" panose="02000503000000020004" pitchFamily="2" charset="0"/>
              </a:rPr>
              <a:t>Todevelopanearlyfusion-basedapproachforcombining</a:t>
            </a:r>
            <a:r>
              <a:rPr lang="en-GB" sz="2400" dirty="0">
                <a:latin typeface="Helvetica Neue" panose="02000503000000020004" pitchFamily="2" charset="0"/>
              </a:rPr>
              <a:t> key features extracted from context-based embeddings to improve the efficacy of fake news identification.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sz="2400" dirty="0">
                <a:latin typeface="Helvetica Neue" panose="02000503000000020004" pitchFamily="2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Helvetica Neue" panose="02000503000000020004" pitchFamily="2" charset="0"/>
              </a:rPr>
              <a:t>To develop various Recurrent Neural Network models, such as LSTM, </a:t>
            </a:r>
            <a:r>
              <a:rPr lang="en-GB" sz="2400" dirty="0" err="1">
                <a:latin typeface="Helvetica Neue" panose="02000503000000020004" pitchFamily="2" charset="0"/>
              </a:rPr>
              <a:t>BiLSTM</a:t>
            </a:r>
            <a:r>
              <a:rPr lang="en-GB" sz="2400" dirty="0">
                <a:latin typeface="Helvetica Neue" panose="02000503000000020004" pitchFamily="2" charset="0"/>
              </a:rPr>
              <a:t>, GRU, and </a:t>
            </a:r>
            <a:r>
              <a:rPr lang="en-GB" sz="2400" dirty="0" err="1">
                <a:latin typeface="Helvetica Neue" panose="02000503000000020004" pitchFamily="2" charset="0"/>
              </a:rPr>
              <a:t>BiGRU</a:t>
            </a:r>
            <a:r>
              <a:rPr lang="en-GB" sz="2400" dirty="0">
                <a:latin typeface="Helvetica Neue" panose="02000503000000020004" pitchFamily="2" charset="0"/>
              </a:rPr>
              <a:t>, with pre- trained BERT embeddings for fake news identification. In addition, their ensemble settings are also explored.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Helvetica Neue" panose="02000503000000020004" pitchFamily="2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Helvetica Neue" panose="02000503000000020004" pitchFamily="2" charset="0"/>
              </a:rPr>
              <a:t>To develop a hybrid voting classifier by integrating the results of conventional machine learning algorithms and language models.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Helvetica Neue" panose="02000503000000020004" pitchFamily="2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Helvetica Neue" panose="02000503000000020004" pitchFamily="2" charset="0"/>
              </a:rPr>
              <a:t> To develop a multi-level bit-wise operator-based classifier for fake news identification.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2B5B-0C32-338F-AD79-A9E413BC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54C7-4073-B7A6-FC10-F3830FDA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Fake news identification methods are typically classified into four classes: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News content-based 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background based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Propagation-based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based</a:t>
            </a:r>
          </a:p>
        </p:txBody>
      </p:sp>
    </p:spTree>
    <p:extLst>
      <p:ext uri="{BB962C8B-B14F-4D97-AF65-F5344CB8AC3E}">
        <p14:creationId xmlns:p14="http://schemas.microsoft.com/office/powerpoint/2010/main" val="33710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87DF-C781-A84A-8A10-504FD36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797A-3C99-94CB-36C5-884966A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503789" cy="823912"/>
          </a:xfrm>
        </p:spPr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61CE352-CDCF-7E78-0548-94C8B261C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893" y="2505075"/>
            <a:ext cx="250378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FD925-9C29-C174-6744-F1397064E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CDDC373-B6F2-04A6-D803-9BB3C8A473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343577" y="2519087"/>
            <a:ext cx="2752423" cy="3563661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3B409D-D439-0DB3-3467-806325B72701}"/>
              </a:ext>
            </a:extLst>
          </p:cNvPr>
          <p:cNvSpPr txBox="1">
            <a:spLocks/>
          </p:cNvSpPr>
          <p:nvPr/>
        </p:nvSpPr>
        <p:spPr>
          <a:xfrm>
            <a:off x="3505994" y="1690688"/>
            <a:ext cx="25037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2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DAA8A-5506-9AE1-F6EE-B1E1EEF8C6AA}"/>
              </a:ext>
            </a:extLst>
          </p:cNvPr>
          <p:cNvSpPr txBox="1">
            <a:spLocks/>
          </p:cNvSpPr>
          <p:nvPr/>
        </p:nvSpPr>
        <p:spPr>
          <a:xfrm>
            <a:off x="9470311" y="1690688"/>
            <a:ext cx="25037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4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E610DD1-6568-F48E-99AC-F19B0DCA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3578"/>
            <a:ext cx="3227903" cy="293227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8CA651-751B-1459-E9B1-190950B68FB0}"/>
              </a:ext>
            </a:extLst>
          </p:cNvPr>
          <p:cNvSpPr txBox="1">
            <a:spLocks/>
          </p:cNvSpPr>
          <p:nvPr/>
        </p:nvSpPr>
        <p:spPr>
          <a:xfrm>
            <a:off x="6424965" y="1740141"/>
            <a:ext cx="2569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8C5AC1B-3366-FBF2-DA5C-F7CCAA35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142" y="2524125"/>
            <a:ext cx="2569972" cy="3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7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AC72-3E9B-1149-D6BF-BF4CC64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2271-473E-0331-8A35-9EA36EFD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Voting Classifier model comprised LR, BERT, and </a:t>
            </a:r>
            <a:r>
              <a:rPr lang="en-GB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ULMFit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were the best-performing models for detecting false news in our COVID-19 datasets(Model 3). 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overall study concluded that state-of-the-art language models and </a:t>
            </a:r>
            <a:r>
              <a:rPr lang="en-GB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en-GB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models outperform other machine learning techniques in recognizing fake news in the COVID-19 dataset 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72D8-F6CF-F5FF-2EE5-8C55888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908F-A12E-6751-91D6-C145A734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Due to computational constraints, our model is trained on a limited data set. Future studies could broaden this to a bigger corpus 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US" dirty="0"/>
              <a:t>Our study did not account for code-mixed and native language statements. Therefore, there is always the possibility of expanding it to include a low resource regional and code-mixed language data set.</a:t>
            </a:r>
          </a:p>
        </p:txBody>
      </p:sp>
    </p:spTree>
    <p:extLst>
      <p:ext uri="{BB962C8B-B14F-4D97-AF65-F5344CB8AC3E}">
        <p14:creationId xmlns:p14="http://schemas.microsoft.com/office/powerpoint/2010/main" val="264465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0A22-67BB-1FE2-6CEE-58586F5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C0CE-DB2F-97C8-D99D-ED1BA7FE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 work can extend our study into multimodal data containing both picture and text pieces. future research can also include mixed language code, and regional languages</a:t>
            </a:r>
            <a:r>
              <a:rPr lang="en-GB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425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Times</vt:lpstr>
      <vt:lpstr>Office Theme</vt:lpstr>
      <vt:lpstr>Combating the infodemic: COVID-19 induced fake news recognition in social media networks  </vt:lpstr>
      <vt:lpstr>Introduction</vt:lpstr>
      <vt:lpstr>The main contribution of this paper</vt:lpstr>
      <vt:lpstr>Related works</vt:lpstr>
      <vt:lpstr>Methology</vt:lpstr>
      <vt:lpstr>Results</vt:lpstr>
      <vt:lpstr>Discussion:</vt:lpstr>
      <vt:lpstr>Future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 Liu</dc:creator>
  <cp:lastModifiedBy>Geng Liu</cp:lastModifiedBy>
  <cp:revision>3</cp:revision>
  <dcterms:created xsi:type="dcterms:W3CDTF">2022-11-01T05:45:10Z</dcterms:created>
  <dcterms:modified xsi:type="dcterms:W3CDTF">2022-11-01T06:47:37Z</dcterms:modified>
</cp:coreProperties>
</file>