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6F72"/>
    <a:srgbClr val="EE2B7B"/>
    <a:srgbClr val="E72B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84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972AA-45AC-472B-B213-3C017F30713D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B17B1-BBDC-4A62-841F-61C05ECCE0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68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flor&#10;&#10;Descripción generada automáticamente">
            <a:extLst>
              <a:ext uri="{FF2B5EF4-FFF2-40B4-BE49-F238E27FC236}">
                <a16:creationId xmlns:a16="http://schemas.microsoft.com/office/drawing/2014/main" id="{4CECD119-D184-4269-8919-948C6F76D3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811"/>
            <a:ext cx="12192000" cy="69128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31/08/2021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318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31/08/2021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266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31/08/2021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3643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31/08/2021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527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31/08/2021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989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31/08/2021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870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31/08/2021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611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31/08/2021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391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31/08/2021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4426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31/08/2021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831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31/08/2021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697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pic>
        <p:nvPicPr>
          <p:cNvPr id="5" name="Imagen 4" descr="Imagen que contiene flor&#10;&#10;Descripción generada automáticamente">
            <a:extLst>
              <a:ext uri="{FF2B5EF4-FFF2-40B4-BE49-F238E27FC236}">
                <a16:creationId xmlns:a16="http://schemas.microsoft.com/office/drawing/2014/main" id="{A4D1B9B5-407F-42E1-8B59-9D7D7442C3B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" y="-44281"/>
            <a:ext cx="12189393" cy="691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97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persona, sostener, computadora, computer&#10;&#10;Descripción generada automáticamente">
            <a:extLst>
              <a:ext uri="{FF2B5EF4-FFF2-40B4-BE49-F238E27FC236}">
                <a16:creationId xmlns:a16="http://schemas.microsoft.com/office/drawing/2014/main" id="{6D44178F-74C1-4CFF-99F4-ED93DEEBF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505" cy="692727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345A0A7-8DAB-46D7-A403-6DD97CC4BE5A}"/>
              </a:ext>
            </a:extLst>
          </p:cNvPr>
          <p:cNvSpPr txBox="1"/>
          <p:nvPr/>
        </p:nvSpPr>
        <p:spPr>
          <a:xfrm>
            <a:off x="552839" y="558989"/>
            <a:ext cx="448759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 smtClean="0">
                <a:solidFill>
                  <a:schemeClr val="bg1"/>
                </a:solidFill>
                <a:latin typeface="Montserrat BOLD" panose="00000800000000000000" pitchFamily="2" charset="0"/>
              </a:rPr>
              <a:t>NUEVAS TECNOLOGIAS</a:t>
            </a:r>
          </a:p>
          <a:p>
            <a:pPr algn="ctr"/>
            <a:endParaRPr lang="es-CO" sz="3600" dirty="0">
              <a:solidFill>
                <a:schemeClr val="bg1"/>
              </a:solidFill>
              <a:latin typeface="Montserrat BOLD" panose="00000800000000000000" pitchFamily="2" charset="0"/>
            </a:endParaRPr>
          </a:p>
          <a:p>
            <a:pPr algn="ctr"/>
            <a:r>
              <a:rPr lang="es-CO" sz="2400" dirty="0" smtClean="0">
                <a:solidFill>
                  <a:schemeClr val="bg1"/>
                </a:solidFill>
                <a:latin typeface="Montserrat BOLD" panose="00000800000000000000" pitchFamily="2" charset="0"/>
              </a:rPr>
              <a:t>POO+GIT</a:t>
            </a:r>
            <a:endParaRPr lang="es-CO" sz="2400" dirty="0">
              <a:solidFill>
                <a:schemeClr val="bg1"/>
              </a:solidFill>
              <a:latin typeface="Montserrat BOLD" panose="00000800000000000000" pitchFamily="2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681" y="3506556"/>
            <a:ext cx="1497271" cy="1497271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Rectángulo 2"/>
          <p:cNvSpPr/>
          <p:nvPr/>
        </p:nvSpPr>
        <p:spPr>
          <a:xfrm>
            <a:off x="1187862" y="5145639"/>
            <a:ext cx="3217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  <a:latin typeface="Montserrat BOLD" panose="00000800000000000000" pitchFamily="2" charset="0"/>
              </a:rPr>
              <a:t>JUAN JOSÉ GALLEGO MESA</a:t>
            </a:r>
            <a:endParaRPr lang="es-CO" dirty="0">
              <a:solidFill>
                <a:schemeClr val="bg1"/>
              </a:solidFill>
              <a:latin typeface="Montserrat BOLD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76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DESPLEGANDO NUESTRO CÓDIGO A GITHUB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118930" y="1884650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BASES DE DATOS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4209433" y="3577866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DOCUMENTOS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10198" y="1284485"/>
            <a:ext cx="1144079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Para enviar nuestro repositorio local a GITHUB debemos</a:t>
            </a:r>
            <a:r>
              <a:rPr lang="es-CO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:</a:t>
            </a:r>
          </a:p>
          <a:p>
            <a:endParaRPr lang="es-CO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r>
              <a:rPr lang="es-CO" sz="14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1. Debemos ingresar a la configuración de nuestro perfil de GITHUB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7866246" y="2847001"/>
            <a:ext cx="221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FOR DE FILAS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857" y="2253982"/>
            <a:ext cx="2985146" cy="340539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0" name="Flecha derecha 9"/>
          <p:cNvSpPr/>
          <p:nvPr/>
        </p:nvSpPr>
        <p:spPr>
          <a:xfrm rot="10800000">
            <a:off x="6576619" y="2126443"/>
            <a:ext cx="726393" cy="5839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echa derecha 13"/>
          <p:cNvSpPr/>
          <p:nvPr/>
        </p:nvSpPr>
        <p:spPr>
          <a:xfrm rot="10800000">
            <a:off x="6560731" y="4814685"/>
            <a:ext cx="726393" cy="5839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5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DESPLEGANDO NUESTRO CÓDIGO A GITHUB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118930" y="1884650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BASES DE DATOS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4209433" y="3577866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DOCUMENTOS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10198" y="1094107"/>
            <a:ext cx="114407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O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r>
              <a:rPr lang="es-CO" sz="1400" dirty="0">
                <a:solidFill>
                  <a:srgbClr val="6E6F72"/>
                </a:solidFill>
                <a:latin typeface="Montserrat Medium" panose="00000600000000000000" pitchFamily="50" charset="0"/>
              </a:rPr>
              <a:t>2</a:t>
            </a:r>
            <a:r>
              <a:rPr lang="es-CO" sz="14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. Ingresamos a configuraciones de desarrollador: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7866246" y="2847001"/>
            <a:ext cx="221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FOR DE FILAS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468" y="1884650"/>
            <a:ext cx="5947872" cy="362378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" name="Flecha derecha 3"/>
          <p:cNvSpPr/>
          <p:nvPr/>
        </p:nvSpPr>
        <p:spPr>
          <a:xfrm>
            <a:off x="2076629" y="3704834"/>
            <a:ext cx="752030" cy="4847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9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DESPLEGANDO NUESTRO CÓDIGO A GITHUB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118930" y="1884650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BASES DE DATOS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4209433" y="3577866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DOCUMENTOS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10198" y="1094107"/>
            <a:ext cx="114407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O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r>
              <a:rPr lang="es-CO" sz="14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3. Hacemos clic en la opción </a:t>
            </a:r>
            <a:r>
              <a:rPr lang="es-CO" sz="1400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Personal Access </a:t>
            </a:r>
            <a:r>
              <a:rPr lang="es-CO" sz="1400" b="1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tokens</a:t>
            </a:r>
            <a:r>
              <a:rPr lang="es-CO" sz="1400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r>
              <a:rPr lang="es-CO" sz="14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y generamos un nuevo </a:t>
            </a:r>
            <a:r>
              <a:rPr lang="es-CO" sz="1400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token</a:t>
            </a:r>
            <a:endParaRPr lang="es-CO" sz="1400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7866246" y="2847001"/>
            <a:ext cx="221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FOR DE FILAS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598" y="2589377"/>
            <a:ext cx="8838799" cy="172075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9" name="Flecha abajo 8"/>
          <p:cNvSpPr/>
          <p:nvPr/>
        </p:nvSpPr>
        <p:spPr>
          <a:xfrm>
            <a:off x="7981772" y="2775293"/>
            <a:ext cx="623843" cy="5127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echa abajo 10"/>
          <p:cNvSpPr/>
          <p:nvPr/>
        </p:nvSpPr>
        <p:spPr>
          <a:xfrm rot="16200000">
            <a:off x="776243" y="3903909"/>
            <a:ext cx="623843" cy="5127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3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DESPLEGANDO NUESTRO CÓDIGO A GITHUB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4209433" y="3577866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DOCUMENTOS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500213" y="1084431"/>
            <a:ext cx="6732066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O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r>
              <a:rPr lang="es-CO" sz="1400" dirty="0">
                <a:solidFill>
                  <a:srgbClr val="6E6F72"/>
                </a:solidFill>
                <a:latin typeface="Montserrat Medium" panose="00000600000000000000" pitchFamily="50" charset="0"/>
              </a:rPr>
              <a:t>4</a:t>
            </a:r>
            <a:r>
              <a:rPr lang="es-CO" sz="14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. Asignamos un nombre a nuestro </a:t>
            </a:r>
            <a:r>
              <a:rPr lang="es-CO" sz="1400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token</a:t>
            </a:r>
            <a:r>
              <a:rPr lang="es-CO" sz="14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y seleccionamos TODAS las opciones </a:t>
            </a:r>
            <a:endParaRPr lang="es-CO" sz="1400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7866246" y="2847001"/>
            <a:ext cx="221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FOR DE FILAS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97" y="1013336"/>
            <a:ext cx="3537028" cy="485559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" name="Flecha derecha 3"/>
          <p:cNvSpPr/>
          <p:nvPr/>
        </p:nvSpPr>
        <p:spPr>
          <a:xfrm>
            <a:off x="24542" y="1416174"/>
            <a:ext cx="491847" cy="284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errar llave 9"/>
          <p:cNvSpPr/>
          <p:nvPr/>
        </p:nvSpPr>
        <p:spPr>
          <a:xfrm>
            <a:off x="4038742" y="2341548"/>
            <a:ext cx="849452" cy="31704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 12"/>
          <p:cNvSpPr/>
          <p:nvPr/>
        </p:nvSpPr>
        <p:spPr>
          <a:xfrm>
            <a:off x="5114543" y="3692124"/>
            <a:ext cx="5876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6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Todas las opciones deben quedar seleccionadas</a:t>
            </a:r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72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DESPLEGANDO NUESTRO CÓDIGO A GITHUB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118930" y="1884650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BASES DE DATOS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4209433" y="3577866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DOCUMENTOS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10198" y="1094107"/>
            <a:ext cx="114407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O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r>
              <a:rPr lang="es-CO" sz="1400" dirty="0">
                <a:solidFill>
                  <a:srgbClr val="6E6F72"/>
                </a:solidFill>
                <a:latin typeface="Montserrat Medium" panose="00000600000000000000" pitchFamily="50" charset="0"/>
              </a:rPr>
              <a:t>4</a:t>
            </a:r>
            <a:r>
              <a:rPr lang="es-CO" sz="14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. Verificamos en nuestro LCOAL que tengamos nuestra rama limpia y sin cambios por llevar al </a:t>
            </a:r>
            <a:r>
              <a:rPr lang="es-CO" sz="1400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stage</a:t>
            </a:r>
            <a:r>
              <a:rPr lang="es-CO" sz="14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:</a:t>
            </a:r>
            <a:endParaRPr lang="es-CO" sz="1400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7866246" y="2847001"/>
            <a:ext cx="221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FOR DE FILAS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793" y="2313757"/>
            <a:ext cx="8635925" cy="163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16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DESPLEGANDO NUESTRO CÓDIGO A GITHUB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118930" y="1884650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BASES DE DATOS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10198" y="1094107"/>
            <a:ext cx="114407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O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r>
              <a:rPr lang="es-CO" sz="14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5</a:t>
            </a:r>
            <a:r>
              <a:rPr lang="es-CO" sz="14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. En </a:t>
            </a:r>
            <a:r>
              <a:rPr lang="es-CO" sz="14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G</a:t>
            </a:r>
            <a:r>
              <a:rPr lang="es-CO" sz="14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itHub creamos </a:t>
            </a:r>
            <a:r>
              <a:rPr lang="es-CO" sz="1400" dirty="0">
                <a:solidFill>
                  <a:srgbClr val="6E6F72"/>
                </a:solidFill>
                <a:latin typeface="Montserrat Medium" panose="00000600000000000000" pitchFamily="50" charset="0"/>
              </a:rPr>
              <a:t>un nuevo </a:t>
            </a:r>
            <a:r>
              <a:rPr lang="es-CO" sz="14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repositorio:</a:t>
            </a:r>
            <a:endParaRPr lang="es-CO" sz="1400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7866246" y="2847001"/>
            <a:ext cx="221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FOR DE FILAS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98" y="2127923"/>
            <a:ext cx="3562350" cy="18192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" name="Flecha derecha 6"/>
          <p:cNvSpPr/>
          <p:nvPr/>
        </p:nvSpPr>
        <p:spPr>
          <a:xfrm rot="16200000">
            <a:off x="2768839" y="3478139"/>
            <a:ext cx="572567" cy="5554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084" y="1094107"/>
            <a:ext cx="4694324" cy="461144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1" name="Flecha derecha 10"/>
          <p:cNvSpPr/>
          <p:nvPr/>
        </p:nvSpPr>
        <p:spPr>
          <a:xfrm rot="10800000">
            <a:off x="9716838" y="2024015"/>
            <a:ext cx="568510" cy="5554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echa derecha 9"/>
          <p:cNvSpPr/>
          <p:nvPr/>
        </p:nvSpPr>
        <p:spPr>
          <a:xfrm>
            <a:off x="4964791" y="5426580"/>
            <a:ext cx="622344" cy="418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ángulo 13"/>
          <p:cNvSpPr/>
          <p:nvPr/>
        </p:nvSpPr>
        <p:spPr>
          <a:xfrm>
            <a:off x="10488819" y="2127923"/>
            <a:ext cx="14253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Asignamos</a:t>
            </a:r>
          </a:p>
          <a:p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Un nombre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88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DESPLEGANDO NUESTRO CÓDIGO A GITHUB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118930" y="1884650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BASES DE DATOS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10198" y="1094107"/>
            <a:ext cx="114407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O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r>
              <a:rPr lang="es-CO" sz="1400" dirty="0">
                <a:solidFill>
                  <a:srgbClr val="6E6F72"/>
                </a:solidFill>
                <a:latin typeface="Montserrat Medium" panose="00000600000000000000" pitchFamily="50" charset="0"/>
              </a:rPr>
              <a:t>6</a:t>
            </a:r>
            <a:r>
              <a:rPr lang="es-CO" sz="14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. Copiamos los comandos que nos entrega GitHub en neutro local:</a:t>
            </a:r>
            <a:endParaRPr lang="es-CO" sz="1400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7866246" y="2847001"/>
            <a:ext cx="221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FOR DE FILAS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09" y="1884650"/>
            <a:ext cx="7619021" cy="369871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5" name="Flecha derecha 14"/>
          <p:cNvSpPr/>
          <p:nvPr/>
        </p:nvSpPr>
        <p:spPr>
          <a:xfrm rot="10800000">
            <a:off x="8106130" y="3606116"/>
            <a:ext cx="700756" cy="5725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3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DESPLEGANDO NUESTRO CÓDIGO A GITHUB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118930" y="1884650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BASES DE DATOS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10198" y="1094107"/>
            <a:ext cx="11440798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O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r>
              <a:rPr lang="es-CO" sz="1400" dirty="0">
                <a:solidFill>
                  <a:srgbClr val="6E6F72"/>
                </a:solidFill>
                <a:latin typeface="Montserrat Medium" panose="00000600000000000000" pitchFamily="50" charset="0"/>
              </a:rPr>
              <a:t>6</a:t>
            </a:r>
            <a:r>
              <a:rPr lang="es-CO" sz="14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. Copiamos y pegamos nuestro Token en la ventana que aparece y esperamos la notificación de que el repositorio ya se encuentra en GitHub:</a:t>
            </a:r>
            <a:endParaRPr lang="es-CO" sz="1400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7866246" y="2847001"/>
            <a:ext cx="221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FOR DE FILAS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614" y="2171866"/>
            <a:ext cx="3771900" cy="33432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725" y="3216333"/>
            <a:ext cx="6830271" cy="175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8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INICIANDO CON JAVA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118930" y="1884650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BASES DE DATOS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098338" y="2777384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COLECCIONES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4209433" y="3577866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DOCUMENTOS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10198" y="979953"/>
            <a:ext cx="114407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Arreglos de JAVA: Estructura de datos que permite almacenar un </a:t>
            </a:r>
            <a:r>
              <a:rPr lang="es-CO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CONJUNTO DE DATOS DEL MISMO TIPO</a:t>
            </a:r>
          </a:p>
          <a:p>
            <a:endParaRPr lang="es-CO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r>
              <a:rPr lang="es-CO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Atención!! </a:t>
            </a:r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El tamaño de los arreglos en JAVA no se puede cambiar durante la ejecución del programa</a:t>
            </a:r>
            <a:endParaRPr lang="es-CO" b="1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1028" name="Picture 4" descr="SEARCH BOX - Cajonera horizontal de madera para almacenamiento, organizador  de manualidades, 4 cajones, 56 x 20,5 x 10 cm: Amazon.es: Hog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80" y="3475365"/>
            <a:ext cx="3953474" cy="122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542578" y="3679587"/>
            <a:ext cx="1034041" cy="666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/>
          <p:cNvSpPr/>
          <p:nvPr/>
        </p:nvSpPr>
        <p:spPr>
          <a:xfrm>
            <a:off x="6696813" y="3700329"/>
            <a:ext cx="1034041" cy="666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9"/>
          <p:cNvSpPr/>
          <p:nvPr/>
        </p:nvSpPr>
        <p:spPr>
          <a:xfrm>
            <a:off x="7851048" y="3700329"/>
            <a:ext cx="1034041" cy="666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 12"/>
          <p:cNvSpPr/>
          <p:nvPr/>
        </p:nvSpPr>
        <p:spPr>
          <a:xfrm>
            <a:off x="9005283" y="3700329"/>
            <a:ext cx="1034041" cy="666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lipse 3"/>
          <p:cNvSpPr/>
          <p:nvPr/>
        </p:nvSpPr>
        <p:spPr>
          <a:xfrm>
            <a:off x="5825061" y="3842119"/>
            <a:ext cx="427605" cy="3693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ipse 13"/>
          <p:cNvSpPr/>
          <p:nvPr/>
        </p:nvSpPr>
        <p:spPr>
          <a:xfrm>
            <a:off x="7000031" y="3861980"/>
            <a:ext cx="427605" cy="3693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ipse 14"/>
          <p:cNvSpPr/>
          <p:nvPr/>
        </p:nvSpPr>
        <p:spPr>
          <a:xfrm>
            <a:off x="8154265" y="3848949"/>
            <a:ext cx="427605" cy="3693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ipse 15"/>
          <p:cNvSpPr/>
          <p:nvPr/>
        </p:nvSpPr>
        <p:spPr>
          <a:xfrm>
            <a:off x="9308500" y="3842119"/>
            <a:ext cx="427605" cy="3693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echa abajo 38"/>
          <p:cNvSpPr/>
          <p:nvPr/>
        </p:nvSpPr>
        <p:spPr>
          <a:xfrm>
            <a:off x="5667998" y="2824877"/>
            <a:ext cx="537124" cy="6836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Elipse 40"/>
          <p:cNvSpPr/>
          <p:nvPr/>
        </p:nvSpPr>
        <p:spPr>
          <a:xfrm>
            <a:off x="5759865" y="4631821"/>
            <a:ext cx="555477" cy="461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0</a:t>
            </a:r>
            <a:endParaRPr lang="en-US" dirty="0"/>
          </a:p>
        </p:txBody>
      </p:sp>
      <p:sp>
        <p:nvSpPr>
          <p:cNvPr id="43" name="Elipse 42"/>
          <p:cNvSpPr/>
          <p:nvPr/>
        </p:nvSpPr>
        <p:spPr>
          <a:xfrm>
            <a:off x="6930639" y="4631821"/>
            <a:ext cx="555477" cy="461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</a:t>
            </a:r>
            <a:endParaRPr lang="en-US" dirty="0"/>
          </a:p>
        </p:txBody>
      </p:sp>
      <p:sp>
        <p:nvSpPr>
          <p:cNvPr id="19" name="Elipse 18"/>
          <p:cNvSpPr/>
          <p:nvPr/>
        </p:nvSpPr>
        <p:spPr>
          <a:xfrm>
            <a:off x="8118505" y="4631821"/>
            <a:ext cx="555477" cy="461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</a:t>
            </a:r>
            <a:endParaRPr lang="en-US" dirty="0"/>
          </a:p>
        </p:txBody>
      </p:sp>
      <p:sp>
        <p:nvSpPr>
          <p:cNvPr id="20" name="Elipse 19"/>
          <p:cNvSpPr/>
          <p:nvPr/>
        </p:nvSpPr>
        <p:spPr>
          <a:xfrm>
            <a:off x="9244563" y="4631821"/>
            <a:ext cx="555477" cy="461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</a:t>
            </a:r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6085429" y="2812047"/>
            <a:ext cx="102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INDICE</a:t>
            </a:r>
            <a:endParaRPr lang="en-US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38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INICIANDO CON JAVA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118930" y="1884650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BASES DE DATOS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098338" y="2777384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COLECCIONES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4209433" y="3577866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DOCUMENTOS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10198" y="979953"/>
            <a:ext cx="114407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ARREGLOS UNIDIMENSIONALES:</a:t>
            </a:r>
          </a:p>
          <a:p>
            <a:endParaRPr lang="es-CO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endParaRPr lang="es-CO" b="1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r>
              <a:rPr lang="es-CO" b="1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TipoVariable</a:t>
            </a:r>
            <a:r>
              <a:rPr lang="es-CO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[] nombre = new </a:t>
            </a:r>
            <a:r>
              <a:rPr lang="es-CO" b="1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TipoVariable</a:t>
            </a:r>
            <a:r>
              <a:rPr lang="es-CO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[tamaño] 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923" y="2777384"/>
            <a:ext cx="5029200" cy="22098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025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INICIANDO CON JAVA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118930" y="1884650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BASES DE DATOS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098338" y="2777384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COLECCIONES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4209433" y="3577866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DOCUMENTOS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10198" y="979953"/>
            <a:ext cx="114407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ARREGLOS UNIDIMENSIONALES:</a:t>
            </a:r>
          </a:p>
          <a:p>
            <a:endParaRPr lang="es-CO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endParaRPr lang="es-CO" b="1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r>
              <a:rPr lang="es-CO" b="1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TipoVariable</a:t>
            </a:r>
            <a:r>
              <a:rPr lang="es-CO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[] nombre = {dato1,dato2,…,</a:t>
            </a:r>
            <a:r>
              <a:rPr lang="es-CO" b="1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datoN</a:t>
            </a:r>
            <a:r>
              <a:rPr lang="es-CO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}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972" y="3300905"/>
            <a:ext cx="5429250" cy="88582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1312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INICIANDO CON JAVA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118930" y="1884650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BASES DE DATOS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098338" y="2777384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COLECCIONES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4209433" y="3577866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DOCUMENTOS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10198" y="979953"/>
            <a:ext cx="114407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ARREGLOS UNIDIMENSIONALES: </a:t>
            </a:r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Para imprimir un arreglo podemos utilizar un bucle</a:t>
            </a:r>
          </a:p>
          <a:p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endParaRPr lang="es-CO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332" y="1430035"/>
            <a:ext cx="4846578" cy="429566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4663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INICIANDO CON JAVA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118930" y="1884650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BASES DE DATOS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098338" y="2777384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COLECCIONES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4209433" y="3577866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DOCUMENTOS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10198" y="979953"/>
            <a:ext cx="114407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ARREGLOS UNIDIMENSIONALES: </a:t>
            </a:r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en java aparece una eversión mejorada del ciclo FOR también conocido como </a:t>
            </a:r>
            <a:r>
              <a:rPr lang="es-CO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foreach</a:t>
            </a:r>
            <a:endParaRPr lang="es-CO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endParaRPr lang="es-CO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087" y="2409825"/>
            <a:ext cx="4695825" cy="20383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7" name="Conector recto de flecha 6"/>
          <p:cNvCxnSpPr/>
          <p:nvPr/>
        </p:nvCxnSpPr>
        <p:spPr>
          <a:xfrm flipV="1">
            <a:off x="6007693" y="2965391"/>
            <a:ext cx="3854154" cy="273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H="1">
            <a:off x="2572284" y="3290131"/>
            <a:ext cx="2187723" cy="529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1092103" y="3635304"/>
            <a:ext cx="12875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Variable</a:t>
            </a:r>
          </a:p>
          <a:p>
            <a:r>
              <a:rPr lang="es-CO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aux</a:t>
            </a:r>
            <a:endParaRPr lang="en-US" dirty="0"/>
          </a:p>
        </p:txBody>
      </p:sp>
      <p:sp>
        <p:nvSpPr>
          <p:cNvPr id="14" name="Rectángulo 13"/>
          <p:cNvSpPr/>
          <p:nvPr/>
        </p:nvSpPr>
        <p:spPr>
          <a:xfrm>
            <a:off x="9986850" y="2603530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arreglo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33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INICIANDO CON JAVA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95656" y="1171753"/>
            <a:ext cx="1144079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Leer 8 ciudades colombianas, guardarlas en un arreglo y mostrar en orden inverso los datos ingresados</a:t>
            </a:r>
          </a:p>
          <a:p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Leer 20 números enteros y guardar en 2 arreglos diferentes la información (10 datos en cada uno)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Leer 20 números enteros y guardar en un arreglo, después permitir que el usuario busque un número y si este se encuentra en el arreglo indicar con un mensaje que el resultado es exitoso</a:t>
            </a:r>
          </a:p>
          <a:p>
            <a:endParaRPr lang="es-CO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Leer 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20 números enteros y guardar en un arreglo, después permitir que el usuario busque un número y si este se encuentra en el arreglo indicar con un mensaje que el resultado es </a:t>
            </a:r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exitoso y mostrar en que posición del arreglo está el número</a:t>
            </a:r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endParaRPr lang="es-CO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endParaRPr lang="es-CO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42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INICIANDO CON JAVA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118930" y="1884650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BASES DE DATOS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098338" y="2777384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COLECCIONES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4209433" y="3577866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DOCUMENTOS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10198" y="979953"/>
            <a:ext cx="114407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ARREGLOS MULTIDIMENSIONALES:</a:t>
            </a:r>
          </a:p>
          <a:p>
            <a:endParaRPr lang="es-CO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endParaRPr lang="es-CO" b="1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r>
              <a:rPr lang="es-CO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TipoVariable</a:t>
            </a:r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[][] nombre = new </a:t>
            </a:r>
            <a:r>
              <a:rPr lang="es-CO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TipoVariable</a:t>
            </a:r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[#fila][#columna]</a:t>
            </a:r>
            <a:r>
              <a:rPr lang="es-CO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/>
          </p:nvPr>
        </p:nvGraphicFramePr>
        <p:xfrm>
          <a:off x="2129176" y="249862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8990405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075051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9877844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9616465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32374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925600"/>
                  </a:ext>
                </a:extLst>
              </a:tr>
            </a:tbl>
          </a:graphicData>
        </a:graphic>
      </p:graphicFrame>
      <p:graphicFrame>
        <p:nvGraphicFramePr>
          <p:cNvPr id="13" name="Tabla 12"/>
          <p:cNvGraphicFramePr>
            <a:graphicFrameLocks noGrp="1"/>
          </p:cNvGraphicFramePr>
          <p:nvPr>
            <p:extLst/>
          </p:nvPr>
        </p:nvGraphicFramePr>
        <p:xfrm>
          <a:off x="2223180" y="314858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8990405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075051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9877844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9616465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32374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925600"/>
                  </a:ext>
                </a:extLst>
              </a:tr>
            </a:tbl>
          </a:graphicData>
        </a:graphic>
      </p:graphicFrame>
      <p:sp>
        <p:nvSpPr>
          <p:cNvPr id="9" name="Flecha derecha 8"/>
          <p:cNvSpPr/>
          <p:nvPr/>
        </p:nvSpPr>
        <p:spPr>
          <a:xfrm>
            <a:off x="1074706" y="2665664"/>
            <a:ext cx="846506" cy="370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9"/>
          <p:cNvSpPr/>
          <p:nvPr/>
        </p:nvSpPr>
        <p:spPr>
          <a:xfrm>
            <a:off x="1011008" y="3122219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FILAS</a:t>
            </a:r>
            <a:endParaRPr lang="en-US" dirty="0"/>
          </a:p>
        </p:txBody>
      </p:sp>
      <p:sp>
        <p:nvSpPr>
          <p:cNvPr id="15" name="Rectángulo 14"/>
          <p:cNvSpPr/>
          <p:nvPr/>
        </p:nvSpPr>
        <p:spPr>
          <a:xfrm>
            <a:off x="2619889" y="5011034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COLUMNAS</a:t>
            </a:r>
            <a:endParaRPr lang="en-US" dirty="0"/>
          </a:p>
        </p:txBody>
      </p:sp>
      <p:sp>
        <p:nvSpPr>
          <p:cNvPr id="16" name="Flecha derecha 15"/>
          <p:cNvSpPr/>
          <p:nvPr/>
        </p:nvSpPr>
        <p:spPr>
          <a:xfrm rot="16200000">
            <a:off x="2990737" y="4382809"/>
            <a:ext cx="545836" cy="370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>
            <p:extLst/>
          </p:nvPr>
        </p:nvGraphicFramePr>
        <p:xfrm>
          <a:off x="2238523" y="3754584"/>
          <a:ext cx="6502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8990405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075051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9877844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96164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925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264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INICIANDO CON JAVA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118930" y="1884650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BASES DE DATOS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4209433" y="3577866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DOCUMENTOS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10198" y="979953"/>
            <a:ext cx="114407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ARREGLOS MULTIDIMENSIONALES:</a:t>
            </a:r>
          </a:p>
          <a:p>
            <a:endParaRPr lang="es-CO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endParaRPr lang="es-CO" b="1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Para recorrer una matriz utilizamos ciclos </a:t>
            </a:r>
            <a:r>
              <a:rPr lang="es-CO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for</a:t>
            </a:r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anidados:</a:t>
            </a: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062647"/>
              </p:ext>
            </p:extLst>
          </p:nvPr>
        </p:nvGraphicFramePr>
        <p:xfrm>
          <a:off x="643293" y="2458870"/>
          <a:ext cx="35661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228">
                  <a:extLst>
                    <a:ext uri="{9D8B030D-6E8A-4147-A177-3AD203B41FA5}">
                      <a16:colId xmlns:a16="http://schemas.microsoft.com/office/drawing/2014/main" val="1899040596"/>
                    </a:ext>
                  </a:extLst>
                </a:gridCol>
                <a:gridCol w="713228">
                  <a:extLst>
                    <a:ext uri="{9D8B030D-6E8A-4147-A177-3AD203B41FA5}">
                      <a16:colId xmlns:a16="http://schemas.microsoft.com/office/drawing/2014/main" val="807505183"/>
                    </a:ext>
                  </a:extLst>
                </a:gridCol>
                <a:gridCol w="713228">
                  <a:extLst>
                    <a:ext uri="{9D8B030D-6E8A-4147-A177-3AD203B41FA5}">
                      <a16:colId xmlns:a16="http://schemas.microsoft.com/office/drawing/2014/main" val="2498778444"/>
                    </a:ext>
                  </a:extLst>
                </a:gridCol>
                <a:gridCol w="713228">
                  <a:extLst>
                    <a:ext uri="{9D8B030D-6E8A-4147-A177-3AD203B41FA5}">
                      <a16:colId xmlns:a16="http://schemas.microsoft.com/office/drawing/2014/main" val="996164654"/>
                    </a:ext>
                  </a:extLst>
                </a:gridCol>
                <a:gridCol w="713228">
                  <a:extLst>
                    <a:ext uri="{9D8B030D-6E8A-4147-A177-3AD203B41FA5}">
                      <a16:colId xmlns:a16="http://schemas.microsoft.com/office/drawing/2014/main" val="3332374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925600"/>
                  </a:ext>
                </a:extLst>
              </a:tr>
            </a:tbl>
          </a:graphicData>
        </a:graphic>
      </p:graphicFrame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573926"/>
              </p:ext>
            </p:extLst>
          </p:nvPr>
        </p:nvGraphicFramePr>
        <p:xfrm>
          <a:off x="643293" y="2903900"/>
          <a:ext cx="35661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228">
                  <a:extLst>
                    <a:ext uri="{9D8B030D-6E8A-4147-A177-3AD203B41FA5}">
                      <a16:colId xmlns:a16="http://schemas.microsoft.com/office/drawing/2014/main" val="1899040596"/>
                    </a:ext>
                  </a:extLst>
                </a:gridCol>
                <a:gridCol w="713228">
                  <a:extLst>
                    <a:ext uri="{9D8B030D-6E8A-4147-A177-3AD203B41FA5}">
                      <a16:colId xmlns:a16="http://schemas.microsoft.com/office/drawing/2014/main" val="807505183"/>
                    </a:ext>
                  </a:extLst>
                </a:gridCol>
                <a:gridCol w="713228">
                  <a:extLst>
                    <a:ext uri="{9D8B030D-6E8A-4147-A177-3AD203B41FA5}">
                      <a16:colId xmlns:a16="http://schemas.microsoft.com/office/drawing/2014/main" val="2498778444"/>
                    </a:ext>
                  </a:extLst>
                </a:gridCol>
                <a:gridCol w="713228">
                  <a:extLst>
                    <a:ext uri="{9D8B030D-6E8A-4147-A177-3AD203B41FA5}">
                      <a16:colId xmlns:a16="http://schemas.microsoft.com/office/drawing/2014/main" val="996164654"/>
                    </a:ext>
                  </a:extLst>
                </a:gridCol>
                <a:gridCol w="713228">
                  <a:extLst>
                    <a:ext uri="{9D8B030D-6E8A-4147-A177-3AD203B41FA5}">
                      <a16:colId xmlns:a16="http://schemas.microsoft.com/office/drawing/2014/main" val="3332374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925600"/>
                  </a:ext>
                </a:extLst>
              </a:tr>
            </a:tbl>
          </a:graphicData>
        </a:graphic>
      </p:graphicFrame>
      <p:sp>
        <p:nvSpPr>
          <p:cNvPr id="3" name="Rectángulo 2"/>
          <p:cNvSpPr/>
          <p:nvPr/>
        </p:nvSpPr>
        <p:spPr>
          <a:xfrm>
            <a:off x="6576619" y="2724072"/>
            <a:ext cx="4795091" cy="2648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ángulo 3"/>
          <p:cNvSpPr/>
          <p:nvPr/>
        </p:nvSpPr>
        <p:spPr>
          <a:xfrm>
            <a:off x="7486116" y="3339262"/>
            <a:ext cx="3635495" cy="190577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FOR DE COLUMNAS</a:t>
            </a:r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7866246" y="2847001"/>
            <a:ext cx="221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FOR DE FILAS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482508" y="3725335"/>
            <a:ext cx="59830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-Primero recorro cada columna de una fila</a:t>
            </a:r>
          </a:p>
          <a:p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-Después cambio de fila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6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3893</TotalTime>
  <Words>567</Words>
  <Application>Microsoft Office PowerPoint</Application>
  <PresentationFormat>Panorámica</PresentationFormat>
  <Paragraphs>146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Montserrat BOLD</vt:lpstr>
      <vt:lpstr>Montserrat Medium</vt:lpstr>
      <vt:lpstr>Tema de Office</vt:lpstr>
      <vt:lpstr>Presentación de PowerPoint</vt:lpstr>
      <vt:lpstr>INICIANDO CON JAVA</vt:lpstr>
      <vt:lpstr>INICIANDO CON JAVA</vt:lpstr>
      <vt:lpstr>INICIANDO CON JAVA</vt:lpstr>
      <vt:lpstr>INICIANDO CON JAVA</vt:lpstr>
      <vt:lpstr>INICIANDO CON JAVA</vt:lpstr>
      <vt:lpstr>INICIANDO CON JAVA</vt:lpstr>
      <vt:lpstr>INICIANDO CON JAVA</vt:lpstr>
      <vt:lpstr>INICIANDO CON JAVA</vt:lpstr>
      <vt:lpstr>DESPLEGANDO NUESTRO CÓDIGO A GITHUB</vt:lpstr>
      <vt:lpstr>DESPLEGANDO NUESTRO CÓDIGO A GITHUB</vt:lpstr>
      <vt:lpstr>DESPLEGANDO NUESTRO CÓDIGO A GITHUB</vt:lpstr>
      <vt:lpstr>DESPLEGANDO NUESTRO CÓDIGO A GITHUB</vt:lpstr>
      <vt:lpstr>DESPLEGANDO NUESTRO CÓDIGO A GITHUB</vt:lpstr>
      <vt:lpstr>DESPLEGANDO NUESTRO CÓDIGO A GITHUB</vt:lpstr>
      <vt:lpstr>DESPLEGANDO NUESTRO CÓDIGO A GITHUB</vt:lpstr>
      <vt:lpstr>DESPLEGANDO NUESTRO CÓDIGO A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ACER</dc:creator>
  <cp:lastModifiedBy>Juan Jose  Gallego Mesa</cp:lastModifiedBy>
  <cp:revision>218</cp:revision>
  <dcterms:created xsi:type="dcterms:W3CDTF">2020-07-27T18:42:31Z</dcterms:created>
  <dcterms:modified xsi:type="dcterms:W3CDTF">2021-08-31T15:56:47Z</dcterms:modified>
</cp:coreProperties>
</file>