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8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04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AVANZADA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Clase#10</a:t>
            </a:r>
            <a:endParaRPr lang="es-CO" sz="2800" dirty="0" smtClean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ACCEDIENDO A MONGO-USANDO ROBO 3T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57799" y="2952872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Al conectarnos tenemos el listado de nuestras colecciones: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85" y="1685466"/>
            <a:ext cx="4490537" cy="32734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92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ACCEDIENDO A MONGO-USANDO ROBO 3T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57799" y="2952872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3. Podemos crear bases de datos fácilmente: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2" y="1929581"/>
            <a:ext cx="2447925" cy="29051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096040"/>
            <a:ext cx="3152775" cy="19621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Flecha derecha 4"/>
          <p:cNvSpPr/>
          <p:nvPr/>
        </p:nvSpPr>
        <p:spPr>
          <a:xfrm>
            <a:off x="3819970" y="3577881"/>
            <a:ext cx="1298960" cy="665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3277406" y="2049429"/>
            <a:ext cx="776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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Hacemos clic derecho y seleccionamos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Create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ACCEDIENDO A MONGO-USANDO ROBO 3T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57799" y="2952872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4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Podemos crear colecciones:</a:t>
            </a:r>
            <a:endParaRPr lang="en-US" dirty="0"/>
          </a:p>
        </p:txBody>
      </p:sp>
      <p:sp>
        <p:nvSpPr>
          <p:cNvPr id="5" name="Flecha derecha 4"/>
          <p:cNvSpPr/>
          <p:nvPr/>
        </p:nvSpPr>
        <p:spPr>
          <a:xfrm>
            <a:off x="3625600" y="3218958"/>
            <a:ext cx="1298960" cy="665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3277406" y="2049429"/>
            <a:ext cx="785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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Hacemos clic derecho y seleccionamos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Create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collection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56" y="2115434"/>
            <a:ext cx="2571750" cy="15250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30" y="2946086"/>
            <a:ext cx="3048000" cy="1876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47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MONGOOSE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57799" y="2952872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114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Mongoose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es un paquete que nos permitirá conectarnos a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MongoDB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y realizar operaciones de lectura y escritura de datos: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33" y="2952872"/>
            <a:ext cx="6124575" cy="5048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Rectángulo 12"/>
          <p:cNvSpPr/>
          <p:nvPr/>
        </p:nvSpPr>
        <p:spPr>
          <a:xfrm>
            <a:off x="5667998" y="2483909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Comando de instalación: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210261"/>
            <a:ext cx="4876800" cy="2085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1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MONGOOSE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83849" y="318476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114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iniciar el trabajo con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Mongoose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, debemos configurar la conexión a la base de datos en el archivo controlador donde hemos configurado nuestra api: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1" y="3171724"/>
            <a:ext cx="7165114" cy="260257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6567442" y="4939469"/>
            <a:ext cx="24355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5967101" y="2568944"/>
            <a:ext cx="1225978" cy="817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4925964" y="2706227"/>
            <a:ext cx="11024" cy="562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2743811" y="2620026"/>
            <a:ext cx="1101794" cy="651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7266772" y="5288422"/>
            <a:ext cx="24355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325915" y="230276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NOMBRE SERVIDOR</a:t>
            </a:r>
            <a:endParaRPr lang="en-US" b="1" dirty="0"/>
          </a:p>
        </p:txBody>
      </p:sp>
      <p:sp>
        <p:nvSpPr>
          <p:cNvPr id="23" name="Rectángulo 22"/>
          <p:cNvSpPr/>
          <p:nvPr/>
        </p:nvSpPr>
        <p:spPr>
          <a:xfrm>
            <a:off x="4014242" y="242915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PUERTO MONGODB</a:t>
            </a:r>
            <a:endParaRPr lang="en-US" b="1" dirty="0"/>
          </a:p>
        </p:txBody>
      </p:sp>
      <p:sp>
        <p:nvSpPr>
          <p:cNvPr id="24" name="Rectángulo 23"/>
          <p:cNvSpPr/>
          <p:nvPr/>
        </p:nvSpPr>
        <p:spPr>
          <a:xfrm>
            <a:off x="7193079" y="2336895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NOMBRE BD</a:t>
            </a:r>
            <a:endParaRPr lang="en-US" b="1" dirty="0"/>
          </a:p>
        </p:txBody>
      </p:sp>
      <p:sp>
        <p:nvSpPr>
          <p:cNvPr id="25" name="Rectángulo 24"/>
          <p:cNvSpPr/>
          <p:nvPr/>
        </p:nvSpPr>
        <p:spPr>
          <a:xfrm>
            <a:off x="8913156" y="473672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ÉXITO CONEXIÓN</a:t>
            </a:r>
            <a:endParaRPr lang="en-US" b="1" dirty="0"/>
          </a:p>
        </p:txBody>
      </p:sp>
      <p:sp>
        <p:nvSpPr>
          <p:cNvPr id="26" name="Rectángulo 25"/>
          <p:cNvSpPr/>
          <p:nvPr/>
        </p:nvSpPr>
        <p:spPr>
          <a:xfrm>
            <a:off x="9649059" y="5106056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MANEJO DE ERROR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37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ESTRUCTURA DE NUESTRO API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83849" y="318476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114407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Básicamente una API en NODE se construye desde 2 frentes principales:</a:t>
            </a:r>
          </a:p>
          <a:p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Archivo general de configuraciones (Paquetes y creación de conexiones)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Controlador(Definición de rutas y recepción de datos)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Modelos(Construcción de esquemas)</a:t>
            </a:r>
            <a:endParaRPr lang="en-US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80" y="3554092"/>
            <a:ext cx="832513" cy="832513"/>
          </a:xfrm>
          <a:prstGeom prst="rect">
            <a:avLst/>
          </a:prstGeom>
        </p:spPr>
      </p:pic>
      <p:pic>
        <p:nvPicPr>
          <p:cNvPr id="20" name="Picture 4" descr="Resultado de imagen de base de dato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942" y="2720619"/>
            <a:ext cx="1936018" cy="106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081" y="3562566"/>
            <a:ext cx="815564" cy="81556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453393" y="4432771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Aplicación </a:t>
            </a:r>
          </a:p>
          <a:p>
            <a:pPr algn="ctr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principal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67" y="3296262"/>
            <a:ext cx="1348171" cy="1348171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5" idx="3"/>
            <a:endCxn id="19" idx="1"/>
          </p:cNvCxnSpPr>
          <p:nvPr/>
        </p:nvCxnSpPr>
        <p:spPr>
          <a:xfrm>
            <a:off x="2692838" y="3970348"/>
            <a:ext cx="2112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478912" y="4737523"/>
            <a:ext cx="3079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Rutas</a:t>
            </a:r>
          </a:p>
          <a:p>
            <a:pPr algn="ctr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(GET/POST/PUT/DELETE)</a:t>
            </a:r>
            <a:endParaRPr lang="en-US" b="1" dirty="0"/>
          </a:p>
        </p:txBody>
      </p:sp>
      <p:sp>
        <p:nvSpPr>
          <p:cNvPr id="30" name="Rectángulo 29"/>
          <p:cNvSpPr/>
          <p:nvPr/>
        </p:nvSpPr>
        <p:spPr>
          <a:xfrm>
            <a:off x="7492956" y="452795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MODELO</a:t>
            </a:r>
            <a:endParaRPr lang="en-US" b="1" dirty="0"/>
          </a:p>
        </p:txBody>
      </p:sp>
      <p:cxnSp>
        <p:nvCxnSpPr>
          <p:cNvPr id="31" name="Conector recto de flecha 30"/>
          <p:cNvCxnSpPr>
            <a:stCxn id="27" idx="1"/>
            <a:endCxn id="19" idx="3"/>
          </p:cNvCxnSpPr>
          <p:nvPr/>
        </p:nvCxnSpPr>
        <p:spPr>
          <a:xfrm flipH="1">
            <a:off x="5638193" y="3970348"/>
            <a:ext cx="1952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7" idx="3"/>
          </p:cNvCxnSpPr>
          <p:nvPr/>
        </p:nvCxnSpPr>
        <p:spPr>
          <a:xfrm flipV="1">
            <a:off x="8406645" y="3536740"/>
            <a:ext cx="1333261" cy="43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MONGOOSE ESQUEMA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83849" y="318476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114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Un esquema es la representación que permite a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mongoose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representar una colección dentro de NODE, para ello debemos utilizar la clase </a:t>
            </a:r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mongoose.Schema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();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10" y="1886496"/>
            <a:ext cx="7225647" cy="3753047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V="1">
            <a:off x="5383849" y="2666288"/>
            <a:ext cx="3221766" cy="8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7323743" y="3594656"/>
            <a:ext cx="848163" cy="6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605615" y="248162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Schema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de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mongoose</a:t>
            </a:r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8259684" y="3409990"/>
            <a:ext cx="3794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Definimos cada una de las propiedades del documento de la colección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410198" y="1145986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6" name="Picture 18" descr="Frente de un Avión PNG transparente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76" y="4389583"/>
            <a:ext cx="1995852" cy="57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 txBox="1">
            <a:spLocks/>
          </p:cNvSpPr>
          <p:nvPr/>
        </p:nvSpPr>
        <p:spPr>
          <a:xfrm>
            <a:off x="838200" y="55908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smtClean="0">
                <a:solidFill>
                  <a:srgbClr val="EE2B7B"/>
                </a:solidFill>
                <a:latin typeface="Montserrat BOLD" panose="00000800000000000000" pitchFamily="2" charset="0"/>
              </a:rPr>
              <a:t>LA ERA DE LA INFORMACIÓN</a:t>
            </a:r>
            <a:br>
              <a:rPr lang="es-ES" sz="240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710"/>
            <a:ext cx="11143004" cy="15998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almacenamiento y consulta de información, siempre ha sido un factor determinante en cualquier proceso humano y en las últimas décadas, ha estado fuertemente ligado al desarrollo tecnológico, permitiendo la creación de sistemas robustos y eficientes para el manejo y procesamiento de datos.  </a:t>
            </a:r>
          </a:p>
          <a:p>
            <a:pPr marL="0" indent="0" algn="just">
              <a:buNone/>
            </a:pPr>
            <a:endParaRPr lang="es-CO" sz="20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838200" y="3743058"/>
            <a:ext cx="10835355" cy="2563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3204673" y="3151037"/>
            <a:ext cx="1" cy="141241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4" descr="BC548 - Wikipedia, la enciclopedia lib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72" y="4067707"/>
            <a:ext cx="950584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4019578" y="4746635"/>
            <a:ext cx="157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1947, </a:t>
            </a:r>
            <a:r>
              <a:rPr lang="es-CO" sz="1200" dirty="0">
                <a:solidFill>
                  <a:srgbClr val="6E6F72"/>
                </a:solidFill>
                <a:latin typeface="Montserrat Medium" panose="00000600000000000000" pitchFamily="50" charset="0"/>
              </a:rPr>
              <a:t>Invención del transistor</a:t>
            </a:r>
            <a:endParaRPr lang="en-US" sz="12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4" name="Picture 8" descr="Biblioteca de Alejandría, ¿qué era y cómo desapareció?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9410"/>
            <a:ext cx="1382722" cy="7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 flipH="1">
            <a:off x="1384419" y="3456500"/>
            <a:ext cx="1424" cy="312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135463" y="2504706"/>
            <a:ext cx="157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246 </a:t>
            </a:r>
            <a:r>
              <a:rPr lang="es-CO" sz="12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a.c</a:t>
            </a:r>
            <a:r>
              <a:rPr lang="es-CO" sz="12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, Biblioteca de Alejandría</a:t>
            </a:r>
            <a:endParaRPr lang="en-US" sz="12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4920954" y="3768696"/>
            <a:ext cx="1424" cy="312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5619571" y="3424316"/>
            <a:ext cx="1424" cy="312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0" descr="Soportes Magnéticos | Soportes de informacion y perifericos de  almacenamiento actuale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65" y="2698908"/>
            <a:ext cx="1061513" cy="70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3991048" y="2698908"/>
            <a:ext cx="157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1960, Discos duros magnéticos</a:t>
            </a:r>
            <a:endParaRPr lang="en-US" sz="12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6023676" y="3756510"/>
            <a:ext cx="12108" cy="903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035784" y="4024706"/>
            <a:ext cx="157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1964, S.O SABRE</a:t>
            </a:r>
            <a:endParaRPr lang="en-US" sz="12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7875020" y="3763555"/>
            <a:ext cx="2533" cy="34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0" descr="Efemerides de Tecnologia: 23 de agosto (1923) nace Edgar “Ted” Codd. El  padre de las Base de Datos Relacionale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853" y="4212150"/>
            <a:ext cx="878371" cy="111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7341866" y="5387372"/>
            <a:ext cx="223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1970, Edgar Frank </a:t>
            </a:r>
            <a:r>
              <a:rPr lang="es-CO" sz="12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Codd</a:t>
            </a:r>
            <a:r>
              <a:rPr lang="es-CO" sz="12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modelo relacional</a:t>
            </a:r>
            <a:endParaRPr lang="en-US" sz="12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26" name="Conector recto 25"/>
          <p:cNvCxnSpPr/>
          <p:nvPr/>
        </p:nvCxnSpPr>
        <p:spPr>
          <a:xfrm>
            <a:off x="8103825" y="3425879"/>
            <a:ext cx="2533" cy="34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4" descr="Azure SQL Database Administration Class - DataPlatformLab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474" y="2630746"/>
            <a:ext cx="882835" cy="79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recto 27"/>
          <p:cNvCxnSpPr/>
          <p:nvPr/>
        </p:nvCxnSpPr>
        <p:spPr>
          <a:xfrm>
            <a:off x="9883969" y="3764805"/>
            <a:ext cx="2533" cy="34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6" descr="Tipos de redes sociales según sus características - ingeniovirtual.com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149" y="4009952"/>
            <a:ext cx="1692813" cy="10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9113149" y="5018741"/>
            <a:ext cx="1951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2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2000-2010 (web 2.0)</a:t>
            </a:r>
            <a:endParaRPr lang="en-US" sz="12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31" name="Conector recto 30"/>
          <p:cNvCxnSpPr/>
          <p:nvPr/>
        </p:nvCxnSpPr>
        <p:spPr>
          <a:xfrm>
            <a:off x="10656879" y="3407608"/>
            <a:ext cx="2533" cy="34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0" descr="Big Data en supermercados: mentalidad para conocer los datos - Blog APAS  Show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925" y="2607667"/>
            <a:ext cx="1449223" cy="87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ángulo 32"/>
          <p:cNvSpPr/>
          <p:nvPr/>
        </p:nvSpPr>
        <p:spPr>
          <a:xfrm>
            <a:off x="8420328" y="2625503"/>
            <a:ext cx="1346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2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Década del 70, lenguaje de consulta SQL</a:t>
            </a:r>
            <a:endParaRPr lang="en-US" sz="12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BASES DE DATOS </a:t>
            </a:r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NoSQL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10198" y="1145986"/>
            <a:ext cx="112804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esencia las BD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NoSQL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, son bases de datos no relacionales que basan su gestión en utilizar un lenguaje como JavaScript para gestionar 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colecciones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de documentos que almacenan información en formatos de texto simple como 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JSON (objetos)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: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074" name="Picture 2" descr="trabajo | Homo Efic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8" y="2507763"/>
            <a:ext cx="4548072" cy="19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022843" y="461166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SQL</a:t>
            </a:r>
            <a:endParaRPr lang="en-US" b="1" dirty="0"/>
          </a:p>
        </p:txBody>
      </p:sp>
      <p:sp>
        <p:nvSpPr>
          <p:cNvPr id="9" name="Rectángulo 8"/>
          <p:cNvSpPr/>
          <p:nvPr/>
        </p:nvSpPr>
        <p:spPr>
          <a:xfrm>
            <a:off x="8409423" y="461166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 SQL</a:t>
            </a:r>
            <a:endParaRPr lang="en-US" b="1" dirty="0"/>
          </a:p>
        </p:txBody>
      </p:sp>
      <p:pic>
        <p:nvPicPr>
          <p:cNvPr id="3082" name="Picture 10" descr="El personal bibliotecario está entre las 5 profesiones que proporcionan  mayor confianza y fiabilidad informati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456" y="2471549"/>
            <a:ext cx="3777592" cy="19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6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BASES DE DATOS </a:t>
            </a:r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NoSQL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10198" y="1145986"/>
            <a:ext cx="112804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¿Cuándo utilizar una base de datos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NoSQL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?:</a:t>
            </a:r>
          </a:p>
          <a:p>
            <a:pPr algn="just"/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Rápido Crecimiento de mi app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Datos con estructuras variables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Información dinámica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Muchas consultas al mismo tiempo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218" name="Picture 2" descr="Miles de bases de datos MongoDB comprometidos y llevan a cabo para el  rescate – Naked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17" y="2264954"/>
            <a:ext cx="738187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so de uso: Servicios AWS - BBVA Next Technologies | Transformemos juntos  el mundo a través de la tecnologí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10" y="3398751"/>
            <a:ext cx="4290888" cy="16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9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BASES DE DATOS </a:t>
            </a:r>
            <a:r>
              <a:rPr lang="es-CO" sz="2400" dirty="0" err="1" smtClean="0">
                <a:solidFill>
                  <a:srgbClr val="EE2B7B"/>
                </a:solidFill>
                <a:latin typeface="Montserrat BOLD" panose="00000800000000000000" pitchFamily="2" charset="0"/>
              </a:rPr>
              <a:t>NoSQL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12606" y="1794617"/>
            <a:ext cx="8545795" cy="3666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2751746" y="2340675"/>
            <a:ext cx="688791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64422" y="2839804"/>
            <a:ext cx="4717278" cy="18886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999290" y="3489512"/>
            <a:ext cx="2102265" cy="903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{</a:t>
            </a:r>
          </a:p>
          <a:p>
            <a:pPr algn="ctr"/>
            <a:r>
              <a:rPr lang="es-CO" dirty="0" smtClean="0"/>
              <a:t>CLAVE:VALOR</a:t>
            </a:r>
            <a:endParaRPr lang="es-CO" dirty="0"/>
          </a:p>
          <a:p>
            <a:pPr algn="ctr"/>
            <a:r>
              <a:rPr lang="es-CO" dirty="0" smtClean="0"/>
              <a:t>}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257799" y="2952872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955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La estructura base de una BD no relacional puede representarse como: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ACCEDIENDO A MONGO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57799" y="2952872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11089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Inicialmente para poder acceder a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mongoDB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, debemos ejecutar el archivo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mongod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, el cuál encontramos en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la ruta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C:\Program Files\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MongoDB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\Server\4.4\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bin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11" y="1856930"/>
            <a:ext cx="7001974" cy="3626922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7807569" y="3499338"/>
            <a:ext cx="879231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8700554" y="367039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ACCEDIENDO A MONGO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57799" y="2952872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114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Una vez ejecutado el archivo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mongod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, podemos acceder al archivo ejecutable de  mongo el cual encontramos en la misma ruta 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:\Program 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Files\</a:t>
            </a:r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MongoDB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\Server\4.4\</a:t>
            </a:r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bin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n-US" dirty="0"/>
          </a:p>
        </p:txBody>
      </p:sp>
      <p:sp>
        <p:nvSpPr>
          <p:cNvPr id="10" name="Flecha derecha 9"/>
          <p:cNvSpPr/>
          <p:nvPr/>
        </p:nvSpPr>
        <p:spPr>
          <a:xfrm>
            <a:off x="7807569" y="3499338"/>
            <a:ext cx="879231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8700554" y="367039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27" y="1849681"/>
            <a:ext cx="7020658" cy="36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ACCEDIENDO A MONGO-ALGUNOS COMANDOS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57799" y="2952872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Algunos comando base para el trabajo con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mongoDB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son:</a:t>
            </a: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28738"/>
              </p:ext>
            </p:extLst>
          </p:nvPr>
        </p:nvGraphicFramePr>
        <p:xfrm>
          <a:off x="1054928" y="1654932"/>
          <a:ext cx="100460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029">
                  <a:extLst>
                    <a:ext uri="{9D8B030D-6E8A-4147-A177-3AD203B41FA5}">
                      <a16:colId xmlns:a16="http://schemas.microsoft.com/office/drawing/2014/main" val="3949973214"/>
                    </a:ext>
                  </a:extLst>
                </a:gridCol>
                <a:gridCol w="5023029">
                  <a:extLst>
                    <a:ext uri="{9D8B030D-6E8A-4147-A177-3AD203B41FA5}">
                      <a16:colId xmlns:a16="http://schemas.microsoft.com/office/drawing/2014/main" val="3064822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Comando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Función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2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use </a:t>
                      </a:r>
                      <a:r>
                        <a:rPr lang="es-CO" dirty="0" err="1" smtClean="0"/>
                        <a:t>nombreBD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Crear </a:t>
                      </a:r>
                      <a:r>
                        <a:rPr lang="es-CO" dirty="0" err="1" smtClean="0"/>
                        <a:t>BaseDatos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4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show </a:t>
                      </a:r>
                      <a:r>
                        <a:rPr lang="es-CO" dirty="0" err="1" smtClean="0"/>
                        <a:t>dbs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todas las BD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4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db.nombreColeccion.insert</a:t>
                      </a:r>
                      <a:r>
                        <a:rPr lang="es-CO" dirty="0" smtClean="0"/>
                        <a:t>({})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Crea una nueva colección e inserta datos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5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Db.createCollection</a:t>
                      </a:r>
                      <a:r>
                        <a:rPr lang="es-CO" dirty="0" smtClean="0"/>
                        <a:t>(“</a:t>
                      </a:r>
                      <a:r>
                        <a:rPr lang="es-CO" dirty="0" err="1" smtClean="0"/>
                        <a:t>nombreColeccion</a:t>
                      </a:r>
                      <a:r>
                        <a:rPr lang="es-CO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Crea una nueva </a:t>
                      </a:r>
                      <a:r>
                        <a:rPr lang="es-CO" dirty="0" err="1" smtClean="0"/>
                        <a:t>coleccion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show </a:t>
                      </a:r>
                      <a:r>
                        <a:rPr lang="es-CO" dirty="0" err="1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todas las colecciones</a:t>
                      </a:r>
                      <a:r>
                        <a:rPr lang="es-CO" baseline="0" dirty="0" smtClean="0"/>
                        <a:t> de una BD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1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db.nombreColeccion.drop</a:t>
                      </a:r>
                      <a:r>
                        <a:rPr lang="es-CO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Elimina</a:t>
                      </a:r>
                      <a:r>
                        <a:rPr lang="es-CO" baseline="0" dirty="0" smtClean="0"/>
                        <a:t> una colección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2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db.nombreColeccion.find</a:t>
                      </a:r>
                      <a:r>
                        <a:rPr lang="es-CO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Consulta todos los documentos de una </a:t>
                      </a:r>
                      <a:r>
                        <a:rPr lang="es-CO" dirty="0" err="1" smtClean="0"/>
                        <a:t>coleccion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36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6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ACCEDIENDO A MONGO-USANDO ROBO 3T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72754" y="2384278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57799" y="2952872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7610" y="1055953"/>
            <a:ext cx="11440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ROBO 3T es una interfaz gráfica para administrar nuestra base de datos no relacional, para utilizarla debemos 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1. Tener </a:t>
            </a:r>
            <a:r>
              <a:rPr lang="es-CO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mongod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corriendo y generar una nueva conexión (configurando su nombre):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88" y="2442777"/>
            <a:ext cx="4951932" cy="29803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Flecha abajo 4"/>
          <p:cNvSpPr/>
          <p:nvPr/>
        </p:nvSpPr>
        <p:spPr>
          <a:xfrm rot="10800000">
            <a:off x="692209" y="2862086"/>
            <a:ext cx="581114" cy="550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59" y="2253982"/>
            <a:ext cx="3921239" cy="34428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Flecha derecha 8"/>
          <p:cNvSpPr/>
          <p:nvPr/>
        </p:nvSpPr>
        <p:spPr>
          <a:xfrm>
            <a:off x="6571715" y="2963879"/>
            <a:ext cx="538385" cy="376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2500</TotalTime>
  <Words>622</Words>
  <Application>Microsoft Office PowerPoint</Application>
  <PresentationFormat>Panorámica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 BOLD</vt:lpstr>
      <vt:lpstr>Montserrat Medium</vt:lpstr>
      <vt:lpstr>Wingdings</vt:lpstr>
      <vt:lpstr>Tema de Office</vt:lpstr>
      <vt:lpstr>Presentación de PowerPoint</vt:lpstr>
      <vt:lpstr>Presentación de PowerPoint</vt:lpstr>
      <vt:lpstr>BASES DE DATOS NoSQL</vt:lpstr>
      <vt:lpstr>BASES DE DATOS NoSQL</vt:lpstr>
      <vt:lpstr>BASES DE DATOS NoSQL</vt:lpstr>
      <vt:lpstr>ACCEDIENDO A MONGO</vt:lpstr>
      <vt:lpstr>ACCEDIENDO A MONGO</vt:lpstr>
      <vt:lpstr>ACCEDIENDO A MONGO-ALGUNOS COMANDOS</vt:lpstr>
      <vt:lpstr>ACCEDIENDO A MONGO-USANDO ROBO 3T</vt:lpstr>
      <vt:lpstr>ACCEDIENDO A MONGO-USANDO ROBO 3T</vt:lpstr>
      <vt:lpstr>ACCEDIENDO A MONGO-USANDO ROBO 3T</vt:lpstr>
      <vt:lpstr>ACCEDIENDO A MONGO-USANDO ROBO 3T</vt:lpstr>
      <vt:lpstr>MONGOOSE</vt:lpstr>
      <vt:lpstr>MONGOOSE</vt:lpstr>
      <vt:lpstr>ESTRUCTURA DE NUESTRO API</vt:lpstr>
      <vt:lpstr>MONGOOSE ESQUEMA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194</cp:revision>
  <dcterms:created xsi:type="dcterms:W3CDTF">2020-07-27T18:42:31Z</dcterms:created>
  <dcterms:modified xsi:type="dcterms:W3CDTF">2021-09-21T13:14:29Z</dcterms:modified>
</cp:coreProperties>
</file>