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3"/>
  </p:handoutMasterIdLst>
  <p:sldIdLst>
    <p:sldId id="256" r:id="rId2"/>
    <p:sldId id="266" r:id="rId3"/>
    <p:sldId id="267" r:id="rId4"/>
    <p:sldId id="268"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B7B"/>
    <a:srgbClr val="E72B56"/>
    <a:srgbClr val="6E6F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972AA-45AC-472B-B213-3C017F30713D}" type="datetimeFigureOut">
              <a:rPr lang="en-US" smtClean="0"/>
              <a:t>9/21/2021</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17B1-BBDC-4A62-841F-61C05ECCE087}" type="slidenum">
              <a:rPr lang="en-US" smtClean="0"/>
              <a:t>‹Nº›</a:t>
            </a:fld>
            <a:endParaRPr lang="en-US"/>
          </a:p>
        </p:txBody>
      </p:sp>
    </p:spTree>
    <p:extLst>
      <p:ext uri="{BB962C8B-B14F-4D97-AF65-F5344CB8AC3E}">
        <p14:creationId xmlns:p14="http://schemas.microsoft.com/office/powerpoint/2010/main" val="1126368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flor&#10;&#10;Descripción generada automáticamente">
            <a:extLst>
              <a:ext uri="{FF2B5EF4-FFF2-40B4-BE49-F238E27FC236}">
                <a16:creationId xmlns:a16="http://schemas.microsoft.com/office/drawing/2014/main" id="{4CECD119-D184-4269-8919-948C6F76D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811"/>
            <a:ext cx="12192000" cy="6912811"/>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7731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41526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6336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33152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9198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3287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506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05391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2644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508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21/09/2021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1069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5" name="Imagen 4" descr="Imagen que contiene flor&#10;&#10;Descripción generada automáticamente">
            <a:extLst>
              <a:ext uri="{FF2B5EF4-FFF2-40B4-BE49-F238E27FC236}">
                <a16:creationId xmlns:a16="http://schemas.microsoft.com/office/drawing/2014/main" id="{A4D1B9B5-407F-42E1-8B59-9D7D7442C3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7" y="-44281"/>
            <a:ext cx="12189393" cy="6911334"/>
          </a:xfrm>
          <a:prstGeom prst="rect">
            <a:avLst/>
          </a:prstGeom>
        </p:spPr>
      </p:pic>
    </p:spTree>
    <p:extLst>
      <p:ext uri="{BB962C8B-B14F-4D97-AF65-F5344CB8AC3E}">
        <p14:creationId xmlns:p14="http://schemas.microsoft.com/office/powerpoint/2010/main" val="3452977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persona, sostener, computadora, computer&#10;&#10;Descripción generada automáticamente">
            <a:extLst>
              <a:ext uri="{FF2B5EF4-FFF2-40B4-BE49-F238E27FC236}">
                <a16:creationId xmlns:a16="http://schemas.microsoft.com/office/drawing/2014/main" id="{6D44178F-74C1-4CFF-99F4-ED93DEEB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004"/>
            <a:ext cx="12217505" cy="6927273"/>
          </a:xfrm>
          <a:prstGeom prst="rect">
            <a:avLst/>
          </a:prstGeom>
        </p:spPr>
      </p:pic>
      <p:sp>
        <p:nvSpPr>
          <p:cNvPr id="6" name="CuadroTexto 5">
            <a:extLst>
              <a:ext uri="{FF2B5EF4-FFF2-40B4-BE49-F238E27FC236}">
                <a16:creationId xmlns:a16="http://schemas.microsoft.com/office/drawing/2014/main" id="{7345A0A7-8DAB-46D7-A403-6DD97CC4BE5A}"/>
              </a:ext>
            </a:extLst>
          </p:cNvPr>
          <p:cNvSpPr txBox="1"/>
          <p:nvPr/>
        </p:nvSpPr>
        <p:spPr>
          <a:xfrm>
            <a:off x="440341" y="2249399"/>
            <a:ext cx="4487594" cy="2739211"/>
          </a:xfrm>
          <a:prstGeom prst="rect">
            <a:avLst/>
          </a:prstGeom>
          <a:noFill/>
        </p:spPr>
        <p:txBody>
          <a:bodyPr wrap="square" rtlCol="0">
            <a:spAutoFit/>
          </a:bodyPr>
          <a:lstStyle/>
          <a:p>
            <a:pPr algn="ctr"/>
            <a:r>
              <a:rPr lang="es-CO" sz="3600" dirty="0" smtClean="0">
                <a:solidFill>
                  <a:schemeClr val="bg1"/>
                </a:solidFill>
                <a:latin typeface="Montserrat BOLD" panose="00000800000000000000" pitchFamily="2" charset="0"/>
              </a:rPr>
              <a:t>PROGRAMACIÓN AVANZADA</a:t>
            </a:r>
          </a:p>
          <a:p>
            <a:pPr algn="ctr"/>
            <a:endParaRPr lang="es-CO" sz="3600" dirty="0">
              <a:solidFill>
                <a:schemeClr val="bg1"/>
              </a:solidFill>
              <a:latin typeface="Montserrat BOLD" panose="00000800000000000000" pitchFamily="2" charset="0"/>
            </a:endParaRPr>
          </a:p>
          <a:p>
            <a:pPr algn="ctr"/>
            <a:r>
              <a:rPr lang="es-CO" sz="2800" smtClean="0">
                <a:solidFill>
                  <a:schemeClr val="bg1"/>
                </a:solidFill>
                <a:latin typeface="Montserrat BOLD" panose="00000800000000000000" pitchFamily="2" charset="0"/>
              </a:rPr>
              <a:t>Clase#9</a:t>
            </a:r>
            <a:endParaRPr lang="es-CO" sz="2800" dirty="0" smtClean="0">
              <a:solidFill>
                <a:schemeClr val="bg1"/>
              </a:solidFill>
              <a:latin typeface="Montserrat BOLD" panose="00000800000000000000" pitchFamily="2" charset="0"/>
            </a:endParaRPr>
          </a:p>
          <a:p>
            <a:pPr algn="ctr"/>
            <a:endParaRPr lang="es-CO" sz="3600"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146576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89293649"/>
              </p:ext>
            </p:extLst>
          </p:nvPr>
        </p:nvGraphicFramePr>
        <p:xfrm>
          <a:off x="1603998" y="2007742"/>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a:t>
                      </a:r>
                      <a:r>
                        <a:rPr lang="es-CO" dirty="0" smtClean="0"/>
                        <a:t>SERVIDOR</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500</a:t>
                      </a:r>
                      <a:endParaRPr lang="en-US" dirty="0"/>
                    </a:p>
                  </a:txBody>
                  <a:tcPr/>
                </a:tc>
                <a:tc>
                  <a:txBody>
                    <a:bodyPr/>
                    <a:lstStyle/>
                    <a:p>
                      <a:r>
                        <a:rPr lang="es-CO" dirty="0" smtClean="0"/>
                        <a:t>INTERNAL SERVER ERROR</a:t>
                      </a:r>
                      <a:endParaRPr lang="en-US" dirty="0"/>
                    </a:p>
                  </a:txBody>
                  <a:tcPr/>
                </a:tc>
                <a:extLst>
                  <a:ext uri="{0D108BD9-81ED-4DB2-BD59-A6C34878D82A}">
                    <a16:rowId xmlns:a16="http://schemas.microsoft.com/office/drawing/2014/main" val="3353510574"/>
                  </a:ext>
                </a:extLst>
              </a:tr>
              <a:tr h="370840">
                <a:tc>
                  <a:txBody>
                    <a:bodyPr/>
                    <a:lstStyle/>
                    <a:p>
                      <a:r>
                        <a:rPr lang="es-CO" dirty="0" smtClean="0"/>
                        <a:t>501</a:t>
                      </a:r>
                      <a:endParaRPr lang="en-US" dirty="0"/>
                    </a:p>
                  </a:txBody>
                  <a:tcPr/>
                </a:tc>
                <a:tc>
                  <a:txBody>
                    <a:bodyPr/>
                    <a:lstStyle/>
                    <a:p>
                      <a:endParaRPr lang="en-US" dirty="0"/>
                    </a:p>
                  </a:txBody>
                  <a:tcPr/>
                </a:tc>
                <a:extLst>
                  <a:ext uri="{0D108BD9-81ED-4DB2-BD59-A6C34878D82A}">
                    <a16:rowId xmlns:a16="http://schemas.microsoft.com/office/drawing/2014/main" val="4071784572"/>
                  </a:ext>
                </a:extLst>
              </a:tr>
              <a:tr h="370840">
                <a:tc>
                  <a:txBody>
                    <a:bodyPr/>
                    <a:lstStyle/>
                    <a:p>
                      <a:r>
                        <a:rPr lang="es-CO" dirty="0" smtClean="0"/>
                        <a:t>502</a:t>
                      </a:r>
                      <a:endParaRPr lang="en-US" dirty="0"/>
                    </a:p>
                  </a:txBody>
                  <a:tcPr/>
                </a:tc>
                <a:tc>
                  <a:txBody>
                    <a:bodyPr/>
                    <a:lstStyle/>
                    <a:p>
                      <a:r>
                        <a:rPr lang="es-CO" dirty="0" smtClean="0"/>
                        <a:t>BAD</a:t>
                      </a:r>
                      <a:r>
                        <a:rPr lang="es-CO" baseline="0" dirty="0" smtClean="0"/>
                        <a:t> GATEWAY</a:t>
                      </a:r>
                      <a:endParaRPr lang="en-US" dirty="0"/>
                    </a:p>
                  </a:txBody>
                  <a:tcPr/>
                </a:tc>
                <a:extLst>
                  <a:ext uri="{0D108BD9-81ED-4DB2-BD59-A6C34878D82A}">
                    <a16:rowId xmlns:a16="http://schemas.microsoft.com/office/drawing/2014/main" val="3318258725"/>
                  </a:ext>
                </a:extLst>
              </a:tr>
              <a:tr h="370840">
                <a:tc>
                  <a:txBody>
                    <a:bodyPr/>
                    <a:lstStyle/>
                    <a:p>
                      <a:r>
                        <a:rPr lang="es-CO" dirty="0" smtClean="0"/>
                        <a:t>503</a:t>
                      </a:r>
                      <a:endParaRPr lang="en-US" dirty="0"/>
                    </a:p>
                  </a:txBody>
                  <a:tcPr/>
                </a:tc>
                <a:tc>
                  <a:txBody>
                    <a:bodyPr/>
                    <a:lstStyle/>
                    <a:p>
                      <a:r>
                        <a:rPr lang="es-CO" dirty="0" smtClean="0"/>
                        <a:t>SERVICE</a:t>
                      </a:r>
                      <a:r>
                        <a:rPr lang="es-CO" baseline="0" dirty="0" smtClean="0"/>
                        <a:t> UNAVAILABLE</a:t>
                      </a:r>
                      <a:endParaRPr lang="en-US" dirty="0"/>
                    </a:p>
                  </a:txBody>
                  <a:tcPr/>
                </a:tc>
                <a:extLst>
                  <a:ext uri="{0D108BD9-81ED-4DB2-BD59-A6C34878D82A}">
                    <a16:rowId xmlns:a16="http://schemas.microsoft.com/office/drawing/2014/main" val="783780849"/>
                  </a:ext>
                </a:extLst>
              </a:tr>
              <a:tr h="370840">
                <a:tc>
                  <a:txBody>
                    <a:bodyPr/>
                    <a:lstStyle/>
                    <a:p>
                      <a:r>
                        <a:rPr lang="es-CO" dirty="0" smtClean="0"/>
                        <a:t>504</a:t>
                      </a:r>
                      <a:endParaRPr lang="en-US" dirty="0"/>
                    </a:p>
                  </a:txBody>
                  <a:tcPr/>
                </a:tc>
                <a:tc>
                  <a:txBody>
                    <a:bodyPr/>
                    <a:lstStyle/>
                    <a:p>
                      <a:r>
                        <a:rPr lang="es-CO" dirty="0" smtClean="0"/>
                        <a:t>GATEWAY</a:t>
                      </a:r>
                      <a:r>
                        <a:rPr lang="es-CO" baseline="0" dirty="0" smtClean="0"/>
                        <a:t> TIMEOUT</a:t>
                      </a:r>
                      <a:endParaRPr lang="en-US" dirty="0"/>
                    </a:p>
                  </a:txBody>
                  <a:tcPr/>
                </a:tc>
                <a:extLst>
                  <a:ext uri="{0D108BD9-81ED-4DB2-BD59-A6C34878D82A}">
                    <a16:rowId xmlns:a16="http://schemas.microsoft.com/office/drawing/2014/main" val="3673603492"/>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ERROR DEL LADO DEL SERVIDOR </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2801755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Podemos utilizar el atributo status() del parámetro respuesta para controlar nuestras respuestas: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3285880" y="2045622"/>
            <a:ext cx="4764235" cy="3457023"/>
          </a:xfrm>
          <a:prstGeom prst="rect">
            <a:avLst/>
          </a:prstGeom>
        </p:spPr>
      </p:pic>
    </p:spTree>
    <p:extLst>
      <p:ext uri="{BB962C8B-B14F-4D97-AF65-F5344CB8AC3E}">
        <p14:creationId xmlns:p14="http://schemas.microsoft.com/office/powerpoint/2010/main" val="1547812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EXPRESS-METODOS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4" name="CuadroTexto 23"/>
          <p:cNvSpPr txBox="1"/>
          <p:nvPr/>
        </p:nvSpPr>
        <p:spPr>
          <a:xfrm>
            <a:off x="396889" y="1017607"/>
            <a:ext cx="11327941" cy="646331"/>
          </a:xfrm>
          <a:prstGeom prst="rect">
            <a:avLst/>
          </a:prstGeom>
          <a:noFill/>
        </p:spPr>
        <p:txBody>
          <a:bodyPr wrap="square" rtlCol="0">
            <a:spAutoFit/>
          </a:bodyPr>
          <a:lstStyle/>
          <a:p>
            <a:r>
              <a:rPr lang="es-CO" dirty="0" smtClean="0">
                <a:solidFill>
                  <a:srgbClr val="6E6F72"/>
                </a:solidFill>
                <a:latin typeface="Montserrat Medium" panose="00000600000000000000" pitchFamily="50" charset="0"/>
              </a:rPr>
              <a:t>Continuando con el uso del paquete express, podemos codificar los 4 diferentes métodos HTTP para configurar nuestra API REST:</a:t>
            </a:r>
            <a:endParaRPr lang="en-US" dirty="0">
              <a:solidFill>
                <a:srgbClr val="6E6F72"/>
              </a:solidFill>
              <a:latin typeface="Montserrat Medium" panose="00000600000000000000" pitchFamily="50" charset="0"/>
            </a:endParaRPr>
          </a:p>
        </p:txBody>
      </p:sp>
      <p:pic>
        <p:nvPicPr>
          <p:cNvPr id="28" name="Picture 2" descr="Introducción a express js. Antes de comenzar a utilizar express se… | by  Aarón López Sos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553" y="4357978"/>
            <a:ext cx="2384277" cy="131298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stretch>
            <a:fillRect/>
          </a:stretch>
        </p:blipFill>
        <p:spPr>
          <a:xfrm>
            <a:off x="494588" y="1816283"/>
            <a:ext cx="8252033" cy="3509883"/>
          </a:xfrm>
          <a:prstGeom prst="rect">
            <a:avLst/>
          </a:prstGeom>
        </p:spPr>
      </p:pic>
    </p:spTree>
    <p:extLst>
      <p:ext uri="{BB962C8B-B14F-4D97-AF65-F5344CB8AC3E}">
        <p14:creationId xmlns:p14="http://schemas.microsoft.com/office/powerpoint/2010/main" val="3516311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EXPRESS-ENVIO DE PARAMETROS POR URL</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4" name="CuadroTexto 23"/>
          <p:cNvSpPr txBox="1"/>
          <p:nvPr/>
        </p:nvSpPr>
        <p:spPr>
          <a:xfrm>
            <a:off x="396889" y="1017607"/>
            <a:ext cx="11327941" cy="923330"/>
          </a:xfrm>
          <a:prstGeom prst="rect">
            <a:avLst/>
          </a:prstGeom>
          <a:noFill/>
        </p:spPr>
        <p:txBody>
          <a:bodyPr wrap="square" rtlCol="0">
            <a:spAutoFit/>
          </a:bodyPr>
          <a:lstStyle/>
          <a:p>
            <a:r>
              <a:rPr lang="es-CO" dirty="0" smtClean="0">
                <a:solidFill>
                  <a:srgbClr val="6E6F72"/>
                </a:solidFill>
                <a:latin typeface="Montserrat Medium" panose="00000600000000000000" pitchFamily="50" charset="0"/>
              </a:rPr>
              <a:t>Podemos utilizar el atributo petición para obtener parámetros desde la url (utilizados comúnmente en operaciones de actualización y eliminación de registros):</a:t>
            </a:r>
            <a:endParaRPr lang="en-US"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820397" y="2066791"/>
            <a:ext cx="9944100" cy="2809875"/>
          </a:xfrm>
          <a:prstGeom prst="rect">
            <a:avLst/>
          </a:prstGeom>
        </p:spPr>
      </p:pic>
      <p:cxnSp>
        <p:nvCxnSpPr>
          <p:cNvPr id="6" name="Conector recto de flecha 5"/>
          <p:cNvCxnSpPr/>
          <p:nvPr/>
        </p:nvCxnSpPr>
        <p:spPr>
          <a:xfrm>
            <a:off x="5298393" y="2632105"/>
            <a:ext cx="17091" cy="26748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Conector recto de flecha 8"/>
          <p:cNvCxnSpPr/>
          <p:nvPr/>
        </p:nvCxnSpPr>
        <p:spPr>
          <a:xfrm>
            <a:off x="3553626" y="2327687"/>
            <a:ext cx="18516" cy="275706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Rectángulo 7"/>
          <p:cNvSpPr/>
          <p:nvPr/>
        </p:nvSpPr>
        <p:spPr>
          <a:xfrm>
            <a:off x="2978789" y="5002520"/>
            <a:ext cx="1425390"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PARAMETRO</a:t>
            </a:r>
            <a:endParaRPr lang="en-US" b="1" dirty="0"/>
          </a:p>
        </p:txBody>
      </p:sp>
      <p:sp>
        <p:nvSpPr>
          <p:cNvPr id="12" name="Rectángulo 11"/>
          <p:cNvSpPr/>
          <p:nvPr/>
        </p:nvSpPr>
        <p:spPr>
          <a:xfrm>
            <a:off x="4771982" y="5306938"/>
            <a:ext cx="4320413"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Atributo params de la petición</a:t>
            </a:r>
            <a:endParaRPr lang="en-US" b="1" dirty="0"/>
          </a:p>
        </p:txBody>
      </p:sp>
    </p:spTree>
    <p:extLst>
      <p:ext uri="{BB962C8B-B14F-4D97-AF65-F5344CB8AC3E}">
        <p14:creationId xmlns:p14="http://schemas.microsoft.com/office/powerpoint/2010/main" val="1726753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EXPRESS-ENVIO DE PARAMETROS POR EL BODY</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477328"/>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Capsula de memoria: En una petición HTTP de tipo POST el cliente envía datos hacia el servidor, para ello en el cuerpo de la petición se debe configuran estos datos en un formato, siendo uno de los más común el </a:t>
            </a:r>
            <a:r>
              <a:rPr lang="en-US" b="1" dirty="0">
                <a:solidFill>
                  <a:srgbClr val="6E6F72"/>
                </a:solidFill>
                <a:latin typeface="Montserrat Medium" panose="00000600000000000000" pitchFamily="50" charset="0"/>
              </a:rPr>
              <a:t>x-www-form-</a:t>
            </a:r>
            <a:r>
              <a:rPr lang="en-US" b="1" dirty="0" err="1">
                <a:solidFill>
                  <a:srgbClr val="6E6F72"/>
                </a:solidFill>
                <a:latin typeface="Montserrat Medium" panose="00000600000000000000" pitchFamily="50" charset="0"/>
              </a:rPr>
              <a:t>urlencoded</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4" y="2484234"/>
            <a:ext cx="2940966" cy="2940966"/>
          </a:xfrm>
          <a:prstGeom prst="rect">
            <a:avLst/>
          </a:prstGeom>
        </p:spPr>
      </p:pic>
      <p:cxnSp>
        <p:nvCxnSpPr>
          <p:cNvPr id="13" name="Conector recto de flecha 12"/>
          <p:cNvCxnSpPr/>
          <p:nvPr/>
        </p:nvCxnSpPr>
        <p:spPr>
          <a:xfrm>
            <a:off x="2433949" y="3351017"/>
            <a:ext cx="207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4510577" y="3038232"/>
            <a:ext cx="3079689" cy="646331"/>
          </a:xfrm>
          <a:prstGeom prst="rect">
            <a:avLst/>
          </a:prstGeom>
        </p:spPr>
        <p:txBody>
          <a:bodyPr wrap="none">
            <a:spAutoFit/>
          </a:bodyPr>
          <a:lstStyle/>
          <a:p>
            <a:pPr algn="just"/>
            <a:r>
              <a:rPr lang="en-US" b="1" dirty="0" err="1" smtClean="0">
                <a:solidFill>
                  <a:srgbClr val="6E6F72"/>
                </a:solidFill>
                <a:latin typeface="Montserrat Medium" panose="00000600000000000000" pitchFamily="50" charset="0"/>
              </a:rPr>
              <a:t>Datos</a:t>
            </a:r>
            <a:r>
              <a:rPr lang="en-US" b="1" dirty="0" smtClean="0">
                <a:solidFill>
                  <a:srgbClr val="6E6F72"/>
                </a:solidFill>
                <a:latin typeface="Montserrat Medium" panose="00000600000000000000" pitchFamily="50" charset="0"/>
              </a:rPr>
              <a:t> </a:t>
            </a:r>
            <a:r>
              <a:rPr lang="en-US" b="1" dirty="0" err="1" smtClean="0">
                <a:solidFill>
                  <a:srgbClr val="6E6F72"/>
                </a:solidFill>
                <a:latin typeface="Montserrat Medium" panose="00000600000000000000" pitchFamily="50" charset="0"/>
              </a:rPr>
              <a:t>en</a:t>
            </a:r>
            <a:r>
              <a:rPr lang="en-US" b="1" dirty="0" smtClean="0">
                <a:solidFill>
                  <a:srgbClr val="6E6F72"/>
                </a:solidFill>
                <a:latin typeface="Montserrat Medium" panose="00000600000000000000" pitchFamily="50" charset="0"/>
              </a:rPr>
              <a:t> </a:t>
            </a:r>
            <a:r>
              <a:rPr lang="en-US" b="1" dirty="0" err="1" smtClean="0">
                <a:solidFill>
                  <a:srgbClr val="6E6F72"/>
                </a:solidFill>
                <a:latin typeface="Montserrat Medium" panose="00000600000000000000" pitchFamily="50" charset="0"/>
              </a:rPr>
              <a:t>formato</a:t>
            </a:r>
            <a:r>
              <a:rPr lang="en-US" b="1" dirty="0" smtClean="0">
                <a:solidFill>
                  <a:srgbClr val="6E6F72"/>
                </a:solidFill>
                <a:latin typeface="Montserrat Medium" panose="00000600000000000000" pitchFamily="50" charset="0"/>
              </a:rPr>
              <a:t> </a:t>
            </a:r>
          </a:p>
          <a:p>
            <a:pPr algn="just"/>
            <a:r>
              <a:rPr lang="en-US" b="1" dirty="0" smtClean="0">
                <a:solidFill>
                  <a:srgbClr val="6E6F72"/>
                </a:solidFill>
                <a:latin typeface="Montserrat Medium" panose="00000600000000000000" pitchFamily="50" charset="0"/>
              </a:rPr>
              <a:t>x-www-form-</a:t>
            </a:r>
            <a:r>
              <a:rPr lang="en-US" b="1" dirty="0" err="1" smtClean="0">
                <a:solidFill>
                  <a:srgbClr val="6E6F72"/>
                </a:solidFill>
                <a:latin typeface="Montserrat Medium" panose="00000600000000000000" pitchFamily="50" charset="0"/>
              </a:rPr>
              <a:t>urlencoded</a:t>
            </a:r>
            <a:endParaRPr lang="en-US" b="1" dirty="0">
              <a:solidFill>
                <a:srgbClr val="6E6F72"/>
              </a:solidFill>
              <a:latin typeface="Montserrat Medium" panose="00000600000000000000" pitchFamily="50" charset="0"/>
            </a:endParaRPr>
          </a:p>
        </p:txBody>
      </p:sp>
      <p:sp>
        <p:nvSpPr>
          <p:cNvPr id="15" name="Rectángulo 14"/>
          <p:cNvSpPr/>
          <p:nvPr/>
        </p:nvSpPr>
        <p:spPr>
          <a:xfrm>
            <a:off x="4426721" y="3954717"/>
            <a:ext cx="3434195" cy="923330"/>
          </a:xfrm>
          <a:prstGeom prst="rect">
            <a:avLst/>
          </a:prstGeom>
          <a:ln w="3175">
            <a:solidFill>
              <a:schemeClr val="tx1"/>
            </a:solidFill>
          </a:ln>
        </p:spPr>
        <p:txBody>
          <a:bodyPr wrap="square">
            <a:spAutoFit/>
          </a:bodyPr>
          <a:lstStyle/>
          <a:p>
            <a:r>
              <a:rPr lang="en-US" dirty="0">
                <a:latin typeface="Consolas" panose="020B0609020204030204" pitchFamily="49" charset="0"/>
              </a:rPr>
              <a:t>"Content-Type": 'application/x-www-form-</a:t>
            </a:r>
            <a:r>
              <a:rPr lang="en-US" dirty="0" err="1">
                <a:latin typeface="Consolas" panose="020B0609020204030204" pitchFamily="49" charset="0"/>
              </a:rPr>
              <a:t>urlencoded</a:t>
            </a: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3858881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EXPRESS-PAQUETE BODY-PARSER</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Body-</a:t>
            </a:r>
            <a:r>
              <a:rPr lang="es-CO" dirty="0" err="1" smtClean="0">
                <a:solidFill>
                  <a:srgbClr val="6E6F72"/>
                </a:solidFill>
                <a:latin typeface="Montserrat Medium" panose="00000600000000000000" pitchFamily="50" charset="0"/>
              </a:rPr>
              <a:t>parser</a:t>
            </a:r>
            <a:r>
              <a:rPr lang="es-CO" dirty="0" smtClean="0">
                <a:solidFill>
                  <a:srgbClr val="6E6F72"/>
                </a:solidFill>
                <a:latin typeface="Montserrat Medium" panose="00000600000000000000" pitchFamily="50" charset="0"/>
              </a:rPr>
              <a:t> es un paquete, que nos permitirá capturar parámetros que hayan sido enviados hacia el API REST en el body de la petición</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3" name="Imagen 2"/>
          <p:cNvPicPr>
            <a:picLocks noChangeAspect="1"/>
          </p:cNvPicPr>
          <p:nvPr/>
        </p:nvPicPr>
        <p:blipFill>
          <a:blip r:embed="rId2"/>
          <a:stretch>
            <a:fillRect/>
          </a:stretch>
        </p:blipFill>
        <p:spPr>
          <a:xfrm>
            <a:off x="410198" y="2589261"/>
            <a:ext cx="5623133" cy="2385953"/>
          </a:xfrm>
          <a:prstGeom prst="rect">
            <a:avLst/>
          </a:prstGeom>
          <a:ln w="3175">
            <a:solidFill>
              <a:schemeClr val="tx1"/>
            </a:solidFill>
          </a:ln>
        </p:spPr>
      </p:pic>
      <p:pic>
        <p:nvPicPr>
          <p:cNvPr id="5" name="Imagen 4"/>
          <p:cNvPicPr>
            <a:picLocks noChangeAspect="1"/>
          </p:cNvPicPr>
          <p:nvPr/>
        </p:nvPicPr>
        <p:blipFill>
          <a:blip r:embed="rId3"/>
          <a:stretch>
            <a:fillRect/>
          </a:stretch>
        </p:blipFill>
        <p:spPr>
          <a:xfrm>
            <a:off x="6512017" y="3949359"/>
            <a:ext cx="4641346" cy="600075"/>
          </a:xfrm>
          <a:prstGeom prst="rect">
            <a:avLst/>
          </a:prstGeom>
          <a:ln w="3175">
            <a:solidFill>
              <a:schemeClr val="tx1"/>
            </a:solidFill>
          </a:ln>
        </p:spPr>
      </p:pic>
      <p:sp>
        <p:nvSpPr>
          <p:cNvPr id="6" name="Rectángulo 5"/>
          <p:cNvSpPr/>
          <p:nvPr/>
        </p:nvSpPr>
        <p:spPr>
          <a:xfrm>
            <a:off x="6512017" y="3412905"/>
            <a:ext cx="3355406" cy="369332"/>
          </a:xfrm>
          <a:prstGeom prst="rect">
            <a:avLst/>
          </a:prstGeom>
        </p:spPr>
        <p:txBody>
          <a:bodyPr wrap="none">
            <a:spAutoFit/>
          </a:bodyPr>
          <a:lstStyle/>
          <a:p>
            <a:pPr algn="just"/>
            <a:r>
              <a:rPr lang="es-ES" b="1" dirty="0">
                <a:solidFill>
                  <a:srgbClr val="6E6F72"/>
                </a:solidFill>
                <a:latin typeface="Montserrat Medium" panose="00000600000000000000" pitchFamily="50" charset="0"/>
              </a:rPr>
              <a:t>Comando de instalación:</a:t>
            </a:r>
          </a:p>
        </p:txBody>
      </p:sp>
    </p:spTree>
    <p:extLst>
      <p:ext uri="{BB962C8B-B14F-4D97-AF65-F5344CB8AC3E}">
        <p14:creationId xmlns:p14="http://schemas.microsoft.com/office/powerpoint/2010/main" val="162632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EXPRESS-PAQUETE BODY-PARSER</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Una vez instalado el paquete podemos capturar información enviada por el cuerpo de la petición:</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1616534" y="2346315"/>
            <a:ext cx="8867775" cy="1924050"/>
          </a:xfrm>
          <a:prstGeom prst="rect">
            <a:avLst/>
          </a:prstGeom>
        </p:spPr>
      </p:pic>
      <p:cxnSp>
        <p:nvCxnSpPr>
          <p:cNvPr id="8" name="Conector recto de flecha 7"/>
          <p:cNvCxnSpPr/>
          <p:nvPr/>
        </p:nvCxnSpPr>
        <p:spPr>
          <a:xfrm>
            <a:off x="4888194" y="2932948"/>
            <a:ext cx="17091" cy="26748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 name="Rectángulo 8"/>
          <p:cNvSpPr/>
          <p:nvPr/>
        </p:nvSpPr>
        <p:spPr>
          <a:xfrm>
            <a:off x="3935740" y="5600975"/>
            <a:ext cx="2114681"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DATOS ENVIADOS</a:t>
            </a:r>
            <a:endParaRPr lang="en-US" b="1" dirty="0"/>
          </a:p>
        </p:txBody>
      </p:sp>
    </p:spTree>
    <p:extLst>
      <p:ext uri="{BB962C8B-B14F-4D97-AF65-F5344CB8AC3E}">
        <p14:creationId xmlns:p14="http://schemas.microsoft.com/office/powerpoint/2010/main" val="2554982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920198882"/>
              </p:ext>
            </p:extLst>
          </p:nvPr>
        </p:nvGraphicFramePr>
        <p:xfrm>
          <a:off x="1603998" y="2095665"/>
          <a:ext cx="8128000" cy="29667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EXITO</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200</a:t>
                      </a:r>
                      <a:endParaRPr lang="en-US" dirty="0"/>
                    </a:p>
                  </a:txBody>
                  <a:tcPr/>
                </a:tc>
                <a:tc>
                  <a:txBody>
                    <a:bodyPr/>
                    <a:lstStyle/>
                    <a:p>
                      <a:r>
                        <a:rPr lang="es-CO" dirty="0" smtClean="0"/>
                        <a:t>OK</a:t>
                      </a:r>
                      <a:endParaRPr lang="en-US" dirty="0"/>
                    </a:p>
                  </a:txBody>
                  <a:tcPr/>
                </a:tc>
                <a:extLst>
                  <a:ext uri="{0D108BD9-81ED-4DB2-BD59-A6C34878D82A}">
                    <a16:rowId xmlns:a16="http://schemas.microsoft.com/office/drawing/2014/main" val="3353510574"/>
                  </a:ext>
                </a:extLst>
              </a:tr>
              <a:tr h="370840">
                <a:tc>
                  <a:txBody>
                    <a:bodyPr/>
                    <a:lstStyle/>
                    <a:p>
                      <a:r>
                        <a:rPr lang="es-CO" dirty="0" smtClean="0"/>
                        <a:t>201</a:t>
                      </a:r>
                      <a:endParaRPr lang="en-US" dirty="0"/>
                    </a:p>
                  </a:txBody>
                  <a:tcPr/>
                </a:tc>
                <a:tc>
                  <a:txBody>
                    <a:bodyPr/>
                    <a:lstStyle/>
                    <a:p>
                      <a:r>
                        <a:rPr lang="es-CO" dirty="0" smtClean="0"/>
                        <a:t>CREATED</a:t>
                      </a:r>
                      <a:endParaRPr lang="en-US" dirty="0"/>
                    </a:p>
                  </a:txBody>
                  <a:tcPr/>
                </a:tc>
                <a:extLst>
                  <a:ext uri="{0D108BD9-81ED-4DB2-BD59-A6C34878D82A}">
                    <a16:rowId xmlns:a16="http://schemas.microsoft.com/office/drawing/2014/main" val="4071784572"/>
                  </a:ext>
                </a:extLst>
              </a:tr>
              <a:tr h="370840">
                <a:tc>
                  <a:txBody>
                    <a:bodyPr/>
                    <a:lstStyle/>
                    <a:p>
                      <a:r>
                        <a:rPr lang="es-CO" dirty="0" smtClean="0"/>
                        <a:t>202</a:t>
                      </a:r>
                      <a:endParaRPr lang="en-US" dirty="0"/>
                    </a:p>
                  </a:txBody>
                  <a:tcPr/>
                </a:tc>
                <a:tc>
                  <a:txBody>
                    <a:bodyPr/>
                    <a:lstStyle/>
                    <a:p>
                      <a:r>
                        <a:rPr lang="es-CO" dirty="0" smtClean="0"/>
                        <a:t>ACCEPTED</a:t>
                      </a:r>
                      <a:endParaRPr lang="en-US" dirty="0"/>
                    </a:p>
                  </a:txBody>
                  <a:tcPr/>
                </a:tc>
                <a:extLst>
                  <a:ext uri="{0D108BD9-81ED-4DB2-BD59-A6C34878D82A}">
                    <a16:rowId xmlns:a16="http://schemas.microsoft.com/office/drawing/2014/main" val="3318258725"/>
                  </a:ext>
                </a:extLst>
              </a:tr>
              <a:tr h="370840">
                <a:tc>
                  <a:txBody>
                    <a:bodyPr/>
                    <a:lstStyle/>
                    <a:p>
                      <a:r>
                        <a:rPr lang="es-CO" dirty="0" smtClean="0"/>
                        <a:t>203</a:t>
                      </a:r>
                      <a:endParaRPr lang="en-US" dirty="0"/>
                    </a:p>
                  </a:txBody>
                  <a:tcPr/>
                </a:tc>
                <a:tc>
                  <a:txBody>
                    <a:bodyPr/>
                    <a:lstStyle/>
                    <a:p>
                      <a:r>
                        <a:rPr lang="es-CO" dirty="0" smtClean="0"/>
                        <a:t>NON-AUTHORITATIVE</a:t>
                      </a:r>
                      <a:r>
                        <a:rPr lang="es-CO" baseline="0" dirty="0" smtClean="0"/>
                        <a:t> INFORMATION</a:t>
                      </a:r>
                      <a:endParaRPr lang="en-US" dirty="0"/>
                    </a:p>
                  </a:txBody>
                  <a:tcPr/>
                </a:tc>
                <a:extLst>
                  <a:ext uri="{0D108BD9-81ED-4DB2-BD59-A6C34878D82A}">
                    <a16:rowId xmlns:a16="http://schemas.microsoft.com/office/drawing/2014/main" val="783780849"/>
                  </a:ext>
                </a:extLst>
              </a:tr>
              <a:tr h="370840">
                <a:tc>
                  <a:txBody>
                    <a:bodyPr/>
                    <a:lstStyle/>
                    <a:p>
                      <a:r>
                        <a:rPr lang="es-CO" dirty="0" smtClean="0"/>
                        <a:t>204</a:t>
                      </a:r>
                      <a:endParaRPr lang="en-US" dirty="0"/>
                    </a:p>
                  </a:txBody>
                  <a:tcPr/>
                </a:tc>
                <a:tc>
                  <a:txBody>
                    <a:bodyPr/>
                    <a:lstStyle/>
                    <a:p>
                      <a:r>
                        <a:rPr lang="es-CO" dirty="0" smtClean="0"/>
                        <a:t>NO CONTENT</a:t>
                      </a:r>
                      <a:endParaRPr lang="en-US" dirty="0"/>
                    </a:p>
                  </a:txBody>
                  <a:tcPr/>
                </a:tc>
                <a:extLst>
                  <a:ext uri="{0D108BD9-81ED-4DB2-BD59-A6C34878D82A}">
                    <a16:rowId xmlns:a16="http://schemas.microsoft.com/office/drawing/2014/main" val="3673603492"/>
                  </a:ext>
                </a:extLst>
              </a:tr>
              <a:tr h="370840">
                <a:tc>
                  <a:txBody>
                    <a:bodyPr/>
                    <a:lstStyle/>
                    <a:p>
                      <a:r>
                        <a:rPr lang="es-CO" dirty="0" smtClean="0"/>
                        <a:t>205</a:t>
                      </a:r>
                      <a:endParaRPr lang="en-US" dirty="0"/>
                    </a:p>
                  </a:txBody>
                  <a:tcPr/>
                </a:tc>
                <a:tc>
                  <a:txBody>
                    <a:bodyPr/>
                    <a:lstStyle/>
                    <a:p>
                      <a:r>
                        <a:rPr lang="es-CO" dirty="0" smtClean="0"/>
                        <a:t>RESET CONTENT </a:t>
                      </a:r>
                      <a:endParaRPr lang="en-US" dirty="0"/>
                    </a:p>
                  </a:txBody>
                  <a:tcPr/>
                </a:tc>
                <a:extLst>
                  <a:ext uri="{0D108BD9-81ED-4DB2-BD59-A6C34878D82A}">
                    <a16:rowId xmlns:a16="http://schemas.microsoft.com/office/drawing/2014/main" val="4029545656"/>
                  </a:ext>
                </a:extLst>
              </a:tr>
              <a:tr h="370840">
                <a:tc>
                  <a:txBody>
                    <a:bodyPr/>
                    <a:lstStyle/>
                    <a:p>
                      <a:r>
                        <a:rPr lang="es-CO" dirty="0" smtClean="0"/>
                        <a:t>206</a:t>
                      </a:r>
                      <a:endParaRPr lang="en-US" dirty="0"/>
                    </a:p>
                  </a:txBody>
                  <a:tcPr/>
                </a:tc>
                <a:tc>
                  <a:txBody>
                    <a:bodyPr/>
                    <a:lstStyle/>
                    <a:p>
                      <a:r>
                        <a:rPr lang="es-CO" dirty="0" smtClean="0"/>
                        <a:t>PARTIAL CONTENT</a:t>
                      </a:r>
                      <a:endParaRPr lang="en-US" dirty="0"/>
                    </a:p>
                  </a:txBody>
                  <a:tcPr/>
                </a:tc>
                <a:extLst>
                  <a:ext uri="{0D108BD9-81ED-4DB2-BD59-A6C34878D82A}">
                    <a16:rowId xmlns:a16="http://schemas.microsoft.com/office/drawing/2014/main" val="4225229835"/>
                  </a:ext>
                </a:extLst>
              </a:tr>
            </a:tbl>
          </a:graphicData>
        </a:graphic>
      </p:graphicFrame>
    </p:spTree>
    <p:extLst>
      <p:ext uri="{BB962C8B-B14F-4D97-AF65-F5344CB8AC3E}">
        <p14:creationId xmlns:p14="http://schemas.microsoft.com/office/powerpoint/2010/main" val="28792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830937406"/>
              </p:ext>
            </p:extLst>
          </p:nvPr>
        </p:nvGraphicFramePr>
        <p:xfrm>
          <a:off x="1603998" y="2007742"/>
          <a:ext cx="8128000" cy="259588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REDIRECCIÓN</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300</a:t>
                      </a:r>
                      <a:endParaRPr lang="en-US" dirty="0"/>
                    </a:p>
                  </a:txBody>
                  <a:tcPr/>
                </a:tc>
                <a:tc>
                  <a:txBody>
                    <a:bodyPr/>
                    <a:lstStyle/>
                    <a:p>
                      <a:r>
                        <a:rPr lang="es-CO" dirty="0" smtClean="0"/>
                        <a:t>MULTIPLE CHOICES</a:t>
                      </a:r>
                      <a:endParaRPr lang="en-US" dirty="0"/>
                    </a:p>
                  </a:txBody>
                  <a:tcPr/>
                </a:tc>
                <a:extLst>
                  <a:ext uri="{0D108BD9-81ED-4DB2-BD59-A6C34878D82A}">
                    <a16:rowId xmlns:a16="http://schemas.microsoft.com/office/drawing/2014/main" val="3353510574"/>
                  </a:ext>
                </a:extLst>
              </a:tr>
              <a:tr h="370840">
                <a:tc>
                  <a:txBody>
                    <a:bodyPr/>
                    <a:lstStyle/>
                    <a:p>
                      <a:r>
                        <a:rPr lang="es-CO" dirty="0" smtClean="0"/>
                        <a:t>301</a:t>
                      </a:r>
                      <a:endParaRPr lang="en-US" dirty="0"/>
                    </a:p>
                  </a:txBody>
                  <a:tcPr/>
                </a:tc>
                <a:tc>
                  <a:txBody>
                    <a:bodyPr/>
                    <a:lstStyle/>
                    <a:p>
                      <a:r>
                        <a:rPr lang="es-CO" dirty="0" smtClean="0"/>
                        <a:t>MOVED</a:t>
                      </a:r>
                      <a:r>
                        <a:rPr lang="es-CO" baseline="0" dirty="0" smtClean="0"/>
                        <a:t> PERMANENTLY</a:t>
                      </a:r>
                      <a:endParaRPr lang="en-US" dirty="0"/>
                    </a:p>
                  </a:txBody>
                  <a:tcPr/>
                </a:tc>
                <a:extLst>
                  <a:ext uri="{0D108BD9-81ED-4DB2-BD59-A6C34878D82A}">
                    <a16:rowId xmlns:a16="http://schemas.microsoft.com/office/drawing/2014/main" val="4071784572"/>
                  </a:ext>
                </a:extLst>
              </a:tr>
              <a:tr h="370840">
                <a:tc>
                  <a:txBody>
                    <a:bodyPr/>
                    <a:lstStyle/>
                    <a:p>
                      <a:r>
                        <a:rPr lang="es-CO" dirty="0" smtClean="0"/>
                        <a:t>302</a:t>
                      </a:r>
                      <a:endParaRPr lang="en-US" dirty="0"/>
                    </a:p>
                  </a:txBody>
                  <a:tcPr/>
                </a:tc>
                <a:tc>
                  <a:txBody>
                    <a:bodyPr/>
                    <a:lstStyle/>
                    <a:p>
                      <a:r>
                        <a:rPr lang="es-CO" dirty="0" smtClean="0"/>
                        <a:t>FOUND</a:t>
                      </a:r>
                      <a:endParaRPr lang="en-US" dirty="0"/>
                    </a:p>
                  </a:txBody>
                  <a:tcPr/>
                </a:tc>
                <a:extLst>
                  <a:ext uri="{0D108BD9-81ED-4DB2-BD59-A6C34878D82A}">
                    <a16:rowId xmlns:a16="http://schemas.microsoft.com/office/drawing/2014/main" val="3318258725"/>
                  </a:ext>
                </a:extLst>
              </a:tr>
              <a:tr h="370840">
                <a:tc>
                  <a:txBody>
                    <a:bodyPr/>
                    <a:lstStyle/>
                    <a:p>
                      <a:r>
                        <a:rPr lang="es-CO" dirty="0" smtClean="0"/>
                        <a:t>303</a:t>
                      </a:r>
                      <a:endParaRPr lang="en-US" dirty="0"/>
                    </a:p>
                  </a:txBody>
                  <a:tcPr/>
                </a:tc>
                <a:tc>
                  <a:txBody>
                    <a:bodyPr/>
                    <a:lstStyle/>
                    <a:p>
                      <a:r>
                        <a:rPr lang="es-CO" dirty="0" smtClean="0"/>
                        <a:t>SEE OTHER</a:t>
                      </a:r>
                      <a:endParaRPr lang="en-US" dirty="0"/>
                    </a:p>
                  </a:txBody>
                  <a:tcPr/>
                </a:tc>
                <a:extLst>
                  <a:ext uri="{0D108BD9-81ED-4DB2-BD59-A6C34878D82A}">
                    <a16:rowId xmlns:a16="http://schemas.microsoft.com/office/drawing/2014/main" val="783780849"/>
                  </a:ext>
                </a:extLst>
              </a:tr>
              <a:tr h="370840">
                <a:tc>
                  <a:txBody>
                    <a:bodyPr/>
                    <a:lstStyle/>
                    <a:p>
                      <a:r>
                        <a:rPr lang="es-CO" dirty="0" smtClean="0"/>
                        <a:t>304</a:t>
                      </a:r>
                      <a:endParaRPr lang="en-US" dirty="0"/>
                    </a:p>
                  </a:txBody>
                  <a:tcPr/>
                </a:tc>
                <a:tc>
                  <a:txBody>
                    <a:bodyPr/>
                    <a:lstStyle/>
                    <a:p>
                      <a:r>
                        <a:rPr lang="es-CO" dirty="0" smtClean="0"/>
                        <a:t>NOT</a:t>
                      </a:r>
                      <a:r>
                        <a:rPr lang="es-CO" baseline="0" dirty="0" smtClean="0"/>
                        <a:t> MODIFIED</a:t>
                      </a:r>
                      <a:endParaRPr lang="en-US" dirty="0"/>
                    </a:p>
                  </a:txBody>
                  <a:tcPr/>
                </a:tc>
                <a:extLst>
                  <a:ext uri="{0D108BD9-81ED-4DB2-BD59-A6C34878D82A}">
                    <a16:rowId xmlns:a16="http://schemas.microsoft.com/office/drawing/2014/main" val="3673603492"/>
                  </a:ext>
                </a:extLst>
              </a:tr>
              <a:tr h="370840">
                <a:tc>
                  <a:txBody>
                    <a:bodyPr/>
                    <a:lstStyle/>
                    <a:p>
                      <a:r>
                        <a:rPr lang="es-CO" dirty="0" smtClean="0"/>
                        <a:t>305</a:t>
                      </a:r>
                      <a:endParaRPr lang="en-US" dirty="0"/>
                    </a:p>
                  </a:txBody>
                  <a:tcPr/>
                </a:tc>
                <a:tc>
                  <a:txBody>
                    <a:bodyPr/>
                    <a:lstStyle/>
                    <a:p>
                      <a:r>
                        <a:rPr lang="es-CO" dirty="0" smtClean="0"/>
                        <a:t>USE</a:t>
                      </a:r>
                      <a:r>
                        <a:rPr lang="es-CO" baseline="0" dirty="0" smtClean="0"/>
                        <a:t> PROXY</a:t>
                      </a:r>
                      <a:r>
                        <a:rPr lang="es-CO" dirty="0" smtClean="0"/>
                        <a:t> </a:t>
                      </a:r>
                      <a:endParaRPr lang="en-US" dirty="0"/>
                    </a:p>
                  </a:txBody>
                  <a:tcPr/>
                </a:tc>
                <a:extLst>
                  <a:ext uri="{0D108BD9-81ED-4DB2-BD59-A6C34878D82A}">
                    <a16:rowId xmlns:a16="http://schemas.microsoft.com/office/drawing/2014/main" val="4029545656"/>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El </a:t>
            </a:r>
            <a:r>
              <a:rPr lang="es-ES" b="1" dirty="0">
                <a:solidFill>
                  <a:srgbClr val="6E6F72"/>
                </a:solidFill>
                <a:latin typeface="Montserrat Medium" panose="00000600000000000000" pitchFamily="50" charset="0"/>
              </a:rPr>
              <a:t>cliente ha de tomar una acción adicional para completar el </a:t>
            </a:r>
            <a:r>
              <a:rPr lang="es-ES" b="1" dirty="0" err="1">
                <a:solidFill>
                  <a:srgbClr val="6E6F72"/>
                </a:solidFill>
                <a:latin typeface="Montserrat Medium" panose="00000600000000000000" pitchFamily="50" charset="0"/>
              </a:rPr>
              <a:t>request</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197004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491006741"/>
              </p:ext>
            </p:extLst>
          </p:nvPr>
        </p:nvGraphicFramePr>
        <p:xfrm>
          <a:off x="1603998" y="2007742"/>
          <a:ext cx="8128000" cy="222504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a:t>
                      </a:r>
                      <a:r>
                        <a:rPr lang="es-CO" dirty="0" smtClean="0"/>
                        <a:t>USUARIO</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400</a:t>
                      </a:r>
                      <a:endParaRPr lang="en-US" dirty="0"/>
                    </a:p>
                  </a:txBody>
                  <a:tcPr/>
                </a:tc>
                <a:tc>
                  <a:txBody>
                    <a:bodyPr/>
                    <a:lstStyle/>
                    <a:p>
                      <a:r>
                        <a:rPr lang="es-CO" dirty="0" smtClean="0"/>
                        <a:t>BAD</a:t>
                      </a:r>
                      <a:r>
                        <a:rPr lang="es-CO" baseline="0" dirty="0" smtClean="0"/>
                        <a:t> REQUEST</a:t>
                      </a:r>
                      <a:endParaRPr lang="en-US" dirty="0"/>
                    </a:p>
                  </a:txBody>
                  <a:tcPr/>
                </a:tc>
                <a:extLst>
                  <a:ext uri="{0D108BD9-81ED-4DB2-BD59-A6C34878D82A}">
                    <a16:rowId xmlns:a16="http://schemas.microsoft.com/office/drawing/2014/main" val="3353510574"/>
                  </a:ext>
                </a:extLst>
              </a:tr>
              <a:tr h="370840">
                <a:tc>
                  <a:txBody>
                    <a:bodyPr/>
                    <a:lstStyle/>
                    <a:p>
                      <a:r>
                        <a:rPr lang="es-CO" dirty="0" smtClean="0"/>
                        <a:t>401</a:t>
                      </a:r>
                      <a:endParaRPr lang="en-US" dirty="0"/>
                    </a:p>
                  </a:txBody>
                  <a:tcPr/>
                </a:tc>
                <a:tc>
                  <a:txBody>
                    <a:bodyPr/>
                    <a:lstStyle/>
                    <a:p>
                      <a:r>
                        <a:rPr lang="es-CO" dirty="0" smtClean="0"/>
                        <a:t>UNAUTHORIZED</a:t>
                      </a:r>
                      <a:endParaRPr lang="en-US" dirty="0"/>
                    </a:p>
                  </a:txBody>
                  <a:tcPr/>
                </a:tc>
                <a:extLst>
                  <a:ext uri="{0D108BD9-81ED-4DB2-BD59-A6C34878D82A}">
                    <a16:rowId xmlns:a16="http://schemas.microsoft.com/office/drawing/2014/main" val="4071784572"/>
                  </a:ext>
                </a:extLst>
              </a:tr>
              <a:tr h="370840">
                <a:tc>
                  <a:txBody>
                    <a:bodyPr/>
                    <a:lstStyle/>
                    <a:p>
                      <a:r>
                        <a:rPr lang="es-CO" dirty="0" smtClean="0"/>
                        <a:t>402</a:t>
                      </a:r>
                      <a:endParaRPr lang="en-US" dirty="0"/>
                    </a:p>
                  </a:txBody>
                  <a:tcPr/>
                </a:tc>
                <a:tc>
                  <a:txBody>
                    <a:bodyPr/>
                    <a:lstStyle/>
                    <a:p>
                      <a:r>
                        <a:rPr lang="es-CO" dirty="0" smtClean="0"/>
                        <a:t>PAYMENT</a:t>
                      </a:r>
                      <a:r>
                        <a:rPr lang="es-CO" baseline="0" dirty="0" smtClean="0"/>
                        <a:t> REQUIRED</a:t>
                      </a:r>
                      <a:endParaRPr lang="en-US" dirty="0"/>
                    </a:p>
                  </a:txBody>
                  <a:tcPr/>
                </a:tc>
                <a:extLst>
                  <a:ext uri="{0D108BD9-81ED-4DB2-BD59-A6C34878D82A}">
                    <a16:rowId xmlns:a16="http://schemas.microsoft.com/office/drawing/2014/main" val="3318258725"/>
                  </a:ext>
                </a:extLst>
              </a:tr>
              <a:tr h="370840">
                <a:tc>
                  <a:txBody>
                    <a:bodyPr/>
                    <a:lstStyle/>
                    <a:p>
                      <a:r>
                        <a:rPr lang="es-CO" dirty="0" smtClean="0"/>
                        <a:t>403</a:t>
                      </a:r>
                      <a:endParaRPr lang="en-US" dirty="0"/>
                    </a:p>
                  </a:txBody>
                  <a:tcPr/>
                </a:tc>
                <a:tc>
                  <a:txBody>
                    <a:bodyPr/>
                    <a:lstStyle/>
                    <a:p>
                      <a:r>
                        <a:rPr lang="es-CO" dirty="0" smtClean="0"/>
                        <a:t>FORBIDEN</a:t>
                      </a:r>
                      <a:endParaRPr lang="en-US" dirty="0"/>
                    </a:p>
                  </a:txBody>
                  <a:tcPr/>
                </a:tc>
                <a:extLst>
                  <a:ext uri="{0D108BD9-81ED-4DB2-BD59-A6C34878D82A}">
                    <a16:rowId xmlns:a16="http://schemas.microsoft.com/office/drawing/2014/main" val="783780849"/>
                  </a:ext>
                </a:extLst>
              </a:tr>
              <a:tr h="370840">
                <a:tc>
                  <a:txBody>
                    <a:bodyPr/>
                    <a:lstStyle/>
                    <a:p>
                      <a:r>
                        <a:rPr lang="es-CO" dirty="0" smtClean="0"/>
                        <a:t>404</a:t>
                      </a:r>
                      <a:endParaRPr lang="en-US" dirty="0"/>
                    </a:p>
                  </a:txBody>
                  <a:tcPr/>
                </a:tc>
                <a:tc>
                  <a:txBody>
                    <a:bodyPr/>
                    <a:lstStyle/>
                    <a:p>
                      <a:r>
                        <a:rPr lang="es-CO" dirty="0" smtClean="0"/>
                        <a:t>NOT</a:t>
                      </a:r>
                      <a:r>
                        <a:rPr lang="es-CO" baseline="0" dirty="0" smtClean="0"/>
                        <a:t> FOUND</a:t>
                      </a:r>
                      <a:endParaRPr lang="en-US" dirty="0"/>
                    </a:p>
                  </a:txBody>
                  <a:tcPr/>
                </a:tc>
                <a:extLst>
                  <a:ext uri="{0D108BD9-81ED-4DB2-BD59-A6C34878D82A}">
                    <a16:rowId xmlns:a16="http://schemas.microsoft.com/office/drawing/2014/main" val="3673603492"/>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ERROR DEL LADO DEL CLIENTE (EL SERVIDOR NO ENTIENDE LA PETICIÓN)</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350712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2060</TotalTime>
  <Words>406</Words>
  <Application>Microsoft Office PowerPoint</Application>
  <PresentationFormat>Panorámica</PresentationFormat>
  <Paragraphs>98</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Consolas</vt:lpstr>
      <vt:lpstr>Montserrat BOLD</vt:lpstr>
      <vt:lpstr>Montserrat Medium</vt:lpstr>
      <vt:lpstr>Tema de Office</vt:lpstr>
      <vt:lpstr>Presentación de PowerPoint</vt:lpstr>
      <vt:lpstr>USO DE EXPRESS-METODOS HTTP </vt:lpstr>
      <vt:lpstr>USO DE EXPRESS-ENVIO DE PARAMETROS POR URL </vt:lpstr>
      <vt:lpstr>USO DE EXPRESS-ENVIO DE PARAMETROS POR EL BODY </vt:lpstr>
      <vt:lpstr>USO DE EXPRESS-PAQUETE BODY-PARSER </vt:lpstr>
      <vt:lpstr>USO DE EXPRESS-PAQUETE BODY-PARSER </vt:lpstr>
      <vt:lpstr>USO DE EXPRESS-CODIGOS DE RESPUESTA HTTP </vt:lpstr>
      <vt:lpstr>USO DE EXPRESS-CODIGOS DE RESPUESTA HTTP </vt:lpstr>
      <vt:lpstr>USO DE EXPRESS-CODIGOS DE RESPUESTA HTTP </vt:lpstr>
      <vt:lpstr>USO DE EXPRESS-CODIGOS DE RESPUESTA HTTP </vt:lpstr>
      <vt:lpstr>USO DE EXPRESS-CODIGOS DE RESPUESTA HTTP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Juan Jose  Gallego Mesa</cp:lastModifiedBy>
  <cp:revision>176</cp:revision>
  <dcterms:created xsi:type="dcterms:W3CDTF">2020-07-27T18:42:31Z</dcterms:created>
  <dcterms:modified xsi:type="dcterms:W3CDTF">2021-09-21T13:14:39Z</dcterms:modified>
</cp:coreProperties>
</file>