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56" r:id="rId2"/>
    <p:sldId id="257" r:id="rId3"/>
    <p:sldId id="277" r:id="rId4"/>
    <p:sldId id="280" r:id="rId5"/>
    <p:sldId id="261" r:id="rId6"/>
    <p:sldId id="272" r:id="rId7"/>
    <p:sldId id="271" r:id="rId8"/>
    <p:sldId id="273" r:id="rId9"/>
    <p:sldId id="274" r:id="rId10"/>
    <p:sldId id="275" r:id="rId11"/>
    <p:sldId id="284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B7B"/>
    <a:srgbClr val="E72B56"/>
    <a:srgbClr val="6E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972AA-45AC-472B-B213-3C017F30713D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17B1-BBDC-4A62-841F-61C05ECCE0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flor&#10;&#10;Descripción generada automáticamente">
            <a:extLst>
              <a:ext uri="{FF2B5EF4-FFF2-40B4-BE49-F238E27FC236}">
                <a16:creationId xmlns:a16="http://schemas.microsoft.com/office/drawing/2014/main" id="{4CECD119-D184-4269-8919-948C6F76D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811"/>
            <a:ext cx="12192000" cy="691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18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66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6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52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989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8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9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44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83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2DF89A-CB5C-4904-A6E9-C7C69A7F90F2}" type="datetimeFigureOut">
              <a:rPr lang="es-CO" smtClean="0"/>
              <a:t>6/08/2021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05E16E-E3AD-4185-9774-1A628FE44B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97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5" name="Imagen 4" descr="Imagen que contiene flor&#10;&#10;Descripción generada automáticamente">
            <a:extLst>
              <a:ext uri="{FF2B5EF4-FFF2-40B4-BE49-F238E27FC236}">
                <a16:creationId xmlns:a16="http://schemas.microsoft.com/office/drawing/2014/main" id="{A4D1B9B5-407F-42E1-8B59-9D7D7442C3B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" y="-44281"/>
            <a:ext cx="12189393" cy="691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7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josegallegomesa.wixsite.com/software/introduccion" TargetMode="External"/><Relationship Id="rId2" Type="http://schemas.openxmlformats.org/officeDocument/2006/relationships/hyperlink" Target="https://www.youtube.com/channel/UC2zVBJywjzlTHQRsv8uGEM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sde.edu.co/Documentos%20compartidos/reglamento-academic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persona, sostener, computadora, computer&#10;&#10;Descripción generada automáticamente">
            <a:extLst>
              <a:ext uri="{FF2B5EF4-FFF2-40B4-BE49-F238E27FC236}">
                <a16:creationId xmlns:a16="http://schemas.microsoft.com/office/drawing/2014/main" id="{6D44178F-74C1-4CFF-99F4-ED93DEEB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505" cy="6927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5A0A7-8DAB-46D7-A403-6DD97CC4BE5A}"/>
              </a:ext>
            </a:extLst>
          </p:cNvPr>
          <p:cNvSpPr txBox="1"/>
          <p:nvPr/>
        </p:nvSpPr>
        <p:spPr>
          <a:xfrm>
            <a:off x="440341" y="2249399"/>
            <a:ext cx="44875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PROGRAMACIÓN AVANZADA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algn="ctr"/>
            <a:r>
              <a:rPr lang="es-CO" sz="2800" dirty="0" smtClean="0">
                <a:solidFill>
                  <a:schemeClr val="bg1"/>
                </a:solidFill>
                <a:latin typeface="Montserrat BOLD" panose="00000800000000000000" pitchFamily="2" charset="0"/>
              </a:rPr>
              <a:t>Presentación del curso</a:t>
            </a:r>
          </a:p>
          <a:p>
            <a:pPr algn="ctr"/>
            <a:endParaRPr lang="es-CO" sz="3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14046"/>
              </p:ext>
            </p:extLst>
          </p:nvPr>
        </p:nvGraphicFramePr>
        <p:xfrm>
          <a:off x="1479134" y="3032828"/>
          <a:ext cx="9656036" cy="2447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4009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439291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388727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414009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8934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10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11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1269589">
                <a:tc>
                  <a:txBody>
                    <a:bodyPr/>
                    <a:lstStyle/>
                    <a:p>
                      <a:r>
                        <a:rPr lang="es-ES" sz="1200" b="1" u="sng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Rest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server en </a:t>
                      </a:r>
                      <a:r>
                        <a:rPr lang="es-ES" sz="1200" b="1" u="sng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node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-Framework Express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-Paquete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bodyParser</a:t>
                      </a:r>
                      <a:endParaRPr lang="es-ES" sz="18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-API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REST con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express+NODE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-Trabajo con POSTMAN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-despliegue en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heroku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s-ES" sz="12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SEGUNDA EVALUACIÓN</a:t>
                      </a:r>
                      <a:endParaRPr lang="es-ES" sz="1200" b="1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CONSUMO DE API:</a:t>
                      </a:r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-Introducción a REACT</a:t>
                      </a:r>
                      <a:endParaRPr lang="es-ES" sz="12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8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CONSUMO DE API: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-Introducción a REACT</a:t>
                      </a:r>
                      <a:endParaRPr lang="es-ES" sz="12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65" y="1232908"/>
            <a:ext cx="3259703" cy="14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2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72734"/>
              </p:ext>
            </p:extLst>
          </p:nvPr>
        </p:nvGraphicFramePr>
        <p:xfrm>
          <a:off x="1932062" y="3135377"/>
          <a:ext cx="8707450" cy="1667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490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  <a:gridCol w="1741490">
                  <a:extLst>
                    <a:ext uri="{9D8B030D-6E8A-4147-A177-3AD203B41FA5}">
                      <a16:colId xmlns:a16="http://schemas.microsoft.com/office/drawing/2014/main" val="2237170776"/>
                    </a:ext>
                  </a:extLst>
                </a:gridCol>
              </a:tblGrid>
              <a:tr h="64688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16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18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1020472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CONSUMO DE API: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-Introducción a REACT</a:t>
                      </a:r>
                    </a:p>
                    <a:p>
                      <a:pPr algn="ctr"/>
                      <a:endParaRPr lang="es-ES" sz="12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CONSUMO DE API: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-Introducción a REACT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CONSUMO DE API: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-Introducción a REACT</a:t>
                      </a:r>
                      <a:endParaRPr lang="es-ES" sz="12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TERCERA EVALUACIÓN</a:t>
                      </a:r>
                      <a:endParaRPr lang="es-ES" sz="1200" b="1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lang="es-CO" sz="1200" b="1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Final del curso</a:t>
                      </a:r>
                      <a:endParaRPr lang="en-US" sz="1200" b="1" u="none" kern="1200" baseline="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1026" name="Picture 2" descr="Re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34" y="809383"/>
            <a:ext cx="3247224" cy="194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CONTACTO CON EL DOCENTE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838200" y="1193344"/>
            <a:ext cx="1079975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Nombre: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Juan José Gallego Mesa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Teléfono: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322 596 23 63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Correo: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 jjosegallegomesa@gmail.com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Canal </a:t>
            </a:r>
            <a:r>
              <a:rPr lang="es-ES" b="1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Youtube</a:t>
            </a:r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: </a:t>
            </a: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https://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  <a:hlinkClick r:id="rId2"/>
              </a:rPr>
              <a:t>www.youtube.com/channel/UC2zVBJywjzlTHQRsv8uGEMw</a:t>
            </a:r>
            <a:endParaRPr lang="es-E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Página </a:t>
            </a:r>
            <a:r>
              <a:rPr lang="es-ES" b="1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web:</a:t>
            </a:r>
            <a:r>
              <a:rPr lang="es-ES" dirty="0" err="1" smtClean="0">
                <a:solidFill>
                  <a:srgbClr val="6E6F72"/>
                </a:solidFill>
                <a:latin typeface="Montserrat Medium" panose="00000600000000000000" pitchFamily="50" charset="0"/>
              </a:rPr>
              <a:t>https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:</a:t>
            </a:r>
            <a:r>
              <a:rPr lang="en-US" dirty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https://</a:t>
            </a:r>
            <a:r>
              <a:rPr lang="en-US" dirty="0" smtClean="0">
                <a:solidFill>
                  <a:srgbClr val="6E6F72"/>
                </a:solidFill>
                <a:latin typeface="Montserrat Medium" panose="00000600000000000000" pitchFamily="50" charset="0"/>
                <a:hlinkClick r:id="rId3"/>
              </a:rPr>
              <a:t>jjosegallegomesa.wixsite.com/software/</a:t>
            </a:r>
            <a:endParaRPr lang="en-US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*Se prestaran asesorías por los diferentes medio compartidos 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solo en horarios</a:t>
            </a:r>
          </a:p>
          <a:p>
            <a:r>
              <a:rPr lang="es-ES" b="1" dirty="0">
                <a:solidFill>
                  <a:srgbClr val="6E6F72"/>
                </a:solidFill>
                <a:latin typeface="Montserrat Medium" panose="00000600000000000000" pitchFamily="50" charset="0"/>
              </a:rPr>
              <a:t>l</a:t>
            </a:r>
            <a:r>
              <a:rPr lang="es-ES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aborales Lunes a Viernes 8am-5pm  </a:t>
            </a:r>
            <a:endParaRPr lang="en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1" y="3702850"/>
            <a:ext cx="2084462" cy="208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BIENVENIDOS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38"/>
            <a:ext cx="4708021" cy="39597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 El hombre bien preparado para la  lucha ha conseguido medio triunfo</a:t>
            </a: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”</a:t>
            </a:r>
            <a:r>
              <a:rPr lang="en-U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. </a:t>
            </a:r>
            <a:r>
              <a:rPr lang="en-U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Miguel de Cervantes</a:t>
            </a:r>
            <a:endParaRPr lang="es-CO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pic>
        <p:nvPicPr>
          <p:cNvPr id="1028" name="Picture 4" descr="Diferencias entre programación y desarrollo de software - Inevery Cr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12" y="1884651"/>
            <a:ext cx="4625146" cy="26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9" y="645985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RECORDEMOS LO APRENDIDO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97102" y="1545649"/>
            <a:ext cx="609444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Una aplicación web es una herramienta  informática accesible desde cualquier navegador  WEB, la cual presenta las siguientes  características:</a:t>
            </a:r>
          </a:p>
          <a:p>
            <a:pPr marL="22860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-No necesita ningún tipo de 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instalación.</a:t>
            </a:r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multiplataforma.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-Es multidispositivo.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-Puede almacenarse en la nube.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-Fácil de mantener o actualizar.</a:t>
            </a:r>
          </a:p>
        </p:txBody>
      </p:sp>
      <p:grpSp>
        <p:nvGrpSpPr>
          <p:cNvPr id="8" name="object 3"/>
          <p:cNvGrpSpPr/>
          <p:nvPr/>
        </p:nvGrpSpPr>
        <p:grpSpPr>
          <a:xfrm>
            <a:off x="649481" y="1308766"/>
            <a:ext cx="3855403" cy="3724969"/>
            <a:chOff x="521208" y="1627214"/>
            <a:chExt cx="5000625" cy="5054600"/>
          </a:xfrm>
        </p:grpSpPr>
        <p:sp>
          <p:nvSpPr>
            <p:cNvPr id="9" name="object 4"/>
            <p:cNvSpPr/>
            <p:nvPr/>
          </p:nvSpPr>
          <p:spPr>
            <a:xfrm>
              <a:off x="569869" y="1627214"/>
              <a:ext cx="4951614" cy="27520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146303" y="0"/>
                  </a:moveTo>
                  <a:lnTo>
                    <a:pt x="295275" y="197484"/>
                  </a:lnTo>
                  <a:lnTo>
                    <a:pt x="0" y="420242"/>
                  </a:lnTo>
                  <a:lnTo>
                    <a:pt x="297941" y="815085"/>
                  </a:lnTo>
                  <a:lnTo>
                    <a:pt x="593216" y="592200"/>
                  </a:lnTo>
                  <a:lnTo>
                    <a:pt x="742188" y="789685"/>
                  </a:lnTo>
                  <a:lnTo>
                    <a:pt x="739520" y="171957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393441" y="4389120"/>
              <a:ext cx="742315" cy="815340"/>
            </a:xfrm>
            <a:custGeom>
              <a:avLst/>
              <a:gdLst/>
              <a:ahLst/>
              <a:cxnLst/>
              <a:rect l="l" t="t" r="r" b="b"/>
              <a:pathLst>
                <a:path w="742314" h="815339">
                  <a:moveTo>
                    <a:pt x="742188" y="789685"/>
                  </a:moveTo>
                  <a:lnTo>
                    <a:pt x="593216" y="592200"/>
                  </a:lnTo>
                  <a:lnTo>
                    <a:pt x="297941" y="815085"/>
                  </a:lnTo>
                  <a:lnTo>
                    <a:pt x="0" y="420242"/>
                  </a:lnTo>
                  <a:lnTo>
                    <a:pt x="295275" y="197484"/>
                  </a:lnTo>
                  <a:lnTo>
                    <a:pt x="146303" y="0"/>
                  </a:lnTo>
                  <a:lnTo>
                    <a:pt x="739520" y="171957"/>
                  </a:lnTo>
                  <a:lnTo>
                    <a:pt x="742188" y="78968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521208" y="4916423"/>
              <a:ext cx="1722120" cy="17647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46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43" y="605404"/>
            <a:ext cx="10515600" cy="1325563"/>
          </a:xfrm>
        </p:spPr>
        <p:txBody>
          <a:bodyPr/>
          <a:lstStyle/>
          <a:p>
            <a:r>
              <a:rPr lang="es-ES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JAVASCRIPT</a:t>
            </a: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 txBox="1">
            <a:spLocks/>
          </p:cNvSpPr>
          <p:nvPr/>
        </p:nvSpPr>
        <p:spPr>
          <a:xfrm>
            <a:off x="623843" y="1265072"/>
            <a:ext cx="11229174" cy="2203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JavaScript es un lenguaje interpretado o de scripting que está diseñado para ejecutarse en un navegador web, a través del uso de una serie de herramientas que conforman al navegador y que denominamos motores de JavaScript.</a:t>
            </a:r>
          </a:p>
          <a:p>
            <a:pPr marL="0" indent="0" algn="just">
              <a:buNone/>
            </a:pP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751604" y="2756442"/>
            <a:ext cx="4036896" cy="1523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0" descr="5 consejos para maquetar una web a prueba de navegador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24" y="3047439"/>
            <a:ext cx="1686437" cy="8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rchivo:JavaScript-logo.png - Wikipedia, la enciclopedia libr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46" y="2824699"/>
            <a:ext cx="1386729" cy="1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 derecha 15"/>
          <p:cNvSpPr/>
          <p:nvPr/>
        </p:nvSpPr>
        <p:spPr>
          <a:xfrm>
            <a:off x="3175131" y="3298704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>
            <a:off x="7017579" y="3221042"/>
            <a:ext cx="1220567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5770052" y="4542842"/>
            <a:ext cx="5796663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V8 En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SpiderMonkey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Chakra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en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>
                <a:solidFill>
                  <a:srgbClr val="6E6F72"/>
                </a:solidFill>
                <a:latin typeface="Montserrat Medium" panose="00000600000000000000" pitchFamily="50" charset="0"/>
              </a:rPr>
              <a:t>JavaScriptCore</a:t>
            </a:r>
            <a:r>
              <a:rPr lang="es-CO" dirty="0">
                <a:solidFill>
                  <a:srgbClr val="6E6F72"/>
                </a:solidFill>
                <a:latin typeface="Montserrat Medium" panose="00000600000000000000" pitchFamily="50" charset="0"/>
              </a:rPr>
              <a:t> Safari</a:t>
            </a:r>
            <a:endParaRPr lang="en-US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5400000">
            <a:off x="6202589" y="4013681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525" y="2849102"/>
            <a:ext cx="1167619" cy="116761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77" y="3112888"/>
            <a:ext cx="867646" cy="86764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84449" y="488906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Motores JS</a:t>
            </a:r>
            <a:endParaRPr lang="en-US" dirty="0"/>
          </a:p>
        </p:txBody>
      </p:sp>
      <p:sp>
        <p:nvSpPr>
          <p:cNvPr id="22" name="Flecha derecha 21"/>
          <p:cNvSpPr/>
          <p:nvPr/>
        </p:nvSpPr>
        <p:spPr>
          <a:xfrm>
            <a:off x="5178232" y="4825722"/>
            <a:ext cx="461283" cy="49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1325563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1800" dirty="0" smtClean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https</a:t>
            </a:r>
            <a:r>
              <a:rPr lang="es-CO" sz="1800" dirty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://</a:t>
            </a:r>
            <a:r>
              <a:rPr lang="es-CO" sz="1800" dirty="0" smtClean="0">
                <a:solidFill>
                  <a:srgbClr val="EE2B7B"/>
                </a:solidFill>
                <a:latin typeface="Montserrat BOLD" panose="00000800000000000000" pitchFamily="2" charset="0"/>
                <a:hlinkClick r:id="rId2"/>
              </a:rPr>
              <a:t>www.cesde.edu.co/Documentos%20compartidos/reglamento-academico.pdf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79" y="1727430"/>
            <a:ext cx="10679735" cy="29009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smtClean="0">
                <a:solidFill>
                  <a:srgbClr val="EE2B7B"/>
                </a:solidFill>
                <a:latin typeface="Montserrat Medium" panose="00000600000000000000" pitchFamily="50" charset="0"/>
              </a:rPr>
              <a:t>-HORARIO:</a:t>
            </a:r>
          </a:p>
          <a:p>
            <a:pPr marL="0" indent="0" algn="just">
              <a:buNone/>
            </a:pP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Trabajaremos actividades sincrónicas y asincrónicas con una distribución del 50% para cada una (</a:t>
            </a:r>
            <a:r>
              <a:rPr lang="es-CO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Iniciamos semana de </a:t>
            </a:r>
            <a:r>
              <a:rPr lang="es-CO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agosto 9 y </a:t>
            </a:r>
            <a:r>
              <a:rPr lang="es-CO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terminamos en la semana de </a:t>
            </a:r>
            <a:r>
              <a:rPr lang="es-CO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d</a:t>
            </a:r>
            <a:r>
              <a:rPr lang="es-CO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iciembre 6</a:t>
            </a:r>
            <a:r>
              <a:rPr lang="es-CO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)</a:t>
            </a:r>
            <a:endParaRPr lang="es-CO" sz="1800" dirty="0" smtClean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CO" sz="20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74179" y="4259092"/>
            <a:ext cx="597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Nota: </a:t>
            </a:r>
            <a:r>
              <a:rPr lang="es-CO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Cada hora académica es de 45 minutos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384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 smtClean="0">
                <a:solidFill>
                  <a:srgbClr val="EE2B7B"/>
                </a:solidFill>
                <a:latin typeface="Montserrat Medium" panose="00000600000000000000" pitchFamily="50" charset="0"/>
              </a:rPr>
              <a:t>-ASISTENCIA: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Según el reglamento estudiantil, un	submódulo	se considera perdido	</a:t>
            </a: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 por </a:t>
            </a:r>
            <a:r>
              <a:rPr lang="es-ES" sz="1800" dirty="0">
                <a:solidFill>
                  <a:srgbClr val="6E6F72"/>
                </a:solidFill>
                <a:latin typeface="Montserrat Medium" panose="00000600000000000000" pitchFamily="50" charset="0"/>
              </a:rPr>
              <a:t>inasistencia  cuando un estudiante deja de asistir al 20% o más de las clases (15 horas de clase)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Si existe una causa de fuerza mayor como incapacidad médica o calamidad familiar, se debe presentar la excusa 8 días después de la falta</a:t>
            </a: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sz="1800" b="1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Ante problemas de conectividad o problemas con el equipo de cómputo personal, intentar informar al docente en la menor brevedad posible </a:t>
            </a:r>
          </a:p>
        </p:txBody>
      </p:sp>
    </p:spTree>
    <p:extLst>
      <p:ext uri="{BB962C8B-B14F-4D97-AF65-F5344CB8AC3E}">
        <p14:creationId xmlns:p14="http://schemas.microsoft.com/office/powerpoint/2010/main" val="30461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>COMPROMISOS</a:t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03CC8-7857-417A-968E-053F2982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8293"/>
            <a:ext cx="10766989" cy="1024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900" dirty="0" smtClean="0">
                <a:solidFill>
                  <a:srgbClr val="EE2B7B"/>
                </a:solidFill>
                <a:latin typeface="Montserrat Medium" panose="00000600000000000000" pitchFamily="50" charset="0"/>
              </a:rPr>
              <a:t>-EVALUACIÓN:</a:t>
            </a:r>
          </a:p>
          <a:p>
            <a:pPr marL="0" indent="0" algn="just">
              <a:buNone/>
            </a:pPr>
            <a:r>
              <a:rPr lang="es-ES" sz="1800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Se realizarán 3 actividades evaluativas (3 momentos)</a:t>
            </a:r>
            <a:endParaRPr lang="es-ES" sz="1800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marL="0" indent="0" algn="just">
              <a:buNone/>
            </a:pPr>
            <a:endParaRPr lang="es-ES" sz="1800" b="1" dirty="0">
              <a:solidFill>
                <a:srgbClr val="6E6F72"/>
              </a:solidFill>
              <a:latin typeface="Montserrat Medium" panose="00000600000000000000" pitchFamily="50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83048"/>
              </p:ext>
            </p:extLst>
          </p:nvPr>
        </p:nvGraphicFramePr>
        <p:xfrm>
          <a:off x="2804343" y="2366926"/>
          <a:ext cx="6834699" cy="18709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233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278233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278233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11846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1 (30%)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Evaluación 3</a:t>
                      </a:r>
                    </a:p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(35%)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6863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EXAMEN+PRACTICA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PRACTICA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8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EXAMEN</a:t>
                      </a: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838199" y="4515890"/>
            <a:ext cx="106473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-Se pueden presentar planes de mejoramiento 8 días después de la evaluación si  los resultados no son superiores a 3,0</a:t>
            </a:r>
            <a:r>
              <a:rPr lang="es-ES" dirty="0" smtClean="0">
                <a:solidFill>
                  <a:srgbClr val="6E6F72"/>
                </a:solidFill>
                <a:latin typeface="Montserrat Medium" panose="00000600000000000000" pitchFamily="50" charset="0"/>
              </a:rPr>
              <a:t>.</a:t>
            </a:r>
          </a:p>
          <a:p>
            <a:pPr algn="just"/>
            <a:endParaRPr lang="es-ES" dirty="0">
              <a:solidFill>
                <a:srgbClr val="6E6F72"/>
              </a:solidFill>
              <a:latin typeface="Montserrat Medium" panose="00000600000000000000" pitchFamily="50" charset="0"/>
            </a:endParaRPr>
          </a:p>
          <a:p>
            <a:pPr algn="just"/>
            <a:r>
              <a:rPr lang="es-ES" dirty="0">
                <a:solidFill>
                  <a:srgbClr val="6E6F72"/>
                </a:solidFill>
                <a:latin typeface="Montserrat Medium" panose="00000600000000000000" pitchFamily="50" charset="0"/>
              </a:rPr>
              <a:t>-La nota de aprobación es de 3,0 promediando las 3 notas del semestre.</a:t>
            </a:r>
          </a:p>
        </p:txBody>
      </p:sp>
    </p:spTree>
    <p:extLst>
      <p:ext uri="{BB962C8B-B14F-4D97-AF65-F5344CB8AC3E}">
        <p14:creationId xmlns:p14="http://schemas.microsoft.com/office/powerpoint/2010/main" val="4889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7110"/>
              </p:ext>
            </p:extLst>
          </p:nvPr>
        </p:nvGraphicFramePr>
        <p:xfrm>
          <a:off x="777667" y="3549648"/>
          <a:ext cx="10383140" cy="2003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5785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595785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2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5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Introducción a NODE: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-Información sobre </a:t>
                      </a:r>
                      <a:r>
                        <a:rPr lang="es-ES" sz="1200" b="0" u="none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Node</a:t>
                      </a: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JS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(Características, usos, </a:t>
                      </a:r>
                      <a:r>
                        <a:rPr lang="es-ES" sz="1200" b="0" u="none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etc</a:t>
                      </a: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-Descarga e instalación (Versiones, Diferencias)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-Trabajo con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s-ES" sz="1200" b="1" u="sng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AVANZADO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Repaso de funciones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Funciones de flecha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Callbacks</a:t>
                      </a:r>
                      <a:endParaRPr lang="es-ES" sz="12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200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s-ES" sz="1200" b="1" u="sng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AVANZADO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Callbacks</a:t>
                      </a:r>
                      <a:endParaRPr lang="es-ES" sz="120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Promesas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  <a:buFontTx/>
                        <a:buChar char="-"/>
                      </a:pPr>
                      <a:r>
                        <a:rPr lang="es-ES" sz="120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Async</a:t>
                      </a:r>
                      <a:r>
                        <a:rPr lang="es-ES" sz="120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20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Await</a:t>
                      </a:r>
                      <a:endParaRPr lang="es-ES" sz="120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Gestor</a:t>
                      </a:r>
                      <a:r>
                        <a:rPr lang="es-CO" sz="12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paquetes NPM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npm</a:t>
                      </a: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init</a:t>
                      </a: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package.json</a:t>
                      </a: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node</a:t>
                      </a: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modules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nodemon</a:t>
                      </a:r>
                      <a:endParaRPr lang="es-CO" sz="1200" b="0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s-CO" sz="1200" b="0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s-CO" sz="1200" b="0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yargs</a:t>
                      </a:r>
                      <a:endParaRPr lang="en-US" sz="1200" b="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54" y="1830282"/>
            <a:ext cx="3259703" cy="14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JavaScript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80" y="1848739"/>
            <a:ext cx="1475574" cy="14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2556C-9F6D-4DF1-A771-32249F61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8"/>
            <a:ext cx="10515600" cy="500591"/>
          </a:xfrm>
        </p:spPr>
        <p:txBody>
          <a:bodyPr/>
          <a:lstStyle/>
          <a:p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>CONTENIDOS</a:t>
            </a:r>
            <a: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 smtClean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  <a:t/>
            </a:r>
            <a:br>
              <a:rPr lang="es-CO" sz="2400" dirty="0">
                <a:solidFill>
                  <a:srgbClr val="EE2B7B"/>
                </a:solidFill>
                <a:latin typeface="Montserrat BOLD" panose="00000800000000000000" pitchFamily="2" charset="0"/>
              </a:rPr>
            </a:br>
            <a:endParaRPr lang="es-CO" sz="2400" dirty="0">
              <a:solidFill>
                <a:srgbClr val="EE2B7B"/>
              </a:solidFill>
              <a:latin typeface="Montserrat BOLD" panose="00000800000000000000" pitchFamily="2" charset="0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32329"/>
              </p:ext>
            </p:extLst>
          </p:nvPr>
        </p:nvGraphicFramePr>
        <p:xfrm>
          <a:off x="1318902" y="2900168"/>
          <a:ext cx="9554196" cy="1812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49">
                  <a:extLst>
                    <a:ext uri="{9D8B030D-6E8A-4147-A177-3AD203B41FA5}">
                      <a16:colId xmlns:a16="http://schemas.microsoft.com/office/drawing/2014/main" val="3666345684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3446174672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2599798328"/>
                    </a:ext>
                  </a:extLst>
                </a:gridCol>
                <a:gridCol w="2388549">
                  <a:extLst>
                    <a:ext uri="{9D8B030D-6E8A-4147-A177-3AD203B41FA5}">
                      <a16:colId xmlns:a16="http://schemas.microsoft.com/office/drawing/2014/main" val="403676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6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7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</a:t>
                      </a:r>
                      <a:r>
                        <a:rPr lang="es-CO" sz="1800" b="1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8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1800" b="1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Clase 9</a:t>
                      </a:r>
                      <a:endParaRPr lang="en-US" sz="1800" b="1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2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PRIMERA EVALUACIÓN</a:t>
                      </a:r>
                    </a:p>
                    <a:p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200" b="1" u="sng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endParaRPr lang="es-ES" sz="1200" b="1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Mongo DB: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-Bases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de datos no relacionales</a:t>
                      </a:r>
                      <a:endParaRPr lang="es-ES" sz="1800" b="0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-Instalación de Mongo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-Robo3T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Rest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server en </a:t>
                      </a:r>
                      <a:r>
                        <a:rPr lang="es-ES" sz="1200" b="1" u="sng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node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-Framework Express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-Paquete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bodyParser</a:t>
                      </a:r>
                      <a:endParaRPr lang="es-ES" sz="18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-API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REST con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express+NODE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-Trabajo con POSTMAN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1" u="sng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Rest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server en </a:t>
                      </a:r>
                      <a:r>
                        <a:rPr lang="es-ES" sz="1200" b="1" u="sng" kern="120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node</a:t>
                      </a:r>
                      <a:r>
                        <a:rPr lang="es-ES" sz="1200" b="1" u="sng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-Framework Express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-Paquete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bodyParser</a:t>
                      </a:r>
                      <a:endParaRPr lang="es-ES" sz="1800" b="0" u="none" kern="120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-API</a:t>
                      </a: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 REST con </a:t>
                      </a:r>
                      <a:r>
                        <a:rPr lang="es-ES" sz="1200" b="0" u="none" kern="1200" baseline="0" dirty="0" err="1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express+NODE</a:t>
                      </a:r>
                      <a:endParaRPr lang="es-ES" sz="1200" b="0" u="none" kern="1200" baseline="0" dirty="0" smtClean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 b="0" u="none" kern="1200" baseline="0" dirty="0" smtClean="0">
                          <a:solidFill>
                            <a:srgbClr val="6E6F72"/>
                          </a:solidFill>
                          <a:latin typeface="Montserrat Medium" panose="00000600000000000000" pitchFamily="50" charset="0"/>
                          <a:ea typeface="+mn-ea"/>
                          <a:cs typeface="+mn-cs"/>
                        </a:rPr>
                        <a:t>-Trabajo con POSTMAN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800" kern="1200" dirty="0">
                        <a:solidFill>
                          <a:srgbClr val="6E6F72"/>
                        </a:solidFill>
                        <a:latin typeface="Montserrat Medium" panose="00000600000000000000" pitchFamily="50" charset="0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972083543"/>
                  </a:ext>
                </a:extLst>
              </a:tr>
            </a:tbl>
          </a:graphicData>
        </a:graphic>
      </p:graphicFrame>
      <p:pic>
        <p:nvPicPr>
          <p:cNvPr id="6" name="Picture 4" descr="NodeJS y npm, instalación en Ubuntu 20.04 | 18.0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65" y="1232908"/>
            <a:ext cx="3259703" cy="14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</TotalTime>
  <Words>525</Words>
  <Application>Microsoft Office PowerPoint</Application>
  <PresentationFormat>Panorámica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Montserrat BOLD</vt:lpstr>
      <vt:lpstr>Montserrat Medium</vt:lpstr>
      <vt:lpstr>Tema de Office</vt:lpstr>
      <vt:lpstr>Presentación de PowerPoint</vt:lpstr>
      <vt:lpstr>BIENVENIDOS </vt:lpstr>
      <vt:lpstr>RECORDEMOS LO APRENDIDO </vt:lpstr>
      <vt:lpstr>JAVASCRIPT </vt:lpstr>
      <vt:lpstr>COMPROMISOS  https://www.cesde.edu.co/Documentos%20compartidos/reglamento-academico.pdf  </vt:lpstr>
      <vt:lpstr>COMPROMISOS  </vt:lpstr>
      <vt:lpstr>COMPROMISOS  </vt:lpstr>
      <vt:lpstr>CONTENIDOS  </vt:lpstr>
      <vt:lpstr>CONTENIDOS  </vt:lpstr>
      <vt:lpstr>CONTENIDOS  </vt:lpstr>
      <vt:lpstr>CONTENIDOS  </vt:lpstr>
      <vt:lpstr>CONTACTO CON EL DOCENTE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ACER</dc:creator>
  <cp:lastModifiedBy>Juan Jose  Gallego Mesa</cp:lastModifiedBy>
  <cp:revision>89</cp:revision>
  <dcterms:created xsi:type="dcterms:W3CDTF">2020-07-27T18:42:31Z</dcterms:created>
  <dcterms:modified xsi:type="dcterms:W3CDTF">2021-08-06T14:58:31Z</dcterms:modified>
</cp:coreProperties>
</file>