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57" r:id="rId4"/>
    <p:sldId id="279" r:id="rId5"/>
    <p:sldId id="269" r:id="rId6"/>
    <p:sldId id="271" r:id="rId7"/>
    <p:sldId id="281" r:id="rId8"/>
    <p:sldId id="272" r:id="rId9"/>
    <p:sldId id="283" r:id="rId10"/>
    <p:sldId id="28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75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086"/>
    <a:srgbClr val="FFFFFF"/>
    <a:srgbClr val="475DBD"/>
    <a:srgbClr val="7888CE"/>
    <a:srgbClr val="AACBFE"/>
    <a:srgbClr val="2A3874"/>
    <a:srgbClr val="3F54AF"/>
    <a:srgbClr val="8BA2F0"/>
    <a:srgbClr val="6275C6"/>
    <a:srgbClr val="131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napToGrid="0" showGuides="1">
      <p:cViewPr>
        <p:scale>
          <a:sx n="75" d="100"/>
          <a:sy n="75" d="100"/>
        </p:scale>
        <p:origin x="946" y="197"/>
      </p:cViewPr>
      <p:guideLst>
        <p:guide orient="horz" pos="2183"/>
        <p:guide pos="75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92A4D-2091-4E84-9922-C300901BBDF7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0EF76-4528-4350-998B-6DF515A87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643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02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274EE-3028-46D7-8DA5-5CF5D71EA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1825D0-8636-49C4-8292-CC284D965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D3A7F-D648-4B04-BB00-46247066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8A3C62-0ACB-4EA8-B721-30AE7314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35CCD-1146-4D3C-BC1E-F695CAD4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4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5E977-4A90-4C60-92DD-C195CD783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2DDBEB-3B70-491A-8E1B-0B53D0F02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FBF69-FC52-4CB9-B2FF-633FCFB0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E8172F-82D4-4503-BB67-D37C5EEA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C18E5-0918-4115-8201-7B497450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33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16DA2D-3765-4677-940E-59F0F76D3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28332F-6250-4AAE-A1E1-E375B3E3A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8374C3-7C29-4F8B-8AC3-D170202D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C78B18-2E34-4989-8CBC-63C824C3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D44DDC-D0D6-4020-BCC6-7DD9671D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2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2022/6/7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26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2022/6/7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080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88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4A76D-028C-41C1-9104-8AAAA3000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728BC-AEF1-4436-968A-026F7688E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66015-9C83-430A-8FA5-EEAAE2E3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84D55-A67A-4170-9386-FF4BCAD2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C7AF75-4621-4F55-AA0C-4B206F37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07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0DA5E-D03A-4C63-807D-E5DE052C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819894-DFB8-4DE5-B30B-DC3134F48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5755CC-0255-47F6-BBF4-60895E4F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0268C-C65F-4546-9A60-1D68907D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22652-42F3-42AD-A1C6-6A85E049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3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3AE51-0262-4838-B69C-9F53A697A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4C36A5-3B19-406D-B951-682F6C56C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76CE35-A8F9-4E9E-92EB-694EB0486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A47D25-8389-4E5F-A129-ECD89247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1B9D07-6A36-464B-B3DA-233DA6C9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4B8753-A09A-44DE-A29B-07460AFB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2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B657C-63A8-4CD6-B69D-8D4015EA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BA7E4E-92F8-4315-B9C9-DB95B6F1B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3914F9-571D-48B7-99A2-EA951F48B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1A645F-77A6-4680-BDD8-047F1F81B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7CB83F-86FD-43E9-9B59-C3DD8894E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E352CB-6EB8-40B7-BABE-17136CEC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4A8137-ADBF-4AD6-B44F-C049A4C8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8AA979-55BD-4958-BA3D-40DD107A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276004" y="646716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298014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67FA4-05EE-4D92-9B7B-CAF46C78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DD175B-69C5-4835-A884-3200308C3C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3FB53D-9184-478C-BA47-B5172BEB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0C4E9F-1F9C-4786-8F00-495B8CE9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4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10437A-AE91-4C06-9D8D-C7AEB19A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6FAFD8-C126-454C-9285-FC287C5B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D5BCA2-BC2A-4343-8B37-8F1D82EE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97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9263C-5D71-409A-B644-F9E9C1036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DE2B2C-D30F-4035-A414-BE5DED878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B0A76-0B8C-401D-BBEE-D6823DD16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BF3CF7-408E-4D0F-A189-964377E3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A9B9D2-27EA-414C-98B1-CE0ADA75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74D239-0C69-4975-8FD9-B08B76DE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20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11EA3-F5B5-4A57-8AD7-6E89AC5E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A20403-8EC6-4735-A940-29511F743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F0984C-290F-4900-B026-07E8F9012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6CB2CB-B7A8-4ED9-9713-A2886331D0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C99526-FCB2-4DD0-ADE4-D4B45298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5F091B-89F1-48E4-94FA-C1019A79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03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BA2F0"/>
            </a:gs>
            <a:gs pos="100000">
              <a:srgbClr val="AACBFE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03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64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6.png"/><Relationship Id="rId17" Type="http://schemas.openxmlformats.org/officeDocument/2006/relationships/image" Target="../media/image26.png"/><Relationship Id="rId2" Type="http://schemas.openxmlformats.org/officeDocument/2006/relationships/image" Target="../media/image15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5" Type="http://schemas.openxmlformats.org/officeDocument/2006/relationships/image" Target="../media/image24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hyperlink" Target="&#20844;&#20849;&#35373;&#26045;&#26368;&#36969;&#26381;&#21209;%20/%20&#24433;&#38911;&#36317;&#38626;&#20043;&#35413;&#20272;&#27169;&#24335;&#65306;https:/www.airitilibrary.com/Publication/alDetailedMesh?DocID=16068238-200412-5-2-150-177-a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ba.cm.nsysu.edu.tw:8888/auth-sign-i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BA2F0"/>
            </a:gs>
            <a:gs pos="100000">
              <a:srgbClr val="AACBFE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FD0DDD1-0FE7-40C8-92AD-AB0056E2E5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75145" y="2621539"/>
            <a:ext cx="812802" cy="10661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1A731A-BFF8-4841-8A90-FEF4D22A021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06435" y="1719083"/>
            <a:ext cx="944032" cy="584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AF05F90-2F4B-4895-A18D-031A3836CAE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2287" y="1623933"/>
            <a:ext cx="1244600" cy="7747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A345A71-DD6A-4F6A-A7F8-257D321D847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9913" y="1929111"/>
            <a:ext cx="1066800" cy="10668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705E2F1-03D2-4F0C-8071-02EA83740AC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244" y="4271884"/>
            <a:ext cx="685800" cy="61595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AA0519D-A50C-4FD6-AA66-06E163056F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732" y="1659314"/>
            <a:ext cx="1588557" cy="983391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B2168ED9-A1D0-462B-ADA9-98ABFB363BDA}"/>
              </a:ext>
            </a:extLst>
          </p:cNvPr>
          <p:cNvSpPr txBox="1"/>
          <p:nvPr/>
        </p:nvSpPr>
        <p:spPr>
          <a:xfrm>
            <a:off x="7174263" y="1110073"/>
            <a:ext cx="48157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600" spc="100" dirty="0">
                <a:solidFill>
                  <a:srgbClr val="304086"/>
                </a:solidFill>
                <a:cs typeface="+mn-ea"/>
                <a:sym typeface="+mn-lt"/>
              </a:rPr>
              <a:t>高雄社宅</a:t>
            </a:r>
            <a:r>
              <a:rPr lang="en-US" altLang="zh-TW" sz="6600" spc="100" dirty="0">
                <a:solidFill>
                  <a:srgbClr val="304086"/>
                </a:solidFill>
                <a:cs typeface="+mn-ea"/>
                <a:sym typeface="+mn-lt"/>
              </a:rPr>
              <a:t>Go</a:t>
            </a:r>
            <a:endParaRPr lang="en-US" altLang="zh-CN" sz="6600" spc="1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C6590D9-53BC-4EBB-895B-AF8F09CE1CBE}"/>
              </a:ext>
            </a:extLst>
          </p:cNvPr>
          <p:cNvSpPr txBox="1"/>
          <p:nvPr/>
        </p:nvSpPr>
        <p:spPr>
          <a:xfrm>
            <a:off x="7261364" y="4162491"/>
            <a:ext cx="46523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spc="100" dirty="0">
                <a:solidFill>
                  <a:schemeClr val="bg1"/>
                </a:solidFill>
                <a:cs typeface="+mn-ea"/>
                <a:sym typeface="+mn-lt"/>
              </a:rPr>
              <a:t>智宅社區新生活應用組</a:t>
            </a:r>
            <a:endParaRPr lang="zh-CN" altLang="en-US" sz="32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9AAD98E-82C2-49BA-BEE2-1AC27CC52D22}"/>
              </a:ext>
            </a:extLst>
          </p:cNvPr>
          <p:cNvSpPr txBox="1"/>
          <p:nvPr/>
        </p:nvSpPr>
        <p:spPr>
          <a:xfrm>
            <a:off x="7261364" y="4709302"/>
            <a:ext cx="4755124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spc="100" dirty="0">
                <a:solidFill>
                  <a:schemeClr val="bg1"/>
                </a:solidFill>
                <a:cs typeface="+mn-ea"/>
                <a:sym typeface="+mn-lt"/>
              </a:rPr>
              <a:t>指導教授：卓雍然</a:t>
            </a:r>
            <a:endParaRPr lang="en-US" altLang="zh-TW" sz="1600" spc="1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sz="1600" spc="100" dirty="0">
                <a:solidFill>
                  <a:schemeClr val="bg1"/>
                </a:solidFill>
                <a:cs typeface="+mn-ea"/>
                <a:sym typeface="+mn-lt"/>
              </a:rPr>
              <a:t>團隊成員：林立仁、鄭鈺丞、夏震華、鄭惟謙</a:t>
            </a:r>
            <a:endParaRPr lang="zh-CN" altLang="en-US" sz="16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90A5EF50-B900-4869-9291-65F0F6761F2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2588" y="3308100"/>
            <a:ext cx="1281451" cy="2694982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43F48DA3-29B2-4348-A36F-57CBCD500BD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8665" y="3861753"/>
            <a:ext cx="271774" cy="3564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D85675-181D-441A-B53C-E539782A7AB6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464" y="2759914"/>
            <a:ext cx="1054139" cy="1800055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01889ED0-6348-49C9-82BB-AC9731E7ADE3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1"/>
          <a:stretch/>
        </p:blipFill>
        <p:spPr>
          <a:xfrm>
            <a:off x="-403820" y="1297968"/>
            <a:ext cx="7014634" cy="4495800"/>
          </a:xfrm>
          <a:custGeom>
            <a:avLst/>
            <a:gdLst>
              <a:gd name="connsiteX0" fmla="*/ 531804 w 7014634"/>
              <a:gd name="connsiteY0" fmla="*/ 3061758 h 4495800"/>
              <a:gd name="connsiteX1" fmla="*/ 531804 w 7014634"/>
              <a:gd name="connsiteY1" fmla="*/ 3434292 h 4495800"/>
              <a:gd name="connsiteX2" fmla="*/ 1217604 w 7014634"/>
              <a:gd name="connsiteY2" fmla="*/ 3434292 h 4495800"/>
              <a:gd name="connsiteX3" fmla="*/ 1217604 w 7014634"/>
              <a:gd name="connsiteY3" fmla="*/ 3061758 h 4495800"/>
              <a:gd name="connsiteX4" fmla="*/ 1196381 w 7014634"/>
              <a:gd name="connsiteY4" fmla="*/ 1323439 h 4495800"/>
              <a:gd name="connsiteX5" fmla="*/ 1196381 w 7014634"/>
              <a:gd name="connsiteY5" fmla="*/ 2973916 h 4495800"/>
              <a:gd name="connsiteX6" fmla="*/ 1489309 w 7014634"/>
              <a:gd name="connsiteY6" fmla="*/ 2973916 h 4495800"/>
              <a:gd name="connsiteX7" fmla="*/ 1831310 w 7014634"/>
              <a:gd name="connsiteY7" fmla="*/ 3340655 h 4495800"/>
              <a:gd name="connsiteX8" fmla="*/ 2224575 w 7014634"/>
              <a:gd name="connsiteY8" fmla="*/ 2973916 h 4495800"/>
              <a:gd name="connsiteX9" fmla="*/ 2261109 w 7014634"/>
              <a:gd name="connsiteY9" fmla="*/ 2973916 h 4495800"/>
              <a:gd name="connsiteX10" fmla="*/ 2261109 w 7014634"/>
              <a:gd name="connsiteY10" fmla="*/ 2939847 h 4495800"/>
              <a:gd name="connsiteX11" fmla="*/ 2294678 w 7014634"/>
              <a:gd name="connsiteY11" fmla="*/ 2908542 h 4495800"/>
              <a:gd name="connsiteX12" fmla="*/ 2261109 w 7014634"/>
              <a:gd name="connsiteY12" fmla="*/ 2907844 h 4495800"/>
              <a:gd name="connsiteX13" fmla="*/ 2261109 w 7014634"/>
              <a:gd name="connsiteY13" fmla="*/ 1323439 h 4495800"/>
              <a:gd name="connsiteX14" fmla="*/ 5452534 w 7014634"/>
              <a:gd name="connsiteY14" fmla="*/ 995892 h 4495800"/>
              <a:gd name="connsiteX15" fmla="*/ 5452534 w 7014634"/>
              <a:gd name="connsiteY15" fmla="*/ 2278592 h 4495800"/>
              <a:gd name="connsiteX16" fmla="*/ 6223001 w 7014634"/>
              <a:gd name="connsiteY16" fmla="*/ 2278592 h 4495800"/>
              <a:gd name="connsiteX17" fmla="*/ 6223001 w 7014634"/>
              <a:gd name="connsiteY17" fmla="*/ 995892 h 4495800"/>
              <a:gd name="connsiteX18" fmla="*/ 2481648 w 7014634"/>
              <a:gd name="connsiteY18" fmla="*/ 0 h 4495800"/>
              <a:gd name="connsiteX19" fmla="*/ 7014634 w 7014634"/>
              <a:gd name="connsiteY19" fmla="*/ 0 h 4495800"/>
              <a:gd name="connsiteX20" fmla="*/ 7014634 w 7014634"/>
              <a:gd name="connsiteY20" fmla="*/ 101600 h 4495800"/>
              <a:gd name="connsiteX21" fmla="*/ 6337300 w 7014634"/>
              <a:gd name="connsiteY21" fmla="*/ 101600 h 4495800"/>
              <a:gd name="connsiteX22" fmla="*/ 6337300 w 7014634"/>
              <a:gd name="connsiteY22" fmla="*/ 1244600 h 4495800"/>
              <a:gd name="connsiteX23" fmla="*/ 7014634 w 7014634"/>
              <a:gd name="connsiteY23" fmla="*/ 1244600 h 4495800"/>
              <a:gd name="connsiteX24" fmla="*/ 7014634 w 7014634"/>
              <a:gd name="connsiteY24" fmla="*/ 4495800 h 4495800"/>
              <a:gd name="connsiteX25" fmla="*/ 0 w 7014634"/>
              <a:gd name="connsiteY25" fmla="*/ 4495800 h 4495800"/>
              <a:gd name="connsiteX26" fmla="*/ 0 w 7014634"/>
              <a:gd name="connsiteY26" fmla="*/ 2319458 h 4495800"/>
              <a:gd name="connsiteX27" fmla="*/ 926626 w 7014634"/>
              <a:gd name="connsiteY27" fmla="*/ 2319458 h 4495800"/>
              <a:gd name="connsiteX28" fmla="*/ 926626 w 7014634"/>
              <a:gd name="connsiteY28" fmla="*/ 1307780 h 4495800"/>
              <a:gd name="connsiteX29" fmla="*/ 1195087 w 7014634"/>
              <a:gd name="connsiteY29" fmla="*/ 1307780 h 4495800"/>
              <a:gd name="connsiteX30" fmla="*/ 1195087 w 7014634"/>
              <a:gd name="connsiteY30" fmla="*/ 646487 h 4495800"/>
              <a:gd name="connsiteX31" fmla="*/ 2481648 w 7014634"/>
              <a:gd name="connsiteY31" fmla="*/ 646487 h 4495800"/>
              <a:gd name="connsiteX32" fmla="*/ 0 w 7014634"/>
              <a:gd name="connsiteY32" fmla="*/ 0 h 4495800"/>
              <a:gd name="connsiteX33" fmla="*/ 1009441 w 7014634"/>
              <a:gd name="connsiteY33" fmla="*/ 0 h 4495800"/>
              <a:gd name="connsiteX34" fmla="*/ 1009441 w 7014634"/>
              <a:gd name="connsiteY34" fmla="*/ 577397 h 4495800"/>
              <a:gd name="connsiteX35" fmla="*/ 195396 w 7014634"/>
              <a:gd name="connsiteY35" fmla="*/ 577397 h 4495800"/>
              <a:gd name="connsiteX36" fmla="*/ 195396 w 7014634"/>
              <a:gd name="connsiteY36" fmla="*/ 1070899 h 4495800"/>
              <a:gd name="connsiteX37" fmla="*/ 0 w 7014634"/>
              <a:gd name="connsiteY37" fmla="*/ 1070899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014634" h="4495800">
                <a:moveTo>
                  <a:pt x="531804" y="3061758"/>
                </a:moveTo>
                <a:lnTo>
                  <a:pt x="531804" y="3434292"/>
                </a:lnTo>
                <a:lnTo>
                  <a:pt x="1217604" y="3434292"/>
                </a:lnTo>
                <a:lnTo>
                  <a:pt x="1217604" y="3061758"/>
                </a:lnTo>
                <a:close/>
                <a:moveTo>
                  <a:pt x="1196381" y="1323439"/>
                </a:moveTo>
                <a:lnTo>
                  <a:pt x="1196381" y="2973916"/>
                </a:lnTo>
                <a:lnTo>
                  <a:pt x="1489309" y="2973916"/>
                </a:lnTo>
                <a:lnTo>
                  <a:pt x="1831310" y="3340655"/>
                </a:lnTo>
                <a:lnTo>
                  <a:pt x="2224575" y="2973916"/>
                </a:lnTo>
                <a:lnTo>
                  <a:pt x="2261109" y="2973916"/>
                </a:lnTo>
                <a:lnTo>
                  <a:pt x="2261109" y="2939847"/>
                </a:lnTo>
                <a:lnTo>
                  <a:pt x="2294678" y="2908542"/>
                </a:lnTo>
                <a:lnTo>
                  <a:pt x="2261109" y="2907844"/>
                </a:lnTo>
                <a:lnTo>
                  <a:pt x="2261109" y="1323439"/>
                </a:lnTo>
                <a:close/>
                <a:moveTo>
                  <a:pt x="5452534" y="995892"/>
                </a:moveTo>
                <a:lnTo>
                  <a:pt x="5452534" y="2278592"/>
                </a:lnTo>
                <a:lnTo>
                  <a:pt x="6223001" y="2278592"/>
                </a:lnTo>
                <a:lnTo>
                  <a:pt x="6223001" y="995892"/>
                </a:lnTo>
                <a:close/>
                <a:moveTo>
                  <a:pt x="2481648" y="0"/>
                </a:moveTo>
                <a:lnTo>
                  <a:pt x="7014634" y="0"/>
                </a:lnTo>
                <a:lnTo>
                  <a:pt x="7014634" y="101600"/>
                </a:lnTo>
                <a:lnTo>
                  <a:pt x="6337300" y="101600"/>
                </a:lnTo>
                <a:lnTo>
                  <a:pt x="6337300" y="1244600"/>
                </a:lnTo>
                <a:lnTo>
                  <a:pt x="7014634" y="1244600"/>
                </a:lnTo>
                <a:lnTo>
                  <a:pt x="7014634" y="4495800"/>
                </a:lnTo>
                <a:lnTo>
                  <a:pt x="0" y="4495800"/>
                </a:lnTo>
                <a:lnTo>
                  <a:pt x="0" y="2319458"/>
                </a:lnTo>
                <a:lnTo>
                  <a:pt x="926626" y="2319458"/>
                </a:lnTo>
                <a:lnTo>
                  <a:pt x="926626" y="1307780"/>
                </a:lnTo>
                <a:lnTo>
                  <a:pt x="1195087" y="1307780"/>
                </a:lnTo>
                <a:lnTo>
                  <a:pt x="1195087" y="646487"/>
                </a:lnTo>
                <a:lnTo>
                  <a:pt x="2481648" y="646487"/>
                </a:lnTo>
                <a:close/>
                <a:moveTo>
                  <a:pt x="0" y="0"/>
                </a:moveTo>
                <a:lnTo>
                  <a:pt x="1009441" y="0"/>
                </a:lnTo>
                <a:lnTo>
                  <a:pt x="1009441" y="577397"/>
                </a:lnTo>
                <a:lnTo>
                  <a:pt x="195396" y="577397"/>
                </a:lnTo>
                <a:lnTo>
                  <a:pt x="195396" y="1070899"/>
                </a:lnTo>
                <a:lnTo>
                  <a:pt x="0" y="1070899"/>
                </a:lnTo>
                <a:close/>
              </a:path>
            </a:pathLst>
          </a:cu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69A65F3-8A51-4764-8784-9793B7D235F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3053" y="4218236"/>
            <a:ext cx="822557" cy="111662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27BF523-3912-4305-912A-E98A96C13E55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2061" y="3606864"/>
            <a:ext cx="1196891" cy="1800054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9FF43EBC-2EF8-4532-909C-C316C592B03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1152" y="4271883"/>
            <a:ext cx="209983" cy="2754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6918081-A54A-4761-9810-38EFEF05A766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136" y="4518865"/>
            <a:ext cx="509182" cy="14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3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>
            <a:extLst>
              <a:ext uri="{FF2B5EF4-FFF2-40B4-BE49-F238E27FC236}">
                <a16:creationId xmlns:a16="http://schemas.microsoft.com/office/drawing/2014/main" id="{D058ED7E-67D1-4435-901F-4CC2394916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1774" y="2904560"/>
            <a:ext cx="617535" cy="180005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C2224EC-2397-40A3-A04D-285227AA5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08845" y="2481202"/>
            <a:ext cx="1163627" cy="24471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E6D9D0F-25E9-401D-A3D5-6BEA8222ED8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1723" y="4299724"/>
            <a:ext cx="509182" cy="1484217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08D4E167-61E1-4043-A25E-6E6CB4B8984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7358508" y="2373839"/>
            <a:ext cx="1054139" cy="1800055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CB062646-CAA5-45AC-8B72-760AC1505C1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23453" y="2012778"/>
            <a:ext cx="950829" cy="1623641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02B8959B-284E-4C40-B40D-AF6F3E8FB8A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8120" y="3315465"/>
            <a:ext cx="470974" cy="1372844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4523577C-00A1-4E9F-808F-E3E7CFBC40A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07104" y="3399697"/>
            <a:ext cx="1054139" cy="18000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A434732-7BA1-436A-8DEE-A94F4A23B9D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4575" y="3854902"/>
            <a:ext cx="357300" cy="468667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EAFCAE81-0B6E-4AA5-ACF1-41AD4DD577AB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1626" y="4340013"/>
            <a:ext cx="899387" cy="1179717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845999CF-AA7A-40BE-9220-B3CB2E816BF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08385" y="1916973"/>
            <a:ext cx="1547791" cy="325511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4945B73-807C-423B-86A0-B46977EBD20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4608" y="1911337"/>
            <a:ext cx="1066800" cy="10668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D1C0381-F2D9-4BBB-AC23-0F5F80524824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5569" y="1789457"/>
            <a:ext cx="1588557" cy="983391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B3A564B7-1205-469A-8851-FE576A00F350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5578" y="1733940"/>
            <a:ext cx="685461" cy="424332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95E66A95-12C8-45D4-AF3E-DFE0E8B5B796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13295" y="1193543"/>
            <a:ext cx="1588557" cy="98339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F8D12DA-0097-4A95-BFE1-F9CAF2DF8163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9086" y="4489688"/>
            <a:ext cx="973649" cy="1464311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B9C7344A-FF23-43E8-A218-373FA3159078}"/>
              </a:ext>
            </a:extLst>
          </p:cNvPr>
          <p:cNvSpPr txBox="1"/>
          <p:nvPr/>
        </p:nvSpPr>
        <p:spPr>
          <a:xfrm>
            <a:off x="721524" y="2281153"/>
            <a:ext cx="681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rgbClr val="304086"/>
                </a:solidFill>
                <a:cs typeface="+mn-ea"/>
                <a:sym typeface="+mn-lt"/>
              </a:rPr>
              <a:t>01</a:t>
            </a:r>
            <a:endParaRPr lang="zh-CN" altLang="en-US" sz="32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E25D712-1F3C-4E27-AB31-BA619E3B5E80}"/>
              </a:ext>
            </a:extLst>
          </p:cNvPr>
          <p:cNvSpPr txBox="1"/>
          <p:nvPr/>
        </p:nvSpPr>
        <p:spPr>
          <a:xfrm>
            <a:off x="1507944" y="2286605"/>
            <a:ext cx="3950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3200" dirty="0">
                <a:solidFill>
                  <a:schemeClr val="bg1"/>
                </a:solidFill>
                <a:cs typeface="+mn-ea"/>
                <a:sym typeface="+mn-lt"/>
              </a:rPr>
              <a:t>概念發想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645FA8E-0A06-4C64-9F9F-062E67B171DF}"/>
              </a:ext>
            </a:extLst>
          </p:cNvPr>
          <p:cNvSpPr txBox="1"/>
          <p:nvPr/>
        </p:nvSpPr>
        <p:spPr>
          <a:xfrm>
            <a:off x="2026992" y="1367026"/>
            <a:ext cx="2423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2800" dirty="0">
                <a:solidFill>
                  <a:srgbClr val="304086"/>
                </a:solidFill>
                <a:cs typeface="+mn-ea"/>
                <a:sym typeface="+mn-lt"/>
              </a:rPr>
              <a:t>目錄</a:t>
            </a:r>
            <a:endParaRPr lang="zh-CN" altLang="en-US" sz="36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EBDCA50-A1F2-4F08-8D73-1FF98DDE20A7}"/>
              </a:ext>
            </a:extLst>
          </p:cNvPr>
          <p:cNvSpPr txBox="1"/>
          <p:nvPr/>
        </p:nvSpPr>
        <p:spPr>
          <a:xfrm>
            <a:off x="731944" y="3165806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3200" dirty="0">
                <a:solidFill>
                  <a:srgbClr val="304086"/>
                </a:solidFill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DE9BFDC-1159-4B40-A855-517FF79AF9BE}"/>
              </a:ext>
            </a:extLst>
          </p:cNvPr>
          <p:cNvSpPr txBox="1"/>
          <p:nvPr/>
        </p:nvSpPr>
        <p:spPr>
          <a:xfrm>
            <a:off x="1507942" y="3171258"/>
            <a:ext cx="3950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3200" dirty="0">
                <a:solidFill>
                  <a:schemeClr val="bg1"/>
                </a:solidFill>
                <a:cs typeface="+mn-ea"/>
                <a:sym typeface="+mn-lt"/>
              </a:rPr>
              <a:t>方法與實作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FD2A020-CBD7-45D8-94FB-8384146F0110}"/>
              </a:ext>
            </a:extLst>
          </p:cNvPr>
          <p:cNvSpPr txBox="1"/>
          <p:nvPr/>
        </p:nvSpPr>
        <p:spPr>
          <a:xfrm>
            <a:off x="729539" y="4050459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3200" dirty="0">
                <a:solidFill>
                  <a:srgbClr val="304086"/>
                </a:solidFill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16D4731-BE03-4A34-96C2-F0FBC2E64053}"/>
              </a:ext>
            </a:extLst>
          </p:cNvPr>
          <p:cNvSpPr txBox="1"/>
          <p:nvPr/>
        </p:nvSpPr>
        <p:spPr>
          <a:xfrm>
            <a:off x="1507942" y="4055911"/>
            <a:ext cx="3950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3200" dirty="0">
                <a:solidFill>
                  <a:schemeClr val="bg1"/>
                </a:solidFill>
                <a:cs typeface="+mn-ea"/>
                <a:sym typeface="+mn-lt"/>
              </a:rPr>
              <a:t>實際應用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19D2138-E8B3-454A-B3C1-86DD8A09BDDC}"/>
              </a:ext>
            </a:extLst>
          </p:cNvPr>
          <p:cNvSpPr txBox="1"/>
          <p:nvPr/>
        </p:nvSpPr>
        <p:spPr>
          <a:xfrm>
            <a:off x="732745" y="4927467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3200" dirty="0">
                <a:solidFill>
                  <a:srgbClr val="304086"/>
                </a:solidFill>
                <a:cs typeface="+mn-ea"/>
                <a:sym typeface="+mn-lt"/>
              </a:rPr>
              <a:t>04</a:t>
            </a:r>
            <a:endParaRPr lang="zh-CN" altLang="en-US" sz="32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6088389-5DB6-4C67-A921-E01049B9B3E7}"/>
              </a:ext>
            </a:extLst>
          </p:cNvPr>
          <p:cNvSpPr txBox="1"/>
          <p:nvPr/>
        </p:nvSpPr>
        <p:spPr>
          <a:xfrm>
            <a:off x="1507942" y="4932919"/>
            <a:ext cx="3950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3200" dirty="0">
                <a:solidFill>
                  <a:schemeClr val="bg1"/>
                </a:solidFill>
                <a:cs typeface="+mn-ea"/>
                <a:sym typeface="+mn-lt"/>
              </a:rPr>
              <a:t>資料來源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A27A90B9-9B1C-48B1-A5DB-2AED4021DBE5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7313" y="2940926"/>
            <a:ext cx="179581" cy="235555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AB3086C0-372C-47BA-B70E-264A3BB5C510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67807" y="3533995"/>
            <a:ext cx="267721" cy="35116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B41FF9B-4CCF-494A-A99D-ECAA6CA8F015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1715" y="3767702"/>
            <a:ext cx="517023" cy="70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5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5" grpId="0"/>
      <p:bldP spid="66" grpId="0"/>
      <p:bldP spid="67" grpId="0"/>
      <p:bldP spid="69" grpId="0"/>
      <p:bldP spid="70" grpId="0"/>
      <p:bldP spid="72" grpId="0"/>
      <p:bldP spid="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平行四边形 51">
            <a:extLst>
              <a:ext uri="{FF2B5EF4-FFF2-40B4-BE49-F238E27FC236}">
                <a16:creationId xmlns:a16="http://schemas.microsoft.com/office/drawing/2014/main" id="{1E16970D-FF14-4553-911A-CBDCE3F2202B}"/>
              </a:ext>
            </a:extLst>
          </p:cNvPr>
          <p:cNvSpPr/>
          <p:nvPr/>
        </p:nvSpPr>
        <p:spPr>
          <a:xfrm>
            <a:off x="-3229511" y="-101600"/>
            <a:ext cx="7518663" cy="7823200"/>
          </a:xfrm>
          <a:prstGeom prst="parallelogram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7432210-36EF-40BB-A9C6-89D27B55666E}"/>
              </a:ext>
            </a:extLst>
          </p:cNvPr>
          <p:cNvGrpSpPr/>
          <p:nvPr/>
        </p:nvGrpSpPr>
        <p:grpSpPr>
          <a:xfrm>
            <a:off x="1588665" y="3414186"/>
            <a:ext cx="3443130" cy="2264883"/>
            <a:chOff x="583393" y="3453301"/>
            <a:chExt cx="4183268" cy="2751744"/>
          </a:xfrm>
        </p:grpSpPr>
        <p:sp>
          <p:nvSpPr>
            <p:cNvPr id="21" name="Google Shape;994;p28">
              <a:extLst>
                <a:ext uri="{FF2B5EF4-FFF2-40B4-BE49-F238E27FC236}">
                  <a16:creationId xmlns:a16="http://schemas.microsoft.com/office/drawing/2014/main" id="{92A644DF-EE54-4761-A67B-2BA1F957DA63}"/>
                </a:ext>
              </a:extLst>
            </p:cNvPr>
            <p:cNvSpPr/>
            <p:nvPr/>
          </p:nvSpPr>
          <p:spPr>
            <a:xfrm>
              <a:off x="583393" y="3638098"/>
              <a:ext cx="4183268" cy="2566947"/>
            </a:xfrm>
            <a:custGeom>
              <a:avLst/>
              <a:gdLst/>
              <a:ahLst/>
              <a:cxnLst/>
              <a:rect l="l" t="t" r="r" b="b"/>
              <a:pathLst>
                <a:path w="67302" h="41298" extrusionOk="0">
                  <a:moveTo>
                    <a:pt x="33651" y="5098"/>
                  </a:moveTo>
                  <a:cubicBezTo>
                    <a:pt x="48659" y="5098"/>
                    <a:pt x="60836" y="12366"/>
                    <a:pt x="60836" y="21286"/>
                  </a:cubicBezTo>
                  <a:cubicBezTo>
                    <a:pt x="60836" y="30206"/>
                    <a:pt x="48659" y="35728"/>
                    <a:pt x="33651" y="35728"/>
                  </a:cubicBezTo>
                  <a:lnTo>
                    <a:pt x="33651" y="35775"/>
                  </a:lnTo>
                  <a:cubicBezTo>
                    <a:pt x="18643" y="35775"/>
                    <a:pt x="6466" y="30206"/>
                    <a:pt x="6466" y="21286"/>
                  </a:cubicBezTo>
                  <a:cubicBezTo>
                    <a:pt x="6466" y="12319"/>
                    <a:pt x="18643" y="5098"/>
                    <a:pt x="33651" y="5098"/>
                  </a:cubicBezTo>
                  <a:close/>
                  <a:moveTo>
                    <a:pt x="33651" y="1"/>
                  </a:moveTo>
                  <a:cubicBezTo>
                    <a:pt x="14348" y="1"/>
                    <a:pt x="5287" y="12225"/>
                    <a:pt x="1228" y="15906"/>
                  </a:cubicBezTo>
                  <a:cubicBezTo>
                    <a:pt x="425" y="17558"/>
                    <a:pt x="1" y="19398"/>
                    <a:pt x="1" y="21286"/>
                  </a:cubicBezTo>
                  <a:cubicBezTo>
                    <a:pt x="1" y="32330"/>
                    <a:pt x="15056" y="41297"/>
                    <a:pt x="33651" y="41297"/>
                  </a:cubicBezTo>
                  <a:cubicBezTo>
                    <a:pt x="52246" y="41297"/>
                    <a:pt x="67302" y="32330"/>
                    <a:pt x="67302" y="21286"/>
                  </a:cubicBezTo>
                  <a:cubicBezTo>
                    <a:pt x="67302" y="19398"/>
                    <a:pt x="66877" y="17558"/>
                    <a:pt x="66075" y="15906"/>
                  </a:cubicBezTo>
                  <a:cubicBezTo>
                    <a:pt x="62016" y="12225"/>
                    <a:pt x="52954" y="1"/>
                    <a:pt x="33651" y="1"/>
                  </a:cubicBezTo>
                  <a:close/>
                </a:path>
              </a:pathLst>
            </a:custGeom>
            <a:solidFill>
              <a:srgbClr val="7888CE"/>
            </a:solidFill>
            <a:ln>
              <a:solidFill>
                <a:srgbClr val="7888CE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2" name="Google Shape;995;p28">
              <a:extLst>
                <a:ext uri="{FF2B5EF4-FFF2-40B4-BE49-F238E27FC236}">
                  <a16:creationId xmlns:a16="http://schemas.microsoft.com/office/drawing/2014/main" id="{3EF75C06-8427-49AF-931A-037D2BA77A9E}"/>
                </a:ext>
              </a:extLst>
            </p:cNvPr>
            <p:cNvSpPr/>
            <p:nvPr/>
          </p:nvSpPr>
          <p:spPr>
            <a:xfrm>
              <a:off x="583393" y="3453301"/>
              <a:ext cx="4183268" cy="2487696"/>
            </a:xfrm>
            <a:custGeom>
              <a:avLst/>
              <a:gdLst/>
              <a:ahLst/>
              <a:cxnLst/>
              <a:rect l="l" t="t" r="r" b="b"/>
              <a:pathLst>
                <a:path w="67302" h="40023" extrusionOk="0">
                  <a:moveTo>
                    <a:pt x="33651" y="3823"/>
                  </a:moveTo>
                  <a:cubicBezTo>
                    <a:pt x="48659" y="3823"/>
                    <a:pt x="60836" y="11091"/>
                    <a:pt x="60836" y="20011"/>
                  </a:cubicBezTo>
                  <a:cubicBezTo>
                    <a:pt x="60836" y="28932"/>
                    <a:pt x="48659" y="36200"/>
                    <a:pt x="33651" y="36200"/>
                  </a:cubicBezTo>
                  <a:cubicBezTo>
                    <a:pt x="18643" y="36200"/>
                    <a:pt x="6466" y="28979"/>
                    <a:pt x="6466" y="20011"/>
                  </a:cubicBezTo>
                  <a:cubicBezTo>
                    <a:pt x="6466" y="11091"/>
                    <a:pt x="18643" y="3823"/>
                    <a:pt x="33651" y="3823"/>
                  </a:cubicBezTo>
                  <a:close/>
                  <a:moveTo>
                    <a:pt x="33651" y="0"/>
                  </a:moveTo>
                  <a:cubicBezTo>
                    <a:pt x="15056" y="0"/>
                    <a:pt x="1" y="8968"/>
                    <a:pt x="1" y="20011"/>
                  </a:cubicBezTo>
                  <a:cubicBezTo>
                    <a:pt x="1" y="31055"/>
                    <a:pt x="15056" y="40023"/>
                    <a:pt x="33651" y="40023"/>
                  </a:cubicBezTo>
                  <a:cubicBezTo>
                    <a:pt x="52246" y="40023"/>
                    <a:pt x="67302" y="31055"/>
                    <a:pt x="67302" y="20011"/>
                  </a:cubicBezTo>
                  <a:cubicBezTo>
                    <a:pt x="67302" y="8968"/>
                    <a:pt x="52246" y="0"/>
                    <a:pt x="33651" y="0"/>
                  </a:cubicBezTo>
                  <a:close/>
                </a:path>
              </a:pathLst>
            </a:custGeom>
            <a:solidFill>
              <a:srgbClr val="304086"/>
            </a:solidFill>
            <a:ln>
              <a:solidFill>
                <a:srgbClr val="304086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B949EDD-C525-4917-A321-0A1612CCCC6B}"/>
              </a:ext>
            </a:extLst>
          </p:cNvPr>
          <p:cNvGrpSpPr/>
          <p:nvPr/>
        </p:nvGrpSpPr>
        <p:grpSpPr>
          <a:xfrm>
            <a:off x="1917067" y="3020770"/>
            <a:ext cx="2783941" cy="1871312"/>
            <a:chOff x="982388" y="2975316"/>
            <a:chExt cx="3382379" cy="2273571"/>
          </a:xfrm>
        </p:grpSpPr>
        <p:sp>
          <p:nvSpPr>
            <p:cNvPr id="28" name="Google Shape;1001;p28">
              <a:extLst>
                <a:ext uri="{FF2B5EF4-FFF2-40B4-BE49-F238E27FC236}">
                  <a16:creationId xmlns:a16="http://schemas.microsoft.com/office/drawing/2014/main" id="{61DFF161-4C98-49EC-A89A-0588279BC107}"/>
                </a:ext>
              </a:extLst>
            </p:cNvPr>
            <p:cNvSpPr/>
            <p:nvPr/>
          </p:nvSpPr>
          <p:spPr>
            <a:xfrm>
              <a:off x="982388" y="3080924"/>
              <a:ext cx="3382379" cy="2167963"/>
            </a:xfrm>
            <a:custGeom>
              <a:avLst/>
              <a:gdLst/>
              <a:ahLst/>
              <a:cxnLst/>
              <a:rect l="l" t="t" r="r" b="b"/>
              <a:pathLst>
                <a:path w="54417" h="34879" extrusionOk="0">
                  <a:moveTo>
                    <a:pt x="27232" y="6419"/>
                  </a:moveTo>
                  <a:cubicBezTo>
                    <a:pt x="38701" y="6419"/>
                    <a:pt x="47951" y="11941"/>
                    <a:pt x="47951" y="18737"/>
                  </a:cubicBezTo>
                  <a:cubicBezTo>
                    <a:pt x="47951" y="25580"/>
                    <a:pt x="38701" y="29356"/>
                    <a:pt x="27232" y="29356"/>
                  </a:cubicBezTo>
                  <a:cubicBezTo>
                    <a:pt x="15764" y="29356"/>
                    <a:pt x="6513" y="25533"/>
                    <a:pt x="6513" y="18737"/>
                  </a:cubicBezTo>
                  <a:cubicBezTo>
                    <a:pt x="6513" y="11941"/>
                    <a:pt x="15764" y="6419"/>
                    <a:pt x="27232" y="6419"/>
                  </a:cubicBezTo>
                  <a:close/>
                  <a:moveTo>
                    <a:pt x="27232" y="0"/>
                  </a:moveTo>
                  <a:cubicBezTo>
                    <a:pt x="10242" y="0"/>
                    <a:pt x="5758" y="9770"/>
                    <a:pt x="1794" y="12979"/>
                  </a:cubicBezTo>
                  <a:cubicBezTo>
                    <a:pt x="661" y="14678"/>
                    <a:pt x="47" y="16660"/>
                    <a:pt x="0" y="18690"/>
                  </a:cubicBezTo>
                  <a:cubicBezTo>
                    <a:pt x="0" y="27657"/>
                    <a:pt x="12177" y="34878"/>
                    <a:pt x="27232" y="34878"/>
                  </a:cubicBezTo>
                  <a:cubicBezTo>
                    <a:pt x="42240" y="34878"/>
                    <a:pt x="54417" y="27657"/>
                    <a:pt x="54417" y="18690"/>
                  </a:cubicBezTo>
                  <a:cubicBezTo>
                    <a:pt x="54417" y="16660"/>
                    <a:pt x="53803" y="14678"/>
                    <a:pt x="52671" y="12979"/>
                  </a:cubicBezTo>
                  <a:cubicBezTo>
                    <a:pt x="48706" y="9770"/>
                    <a:pt x="44223" y="0"/>
                    <a:pt x="27232" y="0"/>
                  </a:cubicBezTo>
                  <a:close/>
                </a:path>
              </a:pathLst>
            </a:custGeom>
            <a:solidFill>
              <a:srgbClr val="7888CE"/>
            </a:solidFill>
            <a:ln>
              <a:solidFill>
                <a:srgbClr val="7888CE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0" name="Google Shape;1002;p28">
              <a:extLst>
                <a:ext uri="{FF2B5EF4-FFF2-40B4-BE49-F238E27FC236}">
                  <a16:creationId xmlns:a16="http://schemas.microsoft.com/office/drawing/2014/main" id="{3A773118-2C7C-42B8-8E35-3DF588396CDA}"/>
                </a:ext>
              </a:extLst>
            </p:cNvPr>
            <p:cNvSpPr/>
            <p:nvPr/>
          </p:nvSpPr>
          <p:spPr>
            <a:xfrm>
              <a:off x="985309" y="2975316"/>
              <a:ext cx="3379457" cy="2012447"/>
            </a:xfrm>
            <a:custGeom>
              <a:avLst/>
              <a:gdLst/>
              <a:ahLst/>
              <a:cxnLst/>
              <a:rect l="l" t="t" r="r" b="b"/>
              <a:pathLst>
                <a:path w="54370" h="32377" extrusionOk="0">
                  <a:moveTo>
                    <a:pt x="27185" y="3870"/>
                  </a:moveTo>
                  <a:cubicBezTo>
                    <a:pt x="38654" y="3870"/>
                    <a:pt x="47904" y="9392"/>
                    <a:pt x="47904" y="16188"/>
                  </a:cubicBezTo>
                  <a:cubicBezTo>
                    <a:pt x="47904" y="22985"/>
                    <a:pt x="38654" y="28507"/>
                    <a:pt x="27185" y="28507"/>
                  </a:cubicBezTo>
                  <a:cubicBezTo>
                    <a:pt x="15717" y="28507"/>
                    <a:pt x="6466" y="22985"/>
                    <a:pt x="6466" y="16188"/>
                  </a:cubicBezTo>
                  <a:cubicBezTo>
                    <a:pt x="6466" y="9392"/>
                    <a:pt x="15717" y="3870"/>
                    <a:pt x="27185" y="3870"/>
                  </a:cubicBezTo>
                  <a:close/>
                  <a:moveTo>
                    <a:pt x="27185" y="0"/>
                  </a:moveTo>
                  <a:cubicBezTo>
                    <a:pt x="12177" y="0"/>
                    <a:pt x="0" y="7268"/>
                    <a:pt x="0" y="16188"/>
                  </a:cubicBezTo>
                  <a:cubicBezTo>
                    <a:pt x="0" y="25156"/>
                    <a:pt x="12177" y="32377"/>
                    <a:pt x="27185" y="32377"/>
                  </a:cubicBezTo>
                  <a:cubicBezTo>
                    <a:pt x="42193" y="32377"/>
                    <a:pt x="54370" y="25108"/>
                    <a:pt x="54370" y="16188"/>
                  </a:cubicBezTo>
                  <a:cubicBezTo>
                    <a:pt x="54370" y="7268"/>
                    <a:pt x="42193" y="0"/>
                    <a:pt x="27185" y="0"/>
                  </a:cubicBezTo>
                  <a:close/>
                </a:path>
              </a:pathLst>
            </a:custGeom>
            <a:solidFill>
              <a:srgbClr val="304086"/>
            </a:solidFill>
            <a:ln>
              <a:solidFill>
                <a:srgbClr val="304086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EFC14A56-3412-4342-BAF3-12C313B703E8}"/>
              </a:ext>
            </a:extLst>
          </p:cNvPr>
          <p:cNvGrpSpPr/>
          <p:nvPr/>
        </p:nvGrpSpPr>
        <p:grpSpPr>
          <a:xfrm>
            <a:off x="2250278" y="2640211"/>
            <a:ext cx="2119995" cy="1477742"/>
            <a:chOff x="1387227" y="2512952"/>
            <a:chExt cx="2575711" cy="1795399"/>
          </a:xfrm>
        </p:grpSpPr>
        <p:sp>
          <p:nvSpPr>
            <p:cNvPr id="36" name="Google Shape;1008;p28">
              <a:extLst>
                <a:ext uri="{FF2B5EF4-FFF2-40B4-BE49-F238E27FC236}">
                  <a16:creationId xmlns:a16="http://schemas.microsoft.com/office/drawing/2014/main" id="{CF85380F-1A0F-48C7-9134-6E5F884F39DB}"/>
                </a:ext>
              </a:extLst>
            </p:cNvPr>
            <p:cNvSpPr/>
            <p:nvPr/>
          </p:nvSpPr>
          <p:spPr>
            <a:xfrm>
              <a:off x="1387227" y="2624403"/>
              <a:ext cx="2575711" cy="1683948"/>
            </a:xfrm>
            <a:custGeom>
              <a:avLst/>
              <a:gdLst/>
              <a:ahLst/>
              <a:cxnLst/>
              <a:rect l="l" t="t" r="r" b="b"/>
              <a:pathLst>
                <a:path w="41439" h="27092" extrusionOk="0">
                  <a:moveTo>
                    <a:pt x="20719" y="6231"/>
                  </a:moveTo>
                  <a:cubicBezTo>
                    <a:pt x="28601" y="6231"/>
                    <a:pt x="35020" y="10053"/>
                    <a:pt x="35020" y="14726"/>
                  </a:cubicBezTo>
                  <a:cubicBezTo>
                    <a:pt x="35020" y="19445"/>
                    <a:pt x="28601" y="21994"/>
                    <a:pt x="20719" y="21994"/>
                  </a:cubicBezTo>
                  <a:cubicBezTo>
                    <a:pt x="12838" y="21994"/>
                    <a:pt x="6419" y="19445"/>
                    <a:pt x="6419" y="14726"/>
                  </a:cubicBezTo>
                  <a:cubicBezTo>
                    <a:pt x="6419" y="10053"/>
                    <a:pt x="12838" y="6231"/>
                    <a:pt x="20719" y="6231"/>
                  </a:cubicBezTo>
                  <a:close/>
                  <a:moveTo>
                    <a:pt x="20719" y="1"/>
                  </a:moveTo>
                  <a:cubicBezTo>
                    <a:pt x="7221" y="1"/>
                    <a:pt x="0" y="10525"/>
                    <a:pt x="0" y="10525"/>
                  </a:cubicBezTo>
                  <a:lnTo>
                    <a:pt x="0" y="14726"/>
                  </a:lnTo>
                  <a:cubicBezTo>
                    <a:pt x="0" y="21569"/>
                    <a:pt x="9251" y="27091"/>
                    <a:pt x="20719" y="27091"/>
                  </a:cubicBezTo>
                  <a:cubicBezTo>
                    <a:pt x="32188" y="27091"/>
                    <a:pt x="41438" y="21569"/>
                    <a:pt x="41438" y="14726"/>
                  </a:cubicBezTo>
                  <a:lnTo>
                    <a:pt x="41438" y="10525"/>
                  </a:lnTo>
                  <a:cubicBezTo>
                    <a:pt x="41438" y="10525"/>
                    <a:pt x="34217" y="1"/>
                    <a:pt x="20719" y="1"/>
                  </a:cubicBezTo>
                  <a:close/>
                </a:path>
              </a:pathLst>
            </a:custGeom>
            <a:solidFill>
              <a:srgbClr val="7888CE"/>
            </a:solidFill>
            <a:ln>
              <a:solidFill>
                <a:srgbClr val="7888CE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7" name="Google Shape;1009;p28">
              <a:extLst>
                <a:ext uri="{FF2B5EF4-FFF2-40B4-BE49-F238E27FC236}">
                  <a16:creationId xmlns:a16="http://schemas.microsoft.com/office/drawing/2014/main" id="{CED9D2E4-D423-4466-A71D-2120CEE7935E}"/>
                </a:ext>
              </a:extLst>
            </p:cNvPr>
            <p:cNvSpPr/>
            <p:nvPr/>
          </p:nvSpPr>
          <p:spPr>
            <a:xfrm>
              <a:off x="1387227" y="2512952"/>
              <a:ext cx="2575711" cy="1531353"/>
            </a:xfrm>
            <a:custGeom>
              <a:avLst/>
              <a:gdLst/>
              <a:ahLst/>
              <a:cxnLst/>
              <a:rect l="l" t="t" r="r" b="b"/>
              <a:pathLst>
                <a:path w="41439" h="24637" extrusionOk="0">
                  <a:moveTo>
                    <a:pt x="20719" y="3823"/>
                  </a:moveTo>
                  <a:cubicBezTo>
                    <a:pt x="28601" y="3823"/>
                    <a:pt x="35020" y="7646"/>
                    <a:pt x="35020" y="12318"/>
                  </a:cubicBezTo>
                  <a:cubicBezTo>
                    <a:pt x="35020" y="16991"/>
                    <a:pt x="28601" y="20814"/>
                    <a:pt x="20719" y="20814"/>
                  </a:cubicBezTo>
                  <a:cubicBezTo>
                    <a:pt x="12838" y="20814"/>
                    <a:pt x="6419" y="17038"/>
                    <a:pt x="6419" y="12318"/>
                  </a:cubicBezTo>
                  <a:cubicBezTo>
                    <a:pt x="6419" y="7599"/>
                    <a:pt x="12838" y="3823"/>
                    <a:pt x="20719" y="3823"/>
                  </a:cubicBezTo>
                  <a:close/>
                  <a:moveTo>
                    <a:pt x="20719" y="0"/>
                  </a:moveTo>
                  <a:cubicBezTo>
                    <a:pt x="9251" y="0"/>
                    <a:pt x="0" y="5522"/>
                    <a:pt x="0" y="12318"/>
                  </a:cubicBezTo>
                  <a:cubicBezTo>
                    <a:pt x="0" y="19115"/>
                    <a:pt x="9251" y="24636"/>
                    <a:pt x="20719" y="24636"/>
                  </a:cubicBezTo>
                  <a:cubicBezTo>
                    <a:pt x="32188" y="24636"/>
                    <a:pt x="41438" y="19115"/>
                    <a:pt x="41438" y="12318"/>
                  </a:cubicBezTo>
                  <a:cubicBezTo>
                    <a:pt x="41438" y="5522"/>
                    <a:pt x="32188" y="0"/>
                    <a:pt x="20719" y="0"/>
                  </a:cubicBezTo>
                  <a:close/>
                </a:path>
              </a:pathLst>
            </a:custGeom>
            <a:solidFill>
              <a:srgbClr val="304086"/>
            </a:solidFill>
            <a:ln>
              <a:solidFill>
                <a:srgbClr val="304086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3C935DE-7443-40EA-8E9F-D273C25D8339}"/>
              </a:ext>
            </a:extLst>
          </p:cNvPr>
          <p:cNvGrpSpPr/>
          <p:nvPr/>
        </p:nvGrpSpPr>
        <p:grpSpPr>
          <a:xfrm>
            <a:off x="2578629" y="2236342"/>
            <a:ext cx="1463261" cy="1084135"/>
            <a:chOff x="1786160" y="2022267"/>
            <a:chExt cx="1777805" cy="1317181"/>
          </a:xfrm>
        </p:grpSpPr>
        <p:sp>
          <p:nvSpPr>
            <p:cNvPr id="38" name="Google Shape;1014;p28">
              <a:extLst>
                <a:ext uri="{FF2B5EF4-FFF2-40B4-BE49-F238E27FC236}">
                  <a16:creationId xmlns:a16="http://schemas.microsoft.com/office/drawing/2014/main" id="{2B968065-F392-47A6-8607-1679F0D3973B}"/>
                </a:ext>
              </a:extLst>
            </p:cNvPr>
            <p:cNvSpPr/>
            <p:nvPr/>
          </p:nvSpPr>
          <p:spPr>
            <a:xfrm>
              <a:off x="2188093" y="2253332"/>
              <a:ext cx="973943" cy="429029"/>
            </a:xfrm>
            <a:custGeom>
              <a:avLst/>
              <a:gdLst/>
              <a:ahLst/>
              <a:cxnLst/>
              <a:rect l="l" t="t" r="r" b="b"/>
              <a:pathLst>
                <a:path w="15670" h="6385" extrusionOk="0">
                  <a:moveTo>
                    <a:pt x="7812" y="1"/>
                  </a:moveTo>
                  <a:cubicBezTo>
                    <a:pt x="6349" y="1"/>
                    <a:pt x="4885" y="131"/>
                    <a:pt x="3446" y="390"/>
                  </a:cubicBezTo>
                  <a:lnTo>
                    <a:pt x="3493" y="390"/>
                  </a:lnTo>
                  <a:cubicBezTo>
                    <a:pt x="1417" y="1240"/>
                    <a:pt x="1" y="2656"/>
                    <a:pt x="1" y="4260"/>
                  </a:cubicBezTo>
                  <a:cubicBezTo>
                    <a:pt x="1" y="4402"/>
                    <a:pt x="48" y="4543"/>
                    <a:pt x="48" y="4685"/>
                  </a:cubicBezTo>
                  <a:lnTo>
                    <a:pt x="48" y="4779"/>
                  </a:lnTo>
                  <a:cubicBezTo>
                    <a:pt x="48" y="4921"/>
                    <a:pt x="95" y="5015"/>
                    <a:pt x="142" y="5157"/>
                  </a:cubicBezTo>
                  <a:lnTo>
                    <a:pt x="189" y="5299"/>
                  </a:lnTo>
                  <a:cubicBezTo>
                    <a:pt x="237" y="5346"/>
                    <a:pt x="284" y="5440"/>
                    <a:pt x="284" y="5535"/>
                  </a:cubicBezTo>
                  <a:cubicBezTo>
                    <a:pt x="331" y="5629"/>
                    <a:pt x="378" y="5723"/>
                    <a:pt x="425" y="5771"/>
                  </a:cubicBezTo>
                  <a:lnTo>
                    <a:pt x="520" y="5912"/>
                  </a:lnTo>
                  <a:cubicBezTo>
                    <a:pt x="614" y="6101"/>
                    <a:pt x="756" y="6243"/>
                    <a:pt x="850" y="6384"/>
                  </a:cubicBezTo>
                  <a:cubicBezTo>
                    <a:pt x="2172" y="4874"/>
                    <a:pt x="4767" y="3836"/>
                    <a:pt x="7835" y="3836"/>
                  </a:cubicBezTo>
                  <a:cubicBezTo>
                    <a:pt x="10856" y="3836"/>
                    <a:pt x="13499" y="4874"/>
                    <a:pt x="14820" y="6384"/>
                  </a:cubicBezTo>
                  <a:cubicBezTo>
                    <a:pt x="14915" y="6243"/>
                    <a:pt x="15009" y="6101"/>
                    <a:pt x="15151" y="5912"/>
                  </a:cubicBezTo>
                  <a:lnTo>
                    <a:pt x="15198" y="5771"/>
                  </a:lnTo>
                  <a:cubicBezTo>
                    <a:pt x="15245" y="5723"/>
                    <a:pt x="15292" y="5629"/>
                    <a:pt x="15339" y="5535"/>
                  </a:cubicBezTo>
                  <a:cubicBezTo>
                    <a:pt x="15387" y="5440"/>
                    <a:pt x="15434" y="5346"/>
                    <a:pt x="15481" y="5299"/>
                  </a:cubicBezTo>
                  <a:lnTo>
                    <a:pt x="15528" y="5157"/>
                  </a:lnTo>
                  <a:cubicBezTo>
                    <a:pt x="15575" y="5015"/>
                    <a:pt x="15575" y="4874"/>
                    <a:pt x="15623" y="4779"/>
                  </a:cubicBezTo>
                  <a:lnTo>
                    <a:pt x="15623" y="4685"/>
                  </a:lnTo>
                  <a:cubicBezTo>
                    <a:pt x="15623" y="4543"/>
                    <a:pt x="15623" y="4402"/>
                    <a:pt x="15670" y="4260"/>
                  </a:cubicBezTo>
                  <a:cubicBezTo>
                    <a:pt x="15670" y="2656"/>
                    <a:pt x="14254" y="1240"/>
                    <a:pt x="12177" y="390"/>
                  </a:cubicBezTo>
                  <a:cubicBezTo>
                    <a:pt x="10738" y="131"/>
                    <a:pt x="9275" y="1"/>
                    <a:pt x="7812" y="1"/>
                  </a:cubicBezTo>
                  <a:close/>
                </a:path>
              </a:pathLst>
            </a:custGeom>
            <a:solidFill>
              <a:srgbClr val="7888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3" name="Google Shape;1017;p28">
              <a:extLst>
                <a:ext uri="{FF2B5EF4-FFF2-40B4-BE49-F238E27FC236}">
                  <a16:creationId xmlns:a16="http://schemas.microsoft.com/office/drawing/2014/main" id="{10D94A40-3F1B-485F-A20D-8CBA15EC413B}"/>
                </a:ext>
              </a:extLst>
            </p:cNvPr>
            <p:cNvSpPr/>
            <p:nvPr/>
          </p:nvSpPr>
          <p:spPr>
            <a:xfrm>
              <a:off x="1786160" y="2550307"/>
              <a:ext cx="1777805" cy="789141"/>
            </a:xfrm>
            <a:custGeom>
              <a:avLst/>
              <a:gdLst/>
              <a:ahLst/>
              <a:cxnLst/>
              <a:rect l="l" t="t" r="r" b="b"/>
              <a:pathLst>
                <a:path w="28602" h="12696" extrusionOk="0">
                  <a:moveTo>
                    <a:pt x="1" y="0"/>
                  </a:moveTo>
                  <a:lnTo>
                    <a:pt x="1" y="4201"/>
                  </a:lnTo>
                  <a:cubicBezTo>
                    <a:pt x="1" y="8920"/>
                    <a:pt x="6420" y="12696"/>
                    <a:pt x="14301" y="12696"/>
                  </a:cubicBezTo>
                  <a:cubicBezTo>
                    <a:pt x="22183" y="12696"/>
                    <a:pt x="28602" y="8920"/>
                    <a:pt x="28602" y="4201"/>
                  </a:cubicBezTo>
                  <a:lnTo>
                    <a:pt x="28602" y="0"/>
                  </a:lnTo>
                  <a:cubicBezTo>
                    <a:pt x="28602" y="4673"/>
                    <a:pt x="22183" y="8496"/>
                    <a:pt x="14301" y="8496"/>
                  </a:cubicBezTo>
                  <a:cubicBezTo>
                    <a:pt x="6420" y="8496"/>
                    <a:pt x="1" y="4720"/>
                    <a:pt x="1" y="0"/>
                  </a:cubicBezTo>
                  <a:close/>
                </a:path>
              </a:pathLst>
            </a:custGeom>
            <a:solidFill>
              <a:srgbClr val="7888CE"/>
            </a:solidFill>
            <a:ln w="9525" cap="flat" cmpd="sng">
              <a:solidFill>
                <a:srgbClr val="7888C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5" name="Google Shape;1018;p28">
              <a:extLst>
                <a:ext uri="{FF2B5EF4-FFF2-40B4-BE49-F238E27FC236}">
                  <a16:creationId xmlns:a16="http://schemas.microsoft.com/office/drawing/2014/main" id="{78AB259F-8306-49B1-806D-8D11AEF16C2D}"/>
                </a:ext>
              </a:extLst>
            </p:cNvPr>
            <p:cNvSpPr/>
            <p:nvPr/>
          </p:nvSpPr>
          <p:spPr>
            <a:xfrm>
              <a:off x="1786160" y="2022267"/>
              <a:ext cx="1777805" cy="1056104"/>
            </a:xfrm>
            <a:custGeom>
              <a:avLst/>
              <a:gdLst/>
              <a:ahLst/>
              <a:cxnLst/>
              <a:rect l="l" t="t" r="r" b="b"/>
              <a:pathLst>
                <a:path w="28602" h="16991" extrusionOk="0">
                  <a:moveTo>
                    <a:pt x="14301" y="3823"/>
                  </a:moveTo>
                  <a:cubicBezTo>
                    <a:pt x="18643" y="3823"/>
                    <a:pt x="22136" y="5899"/>
                    <a:pt x="22136" y="8495"/>
                  </a:cubicBezTo>
                  <a:cubicBezTo>
                    <a:pt x="22136" y="11044"/>
                    <a:pt x="18643" y="13168"/>
                    <a:pt x="14301" y="13168"/>
                  </a:cubicBezTo>
                  <a:cubicBezTo>
                    <a:pt x="9959" y="13168"/>
                    <a:pt x="6467" y="11044"/>
                    <a:pt x="6467" y="8495"/>
                  </a:cubicBezTo>
                  <a:cubicBezTo>
                    <a:pt x="6467" y="5899"/>
                    <a:pt x="10006" y="3823"/>
                    <a:pt x="14301" y="3823"/>
                  </a:cubicBezTo>
                  <a:close/>
                  <a:moveTo>
                    <a:pt x="14301" y="0"/>
                  </a:moveTo>
                  <a:cubicBezTo>
                    <a:pt x="6420" y="0"/>
                    <a:pt x="1" y="3823"/>
                    <a:pt x="1" y="8495"/>
                  </a:cubicBezTo>
                  <a:cubicBezTo>
                    <a:pt x="1" y="13168"/>
                    <a:pt x="6420" y="16991"/>
                    <a:pt x="14301" y="16991"/>
                  </a:cubicBezTo>
                  <a:cubicBezTo>
                    <a:pt x="22183" y="16991"/>
                    <a:pt x="28602" y="13215"/>
                    <a:pt x="28602" y="8495"/>
                  </a:cubicBezTo>
                  <a:cubicBezTo>
                    <a:pt x="28602" y="3776"/>
                    <a:pt x="22183" y="0"/>
                    <a:pt x="14301" y="0"/>
                  </a:cubicBezTo>
                  <a:close/>
                </a:path>
              </a:pathLst>
            </a:custGeom>
            <a:solidFill>
              <a:srgbClr val="304086"/>
            </a:solidFill>
            <a:ln w="9525" cap="flat" cmpd="sng">
              <a:solidFill>
                <a:srgbClr val="3040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3F7531B-8F8D-45D5-A9A4-3B462201E780}"/>
              </a:ext>
            </a:extLst>
          </p:cNvPr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FFD6C13E-6332-4A8E-B338-B8093C9FD30D}"/>
                </a:ext>
              </a:extLst>
            </p:cNvPr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CEAA337-A68B-421A-9785-10F5F9E66EB2}"/>
                </a:ext>
              </a:extLst>
            </p:cNvPr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46" name="圆: 空心 45">
                <a:extLst>
                  <a:ext uri="{FF2B5EF4-FFF2-40B4-BE49-F238E27FC236}">
                    <a16:creationId xmlns:a16="http://schemas.microsoft.com/office/drawing/2014/main" id="{74E3052A-08F5-4C01-814B-540517D44434}"/>
                  </a:ext>
                </a:extLst>
              </p:cNvPr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3C048B4D-15F1-40CD-B263-B63838B6976B}"/>
                  </a:ext>
                </a:extLst>
              </p:cNvPr>
              <p:cNvCxnSpPr>
                <a:cxnSpLocks/>
                <a:stCxn id="46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6D6EDE8-E7D1-4555-B57C-E1E567FBAAA9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DC8AEA6-541E-4E72-877B-74553C63672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F6D1470-A4FC-4CAB-A6E1-136F96E83DC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9FBB909-2535-4D58-8878-69D5ABD0B2FE}"/>
              </a:ext>
            </a:extLst>
          </p:cNvPr>
          <p:cNvGrpSpPr/>
          <p:nvPr/>
        </p:nvGrpSpPr>
        <p:grpSpPr>
          <a:xfrm>
            <a:off x="5357726" y="290837"/>
            <a:ext cx="1299872" cy="311889"/>
            <a:chOff x="7493834" y="343342"/>
            <a:chExt cx="1299872" cy="311889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14E61EAF-AED9-41D7-A1ED-CCE2923F0320}"/>
                </a:ext>
              </a:extLst>
            </p:cNvPr>
            <p:cNvSpPr/>
            <p:nvPr/>
          </p:nvSpPr>
          <p:spPr>
            <a:xfrm>
              <a:off x="7493834" y="343342"/>
              <a:ext cx="1299872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A27AF219-FCB3-41EF-AF97-223B58988EEA}"/>
                </a:ext>
              </a:extLst>
            </p:cNvPr>
            <p:cNvSpPr txBox="1"/>
            <p:nvPr/>
          </p:nvSpPr>
          <p:spPr>
            <a:xfrm>
              <a:off x="7673639" y="347454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spc="100" dirty="0">
                  <a:solidFill>
                    <a:schemeClr val="bg1"/>
                  </a:solidFill>
                  <a:cs typeface="+mn-ea"/>
                  <a:sym typeface="+mn-lt"/>
                </a:rPr>
                <a:t>概念發想</a:t>
              </a:r>
              <a:endParaRPr lang="en-US" altLang="zh-CN" sz="1400" spc="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7C203411-A592-4A13-9CDE-BA1EE0AA9A78}"/>
              </a:ext>
            </a:extLst>
          </p:cNvPr>
          <p:cNvSpPr txBox="1"/>
          <p:nvPr/>
        </p:nvSpPr>
        <p:spPr>
          <a:xfrm>
            <a:off x="7100038" y="290837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spc="100" dirty="0">
                <a:solidFill>
                  <a:srgbClr val="304086"/>
                </a:solidFill>
                <a:cs typeface="+mn-ea"/>
                <a:sym typeface="+mn-lt"/>
              </a:rPr>
              <a:t>方法實作</a:t>
            </a:r>
            <a:endParaRPr lang="en-US" altLang="zh-CN" sz="1400" spc="1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40A1167-A006-4F2D-90BD-D71D147ABB50}"/>
              </a:ext>
            </a:extLst>
          </p:cNvPr>
          <p:cNvSpPr txBox="1"/>
          <p:nvPr/>
        </p:nvSpPr>
        <p:spPr>
          <a:xfrm>
            <a:off x="10195312" y="279530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spc="100" dirty="0">
                <a:solidFill>
                  <a:srgbClr val="304086"/>
                </a:solidFill>
                <a:cs typeface="+mn-ea"/>
                <a:sym typeface="+mn-lt"/>
              </a:rPr>
              <a:t>資料來源</a:t>
            </a:r>
            <a:endParaRPr lang="en-US" altLang="zh-CN" sz="1400" spc="1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cxnSp>
        <p:nvCxnSpPr>
          <p:cNvPr id="49" name="Google Shape;1019;p28">
            <a:extLst>
              <a:ext uri="{FF2B5EF4-FFF2-40B4-BE49-F238E27FC236}">
                <a16:creationId xmlns:a16="http://schemas.microsoft.com/office/drawing/2014/main" id="{06BD7A19-2773-4AE5-A9F5-5F22810E06C7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3608845" y="2440567"/>
            <a:ext cx="4033991" cy="131194"/>
          </a:xfrm>
          <a:prstGeom prst="straightConnector1">
            <a:avLst/>
          </a:prstGeom>
          <a:noFill/>
          <a:ln w="6350" cap="flat" cmpd="sng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oval" w="med" len="med"/>
          </a:ln>
        </p:spPr>
      </p:cxn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6C04FBE-C112-41B0-7CAE-CF6CE6C1FFBE}"/>
              </a:ext>
            </a:extLst>
          </p:cNvPr>
          <p:cNvGrpSpPr/>
          <p:nvPr/>
        </p:nvGrpSpPr>
        <p:grpSpPr>
          <a:xfrm>
            <a:off x="7642836" y="2284904"/>
            <a:ext cx="2376653" cy="573713"/>
            <a:chOff x="7642836" y="2284904"/>
            <a:chExt cx="2376653" cy="573713"/>
          </a:xfrm>
        </p:grpSpPr>
        <p:sp>
          <p:nvSpPr>
            <p:cNvPr id="51" name="Google Shape;1020;p28">
              <a:extLst>
                <a:ext uri="{FF2B5EF4-FFF2-40B4-BE49-F238E27FC236}">
                  <a16:creationId xmlns:a16="http://schemas.microsoft.com/office/drawing/2014/main" id="{B2555978-ED57-452D-BC21-83E2190998E6}"/>
                </a:ext>
              </a:extLst>
            </p:cNvPr>
            <p:cNvSpPr/>
            <p:nvPr/>
          </p:nvSpPr>
          <p:spPr>
            <a:xfrm>
              <a:off x="7642836" y="2284904"/>
              <a:ext cx="2376653" cy="573713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3200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5854012D-1D38-4174-952D-16F7119CBFF2}"/>
                </a:ext>
              </a:extLst>
            </p:cNvPr>
            <p:cNvSpPr txBox="1"/>
            <p:nvPr/>
          </p:nvSpPr>
          <p:spPr>
            <a:xfrm>
              <a:off x="7712718" y="2284904"/>
              <a:ext cx="2306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社宅優先戶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3" name="Google Shape;1010;p28">
            <a:extLst>
              <a:ext uri="{FF2B5EF4-FFF2-40B4-BE49-F238E27FC236}">
                <a16:creationId xmlns:a16="http://schemas.microsoft.com/office/drawing/2014/main" id="{B7D567C1-84D5-44DC-81AA-97CD9DA49B57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3989646" y="3315951"/>
            <a:ext cx="3617641" cy="125161"/>
          </a:xfrm>
          <a:prstGeom prst="straightConnector1">
            <a:avLst/>
          </a:prstGeom>
          <a:noFill/>
          <a:ln w="6350" cap="flat" cmpd="sng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oval" w="med" len="med"/>
          </a:ln>
        </p:spPr>
      </p:cxn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A6359A33-757A-4AD9-B333-DFA5C3FEDEDE}"/>
              </a:ext>
            </a:extLst>
          </p:cNvPr>
          <p:cNvGrpSpPr/>
          <p:nvPr/>
        </p:nvGrpSpPr>
        <p:grpSpPr>
          <a:xfrm>
            <a:off x="7607287" y="3190969"/>
            <a:ext cx="2412202" cy="523220"/>
            <a:chOff x="7607287" y="3190969"/>
            <a:chExt cx="2412202" cy="523220"/>
          </a:xfrm>
        </p:grpSpPr>
        <p:sp>
          <p:nvSpPr>
            <p:cNvPr id="34" name="Google Shape;1011;p28">
              <a:extLst>
                <a:ext uri="{FF2B5EF4-FFF2-40B4-BE49-F238E27FC236}">
                  <a16:creationId xmlns:a16="http://schemas.microsoft.com/office/drawing/2014/main" id="{1EC8E626-14AA-471F-97C3-09422F5C7877}"/>
                </a:ext>
              </a:extLst>
            </p:cNvPr>
            <p:cNvSpPr/>
            <p:nvPr/>
          </p:nvSpPr>
          <p:spPr>
            <a:xfrm>
              <a:off x="7607287" y="3190969"/>
              <a:ext cx="2412202" cy="500285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3200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50725CB6-A9A1-4B5A-9462-1600E7F1A9DD}"/>
                </a:ext>
              </a:extLst>
            </p:cNvPr>
            <p:cNvSpPr txBox="1"/>
            <p:nvPr/>
          </p:nvSpPr>
          <p:spPr>
            <a:xfrm>
              <a:off x="7837991" y="3190969"/>
              <a:ext cx="205622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社宅一般戶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5" name="Google Shape;1003;p28">
            <a:extLst>
              <a:ext uri="{FF2B5EF4-FFF2-40B4-BE49-F238E27FC236}">
                <a16:creationId xmlns:a16="http://schemas.microsoft.com/office/drawing/2014/main" id="{FD59CC75-D706-4BD5-8692-747C3D77A608}"/>
              </a:ext>
            </a:extLst>
          </p:cNvPr>
          <p:cNvCxnSpPr>
            <a:cxnSpLocks/>
            <a:stCxn id="74" idx="1"/>
          </p:cNvCxnSpPr>
          <p:nvPr/>
        </p:nvCxnSpPr>
        <p:spPr>
          <a:xfrm flipH="1" flipV="1">
            <a:off x="4396045" y="4191334"/>
            <a:ext cx="3282342" cy="80811"/>
          </a:xfrm>
          <a:prstGeom prst="straightConnector1">
            <a:avLst/>
          </a:prstGeom>
          <a:noFill/>
          <a:ln w="6350" cap="flat" cmpd="sng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18" name="Google Shape;996;p28">
            <a:extLst>
              <a:ext uri="{FF2B5EF4-FFF2-40B4-BE49-F238E27FC236}">
                <a16:creationId xmlns:a16="http://schemas.microsoft.com/office/drawing/2014/main" id="{4A38556F-AF7A-4083-ADF8-ADBC7348850D}"/>
              </a:ext>
            </a:extLst>
          </p:cNvPr>
          <p:cNvCxnSpPr>
            <a:cxnSpLocks/>
            <a:stCxn id="76" idx="1"/>
          </p:cNvCxnSpPr>
          <p:nvPr/>
        </p:nvCxnSpPr>
        <p:spPr>
          <a:xfrm flipH="1" flipV="1">
            <a:off x="4726446" y="5066717"/>
            <a:ext cx="2916390" cy="100341"/>
          </a:xfrm>
          <a:prstGeom prst="straightConnector1">
            <a:avLst/>
          </a:prstGeom>
          <a:noFill/>
          <a:ln w="6350" cap="flat" cmpd="sng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oval" w="med" len="med"/>
          </a:ln>
        </p:spPr>
      </p:cxnSp>
      <p:sp>
        <p:nvSpPr>
          <p:cNvPr id="71" name="文本框 57">
            <a:extLst>
              <a:ext uri="{FF2B5EF4-FFF2-40B4-BE49-F238E27FC236}">
                <a16:creationId xmlns:a16="http://schemas.microsoft.com/office/drawing/2014/main" id="{CC8BC762-71BE-C68A-BE6F-ED648DC73461}"/>
              </a:ext>
            </a:extLst>
          </p:cNvPr>
          <p:cNvSpPr txBox="1"/>
          <p:nvPr/>
        </p:nvSpPr>
        <p:spPr>
          <a:xfrm>
            <a:off x="8755879" y="290837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spc="100" dirty="0">
                <a:solidFill>
                  <a:srgbClr val="304086"/>
                </a:solidFill>
                <a:cs typeface="+mn-ea"/>
                <a:sym typeface="+mn-lt"/>
              </a:rPr>
              <a:t>實際應用</a:t>
            </a:r>
            <a:endParaRPr lang="en-US" altLang="zh-CN" sz="1400" spc="1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1BA1EE69-47BC-859A-F71A-9E5298532B50}"/>
              </a:ext>
            </a:extLst>
          </p:cNvPr>
          <p:cNvGrpSpPr/>
          <p:nvPr/>
        </p:nvGrpSpPr>
        <p:grpSpPr>
          <a:xfrm>
            <a:off x="7678387" y="3999383"/>
            <a:ext cx="2341102" cy="545524"/>
            <a:chOff x="7678387" y="3999383"/>
            <a:chExt cx="2341102" cy="545524"/>
          </a:xfrm>
        </p:grpSpPr>
        <p:sp>
          <p:nvSpPr>
            <p:cNvPr id="74" name="Google Shape;1020;p28">
              <a:extLst>
                <a:ext uri="{FF2B5EF4-FFF2-40B4-BE49-F238E27FC236}">
                  <a16:creationId xmlns:a16="http://schemas.microsoft.com/office/drawing/2014/main" id="{F06CD372-044E-113D-814D-4E6E26A3D81B}"/>
                </a:ext>
              </a:extLst>
            </p:cNvPr>
            <p:cNvSpPr/>
            <p:nvPr/>
          </p:nvSpPr>
          <p:spPr>
            <a:xfrm>
              <a:off x="7678387" y="3999383"/>
              <a:ext cx="2341102" cy="545524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3200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75" name="文本框 58">
              <a:extLst>
                <a:ext uri="{FF2B5EF4-FFF2-40B4-BE49-F238E27FC236}">
                  <a16:creationId xmlns:a16="http://schemas.microsoft.com/office/drawing/2014/main" id="{EDE5DE84-7BF3-4B8A-0038-A682677D854F}"/>
                </a:ext>
              </a:extLst>
            </p:cNvPr>
            <p:cNvSpPr txBox="1"/>
            <p:nvPr/>
          </p:nvSpPr>
          <p:spPr>
            <a:xfrm>
              <a:off x="7965228" y="3999383"/>
              <a:ext cx="17447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高雄市民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D2A2F0FC-0C7B-5714-C9E6-56BB08A6F3CC}"/>
              </a:ext>
            </a:extLst>
          </p:cNvPr>
          <p:cNvGrpSpPr/>
          <p:nvPr/>
        </p:nvGrpSpPr>
        <p:grpSpPr>
          <a:xfrm>
            <a:off x="7642836" y="4892082"/>
            <a:ext cx="2341101" cy="536585"/>
            <a:chOff x="7642836" y="4892082"/>
            <a:chExt cx="2341101" cy="536585"/>
          </a:xfrm>
        </p:grpSpPr>
        <p:sp>
          <p:nvSpPr>
            <p:cNvPr id="76" name="Google Shape;1011;p28">
              <a:extLst>
                <a:ext uri="{FF2B5EF4-FFF2-40B4-BE49-F238E27FC236}">
                  <a16:creationId xmlns:a16="http://schemas.microsoft.com/office/drawing/2014/main" id="{5F1FB77A-3DC8-4AD3-F04C-65E8120F9931}"/>
                </a:ext>
              </a:extLst>
            </p:cNvPr>
            <p:cNvSpPr/>
            <p:nvPr/>
          </p:nvSpPr>
          <p:spPr>
            <a:xfrm>
              <a:off x="7642836" y="4905448"/>
              <a:ext cx="2341101" cy="523219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3200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77" name="文本框 61">
              <a:extLst>
                <a:ext uri="{FF2B5EF4-FFF2-40B4-BE49-F238E27FC236}">
                  <a16:creationId xmlns:a16="http://schemas.microsoft.com/office/drawing/2014/main" id="{C87F0463-7C2D-B433-3B3A-1A4E5A11B062}"/>
                </a:ext>
              </a:extLst>
            </p:cNvPr>
            <p:cNvSpPr txBox="1"/>
            <p:nvPr/>
          </p:nvSpPr>
          <p:spPr>
            <a:xfrm>
              <a:off x="7748268" y="4892082"/>
              <a:ext cx="197823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一般民眾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30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2000">
        <p14:pan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8" grpId="0"/>
      <p:bldP spid="61" grpId="0"/>
      <p:bldP spid="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BA2F0"/>
            </a:gs>
            <a:gs pos="100000">
              <a:srgbClr val="AACBFE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7">
            <a:extLst>
              <a:ext uri="{FF2B5EF4-FFF2-40B4-BE49-F238E27FC236}">
                <a16:creationId xmlns:a16="http://schemas.microsoft.com/office/drawing/2014/main" id="{8BC60270-0713-4F1E-AC9F-9D9CE65E1B41}"/>
              </a:ext>
            </a:extLst>
          </p:cNvPr>
          <p:cNvSpPr/>
          <p:nvPr/>
        </p:nvSpPr>
        <p:spPr>
          <a:xfrm>
            <a:off x="913359" y="3873461"/>
            <a:ext cx="1873001" cy="1469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7" name="圆角矩形 8">
            <a:extLst>
              <a:ext uri="{FF2B5EF4-FFF2-40B4-BE49-F238E27FC236}">
                <a16:creationId xmlns:a16="http://schemas.microsoft.com/office/drawing/2014/main" id="{3605D5B2-6807-45EF-A03E-5E962B1FF5A2}"/>
              </a:ext>
            </a:extLst>
          </p:cNvPr>
          <p:cNvSpPr/>
          <p:nvPr/>
        </p:nvSpPr>
        <p:spPr>
          <a:xfrm>
            <a:off x="2944200" y="3873461"/>
            <a:ext cx="1873001" cy="146964"/>
          </a:xfrm>
          <a:prstGeom prst="roundRect">
            <a:avLst>
              <a:gd name="adj" fmla="val 50000"/>
            </a:avLst>
          </a:prstGeom>
          <a:solidFill>
            <a:srgbClr val="304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8" name="圆角矩形 9">
            <a:extLst>
              <a:ext uri="{FF2B5EF4-FFF2-40B4-BE49-F238E27FC236}">
                <a16:creationId xmlns:a16="http://schemas.microsoft.com/office/drawing/2014/main" id="{643D4133-9FE6-4FD1-81BB-7B678ED7F12A}"/>
              </a:ext>
            </a:extLst>
          </p:cNvPr>
          <p:cNvSpPr/>
          <p:nvPr/>
        </p:nvSpPr>
        <p:spPr>
          <a:xfrm>
            <a:off x="4975043" y="3873461"/>
            <a:ext cx="1873001" cy="1469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9" name="圆角矩形 10">
            <a:extLst>
              <a:ext uri="{FF2B5EF4-FFF2-40B4-BE49-F238E27FC236}">
                <a16:creationId xmlns:a16="http://schemas.microsoft.com/office/drawing/2014/main" id="{6879CBF5-1458-46A0-A7D0-60A8CCEDEB6F}"/>
              </a:ext>
            </a:extLst>
          </p:cNvPr>
          <p:cNvSpPr/>
          <p:nvPr/>
        </p:nvSpPr>
        <p:spPr>
          <a:xfrm>
            <a:off x="7005884" y="3873461"/>
            <a:ext cx="1873001" cy="1469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0" name="圆角矩形 11">
            <a:extLst>
              <a:ext uri="{FF2B5EF4-FFF2-40B4-BE49-F238E27FC236}">
                <a16:creationId xmlns:a16="http://schemas.microsoft.com/office/drawing/2014/main" id="{263EF284-7C4A-42C7-AB01-6C94E75B4219}"/>
              </a:ext>
            </a:extLst>
          </p:cNvPr>
          <p:cNvSpPr/>
          <p:nvPr/>
        </p:nvSpPr>
        <p:spPr>
          <a:xfrm>
            <a:off x="9036727" y="3873461"/>
            <a:ext cx="1873001" cy="1469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1FECBD99-B908-4CCD-B1EB-D30AE7D45C38}"/>
              </a:ext>
            </a:extLst>
          </p:cNvPr>
          <p:cNvSpPr/>
          <p:nvPr/>
        </p:nvSpPr>
        <p:spPr>
          <a:xfrm>
            <a:off x="9787547" y="3639541"/>
            <a:ext cx="371360" cy="13331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2" name="任意多边形 15">
            <a:extLst>
              <a:ext uri="{FF2B5EF4-FFF2-40B4-BE49-F238E27FC236}">
                <a16:creationId xmlns:a16="http://schemas.microsoft.com/office/drawing/2014/main" id="{E1973A08-B209-4339-B34A-0B81688C9556}"/>
              </a:ext>
            </a:extLst>
          </p:cNvPr>
          <p:cNvSpPr/>
          <p:nvPr/>
        </p:nvSpPr>
        <p:spPr>
          <a:xfrm>
            <a:off x="3695021" y="4121033"/>
            <a:ext cx="371360" cy="133310"/>
          </a:xfrm>
          <a:custGeom>
            <a:avLst/>
            <a:gdLst>
              <a:gd name="connsiteX0" fmla="*/ 0 w 371475"/>
              <a:gd name="connsiteY0" fmla="*/ 0 h 133350"/>
              <a:gd name="connsiteX1" fmla="*/ 371475 w 371475"/>
              <a:gd name="connsiteY1" fmla="*/ 0 h 133350"/>
              <a:gd name="connsiteX2" fmla="*/ 185737 w 371475"/>
              <a:gd name="connsiteY2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475" h="133350">
                <a:moveTo>
                  <a:pt x="0" y="0"/>
                </a:moveTo>
                <a:lnTo>
                  <a:pt x="371475" y="0"/>
                </a:lnTo>
                <a:lnTo>
                  <a:pt x="185737" y="133350"/>
                </a:lnTo>
                <a:close/>
              </a:path>
            </a:pathLst>
          </a:custGeom>
          <a:solidFill>
            <a:srgbClr val="304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3" name="任意多边形 16">
            <a:extLst>
              <a:ext uri="{FF2B5EF4-FFF2-40B4-BE49-F238E27FC236}">
                <a16:creationId xmlns:a16="http://schemas.microsoft.com/office/drawing/2014/main" id="{EAB862A8-EC53-4473-BD3C-09AA147D31EF}"/>
              </a:ext>
            </a:extLst>
          </p:cNvPr>
          <p:cNvSpPr/>
          <p:nvPr/>
        </p:nvSpPr>
        <p:spPr>
          <a:xfrm>
            <a:off x="7756703" y="4121033"/>
            <a:ext cx="371360" cy="133310"/>
          </a:xfrm>
          <a:custGeom>
            <a:avLst/>
            <a:gdLst>
              <a:gd name="connsiteX0" fmla="*/ 0 w 371475"/>
              <a:gd name="connsiteY0" fmla="*/ 0 h 133350"/>
              <a:gd name="connsiteX1" fmla="*/ 371475 w 371475"/>
              <a:gd name="connsiteY1" fmla="*/ 0 h 133350"/>
              <a:gd name="connsiteX2" fmla="*/ 185737 w 371475"/>
              <a:gd name="connsiteY2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475" h="133350">
                <a:moveTo>
                  <a:pt x="0" y="0"/>
                </a:moveTo>
                <a:lnTo>
                  <a:pt x="371475" y="0"/>
                </a:lnTo>
                <a:lnTo>
                  <a:pt x="185737" y="133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E0D4AA56-BA7E-4D3A-97FC-F0DC0A7A1346}"/>
              </a:ext>
            </a:extLst>
          </p:cNvPr>
          <p:cNvSpPr/>
          <p:nvPr/>
        </p:nvSpPr>
        <p:spPr>
          <a:xfrm>
            <a:off x="5725863" y="3639541"/>
            <a:ext cx="371360" cy="13331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3B84DF01-A8B4-4D0A-A70C-32A96A9C0F45}"/>
              </a:ext>
            </a:extLst>
          </p:cNvPr>
          <p:cNvSpPr/>
          <p:nvPr/>
        </p:nvSpPr>
        <p:spPr>
          <a:xfrm>
            <a:off x="1664179" y="3639541"/>
            <a:ext cx="371360" cy="13331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730D368-6F64-420E-9811-87E601B841FB}"/>
              </a:ext>
            </a:extLst>
          </p:cNvPr>
          <p:cNvSpPr txBox="1"/>
          <p:nvPr/>
        </p:nvSpPr>
        <p:spPr>
          <a:xfrm>
            <a:off x="766904" y="3176472"/>
            <a:ext cx="2317930" cy="32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收集六大類別設施建築分布</a:t>
            </a:r>
            <a:endParaRPr lang="zh-CN" altLang="en-US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AB9921A-4460-4672-A0E3-31386AA389C9}"/>
              </a:ext>
            </a:extLst>
          </p:cNvPr>
          <p:cNvSpPr txBox="1"/>
          <p:nvPr/>
        </p:nvSpPr>
        <p:spPr>
          <a:xfrm>
            <a:off x="840781" y="2654786"/>
            <a:ext cx="2018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資料收集</a:t>
            </a:r>
            <a:endParaRPr lang="zh-CN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A014327-C336-435E-89D4-75AA21CAD3F7}"/>
              </a:ext>
            </a:extLst>
          </p:cNvPr>
          <p:cNvSpPr txBox="1"/>
          <p:nvPr/>
        </p:nvSpPr>
        <p:spPr>
          <a:xfrm>
            <a:off x="2724195" y="4903851"/>
            <a:ext cx="2313010" cy="84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以收集資料為基準，使用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距離函數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求得高雄社會住宅分數</a:t>
            </a:r>
            <a:endParaRPr lang="zh-CN" altLang="en-US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D2B5C8D-335C-49DC-8637-8F8F573D7F14}"/>
              </a:ext>
            </a:extLst>
          </p:cNvPr>
          <p:cNvSpPr txBox="1"/>
          <p:nvPr/>
        </p:nvSpPr>
        <p:spPr>
          <a:xfrm>
            <a:off x="2473396" y="4369953"/>
            <a:ext cx="2677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計算住宅類別分數</a:t>
            </a:r>
            <a:endParaRPr lang="zh-CN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D976BE2-FF1F-4367-A946-E22E2BDA91FD}"/>
              </a:ext>
            </a:extLst>
          </p:cNvPr>
          <p:cNvSpPr txBox="1"/>
          <p:nvPr/>
        </p:nvSpPr>
        <p:spPr>
          <a:xfrm>
            <a:off x="4925369" y="2573249"/>
            <a:ext cx="2211132" cy="1096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使用者在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R Shiny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介面上操作，計算六大類別設施需求評分，了解該使用者的居住需求與特性</a:t>
            </a:r>
            <a:endParaRPr lang="zh-CN" altLang="en-US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949B65C-B13F-400D-8A8A-7D83D2705BF2}"/>
              </a:ext>
            </a:extLst>
          </p:cNvPr>
          <p:cNvSpPr txBox="1"/>
          <p:nvPr/>
        </p:nvSpPr>
        <p:spPr>
          <a:xfrm>
            <a:off x="4902465" y="2075467"/>
            <a:ext cx="2018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使用者操作</a:t>
            </a:r>
            <a:endParaRPr lang="zh-CN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5C68C50-A960-48A2-AED1-95AB26935224}"/>
              </a:ext>
            </a:extLst>
          </p:cNvPr>
          <p:cNvSpPr txBox="1"/>
          <p:nvPr/>
        </p:nvSpPr>
        <p:spPr>
          <a:xfrm>
            <a:off x="7009810" y="4751813"/>
            <a:ext cx="2211132" cy="1096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將使用者計算的評分與社會住宅交互計算，得出每一個社會住宅對於該使用者的適配度</a:t>
            </a:r>
            <a:endParaRPr lang="zh-CN" altLang="en-US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FF1297B-942A-4E30-95D5-E1D851283C03}"/>
              </a:ext>
            </a:extLst>
          </p:cNvPr>
          <p:cNvSpPr txBox="1"/>
          <p:nvPr/>
        </p:nvSpPr>
        <p:spPr>
          <a:xfrm>
            <a:off x="6993196" y="4369953"/>
            <a:ext cx="2018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後台計算</a:t>
            </a:r>
            <a:endParaRPr lang="zh-CN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FAC42E2-1FB1-4C2A-834A-BEA51FE8CF08}"/>
              </a:ext>
            </a:extLst>
          </p:cNvPr>
          <p:cNvSpPr txBox="1"/>
          <p:nvPr/>
        </p:nvSpPr>
        <p:spPr>
          <a:xfrm>
            <a:off x="9027965" y="2443030"/>
            <a:ext cx="2211132" cy="135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依照適配度高地排比，並呈現在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R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Shiny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介面上，幫助使用者了解到高雄市社會住宅與自己需求的匹配度</a:t>
            </a:r>
            <a:endParaRPr lang="zh-CN" altLang="en-US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582AE07-9020-4C6C-AAC3-BEBAB7023ABD}"/>
              </a:ext>
            </a:extLst>
          </p:cNvPr>
          <p:cNvSpPr txBox="1"/>
          <p:nvPr/>
        </p:nvSpPr>
        <p:spPr>
          <a:xfrm>
            <a:off x="9011351" y="2061170"/>
            <a:ext cx="221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介面呈現</a:t>
            </a:r>
            <a:endParaRPr lang="zh-CN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pSp>
        <p:nvGrpSpPr>
          <p:cNvPr id="65" name="组合 39">
            <a:extLst>
              <a:ext uri="{FF2B5EF4-FFF2-40B4-BE49-F238E27FC236}">
                <a16:creationId xmlns:a16="http://schemas.microsoft.com/office/drawing/2014/main" id="{A6AEE641-83C8-5EC3-2175-16CDA7D2CCB5}"/>
              </a:ext>
            </a:extLst>
          </p:cNvPr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66" name="矩形: 圆角 40">
              <a:extLst>
                <a:ext uri="{FF2B5EF4-FFF2-40B4-BE49-F238E27FC236}">
                  <a16:creationId xmlns:a16="http://schemas.microsoft.com/office/drawing/2014/main" id="{75FE6E4F-E066-CBB4-C191-5F3981AD770B}"/>
                </a:ext>
              </a:extLst>
            </p:cNvPr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grpSp>
          <p:nvGrpSpPr>
            <p:cNvPr id="67" name="组合 41">
              <a:extLst>
                <a:ext uri="{FF2B5EF4-FFF2-40B4-BE49-F238E27FC236}">
                  <a16:creationId xmlns:a16="http://schemas.microsoft.com/office/drawing/2014/main" id="{34F49CC0-5501-4C6A-05EE-0EFE44EDE9F5}"/>
                </a:ext>
              </a:extLst>
            </p:cNvPr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71" name="圆: 空心 45">
                <a:extLst>
                  <a:ext uri="{FF2B5EF4-FFF2-40B4-BE49-F238E27FC236}">
                    <a16:creationId xmlns:a16="http://schemas.microsoft.com/office/drawing/2014/main" id="{9C2BB481-9C6D-55D1-663B-A719422C98D1}"/>
                  </a:ext>
                </a:extLst>
              </p:cNvPr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cxnSp>
            <p:nvCxnSpPr>
              <p:cNvPr id="72" name="直接连接符 46">
                <a:extLst>
                  <a:ext uri="{FF2B5EF4-FFF2-40B4-BE49-F238E27FC236}">
                    <a16:creationId xmlns:a16="http://schemas.microsoft.com/office/drawing/2014/main" id="{F11838C4-A7E9-9618-B08F-41A3B8D3565F}"/>
                  </a:ext>
                </a:extLst>
              </p:cNvPr>
              <p:cNvCxnSpPr>
                <a:cxnSpLocks/>
                <a:stCxn id="71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直接连接符 42">
              <a:extLst>
                <a:ext uri="{FF2B5EF4-FFF2-40B4-BE49-F238E27FC236}">
                  <a16:creationId xmlns:a16="http://schemas.microsoft.com/office/drawing/2014/main" id="{8C9C3624-1A5E-4FD8-F314-8BCD248655D0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43">
              <a:extLst>
                <a:ext uri="{FF2B5EF4-FFF2-40B4-BE49-F238E27FC236}">
                  <a16:creationId xmlns:a16="http://schemas.microsoft.com/office/drawing/2014/main" id="{4ED19BA8-4DE8-8DAB-8439-849F02A514B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44">
              <a:extLst>
                <a:ext uri="{FF2B5EF4-FFF2-40B4-BE49-F238E27FC236}">
                  <a16:creationId xmlns:a16="http://schemas.microsoft.com/office/drawing/2014/main" id="{11025314-69D2-D943-ED94-7A4C0AEDDA2B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28">
            <a:extLst>
              <a:ext uri="{FF2B5EF4-FFF2-40B4-BE49-F238E27FC236}">
                <a16:creationId xmlns:a16="http://schemas.microsoft.com/office/drawing/2014/main" id="{7B594645-3634-7ED0-D38D-CFBD094A8DBF}"/>
              </a:ext>
            </a:extLst>
          </p:cNvPr>
          <p:cNvGrpSpPr/>
          <p:nvPr/>
        </p:nvGrpSpPr>
        <p:grpSpPr>
          <a:xfrm>
            <a:off x="6956611" y="279530"/>
            <a:ext cx="1299872" cy="311889"/>
            <a:chOff x="7493834" y="343342"/>
            <a:chExt cx="1299872" cy="311889"/>
          </a:xfrm>
        </p:grpSpPr>
        <p:sp>
          <p:nvSpPr>
            <p:cNvPr id="74" name="矩形: 圆角 49">
              <a:extLst>
                <a:ext uri="{FF2B5EF4-FFF2-40B4-BE49-F238E27FC236}">
                  <a16:creationId xmlns:a16="http://schemas.microsoft.com/office/drawing/2014/main" id="{24240565-6FFF-629D-1E40-9C533F0A6C01}"/>
                </a:ext>
              </a:extLst>
            </p:cNvPr>
            <p:cNvSpPr/>
            <p:nvPr/>
          </p:nvSpPr>
          <p:spPr>
            <a:xfrm>
              <a:off x="7493834" y="343342"/>
              <a:ext cx="1299872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75" name="文本框 56">
              <a:extLst>
                <a:ext uri="{FF2B5EF4-FFF2-40B4-BE49-F238E27FC236}">
                  <a16:creationId xmlns:a16="http://schemas.microsoft.com/office/drawing/2014/main" id="{0C79CE62-C42F-BD62-BB69-7B7E8F42799C}"/>
                </a:ext>
              </a:extLst>
            </p:cNvPr>
            <p:cNvSpPr txBox="1"/>
            <p:nvPr/>
          </p:nvSpPr>
          <p:spPr>
            <a:xfrm>
              <a:off x="7673640" y="347454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spc="1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方法實作</a:t>
              </a:r>
              <a:endParaRPr lang="en-US" altLang="zh-CN" sz="1400" spc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sp>
        <p:nvSpPr>
          <p:cNvPr id="76" name="文本框 57">
            <a:extLst>
              <a:ext uri="{FF2B5EF4-FFF2-40B4-BE49-F238E27FC236}">
                <a16:creationId xmlns:a16="http://schemas.microsoft.com/office/drawing/2014/main" id="{69971B24-E261-5E43-2E61-6F2CCB8D9464}"/>
              </a:ext>
            </a:extLst>
          </p:cNvPr>
          <p:cNvSpPr txBox="1"/>
          <p:nvPr/>
        </p:nvSpPr>
        <p:spPr>
          <a:xfrm>
            <a:off x="5510143" y="279530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spc="100" dirty="0">
                <a:solidFill>
                  <a:srgbClr val="3040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概念發想</a:t>
            </a:r>
            <a:endParaRPr lang="en-US" altLang="zh-CN" sz="1400" spc="100" dirty="0">
              <a:solidFill>
                <a:srgbClr val="30408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77" name="文本框 60">
            <a:extLst>
              <a:ext uri="{FF2B5EF4-FFF2-40B4-BE49-F238E27FC236}">
                <a16:creationId xmlns:a16="http://schemas.microsoft.com/office/drawing/2014/main" id="{9E38E614-64AA-B5F2-8475-CF833712F69D}"/>
              </a:ext>
            </a:extLst>
          </p:cNvPr>
          <p:cNvSpPr txBox="1"/>
          <p:nvPr/>
        </p:nvSpPr>
        <p:spPr>
          <a:xfrm>
            <a:off x="10195312" y="279530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spc="100" dirty="0">
                <a:solidFill>
                  <a:srgbClr val="3040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資料來源</a:t>
            </a:r>
            <a:endParaRPr lang="en-US" altLang="zh-CN" sz="1400" spc="100" dirty="0">
              <a:solidFill>
                <a:srgbClr val="30408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78" name="文本框 57">
            <a:extLst>
              <a:ext uri="{FF2B5EF4-FFF2-40B4-BE49-F238E27FC236}">
                <a16:creationId xmlns:a16="http://schemas.microsoft.com/office/drawing/2014/main" id="{601A2F8D-41E1-7F04-260D-2B39606EF081}"/>
              </a:ext>
            </a:extLst>
          </p:cNvPr>
          <p:cNvSpPr txBox="1"/>
          <p:nvPr/>
        </p:nvSpPr>
        <p:spPr>
          <a:xfrm>
            <a:off x="8748844" y="279530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spc="100" dirty="0">
                <a:solidFill>
                  <a:srgbClr val="3040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實際應用</a:t>
            </a:r>
            <a:endParaRPr lang="en-US" altLang="zh-CN" sz="1400" spc="100" dirty="0">
              <a:solidFill>
                <a:srgbClr val="30408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671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2000">
        <p14:pan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76" grpId="0"/>
      <p:bldP spid="77" grpId="0"/>
      <p:bldP spid="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A62243C-501C-4D86-B176-0BB7278F2AEB}"/>
              </a:ext>
            </a:extLst>
          </p:cNvPr>
          <p:cNvGrpSpPr/>
          <p:nvPr/>
        </p:nvGrpSpPr>
        <p:grpSpPr>
          <a:xfrm>
            <a:off x="997527" y="1701800"/>
            <a:ext cx="3050598" cy="1638300"/>
            <a:chOff x="988002" y="1587500"/>
            <a:chExt cx="3050598" cy="1638300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4278A956-C201-4052-ADFD-C2AA8491A1C6}"/>
                </a:ext>
              </a:extLst>
            </p:cNvPr>
            <p:cNvSpPr/>
            <p:nvPr/>
          </p:nvSpPr>
          <p:spPr>
            <a:xfrm>
              <a:off x="988002" y="1587500"/>
              <a:ext cx="3050598" cy="1638300"/>
            </a:xfrm>
            <a:prstGeom prst="roundRect">
              <a:avLst/>
            </a:prstGeom>
            <a:gradFill flip="none" rotWithShape="1">
              <a:gsLst>
                <a:gs pos="0">
                  <a:srgbClr val="8BA2F0"/>
                </a:gs>
                <a:gs pos="100000">
                  <a:srgbClr val="AACBF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800">
                <a:cs typeface="+mn-ea"/>
                <a:sym typeface="+mn-lt"/>
              </a:endParaRPr>
            </a:p>
          </p:txBody>
        </p:sp>
        <p:grpSp>
          <p:nvGrpSpPr>
            <p:cNvPr id="95" name="Google Shape;1014;p32">
              <a:extLst>
                <a:ext uri="{FF2B5EF4-FFF2-40B4-BE49-F238E27FC236}">
                  <a16:creationId xmlns:a16="http://schemas.microsoft.com/office/drawing/2014/main" id="{D3875D48-22F4-4AEC-8310-B8E753E52A85}"/>
                </a:ext>
              </a:extLst>
            </p:cNvPr>
            <p:cNvGrpSpPr/>
            <p:nvPr/>
          </p:nvGrpSpPr>
          <p:grpSpPr>
            <a:xfrm>
              <a:off x="3534779" y="1766522"/>
              <a:ext cx="281572" cy="282320"/>
              <a:chOff x="-1700225" y="2768875"/>
              <a:chExt cx="291450" cy="292225"/>
            </a:xfrm>
            <a:solidFill>
              <a:schemeClr val="bg1"/>
            </a:solidFill>
          </p:grpSpPr>
          <p:sp>
            <p:nvSpPr>
              <p:cNvPr id="96" name="Google Shape;1015;p32">
                <a:extLst>
                  <a:ext uri="{FF2B5EF4-FFF2-40B4-BE49-F238E27FC236}">
                    <a16:creationId xmlns:a16="http://schemas.microsoft.com/office/drawing/2014/main" id="{D9A02CED-52AA-488C-BD18-65CCA3304F6D}"/>
                  </a:ext>
                </a:extLst>
              </p:cNvPr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lnSpc>
                    <a:spcPct val="150000"/>
                  </a:lnSpc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7" name="Google Shape;1016;p32">
                <a:extLst>
                  <a:ext uri="{FF2B5EF4-FFF2-40B4-BE49-F238E27FC236}">
                    <a16:creationId xmlns:a16="http://schemas.microsoft.com/office/drawing/2014/main" id="{42D8C058-852F-48BF-B4E5-DCB8EBB259C1}"/>
                  </a:ext>
                </a:extLst>
              </p:cNvPr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lnSpc>
                    <a:spcPct val="150000"/>
                  </a:lnSpc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8" name="Google Shape;1017;p32">
                <a:extLst>
                  <a:ext uri="{FF2B5EF4-FFF2-40B4-BE49-F238E27FC236}">
                    <a16:creationId xmlns:a16="http://schemas.microsoft.com/office/drawing/2014/main" id="{6039786B-B018-423F-A299-05F6F2CA6648}"/>
                  </a:ext>
                </a:extLst>
              </p:cNvPr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lnSpc>
                    <a:spcPct val="150000"/>
                  </a:lnSpc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9" name="Google Shape;1018;p32">
                <a:extLst>
                  <a:ext uri="{FF2B5EF4-FFF2-40B4-BE49-F238E27FC236}">
                    <a16:creationId xmlns:a16="http://schemas.microsoft.com/office/drawing/2014/main" id="{B3B7A57A-C6DE-47AC-B996-093A17AB1A45}"/>
                  </a:ext>
                </a:extLst>
              </p:cNvPr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lnSpc>
                    <a:spcPct val="150000"/>
                  </a:lnSpc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0" name="Google Shape;1019;p32">
                <a:extLst>
                  <a:ext uri="{FF2B5EF4-FFF2-40B4-BE49-F238E27FC236}">
                    <a16:creationId xmlns:a16="http://schemas.microsoft.com/office/drawing/2014/main" id="{2E253EB2-7CEE-47B8-995C-4561BD0455D8}"/>
                  </a:ext>
                </a:extLst>
              </p:cNvPr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lnSpc>
                    <a:spcPct val="150000"/>
                  </a:lnSpc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1" name="Google Shape;1020;p32">
                <a:extLst>
                  <a:ext uri="{FF2B5EF4-FFF2-40B4-BE49-F238E27FC236}">
                    <a16:creationId xmlns:a16="http://schemas.microsoft.com/office/drawing/2014/main" id="{66263EFC-A997-4AE8-8C98-DE7825E851A1}"/>
                  </a:ext>
                </a:extLst>
              </p:cNvPr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lnSpc>
                    <a:spcPct val="150000"/>
                  </a:lnSpc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81AD17E3-AD4B-4086-8A60-52912357F1D7}"/>
                </a:ext>
              </a:extLst>
            </p:cNvPr>
            <p:cNvSpPr txBox="1"/>
            <p:nvPr/>
          </p:nvSpPr>
          <p:spPr>
            <a:xfrm>
              <a:off x="1216118" y="2380138"/>
              <a:ext cx="2668185" cy="41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TW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輕軌、捷運站、停車場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59FADD73-9E49-49A7-8EE0-66FD3E2033CA}"/>
                </a:ext>
              </a:extLst>
            </p:cNvPr>
            <p:cNvSpPr txBox="1"/>
            <p:nvPr/>
          </p:nvSpPr>
          <p:spPr>
            <a:xfrm>
              <a:off x="1199924" y="1695333"/>
              <a:ext cx="2018155" cy="743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3200" dirty="0">
                  <a:solidFill>
                    <a:srgbClr val="304086"/>
                  </a:solidFill>
                  <a:cs typeface="+mn-ea"/>
                  <a:sym typeface="+mn-lt"/>
                </a:rPr>
                <a:t>交通</a:t>
              </a:r>
              <a:endParaRPr lang="zh-CN" altLang="en-US" sz="3200" dirty="0">
                <a:solidFill>
                  <a:srgbClr val="30408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5CB98582-27D4-4D76-A255-A9C5CF08057F}"/>
              </a:ext>
            </a:extLst>
          </p:cNvPr>
          <p:cNvGrpSpPr/>
          <p:nvPr/>
        </p:nvGrpSpPr>
        <p:grpSpPr>
          <a:xfrm>
            <a:off x="4444340" y="1701800"/>
            <a:ext cx="3050598" cy="1638300"/>
            <a:chOff x="988002" y="1587500"/>
            <a:chExt cx="3050598" cy="1638300"/>
          </a:xfrm>
        </p:grpSpPr>
        <p:sp>
          <p:nvSpPr>
            <p:cNvPr id="208" name="矩形: 圆角 207">
              <a:extLst>
                <a:ext uri="{FF2B5EF4-FFF2-40B4-BE49-F238E27FC236}">
                  <a16:creationId xmlns:a16="http://schemas.microsoft.com/office/drawing/2014/main" id="{2B46E300-5DF7-4816-9CCA-2C7D5484C85F}"/>
                </a:ext>
              </a:extLst>
            </p:cNvPr>
            <p:cNvSpPr/>
            <p:nvPr/>
          </p:nvSpPr>
          <p:spPr>
            <a:xfrm>
              <a:off x="988002" y="1587500"/>
              <a:ext cx="3050598" cy="1638300"/>
            </a:xfrm>
            <a:prstGeom prst="roundRect">
              <a:avLst/>
            </a:prstGeom>
            <a:gradFill flip="none" rotWithShape="1">
              <a:gsLst>
                <a:gs pos="0">
                  <a:srgbClr val="8BA2F0"/>
                </a:gs>
                <a:gs pos="100000">
                  <a:srgbClr val="AACBF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800">
                <a:cs typeface="+mn-ea"/>
                <a:sym typeface="+mn-lt"/>
              </a:endParaRPr>
            </a:p>
          </p:txBody>
        </p:sp>
        <p:grpSp>
          <p:nvGrpSpPr>
            <p:cNvPr id="209" name="Google Shape;1014;p32">
              <a:extLst>
                <a:ext uri="{FF2B5EF4-FFF2-40B4-BE49-F238E27FC236}">
                  <a16:creationId xmlns:a16="http://schemas.microsoft.com/office/drawing/2014/main" id="{38423ECD-DCBD-4F97-B5A0-2A48229E7080}"/>
                </a:ext>
              </a:extLst>
            </p:cNvPr>
            <p:cNvGrpSpPr/>
            <p:nvPr/>
          </p:nvGrpSpPr>
          <p:grpSpPr>
            <a:xfrm>
              <a:off x="3534779" y="1766522"/>
              <a:ext cx="281572" cy="282320"/>
              <a:chOff x="-1700225" y="2768875"/>
              <a:chExt cx="291450" cy="292225"/>
            </a:xfrm>
            <a:solidFill>
              <a:schemeClr val="bg1"/>
            </a:solidFill>
          </p:grpSpPr>
          <p:sp>
            <p:nvSpPr>
              <p:cNvPr id="212" name="Google Shape;1015;p32">
                <a:extLst>
                  <a:ext uri="{FF2B5EF4-FFF2-40B4-BE49-F238E27FC236}">
                    <a16:creationId xmlns:a16="http://schemas.microsoft.com/office/drawing/2014/main" id="{FDB4FE02-E2D6-492D-A568-7A9C414721B6}"/>
                  </a:ext>
                </a:extLst>
              </p:cNvPr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lnSpc>
                    <a:spcPct val="150000"/>
                  </a:lnSpc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3" name="Google Shape;1016;p32">
                <a:extLst>
                  <a:ext uri="{FF2B5EF4-FFF2-40B4-BE49-F238E27FC236}">
                    <a16:creationId xmlns:a16="http://schemas.microsoft.com/office/drawing/2014/main" id="{C0A16253-D028-4656-A2D1-940E83EF450C}"/>
                  </a:ext>
                </a:extLst>
              </p:cNvPr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lnSpc>
                    <a:spcPct val="150000"/>
                  </a:lnSpc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4" name="Google Shape;1017;p32">
                <a:extLst>
                  <a:ext uri="{FF2B5EF4-FFF2-40B4-BE49-F238E27FC236}">
                    <a16:creationId xmlns:a16="http://schemas.microsoft.com/office/drawing/2014/main" id="{4FD25D1C-6AFF-4367-946D-DFD6651E7910}"/>
                  </a:ext>
                </a:extLst>
              </p:cNvPr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lnSpc>
                    <a:spcPct val="150000"/>
                  </a:lnSpc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5" name="Google Shape;1018;p32">
                <a:extLst>
                  <a:ext uri="{FF2B5EF4-FFF2-40B4-BE49-F238E27FC236}">
                    <a16:creationId xmlns:a16="http://schemas.microsoft.com/office/drawing/2014/main" id="{95B33AEB-D75E-41A3-BCA9-5ECC8C003240}"/>
                  </a:ext>
                </a:extLst>
              </p:cNvPr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lnSpc>
                    <a:spcPct val="150000"/>
                  </a:lnSpc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6" name="Google Shape;1019;p32">
                <a:extLst>
                  <a:ext uri="{FF2B5EF4-FFF2-40B4-BE49-F238E27FC236}">
                    <a16:creationId xmlns:a16="http://schemas.microsoft.com/office/drawing/2014/main" id="{9510C1EA-3A89-4B52-8EF5-D011EBAC2634}"/>
                  </a:ext>
                </a:extLst>
              </p:cNvPr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lnSpc>
                    <a:spcPct val="150000"/>
                  </a:lnSpc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7" name="Google Shape;1020;p32">
                <a:extLst>
                  <a:ext uri="{FF2B5EF4-FFF2-40B4-BE49-F238E27FC236}">
                    <a16:creationId xmlns:a16="http://schemas.microsoft.com/office/drawing/2014/main" id="{FA3282CE-FEE8-4B11-BF25-6AFBDC24C42C}"/>
                  </a:ext>
                </a:extLst>
              </p:cNvPr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lnSpc>
                    <a:spcPct val="150000"/>
                  </a:lnSpc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FA77EB1A-DB48-4C13-8F3B-ACFB11B2CABD}"/>
                </a:ext>
              </a:extLst>
            </p:cNvPr>
            <p:cNvSpPr txBox="1"/>
            <p:nvPr/>
          </p:nvSpPr>
          <p:spPr>
            <a:xfrm>
              <a:off x="1179208" y="2329233"/>
              <a:ext cx="2668185" cy="41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TW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加水站、零售市場、超商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8125DB8E-E5F6-4425-A91F-589502AF9DC0}"/>
                </a:ext>
              </a:extLst>
            </p:cNvPr>
            <p:cNvSpPr txBox="1"/>
            <p:nvPr/>
          </p:nvSpPr>
          <p:spPr>
            <a:xfrm>
              <a:off x="1165130" y="1650072"/>
              <a:ext cx="2018155" cy="743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3200" dirty="0">
                  <a:solidFill>
                    <a:srgbClr val="304086"/>
                  </a:solidFill>
                  <a:cs typeface="+mn-ea"/>
                  <a:sym typeface="+mn-lt"/>
                </a:rPr>
                <a:t>飲食</a:t>
              </a:r>
              <a:endParaRPr lang="zh-CN" altLang="en-US" sz="3200" dirty="0">
                <a:solidFill>
                  <a:srgbClr val="30408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8" name="组合 217">
            <a:extLst>
              <a:ext uri="{FF2B5EF4-FFF2-40B4-BE49-F238E27FC236}">
                <a16:creationId xmlns:a16="http://schemas.microsoft.com/office/drawing/2014/main" id="{B3D5EFCE-835A-42E0-8A75-62D6049C35A1}"/>
              </a:ext>
            </a:extLst>
          </p:cNvPr>
          <p:cNvGrpSpPr/>
          <p:nvPr/>
        </p:nvGrpSpPr>
        <p:grpSpPr>
          <a:xfrm>
            <a:off x="7891153" y="1701800"/>
            <a:ext cx="3050598" cy="1638300"/>
            <a:chOff x="988002" y="1587500"/>
            <a:chExt cx="3050598" cy="1638300"/>
          </a:xfrm>
        </p:grpSpPr>
        <p:sp>
          <p:nvSpPr>
            <p:cNvPr id="219" name="矩形: 圆角 218">
              <a:extLst>
                <a:ext uri="{FF2B5EF4-FFF2-40B4-BE49-F238E27FC236}">
                  <a16:creationId xmlns:a16="http://schemas.microsoft.com/office/drawing/2014/main" id="{E299DB82-B80D-4911-BB4D-8BA38EEEC3C1}"/>
                </a:ext>
              </a:extLst>
            </p:cNvPr>
            <p:cNvSpPr/>
            <p:nvPr/>
          </p:nvSpPr>
          <p:spPr>
            <a:xfrm>
              <a:off x="988002" y="1587500"/>
              <a:ext cx="3050598" cy="1638300"/>
            </a:xfrm>
            <a:prstGeom prst="roundRect">
              <a:avLst/>
            </a:prstGeom>
            <a:gradFill flip="none" rotWithShape="1">
              <a:gsLst>
                <a:gs pos="0">
                  <a:srgbClr val="8BA2F0"/>
                </a:gs>
                <a:gs pos="100000">
                  <a:srgbClr val="AACBF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800">
                <a:cs typeface="+mn-ea"/>
                <a:sym typeface="+mn-lt"/>
              </a:endParaRPr>
            </a:p>
          </p:txBody>
        </p:sp>
        <p:grpSp>
          <p:nvGrpSpPr>
            <p:cNvPr id="220" name="Google Shape;1014;p32">
              <a:extLst>
                <a:ext uri="{FF2B5EF4-FFF2-40B4-BE49-F238E27FC236}">
                  <a16:creationId xmlns:a16="http://schemas.microsoft.com/office/drawing/2014/main" id="{F2B503A4-99A2-4E90-A195-151B5BC757E4}"/>
                </a:ext>
              </a:extLst>
            </p:cNvPr>
            <p:cNvGrpSpPr/>
            <p:nvPr/>
          </p:nvGrpSpPr>
          <p:grpSpPr>
            <a:xfrm>
              <a:off x="3534779" y="1766522"/>
              <a:ext cx="281572" cy="282320"/>
              <a:chOff x="-1700225" y="2768875"/>
              <a:chExt cx="291450" cy="292225"/>
            </a:xfrm>
            <a:solidFill>
              <a:schemeClr val="bg1"/>
            </a:solidFill>
          </p:grpSpPr>
          <p:sp>
            <p:nvSpPr>
              <p:cNvPr id="223" name="Google Shape;1015;p32">
                <a:extLst>
                  <a:ext uri="{FF2B5EF4-FFF2-40B4-BE49-F238E27FC236}">
                    <a16:creationId xmlns:a16="http://schemas.microsoft.com/office/drawing/2014/main" id="{52F4D464-FEF9-4E3C-B8D6-41E86C110205}"/>
                  </a:ext>
                </a:extLst>
              </p:cNvPr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lnSpc>
                    <a:spcPct val="150000"/>
                  </a:lnSpc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4" name="Google Shape;1016;p32">
                <a:extLst>
                  <a:ext uri="{FF2B5EF4-FFF2-40B4-BE49-F238E27FC236}">
                    <a16:creationId xmlns:a16="http://schemas.microsoft.com/office/drawing/2014/main" id="{3DE5E9CD-0D67-4627-A036-85704D2C00E3}"/>
                  </a:ext>
                </a:extLst>
              </p:cNvPr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lnSpc>
                    <a:spcPct val="150000"/>
                  </a:lnSpc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5" name="Google Shape;1017;p32">
                <a:extLst>
                  <a:ext uri="{FF2B5EF4-FFF2-40B4-BE49-F238E27FC236}">
                    <a16:creationId xmlns:a16="http://schemas.microsoft.com/office/drawing/2014/main" id="{FB752D88-2802-44F5-B302-D7CCC0965D3B}"/>
                  </a:ext>
                </a:extLst>
              </p:cNvPr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lnSpc>
                    <a:spcPct val="150000"/>
                  </a:lnSpc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6" name="Google Shape;1018;p32">
                <a:extLst>
                  <a:ext uri="{FF2B5EF4-FFF2-40B4-BE49-F238E27FC236}">
                    <a16:creationId xmlns:a16="http://schemas.microsoft.com/office/drawing/2014/main" id="{7F930D90-9A41-42CE-B78B-D08DC2C8F94F}"/>
                  </a:ext>
                </a:extLst>
              </p:cNvPr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lnSpc>
                    <a:spcPct val="150000"/>
                  </a:lnSpc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7" name="Google Shape;1019;p32">
                <a:extLst>
                  <a:ext uri="{FF2B5EF4-FFF2-40B4-BE49-F238E27FC236}">
                    <a16:creationId xmlns:a16="http://schemas.microsoft.com/office/drawing/2014/main" id="{B997DCC7-7C95-42A0-99A7-AA347C09605A}"/>
                  </a:ext>
                </a:extLst>
              </p:cNvPr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lnSpc>
                    <a:spcPct val="150000"/>
                  </a:lnSpc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8" name="Google Shape;1020;p32">
                <a:extLst>
                  <a:ext uri="{FF2B5EF4-FFF2-40B4-BE49-F238E27FC236}">
                    <a16:creationId xmlns:a16="http://schemas.microsoft.com/office/drawing/2014/main" id="{03BB4B80-056B-4A25-856F-E3F113431912}"/>
                  </a:ext>
                </a:extLst>
              </p:cNvPr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lnSpc>
                    <a:spcPct val="150000"/>
                  </a:lnSpc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21" name="文本框 220">
              <a:extLst>
                <a:ext uri="{FF2B5EF4-FFF2-40B4-BE49-F238E27FC236}">
                  <a16:creationId xmlns:a16="http://schemas.microsoft.com/office/drawing/2014/main" id="{D445DA6D-90E7-48BD-B10E-9497997984E3}"/>
                </a:ext>
              </a:extLst>
            </p:cNvPr>
            <p:cNvSpPr txBox="1"/>
            <p:nvPr/>
          </p:nvSpPr>
          <p:spPr>
            <a:xfrm>
              <a:off x="1216118" y="2333298"/>
              <a:ext cx="2668185" cy="41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TW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運動中心、公園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2" name="文本框 221">
              <a:extLst>
                <a:ext uri="{FF2B5EF4-FFF2-40B4-BE49-F238E27FC236}">
                  <a16:creationId xmlns:a16="http://schemas.microsoft.com/office/drawing/2014/main" id="{5E01A255-7A67-4D8E-8072-06F1CDB24245}"/>
                </a:ext>
              </a:extLst>
            </p:cNvPr>
            <p:cNvSpPr txBox="1"/>
            <p:nvPr/>
          </p:nvSpPr>
          <p:spPr>
            <a:xfrm>
              <a:off x="1199925" y="1676348"/>
              <a:ext cx="2018155" cy="743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3200" dirty="0">
                  <a:solidFill>
                    <a:srgbClr val="304086"/>
                  </a:solidFill>
                  <a:cs typeface="+mn-ea"/>
                  <a:sym typeface="+mn-lt"/>
                </a:rPr>
                <a:t>運動</a:t>
              </a:r>
              <a:endParaRPr lang="zh-CN" altLang="en-US" sz="3200" dirty="0">
                <a:solidFill>
                  <a:srgbClr val="30408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4A4B4996-C530-4AD6-9806-BF501D39BA07}"/>
              </a:ext>
            </a:extLst>
          </p:cNvPr>
          <p:cNvGrpSpPr/>
          <p:nvPr/>
        </p:nvGrpSpPr>
        <p:grpSpPr>
          <a:xfrm>
            <a:off x="997527" y="3658763"/>
            <a:ext cx="3050598" cy="1638300"/>
            <a:chOff x="988002" y="1587500"/>
            <a:chExt cx="3050598" cy="1638300"/>
          </a:xfrm>
        </p:grpSpPr>
        <p:sp>
          <p:nvSpPr>
            <p:cNvPr id="230" name="矩形: 圆角 229">
              <a:extLst>
                <a:ext uri="{FF2B5EF4-FFF2-40B4-BE49-F238E27FC236}">
                  <a16:creationId xmlns:a16="http://schemas.microsoft.com/office/drawing/2014/main" id="{EB7ADA46-56EA-446E-9D0F-1B9F7C23F556}"/>
                </a:ext>
              </a:extLst>
            </p:cNvPr>
            <p:cNvSpPr/>
            <p:nvPr/>
          </p:nvSpPr>
          <p:spPr>
            <a:xfrm>
              <a:off x="988002" y="1587500"/>
              <a:ext cx="3050598" cy="1638300"/>
            </a:xfrm>
            <a:prstGeom prst="roundRect">
              <a:avLst/>
            </a:prstGeom>
            <a:gradFill flip="none" rotWithShape="1">
              <a:gsLst>
                <a:gs pos="0">
                  <a:srgbClr val="8BA2F0"/>
                </a:gs>
                <a:gs pos="100000">
                  <a:srgbClr val="AACBF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800">
                <a:cs typeface="+mn-ea"/>
                <a:sym typeface="+mn-lt"/>
              </a:endParaRPr>
            </a:p>
          </p:txBody>
        </p:sp>
        <p:grpSp>
          <p:nvGrpSpPr>
            <p:cNvPr id="231" name="Google Shape;1014;p32">
              <a:extLst>
                <a:ext uri="{FF2B5EF4-FFF2-40B4-BE49-F238E27FC236}">
                  <a16:creationId xmlns:a16="http://schemas.microsoft.com/office/drawing/2014/main" id="{DA473BDC-0F18-4B9D-B0C1-702D8860E8A4}"/>
                </a:ext>
              </a:extLst>
            </p:cNvPr>
            <p:cNvGrpSpPr/>
            <p:nvPr/>
          </p:nvGrpSpPr>
          <p:grpSpPr>
            <a:xfrm>
              <a:off x="3534779" y="1766522"/>
              <a:ext cx="281572" cy="282320"/>
              <a:chOff x="-1700225" y="2768875"/>
              <a:chExt cx="291450" cy="292225"/>
            </a:xfrm>
            <a:solidFill>
              <a:schemeClr val="bg1"/>
            </a:solidFill>
          </p:grpSpPr>
          <p:sp>
            <p:nvSpPr>
              <p:cNvPr id="234" name="Google Shape;1015;p32">
                <a:extLst>
                  <a:ext uri="{FF2B5EF4-FFF2-40B4-BE49-F238E27FC236}">
                    <a16:creationId xmlns:a16="http://schemas.microsoft.com/office/drawing/2014/main" id="{B44B2A52-AAC7-4264-8659-01411627E563}"/>
                  </a:ext>
                </a:extLst>
              </p:cNvPr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lnSpc>
                    <a:spcPct val="150000"/>
                  </a:lnSpc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5" name="Google Shape;1016;p32">
                <a:extLst>
                  <a:ext uri="{FF2B5EF4-FFF2-40B4-BE49-F238E27FC236}">
                    <a16:creationId xmlns:a16="http://schemas.microsoft.com/office/drawing/2014/main" id="{4E4154AB-450B-4185-9ADC-D06BC968B793}"/>
                  </a:ext>
                </a:extLst>
              </p:cNvPr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lnSpc>
                    <a:spcPct val="150000"/>
                  </a:lnSpc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6" name="Google Shape;1017;p32">
                <a:extLst>
                  <a:ext uri="{FF2B5EF4-FFF2-40B4-BE49-F238E27FC236}">
                    <a16:creationId xmlns:a16="http://schemas.microsoft.com/office/drawing/2014/main" id="{3ECEE068-5E3D-4F86-97CD-E3CB03AFB130}"/>
                  </a:ext>
                </a:extLst>
              </p:cNvPr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lnSpc>
                    <a:spcPct val="150000"/>
                  </a:lnSpc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7" name="Google Shape;1018;p32">
                <a:extLst>
                  <a:ext uri="{FF2B5EF4-FFF2-40B4-BE49-F238E27FC236}">
                    <a16:creationId xmlns:a16="http://schemas.microsoft.com/office/drawing/2014/main" id="{FA46B4AF-CB73-48C9-8D94-24E789726C26}"/>
                  </a:ext>
                </a:extLst>
              </p:cNvPr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lnSpc>
                    <a:spcPct val="150000"/>
                  </a:lnSpc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8" name="Google Shape;1019;p32">
                <a:extLst>
                  <a:ext uri="{FF2B5EF4-FFF2-40B4-BE49-F238E27FC236}">
                    <a16:creationId xmlns:a16="http://schemas.microsoft.com/office/drawing/2014/main" id="{79C5A998-A842-4810-82C7-C721933A6526}"/>
                  </a:ext>
                </a:extLst>
              </p:cNvPr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lnSpc>
                    <a:spcPct val="150000"/>
                  </a:lnSpc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9" name="Google Shape;1020;p32">
                <a:extLst>
                  <a:ext uri="{FF2B5EF4-FFF2-40B4-BE49-F238E27FC236}">
                    <a16:creationId xmlns:a16="http://schemas.microsoft.com/office/drawing/2014/main" id="{28F269BB-C6E1-4713-BC6F-AC9BC93F8917}"/>
                  </a:ext>
                </a:extLst>
              </p:cNvPr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lnSpc>
                    <a:spcPct val="150000"/>
                  </a:lnSpc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32" name="文本框 231">
              <a:extLst>
                <a:ext uri="{FF2B5EF4-FFF2-40B4-BE49-F238E27FC236}">
                  <a16:creationId xmlns:a16="http://schemas.microsoft.com/office/drawing/2014/main" id="{796F3A56-9B56-430B-A650-6165DC244357}"/>
                </a:ext>
              </a:extLst>
            </p:cNvPr>
            <p:cNvSpPr txBox="1"/>
            <p:nvPr/>
          </p:nvSpPr>
          <p:spPr>
            <a:xfrm>
              <a:off x="1216118" y="2337381"/>
              <a:ext cx="2668185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TW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就業據點、國小、國中、高中、幼兒園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33" name="文本框 232">
              <a:extLst>
                <a:ext uri="{FF2B5EF4-FFF2-40B4-BE49-F238E27FC236}">
                  <a16:creationId xmlns:a16="http://schemas.microsoft.com/office/drawing/2014/main" id="{73AAB258-141F-4A53-8730-B4D4146B2F13}"/>
                </a:ext>
              </a:extLst>
            </p:cNvPr>
            <p:cNvSpPr txBox="1"/>
            <p:nvPr/>
          </p:nvSpPr>
          <p:spPr>
            <a:xfrm>
              <a:off x="1219314" y="1615294"/>
              <a:ext cx="2018155" cy="743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3200" dirty="0">
                  <a:solidFill>
                    <a:srgbClr val="304086"/>
                  </a:solidFill>
                  <a:cs typeface="+mn-ea"/>
                  <a:sym typeface="+mn-lt"/>
                </a:rPr>
                <a:t>教育</a:t>
              </a:r>
              <a:endParaRPr lang="zh-CN" altLang="en-US" sz="3200" dirty="0">
                <a:solidFill>
                  <a:srgbClr val="30408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139189F1-06FE-4495-944C-0664B9B1EA23}"/>
              </a:ext>
            </a:extLst>
          </p:cNvPr>
          <p:cNvGrpSpPr/>
          <p:nvPr/>
        </p:nvGrpSpPr>
        <p:grpSpPr>
          <a:xfrm>
            <a:off x="4444340" y="3658763"/>
            <a:ext cx="3050598" cy="1638300"/>
            <a:chOff x="988002" y="1587500"/>
            <a:chExt cx="3050598" cy="1638300"/>
          </a:xfrm>
        </p:grpSpPr>
        <p:sp>
          <p:nvSpPr>
            <p:cNvPr id="241" name="矩形: 圆角 240">
              <a:extLst>
                <a:ext uri="{FF2B5EF4-FFF2-40B4-BE49-F238E27FC236}">
                  <a16:creationId xmlns:a16="http://schemas.microsoft.com/office/drawing/2014/main" id="{D732EC5B-C520-496D-881D-6C5703EBF77B}"/>
                </a:ext>
              </a:extLst>
            </p:cNvPr>
            <p:cNvSpPr/>
            <p:nvPr/>
          </p:nvSpPr>
          <p:spPr>
            <a:xfrm>
              <a:off x="988002" y="1587500"/>
              <a:ext cx="3050598" cy="1638300"/>
            </a:xfrm>
            <a:prstGeom prst="roundRect">
              <a:avLst/>
            </a:prstGeom>
            <a:gradFill flip="none" rotWithShape="1">
              <a:gsLst>
                <a:gs pos="0">
                  <a:srgbClr val="8BA2F0"/>
                </a:gs>
                <a:gs pos="100000">
                  <a:srgbClr val="AACBF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800">
                <a:cs typeface="+mn-ea"/>
                <a:sym typeface="+mn-lt"/>
              </a:endParaRPr>
            </a:p>
          </p:txBody>
        </p:sp>
        <p:grpSp>
          <p:nvGrpSpPr>
            <p:cNvPr id="242" name="Google Shape;1014;p32">
              <a:extLst>
                <a:ext uri="{FF2B5EF4-FFF2-40B4-BE49-F238E27FC236}">
                  <a16:creationId xmlns:a16="http://schemas.microsoft.com/office/drawing/2014/main" id="{4D3AFE73-B8AD-449D-84D3-D146A9A51688}"/>
                </a:ext>
              </a:extLst>
            </p:cNvPr>
            <p:cNvGrpSpPr/>
            <p:nvPr/>
          </p:nvGrpSpPr>
          <p:grpSpPr>
            <a:xfrm>
              <a:off x="3534779" y="1766522"/>
              <a:ext cx="281572" cy="282320"/>
              <a:chOff x="-1700225" y="2768875"/>
              <a:chExt cx="291450" cy="292225"/>
            </a:xfrm>
            <a:solidFill>
              <a:schemeClr val="bg1"/>
            </a:solidFill>
          </p:grpSpPr>
          <p:sp>
            <p:nvSpPr>
              <p:cNvPr id="245" name="Google Shape;1015;p32">
                <a:extLst>
                  <a:ext uri="{FF2B5EF4-FFF2-40B4-BE49-F238E27FC236}">
                    <a16:creationId xmlns:a16="http://schemas.microsoft.com/office/drawing/2014/main" id="{48646495-FB38-4333-8239-F0965165A0E1}"/>
                  </a:ext>
                </a:extLst>
              </p:cNvPr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lnSpc>
                    <a:spcPct val="150000"/>
                  </a:lnSpc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6" name="Google Shape;1016;p32">
                <a:extLst>
                  <a:ext uri="{FF2B5EF4-FFF2-40B4-BE49-F238E27FC236}">
                    <a16:creationId xmlns:a16="http://schemas.microsoft.com/office/drawing/2014/main" id="{5B6F0300-D8C1-47A3-A534-980AB0D026A3}"/>
                  </a:ext>
                </a:extLst>
              </p:cNvPr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lnSpc>
                    <a:spcPct val="150000"/>
                  </a:lnSpc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7" name="Google Shape;1017;p32">
                <a:extLst>
                  <a:ext uri="{FF2B5EF4-FFF2-40B4-BE49-F238E27FC236}">
                    <a16:creationId xmlns:a16="http://schemas.microsoft.com/office/drawing/2014/main" id="{EEBC8518-4855-4F5D-9074-4A2544328647}"/>
                  </a:ext>
                </a:extLst>
              </p:cNvPr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lnSpc>
                    <a:spcPct val="150000"/>
                  </a:lnSpc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8" name="Google Shape;1018;p32">
                <a:extLst>
                  <a:ext uri="{FF2B5EF4-FFF2-40B4-BE49-F238E27FC236}">
                    <a16:creationId xmlns:a16="http://schemas.microsoft.com/office/drawing/2014/main" id="{E87FCF3D-60FA-4061-BF6B-9982622D4ED8}"/>
                  </a:ext>
                </a:extLst>
              </p:cNvPr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lnSpc>
                    <a:spcPct val="150000"/>
                  </a:lnSpc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9" name="Google Shape;1019;p32">
                <a:extLst>
                  <a:ext uri="{FF2B5EF4-FFF2-40B4-BE49-F238E27FC236}">
                    <a16:creationId xmlns:a16="http://schemas.microsoft.com/office/drawing/2014/main" id="{20F6E4C6-DD29-4DDA-81AA-FF21C78A6616}"/>
                  </a:ext>
                </a:extLst>
              </p:cNvPr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lnSpc>
                    <a:spcPct val="150000"/>
                  </a:lnSpc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0" name="Google Shape;1020;p32">
                <a:extLst>
                  <a:ext uri="{FF2B5EF4-FFF2-40B4-BE49-F238E27FC236}">
                    <a16:creationId xmlns:a16="http://schemas.microsoft.com/office/drawing/2014/main" id="{B77DFE8F-F006-4385-8ED6-F0C26D824358}"/>
                  </a:ext>
                </a:extLst>
              </p:cNvPr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lnSpc>
                    <a:spcPct val="150000"/>
                  </a:lnSpc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43" name="文本框 242">
              <a:extLst>
                <a:ext uri="{FF2B5EF4-FFF2-40B4-BE49-F238E27FC236}">
                  <a16:creationId xmlns:a16="http://schemas.microsoft.com/office/drawing/2014/main" id="{3366C74E-CB5C-4400-81D5-9D9B447162AA}"/>
                </a:ext>
              </a:extLst>
            </p:cNvPr>
            <p:cNvSpPr txBox="1"/>
            <p:nvPr/>
          </p:nvSpPr>
          <p:spPr>
            <a:xfrm>
              <a:off x="1216117" y="2337382"/>
              <a:ext cx="2668185" cy="41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TW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消防局、警察局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4" name="文本框 243">
              <a:extLst>
                <a:ext uri="{FF2B5EF4-FFF2-40B4-BE49-F238E27FC236}">
                  <a16:creationId xmlns:a16="http://schemas.microsoft.com/office/drawing/2014/main" id="{6FD17535-D2B5-4A7B-ABF0-FD53460F999B}"/>
                </a:ext>
              </a:extLst>
            </p:cNvPr>
            <p:cNvSpPr txBox="1"/>
            <p:nvPr/>
          </p:nvSpPr>
          <p:spPr>
            <a:xfrm>
              <a:off x="1219314" y="1677181"/>
              <a:ext cx="2018155" cy="743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3200" dirty="0">
                  <a:solidFill>
                    <a:srgbClr val="304086"/>
                  </a:solidFill>
                  <a:cs typeface="+mn-ea"/>
                  <a:sym typeface="+mn-lt"/>
                </a:rPr>
                <a:t>安全</a:t>
              </a:r>
              <a:endParaRPr lang="zh-CN" altLang="en-US" sz="3200" dirty="0">
                <a:solidFill>
                  <a:srgbClr val="30408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1" name="组合 250">
            <a:extLst>
              <a:ext uri="{FF2B5EF4-FFF2-40B4-BE49-F238E27FC236}">
                <a16:creationId xmlns:a16="http://schemas.microsoft.com/office/drawing/2014/main" id="{6B0019AE-8E5B-4646-8B59-93BAB107FC1F}"/>
              </a:ext>
            </a:extLst>
          </p:cNvPr>
          <p:cNvGrpSpPr/>
          <p:nvPr/>
        </p:nvGrpSpPr>
        <p:grpSpPr>
          <a:xfrm>
            <a:off x="7891153" y="3658763"/>
            <a:ext cx="3050598" cy="1638300"/>
            <a:chOff x="988002" y="1587500"/>
            <a:chExt cx="3050598" cy="1638300"/>
          </a:xfrm>
        </p:grpSpPr>
        <p:sp>
          <p:nvSpPr>
            <p:cNvPr id="252" name="矩形: 圆角 251">
              <a:extLst>
                <a:ext uri="{FF2B5EF4-FFF2-40B4-BE49-F238E27FC236}">
                  <a16:creationId xmlns:a16="http://schemas.microsoft.com/office/drawing/2014/main" id="{043D1028-8697-4158-9A82-EF7D4B80A0E8}"/>
                </a:ext>
              </a:extLst>
            </p:cNvPr>
            <p:cNvSpPr/>
            <p:nvPr/>
          </p:nvSpPr>
          <p:spPr>
            <a:xfrm>
              <a:off x="988002" y="1587500"/>
              <a:ext cx="3050598" cy="1638300"/>
            </a:xfrm>
            <a:prstGeom prst="roundRect">
              <a:avLst/>
            </a:prstGeom>
            <a:gradFill flip="none" rotWithShape="1">
              <a:gsLst>
                <a:gs pos="0">
                  <a:srgbClr val="8BA2F0"/>
                </a:gs>
                <a:gs pos="100000">
                  <a:srgbClr val="AACBF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800">
                <a:cs typeface="+mn-ea"/>
                <a:sym typeface="+mn-lt"/>
              </a:endParaRPr>
            </a:p>
          </p:txBody>
        </p:sp>
        <p:grpSp>
          <p:nvGrpSpPr>
            <p:cNvPr id="253" name="Google Shape;1014;p32">
              <a:extLst>
                <a:ext uri="{FF2B5EF4-FFF2-40B4-BE49-F238E27FC236}">
                  <a16:creationId xmlns:a16="http://schemas.microsoft.com/office/drawing/2014/main" id="{D8948FC6-C3F0-46C0-BBD2-2F2F861EF366}"/>
                </a:ext>
              </a:extLst>
            </p:cNvPr>
            <p:cNvGrpSpPr/>
            <p:nvPr/>
          </p:nvGrpSpPr>
          <p:grpSpPr>
            <a:xfrm>
              <a:off x="3534779" y="1766522"/>
              <a:ext cx="281572" cy="282320"/>
              <a:chOff x="-1700225" y="2768875"/>
              <a:chExt cx="291450" cy="292225"/>
            </a:xfrm>
            <a:solidFill>
              <a:schemeClr val="bg1"/>
            </a:solidFill>
          </p:grpSpPr>
          <p:sp>
            <p:nvSpPr>
              <p:cNvPr id="256" name="Google Shape;1015;p32">
                <a:extLst>
                  <a:ext uri="{FF2B5EF4-FFF2-40B4-BE49-F238E27FC236}">
                    <a16:creationId xmlns:a16="http://schemas.microsoft.com/office/drawing/2014/main" id="{7A484823-3431-4FDA-99B4-AD709FEA6927}"/>
                  </a:ext>
                </a:extLst>
              </p:cNvPr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lnSpc>
                    <a:spcPct val="150000"/>
                  </a:lnSpc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7" name="Google Shape;1016;p32">
                <a:extLst>
                  <a:ext uri="{FF2B5EF4-FFF2-40B4-BE49-F238E27FC236}">
                    <a16:creationId xmlns:a16="http://schemas.microsoft.com/office/drawing/2014/main" id="{67AE2501-22B0-42A3-87B3-FEE5FCA53163}"/>
                  </a:ext>
                </a:extLst>
              </p:cNvPr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lnSpc>
                    <a:spcPct val="150000"/>
                  </a:lnSpc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8" name="Google Shape;1017;p32">
                <a:extLst>
                  <a:ext uri="{FF2B5EF4-FFF2-40B4-BE49-F238E27FC236}">
                    <a16:creationId xmlns:a16="http://schemas.microsoft.com/office/drawing/2014/main" id="{53C64321-8466-4FC8-9AA9-E76676974A9C}"/>
                  </a:ext>
                </a:extLst>
              </p:cNvPr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lnSpc>
                    <a:spcPct val="150000"/>
                  </a:lnSpc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9" name="Google Shape;1018;p32">
                <a:extLst>
                  <a:ext uri="{FF2B5EF4-FFF2-40B4-BE49-F238E27FC236}">
                    <a16:creationId xmlns:a16="http://schemas.microsoft.com/office/drawing/2014/main" id="{44FEA464-F52D-4C7F-80E9-37C5E39349B0}"/>
                  </a:ext>
                </a:extLst>
              </p:cNvPr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lnSpc>
                    <a:spcPct val="150000"/>
                  </a:lnSpc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0" name="Google Shape;1019;p32">
                <a:extLst>
                  <a:ext uri="{FF2B5EF4-FFF2-40B4-BE49-F238E27FC236}">
                    <a16:creationId xmlns:a16="http://schemas.microsoft.com/office/drawing/2014/main" id="{A11F4788-C27A-4CFA-A07C-8CC751E8A5C8}"/>
                  </a:ext>
                </a:extLst>
              </p:cNvPr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lnSpc>
                    <a:spcPct val="150000"/>
                  </a:lnSpc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1" name="Google Shape;1020;p32">
                <a:extLst>
                  <a:ext uri="{FF2B5EF4-FFF2-40B4-BE49-F238E27FC236}">
                    <a16:creationId xmlns:a16="http://schemas.microsoft.com/office/drawing/2014/main" id="{C05E2506-F783-46AC-824B-B0A52D7B2C27}"/>
                  </a:ext>
                </a:extLst>
              </p:cNvPr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lnSpc>
                    <a:spcPct val="150000"/>
                  </a:lnSpc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54" name="文本框 253">
              <a:extLst>
                <a:ext uri="{FF2B5EF4-FFF2-40B4-BE49-F238E27FC236}">
                  <a16:creationId xmlns:a16="http://schemas.microsoft.com/office/drawing/2014/main" id="{CE86BA2C-7C6D-430E-AD67-01295DEBA6EF}"/>
                </a:ext>
              </a:extLst>
            </p:cNvPr>
            <p:cNvSpPr txBox="1"/>
            <p:nvPr/>
          </p:nvSpPr>
          <p:spPr>
            <a:xfrm>
              <a:off x="1199925" y="2334031"/>
              <a:ext cx="2668185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TW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長照據點、精神治療機構、</a:t>
              </a:r>
              <a:r>
                <a:rPr lang="en-US" altLang="zh-TW" sz="1600" dirty="0">
                  <a:solidFill>
                    <a:schemeClr val="bg1"/>
                  </a:solidFill>
                  <a:cs typeface="+mn-ea"/>
                  <a:sym typeface="+mn-lt"/>
                </a:rPr>
                <a:t>AED</a:t>
              </a:r>
              <a:r>
                <a:rPr lang="zh-TW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裝設據點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5" name="文本框 254">
              <a:extLst>
                <a:ext uri="{FF2B5EF4-FFF2-40B4-BE49-F238E27FC236}">
                  <a16:creationId xmlns:a16="http://schemas.microsoft.com/office/drawing/2014/main" id="{011E2F79-E990-4B8D-BFE1-2DD857CCFAF9}"/>
                </a:ext>
              </a:extLst>
            </p:cNvPr>
            <p:cNvSpPr txBox="1"/>
            <p:nvPr/>
          </p:nvSpPr>
          <p:spPr>
            <a:xfrm>
              <a:off x="1199925" y="1665144"/>
              <a:ext cx="2018155" cy="743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3200" dirty="0">
                  <a:solidFill>
                    <a:srgbClr val="304086"/>
                  </a:solidFill>
                  <a:cs typeface="+mn-ea"/>
                  <a:sym typeface="+mn-lt"/>
                </a:rPr>
                <a:t>醫療</a:t>
              </a:r>
              <a:endParaRPr lang="zh-CN" altLang="en-US" sz="3200" dirty="0">
                <a:solidFill>
                  <a:srgbClr val="30408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3" name="组合 39">
            <a:extLst>
              <a:ext uri="{FF2B5EF4-FFF2-40B4-BE49-F238E27FC236}">
                <a16:creationId xmlns:a16="http://schemas.microsoft.com/office/drawing/2014/main" id="{3A7B7B92-B6A7-D7FE-9FB6-BC44D073626D}"/>
              </a:ext>
            </a:extLst>
          </p:cNvPr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84" name="矩形: 圆角 40">
              <a:extLst>
                <a:ext uri="{FF2B5EF4-FFF2-40B4-BE49-F238E27FC236}">
                  <a16:creationId xmlns:a16="http://schemas.microsoft.com/office/drawing/2014/main" id="{9B217EB9-53AC-2564-22C5-76F024D87A11}"/>
                </a:ext>
              </a:extLst>
            </p:cNvPr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grpSp>
          <p:nvGrpSpPr>
            <p:cNvPr id="85" name="组合 41">
              <a:extLst>
                <a:ext uri="{FF2B5EF4-FFF2-40B4-BE49-F238E27FC236}">
                  <a16:creationId xmlns:a16="http://schemas.microsoft.com/office/drawing/2014/main" id="{76018A80-1B30-D7C7-5819-8EE7350A20F2}"/>
                </a:ext>
              </a:extLst>
            </p:cNvPr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89" name="圆: 空心 45">
                <a:extLst>
                  <a:ext uri="{FF2B5EF4-FFF2-40B4-BE49-F238E27FC236}">
                    <a16:creationId xmlns:a16="http://schemas.microsoft.com/office/drawing/2014/main" id="{FA2214C0-C828-50B0-3E75-11302B5438EF}"/>
                  </a:ext>
                </a:extLst>
              </p:cNvPr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cxnSp>
            <p:nvCxnSpPr>
              <p:cNvPr id="90" name="直接连接符 46">
                <a:extLst>
                  <a:ext uri="{FF2B5EF4-FFF2-40B4-BE49-F238E27FC236}">
                    <a16:creationId xmlns:a16="http://schemas.microsoft.com/office/drawing/2014/main" id="{7F1E53D9-C0EC-0BB9-AF6C-FD5CA17A1C3E}"/>
                  </a:ext>
                </a:extLst>
              </p:cNvPr>
              <p:cNvCxnSpPr>
                <a:cxnSpLocks/>
                <a:stCxn id="89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直接连接符 42">
              <a:extLst>
                <a:ext uri="{FF2B5EF4-FFF2-40B4-BE49-F238E27FC236}">
                  <a16:creationId xmlns:a16="http://schemas.microsoft.com/office/drawing/2014/main" id="{A1FB3EE1-AC83-7908-342D-6881C803B2D5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43">
              <a:extLst>
                <a:ext uri="{FF2B5EF4-FFF2-40B4-BE49-F238E27FC236}">
                  <a16:creationId xmlns:a16="http://schemas.microsoft.com/office/drawing/2014/main" id="{56D587E3-2804-09E0-AAF8-DD22E38005C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44">
              <a:extLst>
                <a:ext uri="{FF2B5EF4-FFF2-40B4-BE49-F238E27FC236}">
                  <a16:creationId xmlns:a16="http://schemas.microsoft.com/office/drawing/2014/main" id="{2571D0C4-426B-CB1C-C4B3-EAAB711E8A32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28">
            <a:extLst>
              <a:ext uri="{FF2B5EF4-FFF2-40B4-BE49-F238E27FC236}">
                <a16:creationId xmlns:a16="http://schemas.microsoft.com/office/drawing/2014/main" id="{1654726B-746C-3589-7F66-2C8CA21D24BA}"/>
              </a:ext>
            </a:extLst>
          </p:cNvPr>
          <p:cNvGrpSpPr/>
          <p:nvPr/>
        </p:nvGrpSpPr>
        <p:grpSpPr>
          <a:xfrm>
            <a:off x="6956611" y="279530"/>
            <a:ext cx="1299872" cy="311889"/>
            <a:chOff x="7493834" y="343342"/>
            <a:chExt cx="1299872" cy="311889"/>
          </a:xfrm>
        </p:grpSpPr>
        <p:sp>
          <p:nvSpPr>
            <p:cNvPr id="107" name="矩形: 圆角 49">
              <a:extLst>
                <a:ext uri="{FF2B5EF4-FFF2-40B4-BE49-F238E27FC236}">
                  <a16:creationId xmlns:a16="http://schemas.microsoft.com/office/drawing/2014/main" id="{7026AD3D-1B38-36EC-F776-2DB9EFBABD26}"/>
                </a:ext>
              </a:extLst>
            </p:cNvPr>
            <p:cNvSpPr/>
            <p:nvPr/>
          </p:nvSpPr>
          <p:spPr>
            <a:xfrm>
              <a:off x="7493834" y="343342"/>
              <a:ext cx="1299872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108" name="文本框 56">
              <a:extLst>
                <a:ext uri="{FF2B5EF4-FFF2-40B4-BE49-F238E27FC236}">
                  <a16:creationId xmlns:a16="http://schemas.microsoft.com/office/drawing/2014/main" id="{5DEDB281-5B27-1B67-77DA-6302396402E8}"/>
                </a:ext>
              </a:extLst>
            </p:cNvPr>
            <p:cNvSpPr txBox="1"/>
            <p:nvPr/>
          </p:nvSpPr>
          <p:spPr>
            <a:xfrm>
              <a:off x="7673640" y="347454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spc="1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方法實作</a:t>
              </a:r>
              <a:endParaRPr lang="en-US" altLang="zh-CN" sz="1400" spc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sp>
        <p:nvSpPr>
          <p:cNvPr id="109" name="文本框 57">
            <a:extLst>
              <a:ext uri="{FF2B5EF4-FFF2-40B4-BE49-F238E27FC236}">
                <a16:creationId xmlns:a16="http://schemas.microsoft.com/office/drawing/2014/main" id="{3934FA73-5897-9C10-3890-773ABC483B07}"/>
              </a:ext>
            </a:extLst>
          </p:cNvPr>
          <p:cNvSpPr txBox="1"/>
          <p:nvPr/>
        </p:nvSpPr>
        <p:spPr>
          <a:xfrm>
            <a:off x="5510143" y="279530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spc="100" dirty="0">
                <a:solidFill>
                  <a:srgbClr val="3040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概念發想</a:t>
            </a:r>
            <a:endParaRPr lang="en-US" altLang="zh-CN" sz="1400" spc="100" dirty="0">
              <a:solidFill>
                <a:srgbClr val="30408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10" name="文本框 60">
            <a:extLst>
              <a:ext uri="{FF2B5EF4-FFF2-40B4-BE49-F238E27FC236}">
                <a16:creationId xmlns:a16="http://schemas.microsoft.com/office/drawing/2014/main" id="{F53B68EB-16A9-6E1F-BAF6-9C4A8A395D3E}"/>
              </a:ext>
            </a:extLst>
          </p:cNvPr>
          <p:cNvSpPr txBox="1"/>
          <p:nvPr/>
        </p:nvSpPr>
        <p:spPr>
          <a:xfrm>
            <a:off x="10195312" y="279530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spc="100" dirty="0">
                <a:solidFill>
                  <a:srgbClr val="3040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資料來源</a:t>
            </a:r>
            <a:endParaRPr lang="en-US" altLang="zh-CN" sz="1400" spc="100" dirty="0">
              <a:solidFill>
                <a:srgbClr val="30408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11" name="文本框 57">
            <a:extLst>
              <a:ext uri="{FF2B5EF4-FFF2-40B4-BE49-F238E27FC236}">
                <a16:creationId xmlns:a16="http://schemas.microsoft.com/office/drawing/2014/main" id="{19CB74A0-332F-4CD3-4638-14D41744119B}"/>
              </a:ext>
            </a:extLst>
          </p:cNvPr>
          <p:cNvSpPr txBox="1"/>
          <p:nvPr/>
        </p:nvSpPr>
        <p:spPr>
          <a:xfrm>
            <a:off x="8748844" y="279530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spc="100" dirty="0">
                <a:solidFill>
                  <a:srgbClr val="3040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實際應用</a:t>
            </a:r>
            <a:endParaRPr lang="en-US" altLang="zh-CN" sz="1400" spc="100" dirty="0">
              <a:solidFill>
                <a:srgbClr val="30408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213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2000">
        <p14:pan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39">
            <a:extLst>
              <a:ext uri="{FF2B5EF4-FFF2-40B4-BE49-F238E27FC236}">
                <a16:creationId xmlns:a16="http://schemas.microsoft.com/office/drawing/2014/main" id="{314F5439-FC8F-54DF-E9A4-7D7720781EE5}"/>
              </a:ext>
            </a:extLst>
          </p:cNvPr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59" name="矩形: 圆角 40">
              <a:extLst>
                <a:ext uri="{FF2B5EF4-FFF2-40B4-BE49-F238E27FC236}">
                  <a16:creationId xmlns:a16="http://schemas.microsoft.com/office/drawing/2014/main" id="{DBCB9594-4B97-1453-0CD0-37F5C35FC65C}"/>
                </a:ext>
              </a:extLst>
            </p:cNvPr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grpSp>
          <p:nvGrpSpPr>
            <p:cNvPr id="60" name="组合 41">
              <a:extLst>
                <a:ext uri="{FF2B5EF4-FFF2-40B4-BE49-F238E27FC236}">
                  <a16:creationId xmlns:a16="http://schemas.microsoft.com/office/drawing/2014/main" id="{A95AE60B-1698-9A25-F5BC-1F7B92EF7A56}"/>
                </a:ext>
              </a:extLst>
            </p:cNvPr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65" name="圆: 空心 45">
                <a:extLst>
                  <a:ext uri="{FF2B5EF4-FFF2-40B4-BE49-F238E27FC236}">
                    <a16:creationId xmlns:a16="http://schemas.microsoft.com/office/drawing/2014/main" id="{BE30A4F3-E175-1971-0B42-5ACD638CE259}"/>
                  </a:ext>
                </a:extLst>
              </p:cNvPr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cxnSp>
            <p:nvCxnSpPr>
              <p:cNvPr id="66" name="直接连接符 46">
                <a:extLst>
                  <a:ext uri="{FF2B5EF4-FFF2-40B4-BE49-F238E27FC236}">
                    <a16:creationId xmlns:a16="http://schemas.microsoft.com/office/drawing/2014/main" id="{9558D7F6-BDD1-D90B-CA14-A79CF6E6785A}"/>
                  </a:ext>
                </a:extLst>
              </p:cNvPr>
              <p:cNvCxnSpPr>
                <a:cxnSpLocks/>
                <a:stCxn id="65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直接连接符 42">
              <a:extLst>
                <a:ext uri="{FF2B5EF4-FFF2-40B4-BE49-F238E27FC236}">
                  <a16:creationId xmlns:a16="http://schemas.microsoft.com/office/drawing/2014/main" id="{6F4200E8-9F02-0352-00BD-8CD64365A40D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43">
              <a:extLst>
                <a:ext uri="{FF2B5EF4-FFF2-40B4-BE49-F238E27FC236}">
                  <a16:creationId xmlns:a16="http://schemas.microsoft.com/office/drawing/2014/main" id="{D06E4DD5-12CF-72D4-21D9-BFE0E52460C5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44">
              <a:extLst>
                <a:ext uri="{FF2B5EF4-FFF2-40B4-BE49-F238E27FC236}">
                  <a16:creationId xmlns:a16="http://schemas.microsoft.com/office/drawing/2014/main" id="{553B4795-AB85-E51F-5E28-10BA427183B8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28">
            <a:extLst>
              <a:ext uri="{FF2B5EF4-FFF2-40B4-BE49-F238E27FC236}">
                <a16:creationId xmlns:a16="http://schemas.microsoft.com/office/drawing/2014/main" id="{AAD5B970-5778-C10C-B6F3-71B215405C10}"/>
              </a:ext>
            </a:extLst>
          </p:cNvPr>
          <p:cNvGrpSpPr/>
          <p:nvPr/>
        </p:nvGrpSpPr>
        <p:grpSpPr>
          <a:xfrm>
            <a:off x="6956611" y="279530"/>
            <a:ext cx="1299872" cy="311889"/>
            <a:chOff x="7493834" y="343342"/>
            <a:chExt cx="1299872" cy="311889"/>
          </a:xfrm>
        </p:grpSpPr>
        <p:sp>
          <p:nvSpPr>
            <p:cNvPr id="68" name="矩形: 圆角 49">
              <a:extLst>
                <a:ext uri="{FF2B5EF4-FFF2-40B4-BE49-F238E27FC236}">
                  <a16:creationId xmlns:a16="http://schemas.microsoft.com/office/drawing/2014/main" id="{AEBD1994-72F4-5ACD-CCE6-E5C5FF160E3E}"/>
                </a:ext>
              </a:extLst>
            </p:cNvPr>
            <p:cNvSpPr/>
            <p:nvPr/>
          </p:nvSpPr>
          <p:spPr>
            <a:xfrm>
              <a:off x="7493834" y="343342"/>
              <a:ext cx="1299872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69" name="文本框 56">
              <a:extLst>
                <a:ext uri="{FF2B5EF4-FFF2-40B4-BE49-F238E27FC236}">
                  <a16:creationId xmlns:a16="http://schemas.microsoft.com/office/drawing/2014/main" id="{85CCAF1F-D5F7-E1C9-6515-81EC80F84AC7}"/>
                </a:ext>
              </a:extLst>
            </p:cNvPr>
            <p:cNvSpPr txBox="1"/>
            <p:nvPr/>
          </p:nvSpPr>
          <p:spPr>
            <a:xfrm>
              <a:off x="7673640" y="347454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spc="1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方法實作</a:t>
              </a:r>
              <a:endParaRPr lang="en-US" altLang="zh-CN" sz="1400" spc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sp>
        <p:nvSpPr>
          <p:cNvPr id="70" name="文本框 57">
            <a:extLst>
              <a:ext uri="{FF2B5EF4-FFF2-40B4-BE49-F238E27FC236}">
                <a16:creationId xmlns:a16="http://schemas.microsoft.com/office/drawing/2014/main" id="{4C9746DA-2154-239D-9186-4BD62A3E6A6E}"/>
              </a:ext>
            </a:extLst>
          </p:cNvPr>
          <p:cNvSpPr txBox="1"/>
          <p:nvPr/>
        </p:nvSpPr>
        <p:spPr>
          <a:xfrm>
            <a:off x="5510143" y="279530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spc="100" dirty="0">
                <a:solidFill>
                  <a:srgbClr val="3040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概念發想</a:t>
            </a:r>
            <a:endParaRPr lang="en-US" altLang="zh-CN" sz="1400" spc="100" dirty="0">
              <a:solidFill>
                <a:srgbClr val="30408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71" name="文本框 60">
            <a:extLst>
              <a:ext uri="{FF2B5EF4-FFF2-40B4-BE49-F238E27FC236}">
                <a16:creationId xmlns:a16="http://schemas.microsoft.com/office/drawing/2014/main" id="{D84053F6-EDF3-FD8D-F090-2D4A24E747FB}"/>
              </a:ext>
            </a:extLst>
          </p:cNvPr>
          <p:cNvSpPr txBox="1"/>
          <p:nvPr/>
        </p:nvSpPr>
        <p:spPr>
          <a:xfrm>
            <a:off x="10195312" y="279530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spc="100" dirty="0">
                <a:solidFill>
                  <a:srgbClr val="3040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資料來源</a:t>
            </a:r>
            <a:endParaRPr lang="en-US" altLang="zh-CN" sz="1400" spc="100" dirty="0">
              <a:solidFill>
                <a:srgbClr val="30408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72" name="文本框 57">
            <a:extLst>
              <a:ext uri="{FF2B5EF4-FFF2-40B4-BE49-F238E27FC236}">
                <a16:creationId xmlns:a16="http://schemas.microsoft.com/office/drawing/2014/main" id="{35FB3913-81FC-1C2A-F0AA-62443FC4B547}"/>
              </a:ext>
            </a:extLst>
          </p:cNvPr>
          <p:cNvSpPr txBox="1"/>
          <p:nvPr/>
        </p:nvSpPr>
        <p:spPr>
          <a:xfrm>
            <a:off x="8748844" y="279530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spc="100" dirty="0">
                <a:solidFill>
                  <a:srgbClr val="3040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實際應用</a:t>
            </a:r>
            <a:endParaRPr lang="en-US" altLang="zh-CN" sz="1400" spc="100" dirty="0">
              <a:solidFill>
                <a:srgbClr val="30408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77E44F22-6324-6124-AE61-9174263C5076}"/>
              </a:ext>
            </a:extLst>
          </p:cNvPr>
          <p:cNvGrpSpPr/>
          <p:nvPr/>
        </p:nvGrpSpPr>
        <p:grpSpPr>
          <a:xfrm>
            <a:off x="8610384" y="791395"/>
            <a:ext cx="2439926" cy="2288941"/>
            <a:chOff x="8312854" y="4009954"/>
            <a:chExt cx="2808831" cy="2635018"/>
          </a:xfrm>
        </p:grpSpPr>
        <p:cxnSp>
          <p:nvCxnSpPr>
            <p:cNvPr id="3" name="直線單箭頭接點 2">
              <a:extLst>
                <a:ext uri="{FF2B5EF4-FFF2-40B4-BE49-F238E27FC236}">
                  <a16:creationId xmlns:a16="http://schemas.microsoft.com/office/drawing/2014/main" id="{5159FEB3-437B-FC4C-B432-14AAC6EF80B2}"/>
                </a:ext>
              </a:extLst>
            </p:cNvPr>
            <p:cNvCxnSpPr>
              <a:cxnSpLocks/>
            </p:cNvCxnSpPr>
            <p:nvPr/>
          </p:nvCxnSpPr>
          <p:spPr>
            <a:xfrm>
              <a:off x="8797200" y="6052008"/>
              <a:ext cx="187516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3867DD3A-FF0C-AB79-C8D1-B05E4F6753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7200" y="4437417"/>
              <a:ext cx="0" cy="162141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A20DA4D5-C1E9-5191-B300-03E78B243EDD}"/>
                </a:ext>
              </a:extLst>
            </p:cNvPr>
            <p:cNvCxnSpPr>
              <a:cxnSpLocks/>
            </p:cNvCxnSpPr>
            <p:nvPr/>
          </p:nvCxnSpPr>
          <p:spPr>
            <a:xfrm>
              <a:off x="8797200" y="5033913"/>
              <a:ext cx="54675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843A18E6-F5E6-9218-CAB0-D1C6CB51FB37}"/>
                </a:ext>
              </a:extLst>
            </p:cNvPr>
            <p:cNvCxnSpPr>
              <a:cxnSpLocks/>
            </p:cNvCxnSpPr>
            <p:nvPr/>
          </p:nvCxnSpPr>
          <p:spPr>
            <a:xfrm>
              <a:off x="9319189" y="5020308"/>
              <a:ext cx="663797" cy="93678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408EDEF-06FE-ECFB-D839-F0F9B8A8FD7C}"/>
                </a:ext>
              </a:extLst>
            </p:cNvPr>
            <p:cNvCxnSpPr>
              <a:cxnSpLocks/>
            </p:cNvCxnSpPr>
            <p:nvPr/>
          </p:nvCxnSpPr>
          <p:spPr>
            <a:xfrm>
              <a:off x="9319189" y="5033913"/>
              <a:ext cx="0" cy="1043976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0678F9F4-331E-6028-EFE7-F73591AC75F0}"/>
                </a:ext>
              </a:extLst>
            </p:cNvPr>
            <p:cNvSpPr txBox="1"/>
            <p:nvPr/>
          </p:nvSpPr>
          <p:spPr>
            <a:xfrm>
              <a:off x="9070577" y="6113506"/>
              <a:ext cx="733785" cy="5314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/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Dc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37197730-4098-5C73-D4B0-BC3A70EFCFC5}"/>
                </a:ext>
              </a:extLst>
            </p:cNvPr>
            <p:cNvSpPr txBox="1"/>
            <p:nvPr/>
          </p:nvSpPr>
          <p:spPr>
            <a:xfrm>
              <a:off x="10659139" y="5796342"/>
              <a:ext cx="462546" cy="5314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/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6083A8EA-D249-24CE-C7ED-6FB44029C158}"/>
                </a:ext>
              </a:extLst>
            </p:cNvPr>
            <p:cNvSpPr txBox="1"/>
            <p:nvPr/>
          </p:nvSpPr>
          <p:spPr>
            <a:xfrm>
              <a:off x="8483077" y="4009954"/>
              <a:ext cx="713085" cy="5314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/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Un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1097BFCD-875C-CF53-0D51-404880B8660B}"/>
                </a:ext>
              </a:extLst>
            </p:cNvPr>
            <p:cNvSpPr txBox="1"/>
            <p:nvPr/>
          </p:nvSpPr>
          <p:spPr>
            <a:xfrm>
              <a:off x="8312854" y="4827785"/>
              <a:ext cx="435990" cy="5314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55EEC484-4337-26D7-00FB-4D36BD323F78}"/>
                  </a:ext>
                </a:extLst>
              </p:cNvPr>
              <p:cNvSpPr txBox="1"/>
              <p:nvPr/>
            </p:nvSpPr>
            <p:spPr>
              <a:xfrm>
                <a:off x="1173274" y="1616404"/>
                <a:ext cx="2847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d>
                    </m:oMath>
                  </m:oMathPara>
                </a14:m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55EEC484-4337-26D7-00FB-4D36BD323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274" y="1616404"/>
                <a:ext cx="284704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4A35DE86-C1D8-3332-7584-226A6C44A28D}"/>
                  </a:ext>
                </a:extLst>
              </p:cNvPr>
              <p:cNvSpPr txBox="1"/>
              <p:nvPr/>
            </p:nvSpPr>
            <p:spPr>
              <a:xfrm>
                <a:off x="66146" y="1169782"/>
                <a:ext cx="35082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𝐼𝐹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TW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4A35DE86-C1D8-3332-7584-226A6C44A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6" y="1169782"/>
                <a:ext cx="350823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87BFA50B-17E7-B0BA-3B77-7E871CDE50A5}"/>
                  </a:ext>
                </a:extLst>
              </p:cNvPr>
              <p:cNvSpPr txBox="1"/>
              <p:nvPr/>
            </p:nvSpPr>
            <p:spPr>
              <a:xfrm>
                <a:off x="897038" y="2074243"/>
                <a:ext cx="16997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𝐼𝐹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TW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87BFA50B-17E7-B0BA-3B77-7E871CDE5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038" y="2074243"/>
                <a:ext cx="1699761" cy="276999"/>
              </a:xfrm>
              <a:prstGeom prst="rect">
                <a:avLst/>
              </a:prstGeom>
              <a:blipFill>
                <a:blip r:embed="rId4"/>
                <a:stretch>
                  <a:fillRect l="-2509" r="-1075"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BEA9C679-5316-F975-0FF7-8DF7901541B3}"/>
                  </a:ext>
                </a:extLst>
              </p:cNvPr>
              <p:cNvSpPr txBox="1"/>
              <p:nvPr/>
            </p:nvSpPr>
            <p:spPr>
              <a:xfrm>
                <a:off x="1369530" y="2474886"/>
                <a:ext cx="1899921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𝐷𝑐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BEA9C679-5316-F975-0FF7-8DF790154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530" y="2474886"/>
                <a:ext cx="1899921" cy="3929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文字方塊 73">
            <a:extLst>
              <a:ext uri="{FF2B5EF4-FFF2-40B4-BE49-F238E27FC236}">
                <a16:creationId xmlns:a16="http://schemas.microsoft.com/office/drawing/2014/main" id="{434334C8-2D3F-EFAB-9647-5CB544F79E70}"/>
              </a:ext>
            </a:extLst>
          </p:cNvPr>
          <p:cNvSpPr txBox="1"/>
          <p:nvPr/>
        </p:nvSpPr>
        <p:spPr>
          <a:xfrm>
            <a:off x="897038" y="2958825"/>
            <a:ext cx="861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：社會住宅；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：公共設施；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：公共設施服務最大臨界距離；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U(D)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：效用函數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7CB1B8F0-A099-EE97-404E-1E0597372A3F}"/>
                  </a:ext>
                </a:extLst>
              </p:cNvPr>
              <p:cNvSpPr txBox="1"/>
              <p:nvPr/>
            </p:nvSpPr>
            <p:spPr>
              <a:xfrm>
                <a:off x="897038" y="3903043"/>
                <a:ext cx="8010940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𝑈𝑛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=6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p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𝑆𝑗</m:t>
                          </m:r>
                        </m:e>
                      </m:nary>
                    </m:oMath>
                  </m:oMathPara>
                </a14:m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7CB1B8F0-A099-EE97-404E-1E0597372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038" y="3903043"/>
                <a:ext cx="8010940" cy="9003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字方塊 75">
            <a:extLst>
              <a:ext uri="{FF2B5EF4-FFF2-40B4-BE49-F238E27FC236}">
                <a16:creationId xmlns:a16="http://schemas.microsoft.com/office/drawing/2014/main" id="{E947058E-5AA4-CE18-BD82-E8D91F5245D3}"/>
              </a:ext>
            </a:extLst>
          </p:cNvPr>
          <p:cNvSpPr txBox="1"/>
          <p:nvPr/>
        </p:nvSpPr>
        <p:spPr>
          <a:xfrm>
            <a:off x="897037" y="5138812"/>
            <a:ext cx="8611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：經由使用者需求權重計算產生的效用分數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：六大類別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交通、飲食、運動、教育、安全、醫療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：類別需求權重分數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Sj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：各個社會住宅的類別分數</a:t>
            </a: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825E1055-4B7F-C2FC-5DA6-349651583571}"/>
              </a:ext>
            </a:extLst>
          </p:cNvPr>
          <p:cNvSpPr txBox="1"/>
          <p:nvPr/>
        </p:nvSpPr>
        <p:spPr>
          <a:xfrm>
            <a:off x="7801412" y="6060075"/>
            <a:ext cx="116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論文出處</a:t>
            </a:r>
          </a:p>
        </p:txBody>
      </p:sp>
      <p:sp>
        <p:nvSpPr>
          <p:cNvPr id="78" name="文字方塊 77">
            <a:hlinkClick r:id="rId7" action="ppaction://hlinkfile"/>
            <a:extLst>
              <a:ext uri="{FF2B5EF4-FFF2-40B4-BE49-F238E27FC236}">
                <a16:creationId xmlns:a16="http://schemas.microsoft.com/office/drawing/2014/main" id="{1FAC494A-717B-C8ED-BD21-FAB2F1589085}"/>
              </a:ext>
            </a:extLst>
          </p:cNvPr>
          <p:cNvSpPr txBox="1"/>
          <p:nvPr/>
        </p:nvSpPr>
        <p:spPr>
          <a:xfrm>
            <a:off x="7801412" y="6429407"/>
            <a:ext cx="4532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u="sng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公共設施最適服務 / 影響距離之評估模式</a:t>
            </a:r>
          </a:p>
        </p:txBody>
      </p:sp>
    </p:spTree>
    <p:extLst>
      <p:ext uri="{BB962C8B-B14F-4D97-AF65-F5344CB8AC3E}">
        <p14:creationId xmlns:p14="http://schemas.microsoft.com/office/powerpoint/2010/main" val="60477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2000">
        <p14:pan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847F2093-BEAC-46DA-9153-2CBE7788646D}"/>
              </a:ext>
            </a:extLst>
          </p:cNvPr>
          <p:cNvSpPr/>
          <p:nvPr/>
        </p:nvSpPr>
        <p:spPr>
          <a:xfrm>
            <a:off x="0" y="3293408"/>
            <a:ext cx="12192000" cy="3564592"/>
          </a:xfrm>
          <a:prstGeom prst="rect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0D1C7CB-2DF6-4205-8399-A15C7F348585}"/>
              </a:ext>
            </a:extLst>
          </p:cNvPr>
          <p:cNvGrpSpPr/>
          <p:nvPr/>
        </p:nvGrpSpPr>
        <p:grpSpPr>
          <a:xfrm>
            <a:off x="4607079" y="2303210"/>
            <a:ext cx="2910188" cy="1893454"/>
            <a:chOff x="4539306" y="2303210"/>
            <a:chExt cx="2910188" cy="1893454"/>
          </a:xfrm>
        </p:grpSpPr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49DA1E7B-9AB1-4D52-9CD8-AF790A6DBFC4}"/>
                </a:ext>
              </a:extLst>
            </p:cNvPr>
            <p:cNvSpPr/>
            <p:nvPr/>
          </p:nvSpPr>
          <p:spPr>
            <a:xfrm>
              <a:off x="4539306" y="2826185"/>
              <a:ext cx="886412" cy="886412"/>
            </a:xfrm>
            <a:prstGeom prst="ellipse">
              <a:avLst/>
            </a:prstGeom>
            <a:solidFill>
              <a:srgbClr val="7888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23586DD6-37F5-4DC5-A799-9604A5E78AB2}"/>
                </a:ext>
              </a:extLst>
            </p:cNvPr>
            <p:cNvSpPr/>
            <p:nvPr/>
          </p:nvSpPr>
          <p:spPr>
            <a:xfrm>
              <a:off x="6563082" y="2826185"/>
              <a:ext cx="886412" cy="886412"/>
            </a:xfrm>
            <a:prstGeom prst="ellipse">
              <a:avLst/>
            </a:prstGeom>
            <a:solidFill>
              <a:srgbClr val="7888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A28C36A-87D2-485D-926D-79B5917F635C}"/>
                </a:ext>
              </a:extLst>
            </p:cNvPr>
            <p:cNvGrpSpPr/>
            <p:nvPr/>
          </p:nvGrpSpPr>
          <p:grpSpPr>
            <a:xfrm>
              <a:off x="5125294" y="2303210"/>
              <a:ext cx="1893454" cy="1893454"/>
              <a:chOff x="5255780" y="2354709"/>
              <a:chExt cx="1681581" cy="1681581"/>
            </a:xfrm>
          </p:grpSpPr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EF5E6325-ADA9-42B3-8437-D688C3F7528F}"/>
                  </a:ext>
                </a:extLst>
              </p:cNvPr>
              <p:cNvSpPr/>
              <p:nvPr/>
            </p:nvSpPr>
            <p:spPr>
              <a:xfrm>
                <a:off x="5255780" y="2354709"/>
                <a:ext cx="1681581" cy="1681581"/>
              </a:xfrm>
              <a:prstGeom prst="ellipse">
                <a:avLst/>
              </a:prstGeom>
              <a:solidFill>
                <a:srgbClr val="475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Google Shape;973;p32">
                <a:extLst>
                  <a:ext uri="{FF2B5EF4-FFF2-40B4-BE49-F238E27FC236}">
                    <a16:creationId xmlns:a16="http://schemas.microsoft.com/office/drawing/2014/main" id="{8FD93437-91F8-4389-AC6A-5A5DFEC545F6}"/>
                  </a:ext>
                </a:extLst>
              </p:cNvPr>
              <p:cNvSpPr/>
              <p:nvPr/>
            </p:nvSpPr>
            <p:spPr>
              <a:xfrm>
                <a:off x="5911205" y="2914244"/>
                <a:ext cx="517449" cy="514756"/>
              </a:xfrm>
              <a:custGeom>
                <a:avLst/>
                <a:gdLst/>
                <a:ahLst/>
                <a:cxnLst/>
                <a:rect l="l" t="t" r="r" b="b"/>
                <a:pathLst>
                  <a:path w="11909" h="11847" extrusionOk="0">
                    <a:moveTo>
                      <a:pt x="3560" y="2647"/>
                    </a:moveTo>
                    <a:lnTo>
                      <a:pt x="3560" y="3561"/>
                    </a:lnTo>
                    <a:lnTo>
                      <a:pt x="2615" y="3561"/>
                    </a:lnTo>
                    <a:lnTo>
                      <a:pt x="3560" y="2647"/>
                    </a:lnTo>
                    <a:close/>
                    <a:moveTo>
                      <a:pt x="6616" y="4222"/>
                    </a:moveTo>
                    <a:cubicBezTo>
                      <a:pt x="7971" y="4285"/>
                      <a:pt x="9074" y="5325"/>
                      <a:pt x="9074" y="6680"/>
                    </a:cubicBezTo>
                    <a:cubicBezTo>
                      <a:pt x="9074" y="8003"/>
                      <a:pt x="7971" y="9106"/>
                      <a:pt x="6616" y="9106"/>
                    </a:cubicBezTo>
                    <a:cubicBezTo>
                      <a:pt x="5293" y="9106"/>
                      <a:pt x="4190" y="8003"/>
                      <a:pt x="4190" y="6680"/>
                    </a:cubicBezTo>
                    <a:cubicBezTo>
                      <a:pt x="4190" y="5325"/>
                      <a:pt x="5293" y="4222"/>
                      <a:pt x="6616" y="4222"/>
                    </a:cubicBezTo>
                    <a:close/>
                    <a:moveTo>
                      <a:pt x="7687" y="757"/>
                    </a:moveTo>
                    <a:lnTo>
                      <a:pt x="7687" y="1513"/>
                    </a:lnTo>
                    <a:lnTo>
                      <a:pt x="3875" y="1513"/>
                    </a:lnTo>
                    <a:cubicBezTo>
                      <a:pt x="3781" y="1513"/>
                      <a:pt x="3655" y="1544"/>
                      <a:pt x="3623" y="1639"/>
                    </a:cubicBezTo>
                    <a:lnTo>
                      <a:pt x="1512" y="3718"/>
                    </a:lnTo>
                    <a:cubicBezTo>
                      <a:pt x="1418" y="3813"/>
                      <a:pt x="1386" y="3876"/>
                      <a:pt x="1386" y="3939"/>
                    </a:cubicBezTo>
                    <a:lnTo>
                      <a:pt x="1386" y="9862"/>
                    </a:lnTo>
                    <a:lnTo>
                      <a:pt x="662" y="9862"/>
                    </a:lnTo>
                    <a:lnTo>
                      <a:pt x="662" y="757"/>
                    </a:lnTo>
                    <a:close/>
                    <a:moveTo>
                      <a:pt x="8380" y="2175"/>
                    </a:moveTo>
                    <a:lnTo>
                      <a:pt x="8380" y="4128"/>
                    </a:lnTo>
                    <a:cubicBezTo>
                      <a:pt x="7876" y="3813"/>
                      <a:pt x="7278" y="3592"/>
                      <a:pt x="6648" y="3592"/>
                    </a:cubicBezTo>
                    <a:cubicBezTo>
                      <a:pt x="4915" y="3592"/>
                      <a:pt x="3560" y="5010"/>
                      <a:pt x="3560" y="6711"/>
                    </a:cubicBezTo>
                    <a:cubicBezTo>
                      <a:pt x="3560" y="8444"/>
                      <a:pt x="4946" y="9830"/>
                      <a:pt x="6648" y="9830"/>
                    </a:cubicBezTo>
                    <a:cubicBezTo>
                      <a:pt x="7120" y="9830"/>
                      <a:pt x="7593" y="9704"/>
                      <a:pt x="8002" y="9515"/>
                    </a:cubicBezTo>
                    <a:lnTo>
                      <a:pt x="8380" y="9893"/>
                    </a:lnTo>
                    <a:lnTo>
                      <a:pt x="8380" y="10492"/>
                    </a:lnTo>
                    <a:lnTo>
                      <a:pt x="2079" y="10492"/>
                    </a:lnTo>
                    <a:lnTo>
                      <a:pt x="2079" y="4285"/>
                    </a:lnTo>
                    <a:lnTo>
                      <a:pt x="3875" y="4285"/>
                    </a:lnTo>
                    <a:cubicBezTo>
                      <a:pt x="4064" y="4285"/>
                      <a:pt x="4222" y="4128"/>
                      <a:pt x="4222" y="3907"/>
                    </a:cubicBezTo>
                    <a:lnTo>
                      <a:pt x="4222" y="2175"/>
                    </a:lnTo>
                    <a:close/>
                    <a:moveTo>
                      <a:pt x="9074" y="8633"/>
                    </a:moveTo>
                    <a:lnTo>
                      <a:pt x="11027" y="10618"/>
                    </a:lnTo>
                    <a:cubicBezTo>
                      <a:pt x="11153" y="10744"/>
                      <a:pt x="11153" y="10964"/>
                      <a:pt x="11027" y="11090"/>
                    </a:cubicBezTo>
                    <a:cubicBezTo>
                      <a:pt x="10964" y="11153"/>
                      <a:pt x="10877" y="11185"/>
                      <a:pt x="10791" y="11185"/>
                    </a:cubicBezTo>
                    <a:cubicBezTo>
                      <a:pt x="10704" y="11185"/>
                      <a:pt x="10617" y="11153"/>
                      <a:pt x="10554" y="11090"/>
                    </a:cubicBezTo>
                    <a:lnTo>
                      <a:pt x="8601" y="9106"/>
                    </a:lnTo>
                    <a:cubicBezTo>
                      <a:pt x="8790" y="9011"/>
                      <a:pt x="8948" y="8791"/>
                      <a:pt x="9074" y="8633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90"/>
                      <a:pt x="0" y="379"/>
                    </a:cubicBezTo>
                    <a:lnTo>
                      <a:pt x="0" y="10145"/>
                    </a:lnTo>
                    <a:cubicBezTo>
                      <a:pt x="0" y="10334"/>
                      <a:pt x="158" y="10492"/>
                      <a:pt x="347" y="10492"/>
                    </a:cubicBezTo>
                    <a:lnTo>
                      <a:pt x="1386" y="10492"/>
                    </a:lnTo>
                    <a:lnTo>
                      <a:pt x="1386" y="10838"/>
                    </a:lnTo>
                    <a:cubicBezTo>
                      <a:pt x="1386" y="11059"/>
                      <a:pt x="1544" y="11216"/>
                      <a:pt x="1733" y="11216"/>
                    </a:cubicBezTo>
                    <a:lnTo>
                      <a:pt x="8695" y="11216"/>
                    </a:lnTo>
                    <a:cubicBezTo>
                      <a:pt x="8916" y="11216"/>
                      <a:pt x="9074" y="11059"/>
                      <a:pt x="9074" y="10838"/>
                    </a:cubicBezTo>
                    <a:lnTo>
                      <a:pt x="9074" y="10586"/>
                    </a:lnTo>
                    <a:lnTo>
                      <a:pt x="10050" y="11563"/>
                    </a:lnTo>
                    <a:cubicBezTo>
                      <a:pt x="10239" y="11752"/>
                      <a:pt x="10507" y="11847"/>
                      <a:pt x="10775" y="11847"/>
                    </a:cubicBezTo>
                    <a:cubicBezTo>
                      <a:pt x="11043" y="11847"/>
                      <a:pt x="11310" y="11752"/>
                      <a:pt x="11499" y="11563"/>
                    </a:cubicBezTo>
                    <a:cubicBezTo>
                      <a:pt x="11909" y="11153"/>
                      <a:pt x="11909" y="10492"/>
                      <a:pt x="11499" y="10114"/>
                    </a:cubicBezTo>
                    <a:lnTo>
                      <a:pt x="9420" y="8003"/>
                    </a:lnTo>
                    <a:cubicBezTo>
                      <a:pt x="9609" y="7625"/>
                      <a:pt x="9735" y="7152"/>
                      <a:pt x="9735" y="6680"/>
                    </a:cubicBezTo>
                    <a:cubicBezTo>
                      <a:pt x="9735" y="5924"/>
                      <a:pt x="9452" y="5262"/>
                      <a:pt x="9011" y="4695"/>
                    </a:cubicBezTo>
                    <a:lnTo>
                      <a:pt x="9011" y="1828"/>
                    </a:lnTo>
                    <a:cubicBezTo>
                      <a:pt x="9011" y="1639"/>
                      <a:pt x="8853" y="1481"/>
                      <a:pt x="8664" y="1481"/>
                    </a:cubicBezTo>
                    <a:lnTo>
                      <a:pt x="8317" y="1481"/>
                    </a:lnTo>
                    <a:lnTo>
                      <a:pt x="8317" y="379"/>
                    </a:lnTo>
                    <a:cubicBezTo>
                      <a:pt x="8317" y="190"/>
                      <a:pt x="8160" y="1"/>
                      <a:pt x="797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30B83FD-3D6D-4D42-B3EA-D3C252E23211}"/>
              </a:ext>
            </a:extLst>
          </p:cNvPr>
          <p:cNvGrpSpPr/>
          <p:nvPr/>
        </p:nvGrpSpPr>
        <p:grpSpPr>
          <a:xfrm>
            <a:off x="8403079" y="2551583"/>
            <a:ext cx="2557999" cy="1478077"/>
            <a:chOff x="7193986" y="2530352"/>
            <a:chExt cx="2557999" cy="1478077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4B5B4661-AD9B-4B3F-AA66-F7AE78868619}"/>
                </a:ext>
              </a:extLst>
            </p:cNvPr>
            <p:cNvSpPr/>
            <p:nvPr/>
          </p:nvSpPr>
          <p:spPr>
            <a:xfrm>
              <a:off x="7193986" y="2879822"/>
              <a:ext cx="779139" cy="779139"/>
            </a:xfrm>
            <a:prstGeom prst="ellipse">
              <a:avLst/>
            </a:prstGeom>
            <a:solidFill>
              <a:srgbClr val="475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31172AFD-EE5E-4986-AFD8-51A1D18C4D28}"/>
                </a:ext>
              </a:extLst>
            </p:cNvPr>
            <p:cNvSpPr/>
            <p:nvPr/>
          </p:nvSpPr>
          <p:spPr>
            <a:xfrm>
              <a:off x="8972846" y="2879822"/>
              <a:ext cx="779139" cy="779139"/>
            </a:xfrm>
            <a:prstGeom prst="ellipse">
              <a:avLst/>
            </a:prstGeom>
            <a:solidFill>
              <a:srgbClr val="475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01CF1329-3E82-4A32-82F3-9DE0C56E4504}"/>
                </a:ext>
              </a:extLst>
            </p:cNvPr>
            <p:cNvSpPr/>
            <p:nvPr/>
          </p:nvSpPr>
          <p:spPr>
            <a:xfrm>
              <a:off x="7734448" y="2530352"/>
              <a:ext cx="1478077" cy="1478077"/>
            </a:xfrm>
            <a:prstGeom prst="ellipse">
              <a:avLst/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68" name="Google Shape;982;p32">
              <a:extLst>
                <a:ext uri="{FF2B5EF4-FFF2-40B4-BE49-F238E27FC236}">
                  <a16:creationId xmlns:a16="http://schemas.microsoft.com/office/drawing/2014/main" id="{3ADE9FDC-12E7-4A47-8641-89C6F4F9F08F}"/>
                </a:ext>
              </a:extLst>
            </p:cNvPr>
            <p:cNvGrpSpPr/>
            <p:nvPr/>
          </p:nvGrpSpPr>
          <p:grpSpPr>
            <a:xfrm>
              <a:off x="8276947" y="3034699"/>
              <a:ext cx="461497" cy="457768"/>
              <a:chOff x="-31166825" y="1939525"/>
              <a:chExt cx="293800" cy="291425"/>
            </a:xfrm>
            <a:solidFill>
              <a:schemeClr val="bg1"/>
            </a:solidFill>
          </p:grpSpPr>
          <p:sp>
            <p:nvSpPr>
              <p:cNvPr id="69" name="Google Shape;983;p32">
                <a:extLst>
                  <a:ext uri="{FF2B5EF4-FFF2-40B4-BE49-F238E27FC236}">
                    <a16:creationId xmlns:a16="http://schemas.microsoft.com/office/drawing/2014/main" id="{D3DFECB4-25F5-4DD8-80A3-0E7A9D02B233}"/>
                  </a:ext>
                </a:extLst>
              </p:cNvPr>
              <p:cNvSpPr/>
              <p:nvPr/>
            </p:nvSpPr>
            <p:spPr>
              <a:xfrm>
                <a:off x="-31166825" y="1939525"/>
                <a:ext cx="224500" cy="2914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1657" extrusionOk="0">
                    <a:moveTo>
                      <a:pt x="5892" y="662"/>
                    </a:moveTo>
                    <a:cubicBezTo>
                      <a:pt x="6081" y="662"/>
                      <a:pt x="6239" y="819"/>
                      <a:pt x="6239" y="1040"/>
                    </a:cubicBezTo>
                    <a:lnTo>
                      <a:pt x="6239" y="1386"/>
                    </a:lnTo>
                    <a:lnTo>
                      <a:pt x="2805" y="1386"/>
                    </a:lnTo>
                    <a:lnTo>
                      <a:pt x="2805" y="1040"/>
                    </a:lnTo>
                    <a:cubicBezTo>
                      <a:pt x="2805" y="819"/>
                      <a:pt x="2962" y="662"/>
                      <a:pt x="3120" y="662"/>
                    </a:cubicBezTo>
                    <a:close/>
                    <a:moveTo>
                      <a:pt x="8035" y="1323"/>
                    </a:moveTo>
                    <a:cubicBezTo>
                      <a:pt x="8255" y="1323"/>
                      <a:pt x="8413" y="1512"/>
                      <a:pt x="8413" y="1701"/>
                    </a:cubicBezTo>
                    <a:lnTo>
                      <a:pt x="8413" y="10617"/>
                    </a:lnTo>
                    <a:cubicBezTo>
                      <a:pt x="8413" y="10838"/>
                      <a:pt x="8255" y="10995"/>
                      <a:pt x="8035" y="10995"/>
                    </a:cubicBezTo>
                    <a:lnTo>
                      <a:pt x="1166" y="10995"/>
                    </a:lnTo>
                    <a:cubicBezTo>
                      <a:pt x="946" y="10995"/>
                      <a:pt x="788" y="10838"/>
                      <a:pt x="788" y="10617"/>
                    </a:cubicBezTo>
                    <a:lnTo>
                      <a:pt x="788" y="1701"/>
                    </a:lnTo>
                    <a:lnTo>
                      <a:pt x="757" y="1701"/>
                    </a:lnTo>
                    <a:cubicBezTo>
                      <a:pt x="757" y="1512"/>
                      <a:pt x="914" y="1323"/>
                      <a:pt x="1103" y="1323"/>
                    </a:cubicBezTo>
                    <a:lnTo>
                      <a:pt x="2143" y="1323"/>
                    </a:lnTo>
                    <a:lnTo>
                      <a:pt x="2143" y="1701"/>
                    </a:lnTo>
                    <a:cubicBezTo>
                      <a:pt x="2143" y="1890"/>
                      <a:pt x="2301" y="2048"/>
                      <a:pt x="2490" y="2048"/>
                    </a:cubicBezTo>
                    <a:lnTo>
                      <a:pt x="6617" y="2048"/>
                    </a:lnTo>
                    <a:cubicBezTo>
                      <a:pt x="6837" y="2048"/>
                      <a:pt x="6995" y="1890"/>
                      <a:pt x="6995" y="1701"/>
                    </a:cubicBezTo>
                    <a:lnTo>
                      <a:pt x="6995" y="1323"/>
                    </a:lnTo>
                    <a:close/>
                    <a:moveTo>
                      <a:pt x="3120" y="0"/>
                    </a:moveTo>
                    <a:cubicBezTo>
                      <a:pt x="2679" y="0"/>
                      <a:pt x="2301" y="284"/>
                      <a:pt x="2143" y="662"/>
                    </a:cubicBezTo>
                    <a:lnTo>
                      <a:pt x="1040" y="662"/>
                    </a:lnTo>
                    <a:cubicBezTo>
                      <a:pt x="473" y="662"/>
                      <a:pt x="1" y="1134"/>
                      <a:pt x="1" y="1701"/>
                    </a:cubicBezTo>
                    <a:lnTo>
                      <a:pt x="1" y="10649"/>
                    </a:lnTo>
                    <a:cubicBezTo>
                      <a:pt x="64" y="11216"/>
                      <a:pt x="536" y="11657"/>
                      <a:pt x="1072" y="11657"/>
                    </a:cubicBezTo>
                    <a:lnTo>
                      <a:pt x="7971" y="11657"/>
                    </a:lnTo>
                    <a:cubicBezTo>
                      <a:pt x="8507" y="11657"/>
                      <a:pt x="8980" y="11184"/>
                      <a:pt x="8980" y="10649"/>
                    </a:cubicBezTo>
                    <a:lnTo>
                      <a:pt x="8980" y="1701"/>
                    </a:lnTo>
                    <a:cubicBezTo>
                      <a:pt x="8980" y="1134"/>
                      <a:pt x="8507" y="662"/>
                      <a:pt x="7971" y="662"/>
                    </a:cubicBezTo>
                    <a:lnTo>
                      <a:pt x="6869" y="662"/>
                    </a:lnTo>
                    <a:cubicBezTo>
                      <a:pt x="6711" y="284"/>
                      <a:pt x="6365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0" name="Google Shape;984;p32">
                <a:extLst>
                  <a:ext uri="{FF2B5EF4-FFF2-40B4-BE49-F238E27FC236}">
                    <a16:creationId xmlns:a16="http://schemas.microsoft.com/office/drawing/2014/main" id="{5482E80E-C76C-4138-A06F-2013C9AD087E}"/>
                  </a:ext>
                </a:extLst>
              </p:cNvPr>
              <p:cNvSpPr/>
              <p:nvPr/>
            </p:nvSpPr>
            <p:spPr>
              <a:xfrm>
                <a:off x="-31131375" y="2145075"/>
                <a:ext cx="528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12" extrusionOk="0">
                    <a:moveTo>
                      <a:pt x="1355" y="726"/>
                    </a:moveTo>
                    <a:lnTo>
                      <a:pt x="1355" y="1387"/>
                    </a:lnTo>
                    <a:lnTo>
                      <a:pt x="694" y="1387"/>
                    </a:lnTo>
                    <a:lnTo>
                      <a:pt x="694" y="726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1734"/>
                    </a:lnTo>
                    <a:cubicBezTo>
                      <a:pt x="0" y="1954"/>
                      <a:pt x="158" y="2112"/>
                      <a:pt x="379" y="2112"/>
                    </a:cubicBezTo>
                    <a:lnTo>
                      <a:pt x="1733" y="2112"/>
                    </a:lnTo>
                    <a:cubicBezTo>
                      <a:pt x="1954" y="2112"/>
                      <a:pt x="2111" y="1954"/>
                      <a:pt x="2111" y="1734"/>
                    </a:cubicBezTo>
                    <a:lnTo>
                      <a:pt x="2111" y="379"/>
                    </a:lnTo>
                    <a:cubicBezTo>
                      <a:pt x="2111" y="158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1" name="Google Shape;985;p32">
                <a:extLst>
                  <a:ext uri="{FF2B5EF4-FFF2-40B4-BE49-F238E27FC236}">
                    <a16:creationId xmlns:a16="http://schemas.microsoft.com/office/drawing/2014/main" id="{3B970AA9-F90D-446F-9DB3-C22B686815A6}"/>
                  </a:ext>
                </a:extLst>
              </p:cNvPr>
              <p:cNvSpPr/>
              <p:nvPr/>
            </p:nvSpPr>
            <p:spPr>
              <a:xfrm>
                <a:off x="-31131375" y="2076550"/>
                <a:ext cx="5280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081" extrusionOk="0">
                    <a:moveTo>
                      <a:pt x="1355" y="694"/>
                    </a:moveTo>
                    <a:lnTo>
                      <a:pt x="1355" y="1356"/>
                    </a:lnTo>
                    <a:lnTo>
                      <a:pt x="694" y="1356"/>
                    </a:lnTo>
                    <a:lnTo>
                      <a:pt x="694" y="694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9"/>
                      <a:pt x="0" y="348"/>
                    </a:cubicBezTo>
                    <a:lnTo>
                      <a:pt x="0" y="1734"/>
                    </a:lnTo>
                    <a:cubicBezTo>
                      <a:pt x="0" y="1923"/>
                      <a:pt x="158" y="2080"/>
                      <a:pt x="379" y="2080"/>
                    </a:cubicBezTo>
                    <a:lnTo>
                      <a:pt x="1733" y="2080"/>
                    </a:lnTo>
                    <a:cubicBezTo>
                      <a:pt x="1954" y="2080"/>
                      <a:pt x="2111" y="1923"/>
                      <a:pt x="2111" y="1734"/>
                    </a:cubicBezTo>
                    <a:lnTo>
                      <a:pt x="2111" y="348"/>
                    </a:lnTo>
                    <a:cubicBezTo>
                      <a:pt x="2111" y="159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2" name="Google Shape;986;p32">
                <a:extLst>
                  <a:ext uri="{FF2B5EF4-FFF2-40B4-BE49-F238E27FC236}">
                    <a16:creationId xmlns:a16="http://schemas.microsoft.com/office/drawing/2014/main" id="{C0112B78-0BEC-4518-9ABF-FD182EC52617}"/>
                  </a:ext>
                </a:extLst>
              </p:cNvPr>
              <p:cNvSpPr/>
              <p:nvPr/>
            </p:nvSpPr>
            <p:spPr>
              <a:xfrm>
                <a:off x="-31131375" y="2007250"/>
                <a:ext cx="528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12" extrusionOk="0">
                    <a:moveTo>
                      <a:pt x="1355" y="725"/>
                    </a:moveTo>
                    <a:lnTo>
                      <a:pt x="1355" y="1387"/>
                    </a:lnTo>
                    <a:lnTo>
                      <a:pt x="694" y="1387"/>
                    </a:lnTo>
                    <a:lnTo>
                      <a:pt x="694" y="725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1733"/>
                    </a:lnTo>
                    <a:cubicBezTo>
                      <a:pt x="0" y="1954"/>
                      <a:pt x="158" y="2111"/>
                      <a:pt x="379" y="2111"/>
                    </a:cubicBezTo>
                    <a:lnTo>
                      <a:pt x="1733" y="2111"/>
                    </a:lnTo>
                    <a:cubicBezTo>
                      <a:pt x="1954" y="2111"/>
                      <a:pt x="2111" y="1954"/>
                      <a:pt x="2111" y="1733"/>
                    </a:cubicBezTo>
                    <a:lnTo>
                      <a:pt x="2111" y="379"/>
                    </a:lnTo>
                    <a:cubicBezTo>
                      <a:pt x="2111" y="158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3" name="Google Shape;987;p32">
                <a:extLst>
                  <a:ext uri="{FF2B5EF4-FFF2-40B4-BE49-F238E27FC236}">
                    <a16:creationId xmlns:a16="http://schemas.microsoft.com/office/drawing/2014/main" id="{52A46D86-0E13-426E-844F-99583D052EA0}"/>
                  </a:ext>
                </a:extLst>
              </p:cNvPr>
              <p:cNvSpPr/>
              <p:nvPr/>
            </p:nvSpPr>
            <p:spPr>
              <a:xfrm>
                <a:off x="-31062075" y="2007250"/>
                <a:ext cx="858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3057" y="725"/>
                    </a:lnTo>
                    <a:cubicBezTo>
                      <a:pt x="3277" y="725"/>
                      <a:pt x="3435" y="568"/>
                      <a:pt x="3435" y="379"/>
                    </a:cubicBezTo>
                    <a:cubicBezTo>
                      <a:pt x="3435" y="158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4" name="Google Shape;988;p32">
                <a:extLst>
                  <a:ext uri="{FF2B5EF4-FFF2-40B4-BE49-F238E27FC236}">
                    <a16:creationId xmlns:a16="http://schemas.microsoft.com/office/drawing/2014/main" id="{B190BC56-5063-4A64-9CFD-5F82C6086D38}"/>
                  </a:ext>
                </a:extLst>
              </p:cNvPr>
              <p:cNvSpPr/>
              <p:nvPr/>
            </p:nvSpPr>
            <p:spPr>
              <a:xfrm>
                <a:off x="-31062075" y="2041900"/>
                <a:ext cx="520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8"/>
                      <a:pt x="2080" y="347"/>
                    </a:cubicBezTo>
                    <a:cubicBezTo>
                      <a:pt x="2080" y="158"/>
                      <a:pt x="1923" y="1"/>
                      <a:pt x="17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5" name="Google Shape;989;p32">
                <a:extLst>
                  <a:ext uri="{FF2B5EF4-FFF2-40B4-BE49-F238E27FC236}">
                    <a16:creationId xmlns:a16="http://schemas.microsoft.com/office/drawing/2014/main" id="{A6491CBA-1B53-4D42-A126-9488743CF5FE}"/>
                  </a:ext>
                </a:extLst>
              </p:cNvPr>
              <p:cNvSpPr/>
              <p:nvPr/>
            </p:nvSpPr>
            <p:spPr>
              <a:xfrm>
                <a:off x="-31062075" y="2076550"/>
                <a:ext cx="85875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695" extrusionOk="0">
                    <a:moveTo>
                      <a:pt x="347" y="1"/>
                    </a:moveTo>
                    <a:cubicBezTo>
                      <a:pt x="158" y="1"/>
                      <a:pt x="1" y="159"/>
                      <a:pt x="1" y="348"/>
                    </a:cubicBezTo>
                    <a:cubicBezTo>
                      <a:pt x="1" y="537"/>
                      <a:pt x="158" y="694"/>
                      <a:pt x="347" y="694"/>
                    </a:cubicBezTo>
                    <a:lnTo>
                      <a:pt x="3057" y="694"/>
                    </a:lnTo>
                    <a:cubicBezTo>
                      <a:pt x="3277" y="694"/>
                      <a:pt x="3435" y="537"/>
                      <a:pt x="3435" y="348"/>
                    </a:cubicBezTo>
                    <a:cubicBezTo>
                      <a:pt x="3435" y="159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6" name="Google Shape;990;p32">
                <a:extLst>
                  <a:ext uri="{FF2B5EF4-FFF2-40B4-BE49-F238E27FC236}">
                    <a16:creationId xmlns:a16="http://schemas.microsoft.com/office/drawing/2014/main" id="{4C2DE259-A69C-4FE5-A506-7568E8520E6C}"/>
                  </a:ext>
                </a:extLst>
              </p:cNvPr>
              <p:cNvSpPr/>
              <p:nvPr/>
            </p:nvSpPr>
            <p:spPr>
              <a:xfrm>
                <a:off x="-31062075" y="2110425"/>
                <a:ext cx="520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6" extrusionOk="0">
                    <a:moveTo>
                      <a:pt x="347" y="1"/>
                    </a:moveTo>
                    <a:cubicBezTo>
                      <a:pt x="158" y="1"/>
                      <a:pt x="1" y="190"/>
                      <a:pt x="1" y="379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8"/>
                      <a:pt x="2080" y="379"/>
                    </a:cubicBezTo>
                    <a:cubicBezTo>
                      <a:pt x="2080" y="190"/>
                      <a:pt x="1923" y="1"/>
                      <a:pt x="17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7" name="Google Shape;991;p32">
                <a:extLst>
                  <a:ext uri="{FF2B5EF4-FFF2-40B4-BE49-F238E27FC236}">
                    <a16:creationId xmlns:a16="http://schemas.microsoft.com/office/drawing/2014/main" id="{EAFE8B98-130A-48B9-8978-6996E967C1CF}"/>
                  </a:ext>
                </a:extLst>
              </p:cNvPr>
              <p:cNvSpPr/>
              <p:nvPr/>
            </p:nvSpPr>
            <p:spPr>
              <a:xfrm>
                <a:off x="-31062075" y="2145075"/>
                <a:ext cx="858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68"/>
                      <a:pt x="158" y="726"/>
                      <a:pt x="347" y="726"/>
                    </a:cubicBezTo>
                    <a:lnTo>
                      <a:pt x="3057" y="726"/>
                    </a:lnTo>
                    <a:cubicBezTo>
                      <a:pt x="3277" y="726"/>
                      <a:pt x="3435" y="568"/>
                      <a:pt x="3435" y="379"/>
                    </a:cubicBezTo>
                    <a:cubicBezTo>
                      <a:pt x="3435" y="158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8" name="Google Shape;992;p32">
                <a:extLst>
                  <a:ext uri="{FF2B5EF4-FFF2-40B4-BE49-F238E27FC236}">
                    <a16:creationId xmlns:a16="http://schemas.microsoft.com/office/drawing/2014/main" id="{DC288D3E-91EC-449E-A794-12AD720B6E05}"/>
                  </a:ext>
                </a:extLst>
              </p:cNvPr>
              <p:cNvSpPr/>
              <p:nvPr/>
            </p:nvSpPr>
            <p:spPr>
              <a:xfrm>
                <a:off x="-31062075" y="2179750"/>
                <a:ext cx="5202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7"/>
                      <a:pt x="2080" y="347"/>
                    </a:cubicBezTo>
                    <a:cubicBezTo>
                      <a:pt x="2080" y="158"/>
                      <a:pt x="1923" y="0"/>
                      <a:pt x="17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9" name="Google Shape;993;p32">
                <a:extLst>
                  <a:ext uri="{FF2B5EF4-FFF2-40B4-BE49-F238E27FC236}">
                    <a16:creationId xmlns:a16="http://schemas.microsoft.com/office/drawing/2014/main" id="{40ADEDDD-3D47-4B5C-B7DA-BE18A166ED34}"/>
                  </a:ext>
                </a:extLst>
              </p:cNvPr>
              <p:cNvSpPr/>
              <p:nvPr/>
            </p:nvSpPr>
            <p:spPr>
              <a:xfrm>
                <a:off x="-30924225" y="1974175"/>
                <a:ext cx="51200" cy="240250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9610" extrusionOk="0">
                    <a:moveTo>
                      <a:pt x="1008" y="662"/>
                    </a:moveTo>
                    <a:cubicBezTo>
                      <a:pt x="1229" y="662"/>
                      <a:pt x="1386" y="819"/>
                      <a:pt x="1386" y="1009"/>
                    </a:cubicBezTo>
                    <a:lnTo>
                      <a:pt x="1386" y="2080"/>
                    </a:lnTo>
                    <a:lnTo>
                      <a:pt x="725" y="2080"/>
                    </a:lnTo>
                    <a:lnTo>
                      <a:pt x="725" y="1009"/>
                    </a:lnTo>
                    <a:lnTo>
                      <a:pt x="662" y="1009"/>
                    </a:lnTo>
                    <a:cubicBezTo>
                      <a:pt x="662" y="819"/>
                      <a:pt x="819" y="662"/>
                      <a:pt x="1008" y="662"/>
                    </a:cubicBezTo>
                    <a:close/>
                    <a:moveTo>
                      <a:pt x="1323" y="2741"/>
                    </a:moveTo>
                    <a:lnTo>
                      <a:pt x="1323" y="6900"/>
                    </a:lnTo>
                    <a:lnTo>
                      <a:pt x="662" y="6900"/>
                    </a:lnTo>
                    <a:lnTo>
                      <a:pt x="662" y="2741"/>
                    </a:lnTo>
                    <a:close/>
                    <a:moveTo>
                      <a:pt x="1260" y="7562"/>
                    </a:moveTo>
                    <a:lnTo>
                      <a:pt x="1008" y="8192"/>
                    </a:lnTo>
                    <a:lnTo>
                      <a:pt x="819" y="7562"/>
                    </a:ln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09"/>
                    </a:cubicBezTo>
                    <a:lnTo>
                      <a:pt x="0" y="7215"/>
                    </a:lnTo>
                    <a:lnTo>
                      <a:pt x="0" y="7309"/>
                    </a:lnTo>
                    <a:lnTo>
                      <a:pt x="662" y="9357"/>
                    </a:lnTo>
                    <a:cubicBezTo>
                      <a:pt x="693" y="9515"/>
                      <a:pt x="819" y="9609"/>
                      <a:pt x="977" y="9609"/>
                    </a:cubicBezTo>
                    <a:cubicBezTo>
                      <a:pt x="1134" y="9609"/>
                      <a:pt x="1260" y="9515"/>
                      <a:pt x="1292" y="9357"/>
                    </a:cubicBezTo>
                    <a:lnTo>
                      <a:pt x="1954" y="7309"/>
                    </a:lnTo>
                    <a:lnTo>
                      <a:pt x="1954" y="7215"/>
                    </a:lnTo>
                    <a:lnTo>
                      <a:pt x="1954" y="1009"/>
                    </a:lnTo>
                    <a:cubicBezTo>
                      <a:pt x="2048" y="441"/>
                      <a:pt x="1576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BA7B4AD-1CA4-41E8-B155-6E0D36D1FB3C}"/>
              </a:ext>
            </a:extLst>
          </p:cNvPr>
          <p:cNvGrpSpPr/>
          <p:nvPr/>
        </p:nvGrpSpPr>
        <p:grpSpPr>
          <a:xfrm>
            <a:off x="1655628" y="2585610"/>
            <a:ext cx="2557999" cy="1478077"/>
            <a:chOff x="2224038" y="2530352"/>
            <a:chExt cx="2557999" cy="1478077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EABDCEFD-6D4C-4148-9FD9-6539FD7C98CE}"/>
                </a:ext>
              </a:extLst>
            </p:cNvPr>
            <p:cNvSpPr/>
            <p:nvPr/>
          </p:nvSpPr>
          <p:spPr>
            <a:xfrm>
              <a:off x="2224038" y="2879822"/>
              <a:ext cx="779139" cy="779139"/>
            </a:xfrm>
            <a:prstGeom prst="ellipse">
              <a:avLst/>
            </a:prstGeom>
            <a:solidFill>
              <a:srgbClr val="475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EFAF7C8F-1A25-4F8F-8450-261B4CE317C1}"/>
                </a:ext>
              </a:extLst>
            </p:cNvPr>
            <p:cNvSpPr/>
            <p:nvPr/>
          </p:nvSpPr>
          <p:spPr>
            <a:xfrm>
              <a:off x="4002898" y="2879822"/>
              <a:ext cx="779139" cy="779139"/>
            </a:xfrm>
            <a:prstGeom prst="ellipse">
              <a:avLst/>
            </a:prstGeom>
            <a:solidFill>
              <a:srgbClr val="475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EC8F60A9-7991-43FF-9591-6927B556345E}"/>
                </a:ext>
              </a:extLst>
            </p:cNvPr>
            <p:cNvSpPr/>
            <p:nvPr/>
          </p:nvSpPr>
          <p:spPr>
            <a:xfrm>
              <a:off x="2764500" y="2530352"/>
              <a:ext cx="1478077" cy="1478077"/>
            </a:xfrm>
            <a:prstGeom prst="ellipse">
              <a:avLst/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83" name="Google Shape;1002;p32">
              <a:extLst>
                <a:ext uri="{FF2B5EF4-FFF2-40B4-BE49-F238E27FC236}">
                  <a16:creationId xmlns:a16="http://schemas.microsoft.com/office/drawing/2014/main" id="{BA157056-A543-4E94-9AB7-0C23FC9E21E5}"/>
                </a:ext>
              </a:extLst>
            </p:cNvPr>
            <p:cNvGrpSpPr/>
            <p:nvPr/>
          </p:nvGrpSpPr>
          <p:grpSpPr>
            <a:xfrm>
              <a:off x="3293518" y="3029261"/>
              <a:ext cx="396862" cy="463971"/>
              <a:chOff x="-48237000" y="2342650"/>
              <a:chExt cx="256800" cy="300225"/>
            </a:xfrm>
            <a:solidFill>
              <a:schemeClr val="bg1"/>
            </a:solidFill>
          </p:grpSpPr>
          <p:sp>
            <p:nvSpPr>
              <p:cNvPr id="84" name="Google Shape;1003;p32">
                <a:extLst>
                  <a:ext uri="{FF2B5EF4-FFF2-40B4-BE49-F238E27FC236}">
                    <a16:creationId xmlns:a16="http://schemas.microsoft.com/office/drawing/2014/main" id="{465A2935-BFEA-4E37-A676-D5864E6D33E7}"/>
                  </a:ext>
                </a:extLst>
              </p:cNvPr>
              <p:cNvSpPr/>
              <p:nvPr/>
            </p:nvSpPr>
            <p:spPr>
              <a:xfrm>
                <a:off x="-48237000" y="2342650"/>
                <a:ext cx="25680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12009" extrusionOk="0">
                    <a:moveTo>
                      <a:pt x="4507" y="679"/>
                    </a:moveTo>
                    <a:cubicBezTo>
                      <a:pt x="4774" y="679"/>
                      <a:pt x="5048" y="706"/>
                      <a:pt x="5325" y="762"/>
                    </a:cubicBezTo>
                    <a:cubicBezTo>
                      <a:pt x="6774" y="1077"/>
                      <a:pt x="7940" y="2274"/>
                      <a:pt x="8255" y="3723"/>
                    </a:cubicBezTo>
                    <a:cubicBezTo>
                      <a:pt x="8381" y="4227"/>
                      <a:pt x="8381" y="4763"/>
                      <a:pt x="8318" y="5267"/>
                    </a:cubicBezTo>
                    <a:cubicBezTo>
                      <a:pt x="8318" y="5330"/>
                      <a:pt x="8318" y="5424"/>
                      <a:pt x="8350" y="5487"/>
                    </a:cubicBezTo>
                    <a:lnTo>
                      <a:pt x="9263" y="7220"/>
                    </a:lnTo>
                    <a:cubicBezTo>
                      <a:pt x="9389" y="7441"/>
                      <a:pt x="9232" y="7756"/>
                      <a:pt x="8980" y="7756"/>
                    </a:cubicBezTo>
                    <a:lnTo>
                      <a:pt x="8034" y="7756"/>
                    </a:lnTo>
                    <a:cubicBezTo>
                      <a:pt x="7845" y="7756"/>
                      <a:pt x="7688" y="7913"/>
                      <a:pt x="7688" y="8102"/>
                    </a:cubicBezTo>
                    <a:lnTo>
                      <a:pt x="7688" y="9867"/>
                    </a:lnTo>
                    <a:lnTo>
                      <a:pt x="5892" y="9867"/>
                    </a:lnTo>
                    <a:cubicBezTo>
                      <a:pt x="5703" y="9867"/>
                      <a:pt x="5546" y="10024"/>
                      <a:pt x="5546" y="10213"/>
                    </a:cubicBezTo>
                    <a:lnTo>
                      <a:pt x="5546" y="11284"/>
                    </a:lnTo>
                    <a:lnTo>
                      <a:pt x="2049" y="11284"/>
                    </a:lnTo>
                    <a:lnTo>
                      <a:pt x="2049" y="7693"/>
                    </a:lnTo>
                    <a:cubicBezTo>
                      <a:pt x="2049" y="7598"/>
                      <a:pt x="2017" y="7504"/>
                      <a:pt x="1923" y="7441"/>
                    </a:cubicBezTo>
                    <a:cubicBezTo>
                      <a:pt x="1103" y="6685"/>
                      <a:pt x="631" y="5645"/>
                      <a:pt x="631" y="4542"/>
                    </a:cubicBezTo>
                    <a:cubicBezTo>
                      <a:pt x="631" y="2387"/>
                      <a:pt x="2372" y="679"/>
                      <a:pt x="4507" y="679"/>
                    </a:cubicBezTo>
                    <a:close/>
                    <a:moveTo>
                      <a:pt x="4570" y="0"/>
                    </a:moveTo>
                    <a:cubicBezTo>
                      <a:pt x="2059" y="0"/>
                      <a:pt x="1" y="1999"/>
                      <a:pt x="1" y="4542"/>
                    </a:cubicBezTo>
                    <a:cubicBezTo>
                      <a:pt x="1" y="5802"/>
                      <a:pt x="505" y="7000"/>
                      <a:pt x="1418" y="7850"/>
                    </a:cubicBezTo>
                    <a:lnTo>
                      <a:pt x="1418" y="11631"/>
                    </a:lnTo>
                    <a:cubicBezTo>
                      <a:pt x="1418" y="11851"/>
                      <a:pt x="1576" y="12009"/>
                      <a:pt x="1765" y="12009"/>
                    </a:cubicBezTo>
                    <a:lnTo>
                      <a:pt x="5987" y="12009"/>
                    </a:lnTo>
                    <a:cubicBezTo>
                      <a:pt x="6176" y="12009"/>
                      <a:pt x="6333" y="11851"/>
                      <a:pt x="6333" y="11631"/>
                    </a:cubicBezTo>
                    <a:lnTo>
                      <a:pt x="6333" y="10591"/>
                    </a:lnTo>
                    <a:lnTo>
                      <a:pt x="8097" y="10591"/>
                    </a:lnTo>
                    <a:cubicBezTo>
                      <a:pt x="8287" y="10591"/>
                      <a:pt x="8444" y="10434"/>
                      <a:pt x="8444" y="10213"/>
                    </a:cubicBezTo>
                    <a:lnTo>
                      <a:pt x="8444" y="8449"/>
                    </a:lnTo>
                    <a:lnTo>
                      <a:pt x="9043" y="8449"/>
                    </a:lnTo>
                    <a:cubicBezTo>
                      <a:pt x="9799" y="8417"/>
                      <a:pt x="10271" y="7598"/>
                      <a:pt x="9925" y="6874"/>
                    </a:cubicBezTo>
                    <a:lnTo>
                      <a:pt x="9043" y="5267"/>
                    </a:lnTo>
                    <a:cubicBezTo>
                      <a:pt x="9137" y="4700"/>
                      <a:pt x="9137" y="4164"/>
                      <a:pt x="9011" y="3597"/>
                    </a:cubicBezTo>
                    <a:cubicBezTo>
                      <a:pt x="8665" y="1864"/>
                      <a:pt x="7247" y="510"/>
                      <a:pt x="5546" y="100"/>
                    </a:cubicBezTo>
                    <a:cubicBezTo>
                      <a:pt x="5215" y="33"/>
                      <a:pt x="4889" y="0"/>
                      <a:pt x="457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5" name="Google Shape;1004;p32">
                <a:extLst>
                  <a:ext uri="{FF2B5EF4-FFF2-40B4-BE49-F238E27FC236}">
                    <a16:creationId xmlns:a16="http://schemas.microsoft.com/office/drawing/2014/main" id="{96B225A0-46D7-48D2-8136-A89B859E26FB}"/>
                  </a:ext>
                </a:extLst>
              </p:cNvPr>
              <p:cNvSpPr/>
              <p:nvPr/>
            </p:nvSpPr>
            <p:spPr>
              <a:xfrm>
                <a:off x="-48195250" y="2377425"/>
                <a:ext cx="144150" cy="140225"/>
              </a:xfrm>
              <a:custGeom>
                <a:avLst/>
                <a:gdLst/>
                <a:ahLst/>
                <a:cxnLst/>
                <a:rect l="l" t="t" r="r" b="b"/>
                <a:pathLst>
                  <a:path w="5766" h="5609" extrusionOk="0">
                    <a:moveTo>
                      <a:pt x="3214" y="757"/>
                    </a:moveTo>
                    <a:lnTo>
                      <a:pt x="3214" y="883"/>
                    </a:lnTo>
                    <a:cubicBezTo>
                      <a:pt x="3214" y="1040"/>
                      <a:pt x="3277" y="1135"/>
                      <a:pt x="3435" y="1198"/>
                    </a:cubicBezTo>
                    <a:cubicBezTo>
                      <a:pt x="3624" y="1261"/>
                      <a:pt x="3844" y="1387"/>
                      <a:pt x="4002" y="1513"/>
                    </a:cubicBezTo>
                    <a:cubicBezTo>
                      <a:pt x="4061" y="1553"/>
                      <a:pt x="4146" y="1593"/>
                      <a:pt x="4233" y="1593"/>
                    </a:cubicBezTo>
                    <a:cubicBezTo>
                      <a:pt x="4283" y="1593"/>
                      <a:pt x="4333" y="1579"/>
                      <a:pt x="4380" y="1545"/>
                    </a:cubicBezTo>
                    <a:lnTo>
                      <a:pt x="4506" y="1482"/>
                    </a:lnTo>
                    <a:lnTo>
                      <a:pt x="4852" y="2049"/>
                    </a:lnTo>
                    <a:lnTo>
                      <a:pt x="4726" y="2143"/>
                    </a:lnTo>
                    <a:cubicBezTo>
                      <a:pt x="4632" y="2206"/>
                      <a:pt x="4537" y="2364"/>
                      <a:pt x="4569" y="2490"/>
                    </a:cubicBezTo>
                    <a:cubicBezTo>
                      <a:pt x="4632" y="2710"/>
                      <a:pt x="4632" y="2899"/>
                      <a:pt x="4569" y="3120"/>
                    </a:cubicBezTo>
                    <a:cubicBezTo>
                      <a:pt x="4537" y="3277"/>
                      <a:pt x="4632" y="3403"/>
                      <a:pt x="4726" y="3466"/>
                    </a:cubicBezTo>
                    <a:lnTo>
                      <a:pt x="4852" y="3561"/>
                    </a:lnTo>
                    <a:lnTo>
                      <a:pt x="4506" y="4159"/>
                    </a:lnTo>
                    <a:lnTo>
                      <a:pt x="4380" y="4065"/>
                    </a:lnTo>
                    <a:cubicBezTo>
                      <a:pt x="4323" y="4037"/>
                      <a:pt x="4260" y="4021"/>
                      <a:pt x="4199" y="4021"/>
                    </a:cubicBezTo>
                    <a:cubicBezTo>
                      <a:pt x="4125" y="4021"/>
                      <a:pt x="4054" y="4044"/>
                      <a:pt x="4002" y="4096"/>
                    </a:cubicBezTo>
                    <a:cubicBezTo>
                      <a:pt x="3844" y="4254"/>
                      <a:pt x="3624" y="4348"/>
                      <a:pt x="3435" y="4411"/>
                    </a:cubicBezTo>
                    <a:cubicBezTo>
                      <a:pt x="3277" y="4475"/>
                      <a:pt x="3214" y="4632"/>
                      <a:pt x="3214" y="4727"/>
                    </a:cubicBezTo>
                    <a:lnTo>
                      <a:pt x="3214" y="4853"/>
                    </a:lnTo>
                    <a:lnTo>
                      <a:pt x="2489" y="4853"/>
                    </a:lnTo>
                    <a:lnTo>
                      <a:pt x="2489" y="4727"/>
                    </a:lnTo>
                    <a:cubicBezTo>
                      <a:pt x="2489" y="4569"/>
                      <a:pt x="2426" y="4475"/>
                      <a:pt x="2269" y="4411"/>
                    </a:cubicBezTo>
                    <a:cubicBezTo>
                      <a:pt x="2048" y="4348"/>
                      <a:pt x="1859" y="4222"/>
                      <a:pt x="1702" y="4096"/>
                    </a:cubicBezTo>
                    <a:cubicBezTo>
                      <a:pt x="1622" y="4057"/>
                      <a:pt x="1530" y="4017"/>
                      <a:pt x="1449" y="4017"/>
                    </a:cubicBezTo>
                    <a:cubicBezTo>
                      <a:pt x="1402" y="4017"/>
                      <a:pt x="1358" y="4030"/>
                      <a:pt x="1324" y="4065"/>
                    </a:cubicBezTo>
                    <a:lnTo>
                      <a:pt x="1198" y="4159"/>
                    </a:lnTo>
                    <a:lnTo>
                      <a:pt x="851" y="3561"/>
                    </a:lnTo>
                    <a:lnTo>
                      <a:pt x="946" y="3466"/>
                    </a:lnTo>
                    <a:cubicBezTo>
                      <a:pt x="1072" y="3403"/>
                      <a:pt x="1166" y="3246"/>
                      <a:pt x="1103" y="3120"/>
                    </a:cubicBezTo>
                    <a:cubicBezTo>
                      <a:pt x="1072" y="2899"/>
                      <a:pt x="1072" y="2710"/>
                      <a:pt x="1103" y="2490"/>
                    </a:cubicBezTo>
                    <a:cubicBezTo>
                      <a:pt x="1166" y="2332"/>
                      <a:pt x="1072" y="2206"/>
                      <a:pt x="946" y="2143"/>
                    </a:cubicBezTo>
                    <a:lnTo>
                      <a:pt x="851" y="2049"/>
                    </a:lnTo>
                    <a:lnTo>
                      <a:pt x="1198" y="1482"/>
                    </a:lnTo>
                    <a:lnTo>
                      <a:pt x="1324" y="1545"/>
                    </a:lnTo>
                    <a:cubicBezTo>
                      <a:pt x="1366" y="1573"/>
                      <a:pt x="1421" y="1588"/>
                      <a:pt x="1481" y="1588"/>
                    </a:cubicBezTo>
                    <a:cubicBezTo>
                      <a:pt x="1553" y="1588"/>
                      <a:pt x="1632" y="1565"/>
                      <a:pt x="1702" y="1513"/>
                    </a:cubicBezTo>
                    <a:cubicBezTo>
                      <a:pt x="1859" y="1356"/>
                      <a:pt x="2048" y="1261"/>
                      <a:pt x="2269" y="1198"/>
                    </a:cubicBezTo>
                    <a:cubicBezTo>
                      <a:pt x="2426" y="1135"/>
                      <a:pt x="2489" y="977"/>
                      <a:pt x="2489" y="883"/>
                    </a:cubicBezTo>
                    <a:lnTo>
                      <a:pt x="2489" y="757"/>
                    </a:lnTo>
                    <a:close/>
                    <a:moveTo>
                      <a:pt x="2174" y="1"/>
                    </a:moveTo>
                    <a:cubicBezTo>
                      <a:pt x="1985" y="1"/>
                      <a:pt x="1828" y="158"/>
                      <a:pt x="1828" y="379"/>
                    </a:cubicBezTo>
                    <a:lnTo>
                      <a:pt x="1828" y="599"/>
                    </a:lnTo>
                    <a:cubicBezTo>
                      <a:pt x="1702" y="631"/>
                      <a:pt x="1576" y="725"/>
                      <a:pt x="1513" y="788"/>
                    </a:cubicBezTo>
                    <a:lnTo>
                      <a:pt x="1324" y="694"/>
                    </a:lnTo>
                    <a:cubicBezTo>
                      <a:pt x="1265" y="658"/>
                      <a:pt x="1192" y="641"/>
                      <a:pt x="1122" y="641"/>
                    </a:cubicBezTo>
                    <a:cubicBezTo>
                      <a:pt x="1004" y="641"/>
                      <a:pt x="890" y="690"/>
                      <a:pt x="851" y="788"/>
                    </a:cubicBezTo>
                    <a:lnTo>
                      <a:pt x="126" y="2017"/>
                    </a:lnTo>
                    <a:cubicBezTo>
                      <a:pt x="63" y="2175"/>
                      <a:pt x="95" y="2427"/>
                      <a:pt x="253" y="2490"/>
                    </a:cubicBezTo>
                    <a:lnTo>
                      <a:pt x="442" y="2616"/>
                    </a:lnTo>
                    <a:lnTo>
                      <a:pt x="442" y="2994"/>
                    </a:lnTo>
                    <a:lnTo>
                      <a:pt x="253" y="3120"/>
                    </a:lnTo>
                    <a:cubicBezTo>
                      <a:pt x="95" y="3214"/>
                      <a:pt x="0" y="3435"/>
                      <a:pt x="126" y="3592"/>
                    </a:cubicBezTo>
                    <a:lnTo>
                      <a:pt x="851" y="4821"/>
                    </a:lnTo>
                    <a:cubicBezTo>
                      <a:pt x="894" y="4928"/>
                      <a:pt x="1024" y="4991"/>
                      <a:pt x="1152" y="4991"/>
                    </a:cubicBezTo>
                    <a:cubicBezTo>
                      <a:pt x="1213" y="4991"/>
                      <a:pt x="1273" y="4977"/>
                      <a:pt x="1324" y="4947"/>
                    </a:cubicBezTo>
                    <a:lnTo>
                      <a:pt x="1513" y="4821"/>
                    </a:lnTo>
                    <a:cubicBezTo>
                      <a:pt x="1639" y="4884"/>
                      <a:pt x="1733" y="4979"/>
                      <a:pt x="1828" y="5010"/>
                    </a:cubicBezTo>
                    <a:lnTo>
                      <a:pt x="1828" y="5262"/>
                    </a:lnTo>
                    <a:cubicBezTo>
                      <a:pt x="1828" y="5451"/>
                      <a:pt x="1985" y="5609"/>
                      <a:pt x="2174" y="5609"/>
                    </a:cubicBezTo>
                    <a:lnTo>
                      <a:pt x="3592" y="5609"/>
                    </a:lnTo>
                    <a:cubicBezTo>
                      <a:pt x="3781" y="5609"/>
                      <a:pt x="3939" y="5451"/>
                      <a:pt x="3939" y="5262"/>
                    </a:cubicBezTo>
                    <a:lnTo>
                      <a:pt x="3939" y="5010"/>
                    </a:lnTo>
                    <a:cubicBezTo>
                      <a:pt x="4065" y="4979"/>
                      <a:pt x="4191" y="4884"/>
                      <a:pt x="4254" y="4821"/>
                    </a:cubicBezTo>
                    <a:lnTo>
                      <a:pt x="4474" y="4947"/>
                    </a:lnTo>
                    <a:cubicBezTo>
                      <a:pt x="4524" y="4967"/>
                      <a:pt x="4580" y="4978"/>
                      <a:pt x="4637" y="4978"/>
                    </a:cubicBezTo>
                    <a:cubicBezTo>
                      <a:pt x="4759" y="4978"/>
                      <a:pt x="4882" y="4929"/>
                      <a:pt x="4947" y="4821"/>
                    </a:cubicBezTo>
                    <a:lnTo>
                      <a:pt x="5640" y="3592"/>
                    </a:lnTo>
                    <a:cubicBezTo>
                      <a:pt x="5734" y="3435"/>
                      <a:pt x="5671" y="3214"/>
                      <a:pt x="5514" y="3120"/>
                    </a:cubicBezTo>
                    <a:lnTo>
                      <a:pt x="5325" y="2994"/>
                    </a:lnTo>
                    <a:lnTo>
                      <a:pt x="5325" y="2616"/>
                    </a:lnTo>
                    <a:lnTo>
                      <a:pt x="5514" y="2490"/>
                    </a:lnTo>
                    <a:cubicBezTo>
                      <a:pt x="5671" y="2427"/>
                      <a:pt x="5766" y="2206"/>
                      <a:pt x="5640" y="2017"/>
                    </a:cubicBezTo>
                    <a:lnTo>
                      <a:pt x="4947" y="788"/>
                    </a:lnTo>
                    <a:cubicBezTo>
                      <a:pt x="4887" y="689"/>
                      <a:pt x="4777" y="627"/>
                      <a:pt x="4664" y="627"/>
                    </a:cubicBezTo>
                    <a:cubicBezTo>
                      <a:pt x="4598" y="627"/>
                      <a:pt x="4532" y="648"/>
                      <a:pt x="4474" y="694"/>
                    </a:cubicBezTo>
                    <a:lnTo>
                      <a:pt x="4254" y="788"/>
                    </a:lnTo>
                    <a:cubicBezTo>
                      <a:pt x="4159" y="725"/>
                      <a:pt x="4033" y="631"/>
                      <a:pt x="3939" y="599"/>
                    </a:cubicBezTo>
                    <a:lnTo>
                      <a:pt x="3939" y="379"/>
                    </a:lnTo>
                    <a:cubicBezTo>
                      <a:pt x="3939" y="158"/>
                      <a:pt x="3781" y="1"/>
                      <a:pt x="359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6" name="Google Shape;1005;p32">
                <a:extLst>
                  <a:ext uri="{FF2B5EF4-FFF2-40B4-BE49-F238E27FC236}">
                    <a16:creationId xmlns:a16="http://schemas.microsoft.com/office/drawing/2014/main" id="{D6A133EA-9B4E-48A1-B145-459E533133BF}"/>
                  </a:ext>
                </a:extLst>
              </p:cNvPr>
              <p:cNvSpPr/>
              <p:nvPr/>
            </p:nvSpPr>
            <p:spPr>
              <a:xfrm>
                <a:off x="-48150350" y="2422325"/>
                <a:ext cx="52775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2112" extrusionOk="0">
                    <a:moveTo>
                      <a:pt x="1040" y="662"/>
                    </a:moveTo>
                    <a:cubicBezTo>
                      <a:pt x="1260" y="662"/>
                      <a:pt x="1418" y="820"/>
                      <a:pt x="1418" y="1009"/>
                    </a:cubicBezTo>
                    <a:cubicBezTo>
                      <a:pt x="1418" y="1198"/>
                      <a:pt x="1260" y="1355"/>
                      <a:pt x="1040" y="1355"/>
                    </a:cubicBezTo>
                    <a:cubicBezTo>
                      <a:pt x="851" y="1355"/>
                      <a:pt x="693" y="1198"/>
                      <a:pt x="693" y="1009"/>
                    </a:cubicBezTo>
                    <a:cubicBezTo>
                      <a:pt x="693" y="820"/>
                      <a:pt x="851" y="662"/>
                      <a:pt x="1040" y="662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0" y="473"/>
                      <a:pt x="0" y="1040"/>
                    </a:cubicBezTo>
                    <a:cubicBezTo>
                      <a:pt x="0" y="1639"/>
                      <a:pt x="473" y="2111"/>
                      <a:pt x="1040" y="2111"/>
                    </a:cubicBezTo>
                    <a:cubicBezTo>
                      <a:pt x="1639" y="2111"/>
                      <a:pt x="2111" y="1639"/>
                      <a:pt x="2111" y="1040"/>
                    </a:cubicBezTo>
                    <a:cubicBezTo>
                      <a:pt x="2111" y="473"/>
                      <a:pt x="1639" y="1"/>
                      <a:pt x="104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94" name="文本框 93">
            <a:extLst>
              <a:ext uri="{FF2B5EF4-FFF2-40B4-BE49-F238E27FC236}">
                <a16:creationId xmlns:a16="http://schemas.microsoft.com/office/drawing/2014/main" id="{7806489C-6BC2-4966-AC15-9041C7B563BC}"/>
              </a:ext>
            </a:extLst>
          </p:cNvPr>
          <p:cNvSpPr txBox="1"/>
          <p:nvPr/>
        </p:nvSpPr>
        <p:spPr>
          <a:xfrm>
            <a:off x="1484249" y="4203532"/>
            <a:ext cx="2955045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初期以六大指標最為住宅指標，隨著資訊備齊，計算住宅的各項評分。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F25C024-BDB9-4DE2-90AB-F683CAA2079C}"/>
              </a:ext>
            </a:extLst>
          </p:cNvPr>
          <p:cNvSpPr txBox="1"/>
          <p:nvPr/>
        </p:nvSpPr>
        <p:spPr>
          <a:xfrm>
            <a:off x="1545669" y="1810494"/>
            <a:ext cx="2487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住宅區域設施評分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ED83FC3-77E1-47CD-9472-3585B706823F}"/>
              </a:ext>
            </a:extLst>
          </p:cNvPr>
          <p:cNvSpPr txBox="1"/>
          <p:nvPr/>
        </p:nvSpPr>
        <p:spPr>
          <a:xfrm>
            <a:off x="4499019" y="4203532"/>
            <a:ext cx="3053718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協助社會住宅族群尋找到最符合自己需求的住宅選址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9A7B0AD-CBCE-4DB1-BAC8-B61F98E25239}"/>
              </a:ext>
            </a:extLst>
          </p:cNvPr>
          <p:cNvSpPr txBox="1"/>
          <p:nvPr/>
        </p:nvSpPr>
        <p:spPr>
          <a:xfrm>
            <a:off x="8022619" y="4203532"/>
            <a:ext cx="3364960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紀錄選取與居住資訊，</a:t>
            </a:r>
            <a:endParaRPr lang="en-US" altLang="zh-TW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分析族群偏好類別，自動化住宅建議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E6BBF8C5-A7D4-45A3-B918-F01885C12B3A}"/>
              </a:ext>
            </a:extLst>
          </p:cNvPr>
          <p:cNvSpPr txBox="1"/>
          <p:nvPr/>
        </p:nvSpPr>
        <p:spPr>
          <a:xfrm>
            <a:off x="5130716" y="1810494"/>
            <a:ext cx="2018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最佳化選址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6104139A-C0CF-446E-B905-A7A8E65739EA}"/>
              </a:ext>
            </a:extLst>
          </p:cNvPr>
          <p:cNvSpPr txBox="1"/>
          <p:nvPr/>
        </p:nvSpPr>
        <p:spPr>
          <a:xfrm>
            <a:off x="8558915" y="1810494"/>
            <a:ext cx="224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住宅族群資訊紀錄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6" name="组合 39">
            <a:extLst>
              <a:ext uri="{FF2B5EF4-FFF2-40B4-BE49-F238E27FC236}">
                <a16:creationId xmlns:a16="http://schemas.microsoft.com/office/drawing/2014/main" id="{61E172C3-E8D0-EFE0-ED8A-D12A4927B1C9}"/>
              </a:ext>
            </a:extLst>
          </p:cNvPr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59" name="矩形: 圆角 40">
              <a:extLst>
                <a:ext uri="{FF2B5EF4-FFF2-40B4-BE49-F238E27FC236}">
                  <a16:creationId xmlns:a16="http://schemas.microsoft.com/office/drawing/2014/main" id="{8C384B72-9EC2-9B2E-FAB7-AF3972EE1412}"/>
                </a:ext>
              </a:extLst>
            </p:cNvPr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grpSp>
          <p:nvGrpSpPr>
            <p:cNvPr id="60" name="组合 41">
              <a:extLst>
                <a:ext uri="{FF2B5EF4-FFF2-40B4-BE49-F238E27FC236}">
                  <a16:creationId xmlns:a16="http://schemas.microsoft.com/office/drawing/2014/main" id="{E2968ED0-2027-EC87-1171-147BA8654E81}"/>
                </a:ext>
              </a:extLst>
            </p:cNvPr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66" name="圆: 空心 45">
                <a:extLst>
                  <a:ext uri="{FF2B5EF4-FFF2-40B4-BE49-F238E27FC236}">
                    <a16:creationId xmlns:a16="http://schemas.microsoft.com/office/drawing/2014/main" id="{3CD5FFB7-FEA3-5244-0A4D-2BA5B89E9602}"/>
                  </a:ext>
                </a:extLst>
              </p:cNvPr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cxnSp>
            <p:nvCxnSpPr>
              <p:cNvPr id="67" name="直接连接符 46">
                <a:extLst>
                  <a:ext uri="{FF2B5EF4-FFF2-40B4-BE49-F238E27FC236}">
                    <a16:creationId xmlns:a16="http://schemas.microsoft.com/office/drawing/2014/main" id="{9D4BE823-AA9F-B61B-F638-701B5D033917}"/>
                  </a:ext>
                </a:extLst>
              </p:cNvPr>
              <p:cNvCxnSpPr>
                <a:cxnSpLocks/>
                <a:stCxn id="66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直接连接符 42">
              <a:extLst>
                <a:ext uri="{FF2B5EF4-FFF2-40B4-BE49-F238E27FC236}">
                  <a16:creationId xmlns:a16="http://schemas.microsoft.com/office/drawing/2014/main" id="{D2325ECE-3FDC-D686-E448-2DA7C63EB2C6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43">
              <a:extLst>
                <a:ext uri="{FF2B5EF4-FFF2-40B4-BE49-F238E27FC236}">
                  <a16:creationId xmlns:a16="http://schemas.microsoft.com/office/drawing/2014/main" id="{28CB0546-EE39-6E61-EBC6-BCE20B0CD6A2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44">
              <a:extLst>
                <a:ext uri="{FF2B5EF4-FFF2-40B4-BE49-F238E27FC236}">
                  <a16:creationId xmlns:a16="http://schemas.microsoft.com/office/drawing/2014/main" id="{87E091BA-C341-B87D-6DFF-495C50DAA9E6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28">
            <a:extLst>
              <a:ext uri="{FF2B5EF4-FFF2-40B4-BE49-F238E27FC236}">
                <a16:creationId xmlns:a16="http://schemas.microsoft.com/office/drawing/2014/main" id="{0C026A2B-711D-D51D-666F-182CA47070D3}"/>
              </a:ext>
            </a:extLst>
          </p:cNvPr>
          <p:cNvGrpSpPr/>
          <p:nvPr/>
        </p:nvGrpSpPr>
        <p:grpSpPr>
          <a:xfrm>
            <a:off x="8403079" y="250339"/>
            <a:ext cx="1299872" cy="311889"/>
            <a:chOff x="7493834" y="343342"/>
            <a:chExt cx="1299872" cy="311889"/>
          </a:xfrm>
        </p:grpSpPr>
        <p:sp>
          <p:nvSpPr>
            <p:cNvPr id="81" name="矩形: 圆角 49">
              <a:extLst>
                <a:ext uri="{FF2B5EF4-FFF2-40B4-BE49-F238E27FC236}">
                  <a16:creationId xmlns:a16="http://schemas.microsoft.com/office/drawing/2014/main" id="{BDCEAF96-2F5D-4503-8600-609AE4E41A21}"/>
                </a:ext>
              </a:extLst>
            </p:cNvPr>
            <p:cNvSpPr/>
            <p:nvPr/>
          </p:nvSpPr>
          <p:spPr>
            <a:xfrm>
              <a:off x="7493834" y="343342"/>
              <a:ext cx="1299872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82" name="文本框 56">
              <a:extLst>
                <a:ext uri="{FF2B5EF4-FFF2-40B4-BE49-F238E27FC236}">
                  <a16:creationId xmlns:a16="http://schemas.microsoft.com/office/drawing/2014/main" id="{B4C11B83-9F71-35D5-1E9A-A588F63A6CC1}"/>
                </a:ext>
              </a:extLst>
            </p:cNvPr>
            <p:cNvSpPr txBox="1"/>
            <p:nvPr/>
          </p:nvSpPr>
          <p:spPr>
            <a:xfrm>
              <a:off x="7673640" y="347454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spc="1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方法實作</a:t>
              </a:r>
              <a:endParaRPr lang="en-US" altLang="zh-CN" sz="1400" spc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sp>
        <p:nvSpPr>
          <p:cNvPr id="87" name="文本框 57">
            <a:extLst>
              <a:ext uri="{FF2B5EF4-FFF2-40B4-BE49-F238E27FC236}">
                <a16:creationId xmlns:a16="http://schemas.microsoft.com/office/drawing/2014/main" id="{1995F0E4-E3DD-5540-62D4-D896BA8219AE}"/>
              </a:ext>
            </a:extLst>
          </p:cNvPr>
          <p:cNvSpPr txBox="1"/>
          <p:nvPr/>
        </p:nvSpPr>
        <p:spPr>
          <a:xfrm>
            <a:off x="5510143" y="250339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spc="100" dirty="0">
                <a:solidFill>
                  <a:srgbClr val="3040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概念發想</a:t>
            </a:r>
            <a:endParaRPr lang="en-US" altLang="zh-CN" sz="1400" spc="100" dirty="0">
              <a:solidFill>
                <a:srgbClr val="30408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01" name="文本框 60">
            <a:extLst>
              <a:ext uri="{FF2B5EF4-FFF2-40B4-BE49-F238E27FC236}">
                <a16:creationId xmlns:a16="http://schemas.microsoft.com/office/drawing/2014/main" id="{1A2A111F-63FF-0103-1E98-E585E87A812C}"/>
              </a:ext>
            </a:extLst>
          </p:cNvPr>
          <p:cNvSpPr txBox="1"/>
          <p:nvPr/>
        </p:nvSpPr>
        <p:spPr>
          <a:xfrm>
            <a:off x="10195312" y="250339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spc="100" dirty="0">
                <a:solidFill>
                  <a:srgbClr val="3040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資料來源</a:t>
            </a:r>
            <a:endParaRPr lang="en-US" altLang="zh-CN" sz="1400" spc="100" dirty="0">
              <a:solidFill>
                <a:srgbClr val="30408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02" name="文本框 57">
            <a:extLst>
              <a:ext uri="{FF2B5EF4-FFF2-40B4-BE49-F238E27FC236}">
                <a16:creationId xmlns:a16="http://schemas.microsoft.com/office/drawing/2014/main" id="{F7B665F1-347E-E1CD-D608-6875D641B33F}"/>
              </a:ext>
            </a:extLst>
          </p:cNvPr>
          <p:cNvSpPr txBox="1"/>
          <p:nvPr/>
        </p:nvSpPr>
        <p:spPr>
          <a:xfrm>
            <a:off x="6956611" y="250339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spc="100" dirty="0">
                <a:solidFill>
                  <a:srgbClr val="3040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實際應用</a:t>
            </a:r>
            <a:endParaRPr lang="en-US" altLang="zh-CN" sz="1400" spc="100" dirty="0">
              <a:solidFill>
                <a:srgbClr val="30408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343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2000">
        <p14:pan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94" grpId="0"/>
      <p:bldP spid="95" grpId="0"/>
      <p:bldP spid="96" grpId="0"/>
      <p:bldP spid="97" grpId="0"/>
      <p:bldP spid="98" grpId="0"/>
      <p:bldP spid="99" grpId="0"/>
      <p:bldP spid="87" grpId="0"/>
      <p:bldP spid="101" grpId="0"/>
      <p:bldP spid="10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39">
            <a:extLst>
              <a:ext uri="{FF2B5EF4-FFF2-40B4-BE49-F238E27FC236}">
                <a16:creationId xmlns:a16="http://schemas.microsoft.com/office/drawing/2014/main" id="{3A7B7B92-B6A7-D7FE-9FB6-BC44D073626D}"/>
              </a:ext>
            </a:extLst>
          </p:cNvPr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84" name="矩形: 圆角 40">
              <a:extLst>
                <a:ext uri="{FF2B5EF4-FFF2-40B4-BE49-F238E27FC236}">
                  <a16:creationId xmlns:a16="http://schemas.microsoft.com/office/drawing/2014/main" id="{9B217EB9-53AC-2564-22C5-76F024D87A11}"/>
                </a:ext>
              </a:extLst>
            </p:cNvPr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grpSp>
          <p:nvGrpSpPr>
            <p:cNvPr id="85" name="组合 41">
              <a:extLst>
                <a:ext uri="{FF2B5EF4-FFF2-40B4-BE49-F238E27FC236}">
                  <a16:creationId xmlns:a16="http://schemas.microsoft.com/office/drawing/2014/main" id="{76018A80-1B30-D7C7-5819-8EE7350A20F2}"/>
                </a:ext>
              </a:extLst>
            </p:cNvPr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89" name="圆: 空心 45">
                <a:extLst>
                  <a:ext uri="{FF2B5EF4-FFF2-40B4-BE49-F238E27FC236}">
                    <a16:creationId xmlns:a16="http://schemas.microsoft.com/office/drawing/2014/main" id="{FA2214C0-C828-50B0-3E75-11302B5438EF}"/>
                  </a:ext>
                </a:extLst>
              </p:cNvPr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cxnSp>
            <p:nvCxnSpPr>
              <p:cNvPr id="90" name="直接连接符 46">
                <a:extLst>
                  <a:ext uri="{FF2B5EF4-FFF2-40B4-BE49-F238E27FC236}">
                    <a16:creationId xmlns:a16="http://schemas.microsoft.com/office/drawing/2014/main" id="{7F1E53D9-C0EC-0BB9-AF6C-FD5CA17A1C3E}"/>
                  </a:ext>
                </a:extLst>
              </p:cNvPr>
              <p:cNvCxnSpPr>
                <a:cxnSpLocks/>
                <a:stCxn id="89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直接连接符 42">
              <a:extLst>
                <a:ext uri="{FF2B5EF4-FFF2-40B4-BE49-F238E27FC236}">
                  <a16:creationId xmlns:a16="http://schemas.microsoft.com/office/drawing/2014/main" id="{A1FB3EE1-AC83-7908-342D-6881C803B2D5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43">
              <a:extLst>
                <a:ext uri="{FF2B5EF4-FFF2-40B4-BE49-F238E27FC236}">
                  <a16:creationId xmlns:a16="http://schemas.microsoft.com/office/drawing/2014/main" id="{56D587E3-2804-09E0-AAF8-DD22E38005C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44">
              <a:extLst>
                <a:ext uri="{FF2B5EF4-FFF2-40B4-BE49-F238E27FC236}">
                  <a16:creationId xmlns:a16="http://schemas.microsoft.com/office/drawing/2014/main" id="{2571D0C4-426B-CB1C-C4B3-EAAB711E8A32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28">
            <a:extLst>
              <a:ext uri="{FF2B5EF4-FFF2-40B4-BE49-F238E27FC236}">
                <a16:creationId xmlns:a16="http://schemas.microsoft.com/office/drawing/2014/main" id="{1654726B-746C-3589-7F66-2C8CA21D24BA}"/>
              </a:ext>
            </a:extLst>
          </p:cNvPr>
          <p:cNvGrpSpPr/>
          <p:nvPr/>
        </p:nvGrpSpPr>
        <p:grpSpPr>
          <a:xfrm>
            <a:off x="10121231" y="352202"/>
            <a:ext cx="1299872" cy="311889"/>
            <a:chOff x="7493834" y="343342"/>
            <a:chExt cx="1299872" cy="311889"/>
          </a:xfrm>
        </p:grpSpPr>
        <p:sp>
          <p:nvSpPr>
            <p:cNvPr id="107" name="矩形: 圆角 49">
              <a:extLst>
                <a:ext uri="{FF2B5EF4-FFF2-40B4-BE49-F238E27FC236}">
                  <a16:creationId xmlns:a16="http://schemas.microsoft.com/office/drawing/2014/main" id="{7026AD3D-1B38-36EC-F776-2DB9EFBABD26}"/>
                </a:ext>
              </a:extLst>
            </p:cNvPr>
            <p:cNvSpPr/>
            <p:nvPr/>
          </p:nvSpPr>
          <p:spPr>
            <a:xfrm>
              <a:off x="7493834" y="343342"/>
              <a:ext cx="1299872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108" name="文本框 56">
              <a:extLst>
                <a:ext uri="{FF2B5EF4-FFF2-40B4-BE49-F238E27FC236}">
                  <a16:creationId xmlns:a16="http://schemas.microsoft.com/office/drawing/2014/main" id="{5DEDB281-5B27-1B67-77DA-6302396402E8}"/>
                </a:ext>
              </a:extLst>
            </p:cNvPr>
            <p:cNvSpPr txBox="1"/>
            <p:nvPr/>
          </p:nvSpPr>
          <p:spPr>
            <a:xfrm>
              <a:off x="7673640" y="347454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spc="1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資料來源</a:t>
              </a:r>
              <a:endParaRPr lang="en-US" altLang="zh-CN" sz="1400" spc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sp>
        <p:nvSpPr>
          <p:cNvPr id="109" name="文本框 57">
            <a:extLst>
              <a:ext uri="{FF2B5EF4-FFF2-40B4-BE49-F238E27FC236}">
                <a16:creationId xmlns:a16="http://schemas.microsoft.com/office/drawing/2014/main" id="{3934FA73-5897-9C10-3890-773ABC483B07}"/>
              </a:ext>
            </a:extLst>
          </p:cNvPr>
          <p:cNvSpPr txBox="1"/>
          <p:nvPr/>
        </p:nvSpPr>
        <p:spPr>
          <a:xfrm>
            <a:off x="5510143" y="352202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spc="100" dirty="0">
                <a:solidFill>
                  <a:srgbClr val="3040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概念發想</a:t>
            </a:r>
            <a:endParaRPr lang="en-US" altLang="zh-CN" sz="1400" spc="100" dirty="0">
              <a:solidFill>
                <a:srgbClr val="30408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10" name="文本框 60">
            <a:extLst>
              <a:ext uri="{FF2B5EF4-FFF2-40B4-BE49-F238E27FC236}">
                <a16:creationId xmlns:a16="http://schemas.microsoft.com/office/drawing/2014/main" id="{F53B68EB-16A9-6E1F-BAF6-9C4A8A395D3E}"/>
              </a:ext>
            </a:extLst>
          </p:cNvPr>
          <p:cNvSpPr txBox="1"/>
          <p:nvPr/>
        </p:nvSpPr>
        <p:spPr>
          <a:xfrm>
            <a:off x="7047172" y="352202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spc="100" dirty="0">
                <a:solidFill>
                  <a:srgbClr val="3040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方法實作</a:t>
            </a:r>
            <a:endParaRPr lang="en-US" altLang="zh-CN" sz="1400" spc="100" dirty="0">
              <a:solidFill>
                <a:srgbClr val="30408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11" name="文本框 57">
            <a:extLst>
              <a:ext uri="{FF2B5EF4-FFF2-40B4-BE49-F238E27FC236}">
                <a16:creationId xmlns:a16="http://schemas.microsoft.com/office/drawing/2014/main" id="{19CB74A0-332F-4CD3-4638-14D41744119B}"/>
              </a:ext>
            </a:extLst>
          </p:cNvPr>
          <p:cNvSpPr txBox="1"/>
          <p:nvPr/>
        </p:nvSpPr>
        <p:spPr>
          <a:xfrm>
            <a:off x="8584201" y="352202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spc="100" dirty="0">
                <a:solidFill>
                  <a:srgbClr val="3040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實際應用</a:t>
            </a:r>
            <a:endParaRPr lang="en-US" altLang="zh-CN" sz="1400" spc="100" dirty="0">
              <a:solidFill>
                <a:srgbClr val="30408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1A422F8-6EC0-A197-F7FA-B2BFF2120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189311"/>
              </p:ext>
            </p:extLst>
          </p:nvPr>
        </p:nvGraphicFramePr>
        <p:xfrm>
          <a:off x="745057" y="788934"/>
          <a:ext cx="10595038" cy="5938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075">
                  <a:extLst>
                    <a:ext uri="{9D8B030D-6E8A-4147-A177-3AD203B41FA5}">
                      <a16:colId xmlns:a16="http://schemas.microsoft.com/office/drawing/2014/main" val="1571561441"/>
                    </a:ext>
                  </a:extLst>
                </a:gridCol>
                <a:gridCol w="2087496">
                  <a:extLst>
                    <a:ext uri="{9D8B030D-6E8A-4147-A177-3AD203B41FA5}">
                      <a16:colId xmlns:a16="http://schemas.microsoft.com/office/drawing/2014/main" val="1267214187"/>
                    </a:ext>
                  </a:extLst>
                </a:gridCol>
                <a:gridCol w="6941467">
                  <a:extLst>
                    <a:ext uri="{9D8B030D-6E8A-4147-A177-3AD203B41FA5}">
                      <a16:colId xmlns:a16="http://schemas.microsoft.com/office/drawing/2014/main" val="2261192420"/>
                    </a:ext>
                  </a:extLst>
                </a:gridCol>
              </a:tblGrid>
              <a:tr h="2626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bg1"/>
                          </a:solidFill>
                        </a:rPr>
                        <a:t>類別</a:t>
                      </a: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bg1"/>
                          </a:solidFill>
                        </a:rPr>
                        <a:t>設施</a:t>
                      </a: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bg1"/>
                          </a:solidFill>
                        </a:rPr>
                        <a:t>網址</a:t>
                      </a: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07579"/>
                  </a:ext>
                </a:extLst>
              </a:tr>
              <a:tr h="29425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b="0" dirty="0">
                          <a:solidFill>
                            <a:schemeClr val="tx1"/>
                          </a:solidFill>
                        </a:rPr>
                        <a:t>交通</a:t>
                      </a: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b="0" dirty="0">
                          <a:solidFill>
                            <a:schemeClr val="tx1"/>
                          </a:solidFill>
                        </a:rPr>
                        <a:t>輕軌</a:t>
                      </a: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b="0" dirty="0">
                          <a:solidFill>
                            <a:schemeClr val="tx1"/>
                          </a:solidFill>
                        </a:rPr>
                        <a:t>https://data.kcg.gov.tw/dataset/lightrail-trafficvolume/resource/30dfc2cf-17b5-4a40-8bb7-c511ea166bd3</a:t>
                      </a:r>
                      <a:endParaRPr lang="zh-TW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738329"/>
                  </a:ext>
                </a:extLst>
              </a:tr>
              <a:tr h="357970">
                <a:tc>
                  <a:txBody>
                    <a:bodyPr/>
                    <a:lstStyle/>
                    <a:p>
                      <a:pPr algn="ctr"/>
                      <a:endParaRPr lang="zh-TW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b="0" dirty="0">
                          <a:solidFill>
                            <a:schemeClr val="tx1"/>
                          </a:solidFill>
                        </a:rPr>
                        <a:t>捷運站</a:t>
                      </a:r>
                      <a:endParaRPr lang="en-US" altLang="zh-TW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b="0" dirty="0">
                          <a:solidFill>
                            <a:schemeClr val="tx1"/>
                          </a:solidFill>
                        </a:rPr>
                        <a:t>https://mtbu.kcg.gov.tw/KaohsiungMetro/ApprovedRoutes/LightRail/LightRail0201.html</a:t>
                      </a:r>
                      <a:endParaRPr lang="zh-TW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900716"/>
                  </a:ext>
                </a:extLst>
              </a:tr>
              <a:tr h="294250">
                <a:tc>
                  <a:txBody>
                    <a:bodyPr/>
                    <a:lstStyle/>
                    <a:p>
                      <a:pPr algn="ctr"/>
                      <a:endParaRPr lang="zh-TW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b="0" dirty="0">
                          <a:solidFill>
                            <a:schemeClr val="tx1"/>
                          </a:solidFill>
                        </a:rPr>
                        <a:t>停車站</a:t>
                      </a: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b="0" dirty="0">
                          <a:solidFill>
                            <a:schemeClr val="tx1"/>
                          </a:solidFill>
                        </a:rPr>
                        <a:t>https://data.gov.tw/dataset/46944</a:t>
                      </a:r>
                      <a:endParaRPr lang="zh-TW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017059"/>
                  </a:ext>
                </a:extLst>
              </a:tr>
              <a:tr h="29425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b="0" dirty="0">
                          <a:solidFill>
                            <a:schemeClr val="tx1"/>
                          </a:solidFill>
                        </a:rPr>
                        <a:t>飲食</a:t>
                      </a: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b="0" dirty="0">
                          <a:solidFill>
                            <a:schemeClr val="tx1"/>
                          </a:solidFill>
                        </a:rPr>
                        <a:t>加水站</a:t>
                      </a: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b="0" dirty="0">
                          <a:solidFill>
                            <a:schemeClr val="tx1"/>
                          </a:solidFill>
                        </a:rPr>
                        <a:t>https://data.kcg.gov.tw/dataset/waterstation</a:t>
                      </a:r>
                      <a:endParaRPr lang="zh-TW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933394"/>
                  </a:ext>
                </a:extLst>
              </a:tr>
              <a:tr h="294250">
                <a:tc>
                  <a:txBody>
                    <a:bodyPr/>
                    <a:lstStyle/>
                    <a:p>
                      <a:pPr algn="ctr"/>
                      <a:endParaRPr lang="zh-TW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b="0" dirty="0">
                          <a:solidFill>
                            <a:schemeClr val="tx1"/>
                          </a:solidFill>
                        </a:rPr>
                        <a:t>零售市場</a:t>
                      </a: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b="0" dirty="0">
                          <a:solidFill>
                            <a:schemeClr val="tx1"/>
                          </a:solidFill>
                        </a:rPr>
                        <a:t>https://edbkcg.kcg.gov.tw/cp.aspx?n=58B03765A9BD67E6</a:t>
                      </a:r>
                      <a:endParaRPr lang="zh-TW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440843"/>
                  </a:ext>
                </a:extLst>
              </a:tr>
              <a:tr h="294250">
                <a:tc>
                  <a:txBody>
                    <a:bodyPr/>
                    <a:lstStyle/>
                    <a:p>
                      <a:pPr algn="ctr"/>
                      <a:endParaRPr lang="zh-TW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b="0" dirty="0">
                          <a:solidFill>
                            <a:schemeClr val="tx1"/>
                          </a:solidFill>
                        </a:rPr>
                        <a:t>超商</a:t>
                      </a: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b="0" dirty="0">
                          <a:solidFill>
                            <a:schemeClr val="tx1"/>
                          </a:solidFill>
                        </a:rPr>
                        <a:t>https://data.gov.tw/dataset/32086</a:t>
                      </a:r>
                      <a:endParaRPr lang="zh-TW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036093"/>
                  </a:ext>
                </a:extLst>
              </a:tr>
              <a:tr h="35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b="0" dirty="0">
                          <a:solidFill>
                            <a:schemeClr val="tx1"/>
                          </a:solidFill>
                        </a:rPr>
                        <a:t>運動</a:t>
                      </a: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b="0" dirty="0">
                          <a:solidFill>
                            <a:schemeClr val="tx1"/>
                          </a:solidFill>
                        </a:rPr>
                        <a:t>運動中心</a:t>
                      </a: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b="0" dirty="0">
                          <a:solidFill>
                            <a:schemeClr val="tx1"/>
                          </a:solidFill>
                        </a:rPr>
                        <a:t>https://zh.wikipedia.org/wiki/%E8%87%BA%E7%81%A3%E5%9C%8B%E6%B0%91%E9%81%8B%E5%8B%95%E4%B8%AD%E5%BF%83%E5%88%97%E8%A1%A8</a:t>
                      </a:r>
                      <a:endParaRPr lang="zh-TW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608035"/>
                  </a:ext>
                </a:extLst>
              </a:tr>
              <a:tr h="294250">
                <a:tc>
                  <a:txBody>
                    <a:bodyPr/>
                    <a:lstStyle/>
                    <a:p>
                      <a:pPr algn="ctr"/>
                      <a:endParaRPr lang="zh-TW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b="0" dirty="0">
                          <a:solidFill>
                            <a:schemeClr val="tx1"/>
                          </a:solidFill>
                        </a:rPr>
                        <a:t>公園</a:t>
                      </a: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b="0" dirty="0">
                          <a:solidFill>
                            <a:schemeClr val="tx1"/>
                          </a:solidFill>
                        </a:rPr>
                        <a:t>https://data.kcg.gov.tw/dataset/plight</a:t>
                      </a:r>
                      <a:endParaRPr lang="zh-TW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354360"/>
                  </a:ext>
                </a:extLst>
              </a:tr>
              <a:tr h="29425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b="0" dirty="0">
                          <a:solidFill>
                            <a:schemeClr val="tx1"/>
                          </a:solidFill>
                        </a:rPr>
                        <a:t>教育</a:t>
                      </a: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b="0" dirty="0">
                          <a:solidFill>
                            <a:schemeClr val="tx1"/>
                          </a:solidFill>
                        </a:rPr>
                        <a:t>就業據點</a:t>
                      </a: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b="0" dirty="0">
                          <a:solidFill>
                            <a:schemeClr val="tx1"/>
                          </a:solidFill>
                        </a:rPr>
                        <a:t>https://data.kcg.gov.tw/dataset/information-desk</a:t>
                      </a:r>
                      <a:endParaRPr lang="zh-TW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815294"/>
                  </a:ext>
                </a:extLst>
              </a:tr>
              <a:tr h="294250">
                <a:tc>
                  <a:txBody>
                    <a:bodyPr/>
                    <a:lstStyle/>
                    <a:p>
                      <a:pPr algn="ctr"/>
                      <a:endParaRPr lang="zh-TW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b="0" dirty="0">
                          <a:solidFill>
                            <a:schemeClr val="tx1"/>
                          </a:solidFill>
                        </a:rPr>
                        <a:t>國小</a:t>
                      </a: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b="0" dirty="0">
                          <a:solidFill>
                            <a:schemeClr val="tx1"/>
                          </a:solidFill>
                        </a:rPr>
                        <a:t>https://data.gov.tw/dataset/6087</a:t>
                      </a:r>
                      <a:endParaRPr lang="zh-TW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7417766"/>
                  </a:ext>
                </a:extLst>
              </a:tr>
              <a:tr h="495053">
                <a:tc>
                  <a:txBody>
                    <a:bodyPr/>
                    <a:lstStyle/>
                    <a:p>
                      <a:pPr algn="ctr"/>
                      <a:endParaRPr lang="zh-TW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b="0" dirty="0">
                          <a:solidFill>
                            <a:schemeClr val="tx1"/>
                          </a:solidFill>
                        </a:rPr>
                        <a:t>國中</a:t>
                      </a: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b="0" dirty="0">
                          <a:solidFill>
                            <a:schemeClr val="tx1"/>
                          </a:solidFill>
                        </a:rPr>
                        <a:t>https://zh.m.wikipedia.org/zh-tw/%E9%AB%98%E9%9B%84%E5%B8%82%E5%9C%8B%E6%B0%91%E4%B8%AD%E5%AD%B8%E5%88%97%E8%A1%A8</a:t>
                      </a:r>
                      <a:endParaRPr lang="zh-TW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276513"/>
                  </a:ext>
                </a:extLst>
              </a:tr>
              <a:tr h="294250">
                <a:tc>
                  <a:txBody>
                    <a:bodyPr/>
                    <a:lstStyle/>
                    <a:p>
                      <a:pPr algn="ctr"/>
                      <a:endParaRPr lang="zh-TW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b="0" dirty="0">
                          <a:solidFill>
                            <a:schemeClr val="tx1"/>
                          </a:solidFill>
                        </a:rPr>
                        <a:t>高中</a:t>
                      </a: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b="0" dirty="0">
                          <a:solidFill>
                            <a:schemeClr val="tx1"/>
                          </a:solidFill>
                        </a:rPr>
                        <a:t>https://www.kh.edu.tw/orgArch/departments_intro/N0/P2</a:t>
                      </a:r>
                      <a:endParaRPr lang="zh-TW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699655"/>
                  </a:ext>
                </a:extLst>
              </a:tr>
              <a:tr h="294250">
                <a:tc>
                  <a:txBody>
                    <a:bodyPr/>
                    <a:lstStyle/>
                    <a:p>
                      <a:pPr algn="ctr"/>
                      <a:endParaRPr lang="zh-TW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b="0" dirty="0">
                          <a:solidFill>
                            <a:schemeClr val="tx1"/>
                          </a:solidFill>
                        </a:rPr>
                        <a:t>幼兒園</a:t>
                      </a: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b="0" dirty="0">
                          <a:solidFill>
                            <a:schemeClr val="tx1"/>
                          </a:solidFill>
                        </a:rPr>
                        <a:t>https://data.gov.tw/dataset/6086</a:t>
                      </a:r>
                      <a:endParaRPr lang="zh-TW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531155"/>
                  </a:ext>
                </a:extLst>
              </a:tr>
              <a:tr h="29425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b="0" dirty="0">
                          <a:solidFill>
                            <a:schemeClr val="tx1"/>
                          </a:solidFill>
                        </a:rPr>
                        <a:t>醫療</a:t>
                      </a: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b="0" dirty="0">
                          <a:solidFill>
                            <a:schemeClr val="tx1"/>
                          </a:solidFill>
                        </a:rPr>
                        <a:t>長照據點</a:t>
                      </a: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b="0" dirty="0">
                          <a:solidFill>
                            <a:schemeClr val="tx1"/>
                          </a:solidFill>
                        </a:rPr>
                        <a:t>https://data.gov.tw/dataset/88270</a:t>
                      </a:r>
                      <a:endParaRPr lang="zh-TW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573831"/>
                  </a:ext>
                </a:extLst>
              </a:tr>
              <a:tr h="351622">
                <a:tc>
                  <a:txBody>
                    <a:bodyPr/>
                    <a:lstStyle/>
                    <a:p>
                      <a:pPr algn="ctr"/>
                      <a:endParaRPr lang="zh-TW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b="0" dirty="0">
                          <a:solidFill>
                            <a:schemeClr val="tx1"/>
                          </a:solidFill>
                        </a:rPr>
                        <a:t>精神機構</a:t>
                      </a: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b="0" dirty="0">
                          <a:solidFill>
                            <a:schemeClr val="tx1"/>
                          </a:solidFill>
                        </a:rPr>
                        <a:t>https://data.kcg.gov.tw/dataset/kaohsiung-city-mental-health-care-resources/resource/82129d81-f966-4290-97ed-d9c2d5b4537c</a:t>
                      </a:r>
                      <a:endParaRPr lang="zh-TW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920918"/>
                  </a:ext>
                </a:extLst>
              </a:tr>
              <a:tr h="294250">
                <a:tc>
                  <a:txBody>
                    <a:bodyPr/>
                    <a:lstStyle/>
                    <a:p>
                      <a:pPr algn="ctr"/>
                      <a:endParaRPr lang="zh-TW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b="0" dirty="0">
                          <a:solidFill>
                            <a:schemeClr val="tx1"/>
                          </a:solidFill>
                        </a:rPr>
                        <a:t>AED</a:t>
                      </a:r>
                      <a:endParaRPr lang="zh-TW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b="0" dirty="0">
                          <a:solidFill>
                            <a:schemeClr val="tx1"/>
                          </a:solidFill>
                        </a:rPr>
                        <a:t>https://data.kcg.gov.tw/dataset/aed-installation-location</a:t>
                      </a:r>
                      <a:endParaRPr lang="zh-TW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071619"/>
                  </a:ext>
                </a:extLst>
              </a:tr>
              <a:tr h="29425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b="0" dirty="0">
                          <a:solidFill>
                            <a:schemeClr val="tx1"/>
                          </a:solidFill>
                        </a:rPr>
                        <a:t>安全</a:t>
                      </a: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b="0" dirty="0">
                          <a:solidFill>
                            <a:schemeClr val="tx1"/>
                          </a:solidFill>
                        </a:rPr>
                        <a:t>消防局</a:t>
                      </a: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b="0" dirty="0">
                          <a:solidFill>
                            <a:schemeClr val="tx1"/>
                          </a:solidFill>
                        </a:rPr>
                        <a:t>https://data.kcg.gov.tw/dataset/20170619001/resource/9132f192-a1db-4259-b847-24c5f8d660de</a:t>
                      </a:r>
                      <a:endParaRPr lang="zh-TW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062309"/>
                  </a:ext>
                </a:extLst>
              </a:tr>
              <a:tr h="294250">
                <a:tc>
                  <a:txBody>
                    <a:bodyPr/>
                    <a:lstStyle/>
                    <a:p>
                      <a:pPr algn="ctr"/>
                      <a:endParaRPr lang="zh-TW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b="0" dirty="0">
                          <a:solidFill>
                            <a:schemeClr val="tx1"/>
                          </a:solidFill>
                        </a:rPr>
                        <a:t>警察局</a:t>
                      </a: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b="0" dirty="0">
                          <a:solidFill>
                            <a:schemeClr val="tx1"/>
                          </a:solidFill>
                        </a:rPr>
                        <a:t>https://data.gov.tw/dataset/47217</a:t>
                      </a:r>
                      <a:endParaRPr lang="zh-TW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4761" marR="64761" marT="32380" marB="32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971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374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2000">
        <p14:pan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57">
            <a:hlinkClick r:id="rId2"/>
            <a:extLst>
              <a:ext uri="{FF2B5EF4-FFF2-40B4-BE49-F238E27FC236}">
                <a16:creationId xmlns:a16="http://schemas.microsoft.com/office/drawing/2014/main" id="{98C11BDD-8F21-E0D9-A36C-9FA062B4A4D1}"/>
              </a:ext>
            </a:extLst>
          </p:cNvPr>
          <p:cNvSpPr txBox="1"/>
          <p:nvPr/>
        </p:nvSpPr>
        <p:spPr>
          <a:xfrm>
            <a:off x="3637634" y="2027050"/>
            <a:ext cx="4916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spc="100" dirty="0">
                <a:solidFill>
                  <a:srgbClr val="3040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趕緊來試試看吧！！</a:t>
            </a:r>
            <a:endParaRPr lang="en-US" altLang="zh-CN" sz="4000" spc="100" dirty="0">
              <a:solidFill>
                <a:srgbClr val="30408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863E7CA-615E-ABF7-54CC-0459A319B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567" y="3038106"/>
            <a:ext cx="2790864" cy="2488668"/>
          </a:xfrm>
          <a:prstGeom prst="rect">
            <a:avLst/>
          </a:prstGeom>
        </p:spPr>
      </p:pic>
      <p:grpSp>
        <p:nvGrpSpPr>
          <p:cNvPr id="36" name="组合 39">
            <a:extLst>
              <a:ext uri="{FF2B5EF4-FFF2-40B4-BE49-F238E27FC236}">
                <a16:creationId xmlns:a16="http://schemas.microsoft.com/office/drawing/2014/main" id="{CE304300-D2EE-CB19-2213-BF4E66B8A8C6}"/>
              </a:ext>
            </a:extLst>
          </p:cNvPr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37" name="矩形: 圆角 40">
              <a:extLst>
                <a:ext uri="{FF2B5EF4-FFF2-40B4-BE49-F238E27FC236}">
                  <a16:creationId xmlns:a16="http://schemas.microsoft.com/office/drawing/2014/main" id="{790A1F3A-9B1A-83A5-81A6-2DE5B1B5BAF2}"/>
                </a:ext>
              </a:extLst>
            </p:cNvPr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grpSp>
          <p:nvGrpSpPr>
            <p:cNvPr id="38" name="组合 41">
              <a:extLst>
                <a:ext uri="{FF2B5EF4-FFF2-40B4-BE49-F238E27FC236}">
                  <a16:creationId xmlns:a16="http://schemas.microsoft.com/office/drawing/2014/main" id="{875E631F-DC9B-57C6-9F21-2990AEF4EB94}"/>
                </a:ext>
              </a:extLst>
            </p:cNvPr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43" name="圆: 空心 45">
                <a:extLst>
                  <a:ext uri="{FF2B5EF4-FFF2-40B4-BE49-F238E27FC236}">
                    <a16:creationId xmlns:a16="http://schemas.microsoft.com/office/drawing/2014/main" id="{85797342-EE7F-9802-A60D-37C058B27F4D}"/>
                  </a:ext>
                </a:extLst>
              </p:cNvPr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cxnSp>
            <p:nvCxnSpPr>
              <p:cNvPr id="46" name="直接连接符 46">
                <a:extLst>
                  <a:ext uri="{FF2B5EF4-FFF2-40B4-BE49-F238E27FC236}">
                    <a16:creationId xmlns:a16="http://schemas.microsoft.com/office/drawing/2014/main" id="{51538952-5C1A-EC37-8474-9CD1ABB06BBC}"/>
                  </a:ext>
                </a:extLst>
              </p:cNvPr>
              <p:cNvCxnSpPr>
                <a:cxnSpLocks/>
                <a:stCxn id="43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直接连接符 42">
              <a:extLst>
                <a:ext uri="{FF2B5EF4-FFF2-40B4-BE49-F238E27FC236}">
                  <a16:creationId xmlns:a16="http://schemas.microsoft.com/office/drawing/2014/main" id="{3EE59FAB-0C58-CE23-82D1-92C8686FCA6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43">
              <a:extLst>
                <a:ext uri="{FF2B5EF4-FFF2-40B4-BE49-F238E27FC236}">
                  <a16:creationId xmlns:a16="http://schemas.microsoft.com/office/drawing/2014/main" id="{66763674-E9D2-303C-FD60-C8941C526D0F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4">
              <a:extLst>
                <a:ext uri="{FF2B5EF4-FFF2-40B4-BE49-F238E27FC236}">
                  <a16:creationId xmlns:a16="http://schemas.microsoft.com/office/drawing/2014/main" id="{E32350DD-28B5-8063-4B6E-BBC73A86A046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28">
            <a:extLst>
              <a:ext uri="{FF2B5EF4-FFF2-40B4-BE49-F238E27FC236}">
                <a16:creationId xmlns:a16="http://schemas.microsoft.com/office/drawing/2014/main" id="{09DDEBBC-ED88-F54F-6E8B-ADA9BF6BE5C6}"/>
              </a:ext>
            </a:extLst>
          </p:cNvPr>
          <p:cNvGrpSpPr/>
          <p:nvPr/>
        </p:nvGrpSpPr>
        <p:grpSpPr>
          <a:xfrm>
            <a:off x="10121231" y="352202"/>
            <a:ext cx="1299872" cy="311889"/>
            <a:chOff x="7493834" y="343342"/>
            <a:chExt cx="1299872" cy="311889"/>
          </a:xfrm>
        </p:grpSpPr>
        <p:sp>
          <p:nvSpPr>
            <p:cNvPr id="48" name="矩形: 圆角 49">
              <a:extLst>
                <a:ext uri="{FF2B5EF4-FFF2-40B4-BE49-F238E27FC236}">
                  <a16:creationId xmlns:a16="http://schemas.microsoft.com/office/drawing/2014/main" id="{2CF02D23-551C-BA6E-D902-DDEA3D94F948}"/>
                </a:ext>
              </a:extLst>
            </p:cNvPr>
            <p:cNvSpPr/>
            <p:nvPr/>
          </p:nvSpPr>
          <p:spPr>
            <a:xfrm>
              <a:off x="7493834" y="343342"/>
              <a:ext cx="1299872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49" name="文本框 56">
              <a:extLst>
                <a:ext uri="{FF2B5EF4-FFF2-40B4-BE49-F238E27FC236}">
                  <a16:creationId xmlns:a16="http://schemas.microsoft.com/office/drawing/2014/main" id="{0B9DBF1B-641A-4344-A897-CE222DA28938}"/>
                </a:ext>
              </a:extLst>
            </p:cNvPr>
            <p:cNvSpPr txBox="1"/>
            <p:nvPr/>
          </p:nvSpPr>
          <p:spPr>
            <a:xfrm>
              <a:off x="7673640" y="347454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spc="1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資料來源</a:t>
              </a:r>
              <a:endParaRPr lang="en-US" altLang="zh-CN" sz="1400" spc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sp>
        <p:nvSpPr>
          <p:cNvPr id="51" name="文本框 57">
            <a:extLst>
              <a:ext uri="{FF2B5EF4-FFF2-40B4-BE49-F238E27FC236}">
                <a16:creationId xmlns:a16="http://schemas.microsoft.com/office/drawing/2014/main" id="{7AC656D2-DDF9-6355-557C-AB1A0BD53C78}"/>
              </a:ext>
            </a:extLst>
          </p:cNvPr>
          <p:cNvSpPr txBox="1"/>
          <p:nvPr/>
        </p:nvSpPr>
        <p:spPr>
          <a:xfrm>
            <a:off x="5510143" y="352202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spc="100" dirty="0">
                <a:solidFill>
                  <a:srgbClr val="3040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概念發想</a:t>
            </a:r>
            <a:endParaRPr lang="en-US" altLang="zh-CN" sz="1400" spc="100" dirty="0">
              <a:solidFill>
                <a:srgbClr val="30408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52" name="文本框 60">
            <a:extLst>
              <a:ext uri="{FF2B5EF4-FFF2-40B4-BE49-F238E27FC236}">
                <a16:creationId xmlns:a16="http://schemas.microsoft.com/office/drawing/2014/main" id="{D686FD7B-DEE1-3042-58FA-744C30A35CCB}"/>
              </a:ext>
            </a:extLst>
          </p:cNvPr>
          <p:cNvSpPr txBox="1"/>
          <p:nvPr/>
        </p:nvSpPr>
        <p:spPr>
          <a:xfrm>
            <a:off x="7047172" y="352202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spc="100" dirty="0">
                <a:solidFill>
                  <a:srgbClr val="3040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方法實作</a:t>
            </a:r>
            <a:endParaRPr lang="en-US" altLang="zh-CN" sz="1400" spc="100" dirty="0">
              <a:solidFill>
                <a:srgbClr val="30408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53" name="文本框 57">
            <a:extLst>
              <a:ext uri="{FF2B5EF4-FFF2-40B4-BE49-F238E27FC236}">
                <a16:creationId xmlns:a16="http://schemas.microsoft.com/office/drawing/2014/main" id="{00625A45-CD28-2FC8-D5A0-9F814BE629AB}"/>
              </a:ext>
            </a:extLst>
          </p:cNvPr>
          <p:cNvSpPr txBox="1"/>
          <p:nvPr/>
        </p:nvSpPr>
        <p:spPr>
          <a:xfrm>
            <a:off x="8584201" y="352202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spc="100" dirty="0">
                <a:solidFill>
                  <a:srgbClr val="3040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實際應用</a:t>
            </a:r>
            <a:endParaRPr lang="en-US" altLang="zh-CN" sz="1400" spc="100" dirty="0">
              <a:solidFill>
                <a:srgbClr val="30408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5908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2000">
        <p14:pan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51" grpId="0"/>
      <p:bldP spid="52" grpId="0"/>
      <p:bldP spid="53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wwlkujl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838</Words>
  <Application>Microsoft Office PowerPoint</Application>
  <PresentationFormat>寬螢幕</PresentationFormat>
  <Paragraphs>138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等线</vt:lpstr>
      <vt:lpstr>微软雅黑</vt:lpstr>
      <vt:lpstr>字魂105号-简雅黑</vt:lpstr>
      <vt:lpstr>微軟正黑體</vt:lpstr>
      <vt:lpstr>Arial</vt:lpstr>
      <vt:lpstr>Calibri</vt:lpstr>
      <vt:lpstr>Cambria Math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ChengWilson</cp:lastModifiedBy>
  <cp:revision>65</cp:revision>
  <dcterms:created xsi:type="dcterms:W3CDTF">2020-11-02T11:38:08Z</dcterms:created>
  <dcterms:modified xsi:type="dcterms:W3CDTF">2022-06-06T17:29:28Z</dcterms:modified>
</cp:coreProperties>
</file>