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5" r:id="rId4"/>
    <p:sldId id="269" r:id="rId5"/>
    <p:sldId id="266" r:id="rId6"/>
    <p:sldId id="262" r:id="rId7"/>
    <p:sldId id="261" r:id="rId8"/>
    <p:sldId id="264" r:id="rId9"/>
    <p:sldId id="268" r:id="rId10"/>
    <p:sldId id="257" r:id="rId11"/>
    <p:sldId id="258" r:id="rId12"/>
    <p:sldId id="259" r:id="rId13"/>
    <p:sldId id="263" r:id="rId14"/>
    <p:sldId id="267" r:id="rId15"/>
    <p:sldId id="273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81"/>
  </p:normalViewPr>
  <p:slideViewPr>
    <p:cSldViewPr snapToGrid="0" snapToObjects="1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C13DB-7D25-4946-B516-209F384E478F}" type="datetimeFigureOut">
              <a:rPr lang="en-TW" smtClean="0"/>
              <a:t>10/04/2023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CBA9D-BA65-B34D-9EDC-73C0681E886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4698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90C2-24C1-B343-9845-D54413E0512D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29B0-1E24-564B-B19E-F544C7B4440E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F07C-7363-0B4D-9258-90BC9E447220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22BC-5473-B342-B313-A07DD140264E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22B-DCDE-B243-8462-FBCA177F0C1D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77D3-B4E3-0D41-A47D-B368E36EBC89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2E7-B9EC-3C42-8B85-B9D32A6A8CD6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646A-6189-C640-B2D1-7E111D50F4EB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7359-935C-DE46-9896-766159F5CDA6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682-F5C2-9144-9097-0E1E09CF841D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9BE83E0-6AFF-5D47-984A-6BB65BEA29BB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9757-CB78-7947-B7EB-AB899A2438B5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CE6D-FB18-ED4B-BC98-A2514E3D4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JPEG</a:t>
            </a:r>
            <a:endParaRPr lang="en-TW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60FE6-3E61-C54F-B4E0-CD5A20587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iauKai" panose="02010601000101010101" pitchFamily="2" charset="-120"/>
                <a:ea typeface="BiauKai" panose="02010601000101010101" pitchFamily="2" charset="-120"/>
              </a:rPr>
              <a:t>By Chia-</a:t>
            </a:r>
            <a:r>
              <a:rPr lang="en-US" dirty="0" err="1">
                <a:latin typeface="BiauKai" panose="02010601000101010101" pitchFamily="2" charset="-120"/>
                <a:ea typeface="BiauKai" panose="02010601000101010101" pitchFamily="2" charset="-120"/>
              </a:rPr>
              <a:t>chun</a:t>
            </a:r>
            <a:r>
              <a:rPr lang="en-US" dirty="0">
                <a:latin typeface="BiauKai" panose="02010601000101010101" pitchFamily="2" charset="-120"/>
                <a:ea typeface="BiauKai" panose="02010601000101010101" pitchFamily="2" charset="-120"/>
              </a:rPr>
              <a:t>, </a:t>
            </a:r>
            <a:r>
              <a:rPr lang="en-US" dirty="0" err="1">
                <a:latin typeface="BiauKai" panose="02010601000101010101" pitchFamily="2" charset="-120"/>
                <a:ea typeface="BiauKai" panose="02010601000101010101" pitchFamily="2" charset="-120"/>
              </a:rPr>
              <a:t>lin</a:t>
            </a:r>
            <a:endParaRPr lang="en-TW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785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83BE-D1EB-604D-A88F-84B0C98B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82" y="315325"/>
            <a:ext cx="10898077" cy="1629089"/>
          </a:xfrm>
        </p:spPr>
        <p:txBody>
          <a:bodyPr>
            <a:normAutofit/>
          </a:bodyPr>
          <a:lstStyle/>
          <a:p>
            <a:r>
              <a:rPr lang="en-US" sz="4000" dirty="0"/>
              <a:t>H</a:t>
            </a:r>
            <a:r>
              <a:rPr lang="en-TW" sz="4000" dirty="0"/>
              <a:t>uffman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17DA31-0BA2-8E42-BBFF-1082C509F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818" y="1189642"/>
            <a:ext cx="7759700" cy="393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712A51-2B77-884E-A752-9B928E362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364" y="1950093"/>
            <a:ext cx="4356100" cy="3276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7B40301-10E4-7B42-A6C7-711280B3DEBF}"/>
              </a:ext>
            </a:extLst>
          </p:cNvPr>
          <p:cNvSpPr/>
          <p:nvPr/>
        </p:nvSpPr>
        <p:spPr>
          <a:xfrm>
            <a:off x="2250418" y="3149818"/>
            <a:ext cx="2690648" cy="141889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TW" dirty="0"/>
              <a:t>ymbol</a:t>
            </a:r>
          </a:p>
          <a:p>
            <a:pPr algn="ctr"/>
            <a:r>
              <a:rPr lang="en-TW" dirty="0"/>
              <a:t>============</a:t>
            </a:r>
          </a:p>
          <a:p>
            <a:pPr algn="ctr"/>
            <a:r>
              <a:rPr lang="en-TW" dirty="0"/>
              <a:t>count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F1DFC1-65B6-C146-A5B8-C329F6354663}"/>
              </a:ext>
            </a:extLst>
          </p:cNvPr>
          <p:cNvSpPr/>
          <p:nvPr/>
        </p:nvSpPr>
        <p:spPr>
          <a:xfrm>
            <a:off x="204951" y="4885108"/>
            <a:ext cx="2291255" cy="10431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TW" dirty="0"/>
              <a:t>ymbol</a:t>
            </a:r>
          </a:p>
          <a:p>
            <a:pPr algn="ctr"/>
            <a:r>
              <a:rPr lang="en-TW" dirty="0"/>
              <a:t>==========</a:t>
            </a:r>
          </a:p>
          <a:p>
            <a:pPr algn="ctr"/>
            <a:r>
              <a:rPr lang="en-TW" dirty="0"/>
              <a:t>count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2B9780-CA37-8C47-AE66-1FAB6139F50B}"/>
              </a:ext>
            </a:extLst>
          </p:cNvPr>
          <p:cNvSpPr/>
          <p:nvPr/>
        </p:nvSpPr>
        <p:spPr>
          <a:xfrm>
            <a:off x="4277711" y="4913587"/>
            <a:ext cx="2291255" cy="10431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TW" dirty="0"/>
              <a:t>ymbol</a:t>
            </a:r>
          </a:p>
          <a:p>
            <a:pPr algn="ctr"/>
            <a:r>
              <a:rPr lang="en-TW" dirty="0"/>
              <a:t>==========</a:t>
            </a:r>
          </a:p>
          <a:p>
            <a:pPr algn="ctr"/>
            <a:r>
              <a:rPr lang="en-TW" dirty="0"/>
              <a:t>count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29F964-D93A-B745-8FD6-6724B5FEDA4D}"/>
              </a:ext>
            </a:extLst>
          </p:cNvPr>
          <p:cNvSpPr/>
          <p:nvPr/>
        </p:nvSpPr>
        <p:spPr>
          <a:xfrm>
            <a:off x="607326" y="1599776"/>
            <a:ext cx="2194255" cy="10759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TW" dirty="0"/>
              <a:t>ymbol</a:t>
            </a:r>
          </a:p>
          <a:p>
            <a:pPr algn="ctr"/>
            <a:r>
              <a:rPr lang="en-TW" dirty="0"/>
              <a:t>==========</a:t>
            </a:r>
          </a:p>
          <a:p>
            <a:pPr algn="ctr"/>
            <a:r>
              <a:rPr lang="en-TW" dirty="0"/>
              <a:t>count 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E938A66-C1AC-B447-BFE1-77594A260EC7}"/>
              </a:ext>
            </a:extLst>
          </p:cNvPr>
          <p:cNvCxnSpPr>
            <a:cxnSpLocks/>
          </p:cNvCxnSpPr>
          <p:nvPr/>
        </p:nvCxnSpPr>
        <p:spPr>
          <a:xfrm rot="10800000">
            <a:off x="2801582" y="2188188"/>
            <a:ext cx="1476131" cy="961633"/>
          </a:xfrm>
          <a:prstGeom prst="curvedConnector3">
            <a:avLst>
              <a:gd name="adj1" fmla="val -617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E58A53-645F-1841-B291-FC67F16862FE}"/>
              </a:ext>
            </a:extLst>
          </p:cNvPr>
          <p:cNvSpPr txBox="1"/>
          <p:nvPr/>
        </p:nvSpPr>
        <p:spPr>
          <a:xfrm>
            <a:off x="3456186" y="217564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chemeClr val="accent3">
                    <a:lumMod val="75000"/>
                  </a:schemeClr>
                </a:solidFill>
              </a:rPr>
              <a:t>parent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A2D6B0F6-ADCD-244E-A725-2A0E66ACA3B9}"/>
              </a:ext>
            </a:extLst>
          </p:cNvPr>
          <p:cNvSpPr/>
          <p:nvPr/>
        </p:nvSpPr>
        <p:spPr>
          <a:xfrm rot="19534365">
            <a:off x="4367072" y="4316787"/>
            <a:ext cx="484632" cy="7666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7E8AFCEE-55BD-8046-A833-FC2ED74CE4A7}"/>
              </a:ext>
            </a:extLst>
          </p:cNvPr>
          <p:cNvSpPr/>
          <p:nvPr/>
        </p:nvSpPr>
        <p:spPr>
          <a:xfrm rot="2477202">
            <a:off x="2029940" y="4357807"/>
            <a:ext cx="484632" cy="76668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16FCDF-3C54-F74E-9286-512B7B2468C9}"/>
              </a:ext>
            </a:extLst>
          </p:cNvPr>
          <p:cNvSpPr txBox="1"/>
          <p:nvPr/>
        </p:nvSpPr>
        <p:spPr>
          <a:xfrm>
            <a:off x="1332329" y="414593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TW" dirty="0"/>
              <a:t> child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B1BE3C-23A2-D044-8966-3FA74227C5C8}"/>
              </a:ext>
            </a:extLst>
          </p:cNvPr>
          <p:cNvSpPr txBox="1"/>
          <p:nvPr/>
        </p:nvSpPr>
        <p:spPr>
          <a:xfrm>
            <a:off x="4862508" y="418817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R child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2590438-4DE9-5A43-B26F-0A97B20D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3499" y="6180269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49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F304-0E11-AF41-B657-0CBE5572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04BD3C-A970-9841-A38A-85447546B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50" y="165372"/>
            <a:ext cx="6584118" cy="54882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0DCE20-4809-BA40-A313-42B1EDF77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02" t="-11622"/>
          <a:stretch/>
        </p:blipFill>
        <p:spPr>
          <a:xfrm>
            <a:off x="555354" y="5675586"/>
            <a:ext cx="5727311" cy="3260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A8B63C-4DAB-8748-AF57-1CF1BA7DDCB1}"/>
              </a:ext>
            </a:extLst>
          </p:cNvPr>
          <p:cNvSpPr/>
          <p:nvPr/>
        </p:nvSpPr>
        <p:spPr>
          <a:xfrm>
            <a:off x="7958333" y="503465"/>
            <a:ext cx="3021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Initialize!!!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978452C-5C1F-D74D-946D-882E7680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6174" y="6222311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31EDC1-9D33-4441-BE71-DAF452D777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07" t="40387" r="38048" b="20140"/>
          <a:stretch/>
        </p:blipFill>
        <p:spPr>
          <a:xfrm>
            <a:off x="7556939" y="1589161"/>
            <a:ext cx="3615559" cy="18999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4B809C-0AD1-3F4A-9C99-2751B5267D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90" t="80633" r="28389" b="1025"/>
          <a:stretch/>
        </p:blipFill>
        <p:spPr>
          <a:xfrm>
            <a:off x="7673268" y="5065488"/>
            <a:ext cx="3815256" cy="8828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65C737-D1A1-A843-9E86-19019959413F}"/>
              </a:ext>
            </a:extLst>
          </p:cNvPr>
          <p:cNvSpPr txBox="1"/>
          <p:nvPr/>
        </p:nvSpPr>
        <p:spPr>
          <a:xfrm>
            <a:off x="7883794" y="3868204"/>
            <a:ext cx="3171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54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</a:t>
            </a:r>
            <a:r>
              <a:rPr lang="en-TW" dirty="0"/>
              <a:t>ut data in</a:t>
            </a:r>
          </a:p>
        </p:txBody>
      </p:sp>
    </p:spTree>
    <p:extLst>
      <p:ext uri="{BB962C8B-B14F-4D97-AF65-F5344CB8AC3E}">
        <p14:creationId xmlns:p14="http://schemas.microsoft.com/office/powerpoint/2010/main" val="146345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2964-A5C1-3944-9FF4-404FD7DA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0" y="236960"/>
            <a:ext cx="9603275" cy="1049235"/>
          </a:xfrm>
        </p:spPr>
        <p:txBody>
          <a:bodyPr/>
          <a:lstStyle/>
          <a:p>
            <a:r>
              <a:rPr lang="en-TW" dirty="0"/>
              <a:t>Huffman  tree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043B624-B683-F640-B5E0-88A79FAD5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2454" y="236960"/>
            <a:ext cx="5909628" cy="5765099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5DB99F6-8E06-234C-9ECE-650E4C45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529" y="620129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2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E360-E3A6-FE40-A483-C08D95BD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20" y="375652"/>
            <a:ext cx="9603275" cy="1049235"/>
          </a:xfrm>
        </p:spPr>
        <p:txBody>
          <a:bodyPr/>
          <a:lstStyle/>
          <a:p>
            <a:r>
              <a:rPr lang="en-TW" dirty="0"/>
              <a:t>De-zigzag &amp; inverse DPCM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D3A37-B8F6-5B4E-B8C2-AD37CF15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" y="1161322"/>
            <a:ext cx="7266589" cy="1805222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0B52BF6-98D3-934E-AB6B-B0DE3F11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3977" y="6222311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0F046F-C86A-0143-B5EB-CDD474C6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1590978"/>
            <a:ext cx="5348143" cy="43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8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8880-0E19-5F43-8FB8-A3FD5F7C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683830"/>
            <a:ext cx="9603275" cy="1049235"/>
          </a:xfrm>
        </p:spPr>
        <p:txBody>
          <a:bodyPr>
            <a:normAutofit/>
          </a:bodyPr>
          <a:lstStyle/>
          <a:p>
            <a:r>
              <a:rPr lang="en-TW" sz="4000" dirty="0"/>
              <a:t>IRLE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6FF7C-9B84-2240-9581-0934CC3A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915" y="617417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F30426-80D2-5145-B284-B4138376B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34" y="1008063"/>
            <a:ext cx="78105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4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20B1-761D-7747-B9CE-F07954DA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41" y="342420"/>
            <a:ext cx="9603275" cy="1049235"/>
          </a:xfrm>
        </p:spPr>
        <p:txBody>
          <a:bodyPr/>
          <a:lstStyle/>
          <a:p>
            <a:r>
              <a:rPr lang="en-TW" dirty="0"/>
              <a:t>deQuatization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E7A34-0EA5-E240-A08F-C4CBF664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5" y="2108200"/>
            <a:ext cx="5892800" cy="264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BA690-D219-1F48-84D5-BAE2B1F53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95" y="2108200"/>
            <a:ext cx="5372100" cy="26543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EEF99-3BE0-4B48-BBBB-5DFD51F6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1936" y="618027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3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3E3C-D929-FE45-BD9E-1534A3A6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841" y="604823"/>
            <a:ext cx="9603275" cy="1049235"/>
          </a:xfrm>
        </p:spPr>
        <p:txBody>
          <a:bodyPr/>
          <a:lstStyle/>
          <a:p>
            <a:r>
              <a:rPr lang="en-TW" dirty="0"/>
              <a:t>IDCT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DB85E-19D3-E342-988E-470EAC8F1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124" y="418552"/>
            <a:ext cx="5627531" cy="535741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80AA-B936-E84E-A0C3-0C5553DB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1145" y="6187659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37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2F52-C2E0-804D-85F9-2CC66584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49426"/>
            <a:ext cx="9603275" cy="1049235"/>
          </a:xfrm>
        </p:spPr>
        <p:txBody>
          <a:bodyPr/>
          <a:lstStyle/>
          <a:p>
            <a:r>
              <a:rPr lang="en-TW" dirty="0"/>
              <a:t>RGB  to  YCbCr 			 YCbCr  to  RGB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301BEC-89EB-4D43-90BE-EDD96E5FEBF0}"/>
                  </a:ext>
                </a:extLst>
              </p:cNvPr>
              <p:cNvSpPr txBox="1"/>
              <p:nvPr/>
            </p:nvSpPr>
            <p:spPr>
              <a:xfrm>
                <a:off x="1581438" y="2132093"/>
                <a:ext cx="410561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=0.299∗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+ 0.587∗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+ 0.114∗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</m:oMath>
                  </m:oMathPara>
                </a14:m>
                <a:endParaRPr lang="en-TW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301BEC-89EB-4D43-90BE-EDD96E5FE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438" y="2132093"/>
                <a:ext cx="4105611" cy="430887"/>
              </a:xfrm>
              <a:prstGeom prst="rect">
                <a:avLst/>
              </a:prstGeom>
              <a:blipFill>
                <a:blip r:embed="rId2"/>
                <a:stretch>
                  <a:fillRect t="-2941" b="-2058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342594-18B7-5E40-98F2-54867CF4A945}"/>
                  </a:ext>
                </a:extLst>
              </p:cNvPr>
              <p:cNvSpPr txBox="1"/>
              <p:nvPr/>
            </p:nvSpPr>
            <p:spPr>
              <a:xfrm>
                <a:off x="1655011" y="2800088"/>
                <a:ext cx="2252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Cb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=0.564∗(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342594-18B7-5E40-98F2-54867CF4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011" y="2800088"/>
                <a:ext cx="2252540" cy="430887"/>
              </a:xfrm>
              <a:prstGeom prst="rect">
                <a:avLst/>
              </a:prstGeom>
              <a:blipFill>
                <a:blip r:embed="rId3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294E2-F2C4-CD40-B87B-5BF3B6C93F97}"/>
                  </a:ext>
                </a:extLst>
              </p:cNvPr>
              <p:cNvSpPr txBox="1"/>
              <p:nvPr/>
            </p:nvSpPr>
            <p:spPr>
              <a:xfrm>
                <a:off x="1655011" y="3616185"/>
                <a:ext cx="220605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Cr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=0.713∗(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294E2-F2C4-CD40-B87B-5BF3B6C9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011" y="3616185"/>
                <a:ext cx="2206053" cy="430887"/>
              </a:xfrm>
              <a:prstGeom prst="rect">
                <a:avLst/>
              </a:prstGeom>
              <a:blipFill>
                <a:blip r:embed="rId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CF4B50-E08C-7741-9BB8-C4C1D53B0938}"/>
                  </a:ext>
                </a:extLst>
              </p:cNvPr>
              <p:cNvSpPr txBox="1"/>
              <p:nvPr/>
            </p:nvSpPr>
            <p:spPr>
              <a:xfrm>
                <a:off x="6683218" y="2090678"/>
                <a:ext cx="23858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+ 1.402∗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Cr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CF4B50-E08C-7741-9BB8-C4C1D53B0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218" y="2090678"/>
                <a:ext cx="2385848" cy="430887"/>
              </a:xfrm>
              <a:prstGeom prst="rect">
                <a:avLst/>
              </a:prstGeom>
              <a:blipFill>
                <a:blip r:embed="rId5"/>
                <a:stretch>
                  <a:fillRect t="-2857" b="-2000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E4DB10-CBB0-EC4E-BD30-C944E4879429}"/>
                  </a:ext>
                </a:extLst>
              </p:cNvPr>
              <p:cNvSpPr txBox="1"/>
              <p:nvPr/>
            </p:nvSpPr>
            <p:spPr>
              <a:xfrm>
                <a:off x="6739663" y="2760179"/>
                <a:ext cx="357341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− 0.344∗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Cb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− 0.714∗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Cr</m:t>
                      </m:r>
                    </m:oMath>
                  </m:oMathPara>
                </a14:m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E4DB10-CBB0-EC4E-BD30-C944E4879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663" y="2760179"/>
                <a:ext cx="3573414" cy="430887"/>
              </a:xfrm>
              <a:prstGeom prst="rect">
                <a:avLst/>
              </a:prstGeom>
              <a:blipFill>
                <a:blip r:embed="rId6"/>
                <a:stretch>
                  <a:fillRect t="-2857" b="-1714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D3C5B7-4332-304A-9E21-C3F5A4242B6E}"/>
                  </a:ext>
                </a:extLst>
              </p:cNvPr>
              <p:cNvSpPr txBox="1"/>
              <p:nvPr/>
            </p:nvSpPr>
            <p:spPr>
              <a:xfrm>
                <a:off x="6864616" y="3622443"/>
                <a:ext cx="22044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+ 1.722∗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Cb</m:t>
                      </m:r>
                    </m:oMath>
                  </m:oMathPara>
                </a14:m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TW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D3C5B7-4332-304A-9E21-C3F5A4242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616" y="3622443"/>
                <a:ext cx="2204450" cy="769441"/>
              </a:xfrm>
              <a:prstGeom prst="rect">
                <a:avLst/>
              </a:prstGeom>
              <a:blipFill>
                <a:blip r:embed="rId7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84EB4AD-84A8-D447-8385-14745DD4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2446" y="6180269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40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7470-3374-2C42-AD8B-23064B0E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993" y="2379765"/>
            <a:ext cx="9603275" cy="1049235"/>
          </a:xfrm>
        </p:spPr>
        <p:txBody>
          <a:bodyPr/>
          <a:lstStyle/>
          <a:p>
            <a:r>
              <a:rPr lang="en-TW" dirty="0"/>
              <a:t>Thanks！</a:t>
            </a:r>
          </a:p>
        </p:txBody>
      </p:sp>
    </p:spTree>
    <p:extLst>
      <p:ext uri="{BB962C8B-B14F-4D97-AF65-F5344CB8AC3E}">
        <p14:creationId xmlns:p14="http://schemas.microsoft.com/office/powerpoint/2010/main" val="399371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94FD-C120-F949-97D8-43EBDC39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55" y="194919"/>
            <a:ext cx="9603275" cy="1049235"/>
          </a:xfrm>
        </p:spPr>
        <p:txBody>
          <a:bodyPr/>
          <a:lstStyle/>
          <a:p>
            <a:r>
              <a:rPr lang="en-TW" dirty="0"/>
              <a:t>diagram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5DE8352-114D-5041-83DB-88C26B8091B2}"/>
              </a:ext>
            </a:extLst>
          </p:cNvPr>
          <p:cNvSpPr/>
          <p:nvPr/>
        </p:nvSpPr>
        <p:spPr>
          <a:xfrm>
            <a:off x="2323688" y="1378219"/>
            <a:ext cx="1362986" cy="10492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RGB</a:t>
            </a:r>
          </a:p>
          <a:p>
            <a:pPr algn="ctr"/>
            <a:r>
              <a:rPr lang="en-US" dirty="0"/>
              <a:t>T</a:t>
            </a:r>
            <a:r>
              <a:rPr lang="en-TW" dirty="0"/>
              <a:t>o</a:t>
            </a:r>
          </a:p>
          <a:p>
            <a:pPr algn="ctr"/>
            <a:r>
              <a:rPr lang="en-TW" dirty="0"/>
              <a:t>YCbCr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41E839-B933-2442-B7BB-6F8911B846A5}"/>
              </a:ext>
            </a:extLst>
          </p:cNvPr>
          <p:cNvSpPr/>
          <p:nvPr/>
        </p:nvSpPr>
        <p:spPr>
          <a:xfrm>
            <a:off x="4078553" y="1378219"/>
            <a:ext cx="1400412" cy="10688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TW" dirty="0"/>
              <a:t>locking</a:t>
            </a:r>
          </a:p>
          <a:p>
            <a:pPr algn="ctr"/>
            <a:r>
              <a:rPr lang="en-TW" dirty="0"/>
              <a:t>8 x 8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9108349-52FD-374A-B8D7-4D043EADA03F}"/>
              </a:ext>
            </a:extLst>
          </p:cNvPr>
          <p:cNvSpPr/>
          <p:nvPr/>
        </p:nvSpPr>
        <p:spPr>
          <a:xfrm>
            <a:off x="5871188" y="1378219"/>
            <a:ext cx="1534548" cy="10700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DCT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C51C5D5-5989-6A40-8363-451C56BC95C1}"/>
              </a:ext>
            </a:extLst>
          </p:cNvPr>
          <p:cNvSpPr/>
          <p:nvPr/>
        </p:nvSpPr>
        <p:spPr>
          <a:xfrm>
            <a:off x="7941309" y="1378218"/>
            <a:ext cx="1534548" cy="11315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Quantization</a:t>
            </a:r>
          </a:p>
        </p:txBody>
      </p:sp>
      <p:pic>
        <p:nvPicPr>
          <p:cNvPr id="12" name="內容版面配置區 5" descr="一張含有 個人, 女性, 髮, 帽 的圖片&#10;&#10;自動產生的描述">
            <a:extLst>
              <a:ext uri="{FF2B5EF4-FFF2-40B4-BE49-F238E27FC236}">
                <a16:creationId xmlns:a16="http://schemas.microsoft.com/office/drawing/2014/main" id="{E3260346-7322-4E4F-8D77-EFC296CF1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26" y="1244154"/>
            <a:ext cx="1224850" cy="1224850"/>
          </a:xfrm>
        </p:spPr>
      </p:pic>
      <p:sp>
        <p:nvSpPr>
          <p:cNvPr id="13" name="Can 12">
            <a:extLst>
              <a:ext uri="{FF2B5EF4-FFF2-40B4-BE49-F238E27FC236}">
                <a16:creationId xmlns:a16="http://schemas.microsoft.com/office/drawing/2014/main" id="{819EED89-0E7D-4846-AEE9-68DA1CC0EAB8}"/>
              </a:ext>
            </a:extLst>
          </p:cNvPr>
          <p:cNvSpPr/>
          <p:nvPr/>
        </p:nvSpPr>
        <p:spPr>
          <a:xfrm>
            <a:off x="873194" y="3839108"/>
            <a:ext cx="1398186" cy="1361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Huffman</a:t>
            </a:r>
          </a:p>
          <a:p>
            <a:pPr algn="ctr"/>
            <a:r>
              <a:rPr lang="en-US" dirty="0"/>
              <a:t>T</a:t>
            </a:r>
            <a:r>
              <a:rPr lang="en-TW" dirty="0"/>
              <a:t>ree</a:t>
            </a:r>
          </a:p>
          <a:p>
            <a:pPr algn="ctr"/>
            <a:r>
              <a:rPr lang="en-TW" dirty="0"/>
              <a:t>table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E647F06-8E45-EA4D-B98E-F84058CBD190}"/>
              </a:ext>
            </a:extLst>
          </p:cNvPr>
          <p:cNvSpPr/>
          <p:nvPr/>
        </p:nvSpPr>
        <p:spPr>
          <a:xfrm>
            <a:off x="1472306" y="1661329"/>
            <a:ext cx="883771" cy="39049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2D9AB703-30CF-8846-94EA-A9B907567431}"/>
              </a:ext>
            </a:extLst>
          </p:cNvPr>
          <p:cNvSpPr/>
          <p:nvPr/>
        </p:nvSpPr>
        <p:spPr>
          <a:xfrm>
            <a:off x="3529502" y="1702790"/>
            <a:ext cx="878316" cy="34903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E648503-5224-1948-B98D-0C5C8424CA73}"/>
              </a:ext>
            </a:extLst>
          </p:cNvPr>
          <p:cNvSpPr/>
          <p:nvPr/>
        </p:nvSpPr>
        <p:spPr>
          <a:xfrm>
            <a:off x="5349276" y="1745953"/>
            <a:ext cx="856927" cy="33338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FB956BF-B6F9-A545-A24D-8493C225234A}"/>
              </a:ext>
            </a:extLst>
          </p:cNvPr>
          <p:cNvSpPr/>
          <p:nvPr/>
        </p:nvSpPr>
        <p:spPr>
          <a:xfrm>
            <a:off x="7233269" y="1707586"/>
            <a:ext cx="883771" cy="39049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1" name="Bent-Up Arrow 20">
            <a:extLst>
              <a:ext uri="{FF2B5EF4-FFF2-40B4-BE49-F238E27FC236}">
                <a16:creationId xmlns:a16="http://schemas.microsoft.com/office/drawing/2014/main" id="{188D4804-4D40-C543-B502-6664DE513061}"/>
              </a:ext>
            </a:extLst>
          </p:cNvPr>
          <p:cNvSpPr/>
          <p:nvPr/>
        </p:nvSpPr>
        <p:spPr>
          <a:xfrm rot="10800000">
            <a:off x="8470538" y="624787"/>
            <a:ext cx="1335614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2175C9-1861-7D4A-8472-358A5EF5E666}"/>
              </a:ext>
            </a:extLst>
          </p:cNvPr>
          <p:cNvSpPr/>
          <p:nvPr/>
        </p:nvSpPr>
        <p:spPr>
          <a:xfrm>
            <a:off x="9806152" y="162061"/>
            <a:ext cx="1639614" cy="1194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TW" dirty="0"/>
              <a:t>uantization</a:t>
            </a:r>
          </a:p>
          <a:p>
            <a:pPr algn="ctr"/>
            <a:r>
              <a:rPr lang="en-TW" dirty="0"/>
              <a:t>table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B577F3-E695-0E40-9F33-0C9769A279F7}"/>
              </a:ext>
            </a:extLst>
          </p:cNvPr>
          <p:cNvSpPr/>
          <p:nvPr/>
        </p:nvSpPr>
        <p:spPr>
          <a:xfrm>
            <a:off x="10498999" y="4748240"/>
            <a:ext cx="1639614" cy="11942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zigzag</a:t>
            </a:r>
          </a:p>
        </p:txBody>
      </p:sp>
      <p:sp>
        <p:nvSpPr>
          <p:cNvPr id="25" name="Bent-Up Arrow 24">
            <a:extLst>
              <a:ext uri="{FF2B5EF4-FFF2-40B4-BE49-F238E27FC236}">
                <a16:creationId xmlns:a16="http://schemas.microsoft.com/office/drawing/2014/main" id="{2C5EE5E9-8693-A147-B61C-2BE6B7F0E400}"/>
              </a:ext>
            </a:extLst>
          </p:cNvPr>
          <p:cNvSpPr/>
          <p:nvPr/>
        </p:nvSpPr>
        <p:spPr>
          <a:xfrm flipV="1">
            <a:off x="9482985" y="1780076"/>
            <a:ext cx="2455215" cy="2856010"/>
          </a:xfrm>
          <a:prstGeom prst="bentUpArrow">
            <a:avLst>
              <a:gd name="adj1" fmla="val 9282"/>
              <a:gd name="adj2" fmla="val 24038"/>
              <a:gd name="adj3" fmla="val 2948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A08133C-7E28-124A-B470-BD83D16713D1}"/>
              </a:ext>
            </a:extLst>
          </p:cNvPr>
          <p:cNvSpPr/>
          <p:nvPr/>
        </p:nvSpPr>
        <p:spPr>
          <a:xfrm rot="5400000">
            <a:off x="8320216" y="2761861"/>
            <a:ext cx="757176" cy="39049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D33555B2-4070-5845-BA85-5933C15554F9}"/>
              </a:ext>
            </a:extLst>
          </p:cNvPr>
          <p:cNvSpPr/>
          <p:nvPr/>
        </p:nvSpPr>
        <p:spPr>
          <a:xfrm rot="10800000">
            <a:off x="9603186" y="5192740"/>
            <a:ext cx="822287" cy="37279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007E4EC-9EC6-884B-AF07-AC07B7EC7F76}"/>
              </a:ext>
            </a:extLst>
          </p:cNvPr>
          <p:cNvSpPr/>
          <p:nvPr/>
        </p:nvSpPr>
        <p:spPr>
          <a:xfrm>
            <a:off x="3976098" y="3311928"/>
            <a:ext cx="1907997" cy="26305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huffman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8DE9988-3165-F544-A89C-C795CCBFDEE3}"/>
              </a:ext>
            </a:extLst>
          </p:cNvPr>
          <p:cNvSpPr/>
          <p:nvPr/>
        </p:nvSpPr>
        <p:spPr>
          <a:xfrm rot="10800000">
            <a:off x="6035540" y="3699358"/>
            <a:ext cx="1799773" cy="483802"/>
          </a:xfrm>
          <a:prstGeom prst="rightArrow">
            <a:avLst>
              <a:gd name="adj1" fmla="val 32621"/>
              <a:gd name="adj2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7757C055-FA51-424B-94CD-FE50FB01EF7A}"/>
              </a:ext>
            </a:extLst>
          </p:cNvPr>
          <p:cNvSpPr/>
          <p:nvPr/>
        </p:nvSpPr>
        <p:spPr>
          <a:xfrm rot="10800000">
            <a:off x="6044175" y="5193867"/>
            <a:ext cx="1799773" cy="390499"/>
          </a:xfrm>
          <a:prstGeom prst="rightArrow">
            <a:avLst>
              <a:gd name="adj1" fmla="val 40975"/>
              <a:gd name="adj2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BD813F3-2E99-8E4A-8280-033210267522}"/>
              </a:ext>
            </a:extLst>
          </p:cNvPr>
          <p:cNvSpPr/>
          <p:nvPr/>
        </p:nvSpPr>
        <p:spPr>
          <a:xfrm>
            <a:off x="7958263" y="3344136"/>
            <a:ext cx="1639614" cy="11942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DPCM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84E66B1-DAE8-FD49-9345-295B08BF93C0}"/>
              </a:ext>
            </a:extLst>
          </p:cNvPr>
          <p:cNvSpPr/>
          <p:nvPr/>
        </p:nvSpPr>
        <p:spPr>
          <a:xfrm>
            <a:off x="7938184" y="4775628"/>
            <a:ext cx="1639614" cy="11942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RLE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44BA24-8137-444B-8576-625CE64595ED}"/>
              </a:ext>
            </a:extLst>
          </p:cNvPr>
          <p:cNvSpPr/>
          <p:nvPr/>
        </p:nvSpPr>
        <p:spPr>
          <a:xfrm>
            <a:off x="8833930" y="2646197"/>
            <a:ext cx="76394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5CC929-AEA9-F84A-B6D8-1711D2F2B3E7}"/>
              </a:ext>
            </a:extLst>
          </p:cNvPr>
          <p:cNvSpPr/>
          <p:nvPr/>
        </p:nvSpPr>
        <p:spPr>
          <a:xfrm>
            <a:off x="9733600" y="1982341"/>
            <a:ext cx="76394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C12227-188F-0F47-B2C1-DB4C9BDCD7E2}"/>
              </a:ext>
            </a:extLst>
          </p:cNvPr>
          <p:cNvSpPr txBox="1"/>
          <p:nvPr/>
        </p:nvSpPr>
        <p:spPr>
          <a:xfrm>
            <a:off x="6262739" y="312726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Y、Cb、Cr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A6FFE9-2AC3-004F-8968-58560C981ED2}"/>
              </a:ext>
            </a:extLst>
          </p:cNvPr>
          <p:cNvSpPr txBox="1"/>
          <p:nvPr/>
        </p:nvSpPr>
        <p:spPr>
          <a:xfrm>
            <a:off x="6086144" y="472715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Y、Cb、Cr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128E442A-7FF3-3C4E-8D12-34FCA4E507DD}"/>
              </a:ext>
            </a:extLst>
          </p:cNvPr>
          <p:cNvSpPr/>
          <p:nvPr/>
        </p:nvSpPr>
        <p:spPr>
          <a:xfrm rot="10800000">
            <a:off x="2480046" y="4308767"/>
            <a:ext cx="1206628" cy="497406"/>
          </a:xfrm>
          <a:prstGeom prst="rightArrow">
            <a:avLst>
              <a:gd name="adj1" fmla="val 39069"/>
              <a:gd name="adj2" fmla="val 60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4BCB3A0D-D71C-904A-B282-E752A961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9081" y="6192361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2F52-C2E0-804D-85F9-2CC66584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49426"/>
            <a:ext cx="9603275" cy="1049235"/>
          </a:xfrm>
        </p:spPr>
        <p:txBody>
          <a:bodyPr/>
          <a:lstStyle/>
          <a:p>
            <a:r>
              <a:rPr lang="en-TW" dirty="0"/>
              <a:t>RGB  to  YCbCr 			 YCbCr  to  RGB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301BEC-89EB-4D43-90BE-EDD96E5FEBF0}"/>
                  </a:ext>
                </a:extLst>
              </p:cNvPr>
              <p:cNvSpPr txBox="1"/>
              <p:nvPr/>
            </p:nvSpPr>
            <p:spPr>
              <a:xfrm>
                <a:off x="1581438" y="2132093"/>
                <a:ext cx="410561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=0.299∗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+ 0.587∗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+ 0.114∗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</m:oMath>
                  </m:oMathPara>
                </a14:m>
                <a:endParaRPr lang="en-TW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301BEC-89EB-4D43-90BE-EDD96E5FE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438" y="2132093"/>
                <a:ext cx="4105611" cy="430887"/>
              </a:xfrm>
              <a:prstGeom prst="rect">
                <a:avLst/>
              </a:prstGeom>
              <a:blipFill>
                <a:blip r:embed="rId2"/>
                <a:stretch>
                  <a:fillRect t="-2941" b="-2058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342594-18B7-5E40-98F2-54867CF4A945}"/>
                  </a:ext>
                </a:extLst>
              </p:cNvPr>
              <p:cNvSpPr txBox="1"/>
              <p:nvPr/>
            </p:nvSpPr>
            <p:spPr>
              <a:xfrm>
                <a:off x="1655011" y="2800088"/>
                <a:ext cx="2252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Cb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=0.564∗(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342594-18B7-5E40-98F2-54867CF4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011" y="2800088"/>
                <a:ext cx="2252540" cy="430887"/>
              </a:xfrm>
              <a:prstGeom prst="rect">
                <a:avLst/>
              </a:prstGeom>
              <a:blipFill>
                <a:blip r:embed="rId3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294E2-F2C4-CD40-B87B-5BF3B6C93F97}"/>
                  </a:ext>
                </a:extLst>
              </p:cNvPr>
              <p:cNvSpPr txBox="1"/>
              <p:nvPr/>
            </p:nvSpPr>
            <p:spPr>
              <a:xfrm>
                <a:off x="1655011" y="3616185"/>
                <a:ext cx="220605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Cr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=0.713∗(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294E2-F2C4-CD40-B87B-5BF3B6C9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011" y="3616185"/>
                <a:ext cx="2206053" cy="430887"/>
              </a:xfrm>
              <a:prstGeom prst="rect">
                <a:avLst/>
              </a:prstGeom>
              <a:blipFill>
                <a:blip r:embed="rId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CF4B50-E08C-7741-9BB8-C4C1D53B0938}"/>
                  </a:ext>
                </a:extLst>
              </p:cNvPr>
              <p:cNvSpPr txBox="1"/>
              <p:nvPr/>
            </p:nvSpPr>
            <p:spPr>
              <a:xfrm>
                <a:off x="6683218" y="2090678"/>
                <a:ext cx="23858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+ 1.402∗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Cr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CF4B50-E08C-7741-9BB8-C4C1D53B0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218" y="2090678"/>
                <a:ext cx="2385848" cy="430887"/>
              </a:xfrm>
              <a:prstGeom prst="rect">
                <a:avLst/>
              </a:prstGeom>
              <a:blipFill>
                <a:blip r:embed="rId5"/>
                <a:stretch>
                  <a:fillRect t="-2857" b="-2000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E4DB10-CBB0-EC4E-BD30-C944E4879429}"/>
                  </a:ext>
                </a:extLst>
              </p:cNvPr>
              <p:cNvSpPr txBox="1"/>
              <p:nvPr/>
            </p:nvSpPr>
            <p:spPr>
              <a:xfrm>
                <a:off x="6739663" y="2760179"/>
                <a:ext cx="357341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− 0.344∗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Cb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− 0.714∗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Cr</m:t>
                      </m:r>
                    </m:oMath>
                  </m:oMathPara>
                </a14:m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E4DB10-CBB0-EC4E-BD30-C944E4879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663" y="2760179"/>
                <a:ext cx="3573414" cy="430887"/>
              </a:xfrm>
              <a:prstGeom prst="rect">
                <a:avLst/>
              </a:prstGeom>
              <a:blipFill>
                <a:blip r:embed="rId6"/>
                <a:stretch>
                  <a:fillRect t="-2857" b="-1714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D3C5B7-4332-304A-9E21-C3F5A4242B6E}"/>
                  </a:ext>
                </a:extLst>
              </p:cNvPr>
              <p:cNvSpPr txBox="1"/>
              <p:nvPr/>
            </p:nvSpPr>
            <p:spPr>
              <a:xfrm>
                <a:off x="6864616" y="3622443"/>
                <a:ext cx="22044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+ 1.722∗</m:t>
                      </m:r>
                      <m:r>
                        <m:rPr>
                          <m:nor/>
                        </m:rPr>
                        <a:rPr lang="en-US" altLang="zh-TW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Cb</m:t>
                      </m:r>
                    </m:oMath>
                  </m:oMathPara>
                </a14:m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TW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D3C5B7-4332-304A-9E21-C3F5A4242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616" y="3622443"/>
                <a:ext cx="2204450" cy="769441"/>
              </a:xfrm>
              <a:prstGeom prst="rect">
                <a:avLst/>
              </a:prstGeom>
              <a:blipFill>
                <a:blip r:embed="rId7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84EB4AD-84A8-D447-8385-14745DD4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2446" y="6180269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9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0615-F790-8346-BD30-05E7EECE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C9320-45EA-A142-AC21-DFAD4E08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6243127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85971-7197-3640-BFEE-7553D1A1B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1035" y="457677"/>
            <a:ext cx="6046116" cy="5296962"/>
          </a:xfrm>
        </p:spPr>
      </p:pic>
    </p:spTree>
    <p:extLst>
      <p:ext uri="{BB962C8B-B14F-4D97-AF65-F5344CB8AC3E}">
        <p14:creationId xmlns:p14="http://schemas.microsoft.com/office/powerpoint/2010/main" val="315284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20B1-761D-7747-B9CE-F07954DA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41" y="342420"/>
            <a:ext cx="9603275" cy="1049235"/>
          </a:xfrm>
        </p:spPr>
        <p:txBody>
          <a:bodyPr/>
          <a:lstStyle/>
          <a:p>
            <a:r>
              <a:rPr lang="en-TW" dirty="0"/>
              <a:t>Quatization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E7A34-0EA5-E240-A08F-C4CBF664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5" y="2108200"/>
            <a:ext cx="5892800" cy="264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BA690-D219-1F48-84D5-BAE2B1F53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95" y="2108200"/>
            <a:ext cx="5372100" cy="26543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EEF99-3BE0-4B48-BBBB-5DFD51F6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1936" y="618027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1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3A7C-BA50-8941-8BC9-29FCBF14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93" y="342420"/>
            <a:ext cx="9603275" cy="1049235"/>
          </a:xfrm>
        </p:spPr>
        <p:txBody>
          <a:bodyPr/>
          <a:lstStyle/>
          <a:p>
            <a:r>
              <a:rPr lang="en-TW" dirty="0"/>
              <a:t>DPCM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75E8-E1ED-6F49-B7C3-49E7E589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9895" y="6169759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DFC4E-3CC8-D243-8348-BD38D476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593" y="467710"/>
            <a:ext cx="8443092" cy="528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7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02C3-1799-3841-893C-AF5662F7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65" y="342420"/>
            <a:ext cx="9603275" cy="1049235"/>
          </a:xfrm>
        </p:spPr>
        <p:txBody>
          <a:bodyPr/>
          <a:lstStyle/>
          <a:p>
            <a:r>
              <a:rPr lang="en-TW" dirty="0"/>
              <a:t>Zigzag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885D36-754F-8743-AC48-42F671645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741" y="3429000"/>
            <a:ext cx="8097259" cy="250978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24968F-85E3-E14A-A977-B02AB997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6532" y="6180269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C6F109-5D1A-9840-9370-9EBF78802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10"/>
          <a:stretch/>
        </p:blipFill>
        <p:spPr>
          <a:xfrm>
            <a:off x="5517097" y="844769"/>
            <a:ext cx="2626273" cy="2108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2484F2-2448-6944-AF10-C7DD72A1A5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10"/>
          <a:stretch/>
        </p:blipFill>
        <p:spPr>
          <a:xfrm>
            <a:off x="9101626" y="799224"/>
            <a:ext cx="2626273" cy="2108200"/>
          </a:xfrm>
          <a:prstGeom prst="rect">
            <a:avLst/>
          </a:prstGeom>
        </p:spPr>
      </p:pic>
      <p:pic>
        <p:nvPicPr>
          <p:cNvPr id="1026" name="Picture 2" descr="ZigZag 與反ZigZag編碼- IT閱讀">
            <a:extLst>
              <a:ext uri="{FF2B5EF4-FFF2-40B4-BE49-F238E27FC236}">
                <a16:creationId xmlns:a16="http://schemas.microsoft.com/office/drawing/2014/main" id="{4AAD5EA3-1E63-5D48-B64B-B86629204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1" y="2367893"/>
            <a:ext cx="27813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70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3019-2D50-294A-B594-336A3FCB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82" y="531608"/>
            <a:ext cx="2742049" cy="939842"/>
          </a:xfrm>
        </p:spPr>
        <p:txBody>
          <a:bodyPr/>
          <a:lstStyle/>
          <a:p>
            <a:r>
              <a:rPr lang="en-TW" dirty="0"/>
              <a:t>RLE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4EB02-199A-804C-8779-5C8A1083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956" y="619078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C0176C-A7B0-BC4A-B2C8-19ADB61E9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60" y="402939"/>
            <a:ext cx="5562758" cy="57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7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843F-E5B7-0841-9A8F-170E9C0E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44" y="636352"/>
            <a:ext cx="9603275" cy="1049235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TW" dirty="0"/>
              <a:t>et__info  func.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0C555-19EB-FA48-B05A-328F4B983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74" y="1160970"/>
            <a:ext cx="7175500" cy="4381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47BC4-1ED0-E343-9ECC-AD57338B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571" y="624333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317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1266</TotalTime>
  <Words>242</Words>
  <Application>Microsoft Office PowerPoint</Application>
  <PresentationFormat>寬螢幕</PresentationFormat>
  <Paragraphs>83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BiauKai</vt:lpstr>
      <vt:lpstr>Arial</vt:lpstr>
      <vt:lpstr>Calibri</vt:lpstr>
      <vt:lpstr>Gill Sans MT</vt:lpstr>
      <vt:lpstr>Times New Roman</vt:lpstr>
      <vt:lpstr>Gallery</vt:lpstr>
      <vt:lpstr>JPEG</vt:lpstr>
      <vt:lpstr>diagram</vt:lpstr>
      <vt:lpstr>RGB  to  YCbCr     YCbCr  to  RGB </vt:lpstr>
      <vt:lpstr>DCT</vt:lpstr>
      <vt:lpstr>Quatization</vt:lpstr>
      <vt:lpstr>DPCM</vt:lpstr>
      <vt:lpstr>Zigzag</vt:lpstr>
      <vt:lpstr>RLE</vt:lpstr>
      <vt:lpstr>Get__info  func. </vt:lpstr>
      <vt:lpstr>Huffman code</vt:lpstr>
      <vt:lpstr>PowerPoint 簡報</vt:lpstr>
      <vt:lpstr>Huffman  tree</vt:lpstr>
      <vt:lpstr>De-zigzag &amp; inverse DPCM</vt:lpstr>
      <vt:lpstr>IRLE</vt:lpstr>
      <vt:lpstr>deQuatization</vt:lpstr>
      <vt:lpstr>IDCT</vt:lpstr>
      <vt:lpstr>RGB  to  YCbCr     YCbCr  to  RGB </vt:lpstr>
      <vt:lpstr>Thanks！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多媒體期末報告</dc:title>
  <dc:creator>家均 林</dc:creator>
  <cp:lastModifiedBy>林家均</cp:lastModifiedBy>
  <cp:revision>20</cp:revision>
  <dcterms:created xsi:type="dcterms:W3CDTF">2021-01-17T14:04:21Z</dcterms:created>
  <dcterms:modified xsi:type="dcterms:W3CDTF">2023-10-04T08:21:21Z</dcterms:modified>
</cp:coreProperties>
</file>