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3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0FD3-F37A-4112-A7E3-59ABF1E0E8D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26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 Skin Cancer Staging Summary 	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</a:rPr>
              <a:t>Anatomic Site of Tumor:	left auricle of ear</a:t>
            </a:r>
            <a:r>
              <a:rPr lang="en-US" sz="1100" dirty="0"/>
              <a:t>	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</a:rPr>
              <a:t>Depth of Invasion:	deep dermis to level of cartilage</a:t>
            </a:r>
            <a:r>
              <a:rPr lang="en-US" sz="1100" dirty="0"/>
              <a:t>	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6"/>
                </a:solidFill>
              </a:rPr>
              <a:t>Histologic Type of Tumor	keratinizing squamous cell carcinoma	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6"/>
                </a:solidFill>
              </a:rPr>
              <a:t>	Size:	3.2 x 3 cm	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6"/>
                </a:solidFill>
              </a:rPr>
              <a:t>	Grade:	1-2 of 3	</a:t>
            </a:r>
          </a:p>
          <a:p>
            <a:pPr marL="0" indent="0">
              <a:buNone/>
            </a:pPr>
            <a:r>
              <a:rPr lang="en-US" sz="1100" dirty="0" err="1"/>
              <a:t>Lymphovascular</a:t>
            </a:r>
            <a:r>
              <a:rPr lang="en-US" sz="1100" dirty="0"/>
              <a:t> Invasion:	not identified 	</a:t>
            </a:r>
          </a:p>
          <a:p>
            <a:pPr marL="0" indent="0">
              <a:buNone/>
            </a:pPr>
            <a:r>
              <a:rPr lang="en-US" sz="1100" dirty="0" err="1"/>
              <a:t>Perineural</a:t>
            </a:r>
            <a:r>
              <a:rPr lang="en-US" sz="1100" dirty="0"/>
              <a:t> Invasion:	not identified	</a:t>
            </a:r>
          </a:p>
          <a:p>
            <a:pPr marL="0" indent="0">
              <a:buNone/>
            </a:pPr>
            <a:r>
              <a:rPr lang="en-US" sz="1100" dirty="0"/>
              <a:t>Underlying Bone Invasion:		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1"/>
                </a:solidFill>
              </a:rPr>
              <a:t>Margins:	final margins clear</a:t>
            </a:r>
            <a:r>
              <a:rPr lang="en-US" sz="1100" dirty="0"/>
              <a:t>	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Total Lymph Nodes:	zero</a:t>
            </a:r>
            <a:r>
              <a:rPr lang="en-US" sz="1100" dirty="0"/>
              <a:t>	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>
                <a:solidFill>
                  <a:srgbClr val="FF0000"/>
                </a:solidFill>
              </a:rPr>
              <a:t>Number of Positive:	_	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>
                <a:solidFill>
                  <a:srgbClr val="FF0000"/>
                </a:solidFill>
              </a:rPr>
              <a:t>Size of Longest Metastasis:	_ mm	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	</a:t>
            </a:r>
            <a:r>
              <a:rPr lang="en-US" sz="1100" dirty="0" err="1">
                <a:solidFill>
                  <a:srgbClr val="FF0000"/>
                </a:solidFill>
              </a:rPr>
              <a:t>Extranodal</a:t>
            </a:r>
            <a:r>
              <a:rPr lang="en-US" sz="1100" dirty="0">
                <a:solidFill>
                  <a:srgbClr val="FF0000"/>
                </a:solidFill>
              </a:rPr>
              <a:t> Extension:	_	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	Other Metastatic Sites	_ N/A</a:t>
            </a:r>
            <a:r>
              <a:rPr lang="en-US" sz="1100" dirty="0"/>
              <a:t>	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95083" y="14782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"content"</a:t>
            </a:r>
            <a:r>
              <a:rPr lang="en-US" dirty="0" smtClean="0"/>
              <a:t>:{  </a:t>
            </a:r>
            <a:br>
              <a:rPr lang="en-US" dirty="0" smtClean="0"/>
            </a:br>
            <a:r>
              <a:rPr lang="en-US" dirty="0" smtClean="0"/>
              <a:t>         </a:t>
            </a:r>
            <a:r>
              <a:rPr lang="en-US" b="1" dirty="0" smtClean="0"/>
              <a:t>"D."</a:t>
            </a:r>
            <a:r>
              <a:rPr lang="en-US" dirty="0" smtClean="0"/>
              <a:t>:"  Right thumb, amputation:\n?\</a:t>
            </a:r>
            <a:r>
              <a:rPr lang="en-US" dirty="0" err="1" smtClean="0"/>
              <a:t>tUlcerated</a:t>
            </a:r>
            <a:r>
              <a:rPr lang="en-US" dirty="0" smtClean="0"/>
              <a:t> keratinizing squamous cell carcinoma, moderately differentiated, extending 6 mm into the dermis and subcutaneous tissue, and completely excised.  \n?\</a:t>
            </a:r>
            <a:r>
              <a:rPr lang="en-US" dirty="0" err="1" smtClean="0"/>
              <a:t>tUnderlying</a:t>
            </a:r>
            <a:r>
              <a:rPr lang="en-US" dirty="0" smtClean="0"/>
              <a:t> viable bone with fatty marrow, but no evidence of carcinoma.",</a:t>
            </a:r>
            <a:br>
              <a:rPr lang="en-US" dirty="0" smtClean="0"/>
            </a:br>
            <a:r>
              <a:rPr lang="en-US" dirty="0" smtClean="0"/>
              <a:t>         </a:t>
            </a:r>
            <a:r>
              <a:rPr lang="en-US" b="1" dirty="0" smtClean="0"/>
              <a:t>"B."</a:t>
            </a:r>
            <a:r>
              <a:rPr lang="en-US" dirty="0" smtClean="0"/>
              <a:t>:"  Margin #1 of right thumb, excision:\n?\</a:t>
            </a:r>
            <a:r>
              <a:rPr lang="en-US" dirty="0" err="1" smtClean="0"/>
              <a:t>tAcral</a:t>
            </a:r>
            <a:r>
              <a:rPr lang="en-US" dirty="0" smtClean="0"/>
              <a:t> skin and dermis with no specific pathological change.  \n\n",</a:t>
            </a:r>
            <a:br>
              <a:rPr lang="en-US" dirty="0" smtClean="0"/>
            </a:br>
            <a:r>
              <a:rPr lang="en-US" dirty="0" smtClean="0"/>
              <a:t>         </a:t>
            </a:r>
            <a:r>
              <a:rPr lang="en-US" b="1" dirty="0" smtClean="0"/>
              <a:t>"C."</a:t>
            </a:r>
            <a:r>
              <a:rPr lang="en-US" dirty="0" smtClean="0"/>
              <a:t>:"  Margin #3 of right thumb, excision:\n?\</a:t>
            </a:r>
            <a:r>
              <a:rPr lang="en-US" dirty="0" err="1" smtClean="0"/>
              <a:t>tSkin</a:t>
            </a:r>
            <a:r>
              <a:rPr lang="en-US" dirty="0" smtClean="0"/>
              <a:t> and underlying dermis with no specific pathological change.\n\n",</a:t>
            </a:r>
            <a:br>
              <a:rPr lang="en-US" dirty="0" smtClean="0"/>
            </a:br>
            <a:r>
              <a:rPr lang="en-US" dirty="0" smtClean="0"/>
              <a:t>         </a:t>
            </a:r>
            <a:r>
              <a:rPr lang="en-US" b="1" dirty="0" smtClean="0"/>
              <a:t>"A."</a:t>
            </a:r>
            <a:r>
              <a:rPr lang="en-US" dirty="0" smtClean="0"/>
              <a:t>:"  Margin #2 of thumb, excision:\n?\</a:t>
            </a:r>
            <a:r>
              <a:rPr lang="en-US" dirty="0" err="1" smtClean="0"/>
              <a:t>tAcral</a:t>
            </a:r>
            <a:r>
              <a:rPr lang="en-US" dirty="0" smtClean="0"/>
              <a:t> skin and underlying dermis with no specific pathological change.\n\n"</a:t>
            </a:r>
            <a:br>
              <a:rPr lang="en-US" dirty="0" smtClean="0"/>
            </a:br>
            <a:r>
              <a:rPr lang="en-US" dirty="0" smtClean="0"/>
              <a:t>      },</a:t>
            </a:r>
            <a:br>
              <a:rPr lang="en-US" dirty="0" smtClean="0"/>
            </a:br>
            <a:r>
              <a:rPr lang="en-US" dirty="0" smtClean="0"/>
              <a:t>      </a:t>
            </a:r>
            <a:r>
              <a:rPr lang="en-US" b="1" dirty="0" smtClean="0"/>
              <a:t>"Skin Cancer"</a:t>
            </a:r>
            <a:r>
              <a:rPr lang="en-US" dirty="0" smtClean="0"/>
              <a:t>:{  </a:t>
            </a:r>
            <a:br>
              <a:rPr lang="en-US" dirty="0" smtClean="0"/>
            </a:br>
            <a:r>
              <a:rPr lang="en-US" dirty="0" smtClean="0"/>
              <a:t>         </a:t>
            </a:r>
            <a:r>
              <a:rPr lang="en-US" b="1" dirty="0" smtClean="0">
                <a:solidFill>
                  <a:srgbClr val="FF0000"/>
                </a:solidFill>
              </a:rPr>
              <a:t>"Total Lymph </a:t>
            </a:r>
            <a:r>
              <a:rPr lang="en-US" b="1" dirty="0" err="1" smtClean="0">
                <a:solidFill>
                  <a:srgbClr val="FF0000"/>
                </a:solidFill>
              </a:rPr>
              <a:t>Nodes_Number</a:t>
            </a:r>
            <a:r>
              <a:rPr lang="en-US" b="1" dirty="0" smtClean="0">
                <a:solidFill>
                  <a:srgbClr val="FF0000"/>
                </a:solidFill>
              </a:rPr>
              <a:t> of Positive"</a:t>
            </a:r>
            <a:r>
              <a:rPr lang="en-US" dirty="0" smtClean="0">
                <a:solidFill>
                  <a:srgbClr val="FF0000"/>
                </a:solidFill>
              </a:rPr>
              <a:t>:"_",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</a:t>
            </a:r>
            <a:r>
              <a:rPr lang="en-US" b="1" dirty="0" smtClean="0">
                <a:solidFill>
                  <a:srgbClr val="FF0000"/>
                </a:solidFill>
              </a:rPr>
              <a:t>"Total Lymph </a:t>
            </a:r>
            <a:r>
              <a:rPr lang="en-US" b="1" dirty="0" err="1" smtClean="0">
                <a:solidFill>
                  <a:srgbClr val="FF0000"/>
                </a:solidFill>
              </a:rPr>
              <a:t>Nodes_Size</a:t>
            </a:r>
            <a:r>
              <a:rPr lang="en-US" b="1" dirty="0" smtClean="0">
                <a:solidFill>
                  <a:srgbClr val="FF0000"/>
                </a:solidFill>
              </a:rPr>
              <a:t> of Longest Metastasis"</a:t>
            </a:r>
            <a:r>
              <a:rPr lang="en-US" dirty="0" smtClean="0">
                <a:solidFill>
                  <a:srgbClr val="FF0000"/>
                </a:solidFill>
              </a:rPr>
              <a:t>:"_ mm",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</a:t>
            </a:r>
            <a:r>
              <a:rPr lang="en-US" b="1" dirty="0" smtClean="0">
                <a:solidFill>
                  <a:schemeClr val="accent6"/>
                </a:solidFill>
              </a:rPr>
              <a:t>"Histologic Type of </a:t>
            </a:r>
            <a:r>
              <a:rPr lang="en-US" b="1" dirty="0" err="1" smtClean="0">
                <a:solidFill>
                  <a:schemeClr val="accent6"/>
                </a:solidFill>
              </a:rPr>
              <a:t>Tumor"</a:t>
            </a:r>
            <a:r>
              <a:rPr lang="en-US" dirty="0" err="1" smtClean="0">
                <a:solidFill>
                  <a:schemeClr val="accent6"/>
                </a:solidFill>
              </a:rPr>
              <a:t>:"Keratinizing</a:t>
            </a:r>
            <a:r>
              <a:rPr lang="en-US" dirty="0" smtClean="0">
                <a:solidFill>
                  <a:schemeClr val="accent6"/>
                </a:solidFill>
              </a:rPr>
              <a:t> squamous cell",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/>
              <a:t>         </a:t>
            </a:r>
            <a:r>
              <a:rPr lang="en-US" b="1" dirty="0" smtClean="0"/>
              <a:t>"</a:t>
            </a:r>
            <a:r>
              <a:rPr lang="en-US" b="1" dirty="0" err="1" smtClean="0"/>
              <a:t>Perineural</a:t>
            </a:r>
            <a:r>
              <a:rPr lang="en-US" b="1" dirty="0" smtClean="0"/>
              <a:t> </a:t>
            </a:r>
            <a:r>
              <a:rPr lang="en-US" b="1" dirty="0" err="1" smtClean="0"/>
              <a:t>Invasion"</a:t>
            </a:r>
            <a:r>
              <a:rPr lang="en-US" dirty="0" err="1" smtClean="0"/>
              <a:t>:"Not</a:t>
            </a:r>
            <a:r>
              <a:rPr lang="en-US" dirty="0" smtClean="0"/>
              <a:t> identified",</a:t>
            </a:r>
            <a:br>
              <a:rPr lang="en-US" dirty="0" smtClean="0"/>
            </a:br>
            <a:r>
              <a:rPr lang="en-US" dirty="0" smtClean="0"/>
              <a:t>         </a:t>
            </a:r>
            <a:r>
              <a:rPr lang="en-US" b="1" dirty="0" smtClean="0"/>
              <a:t>"</a:t>
            </a:r>
            <a:r>
              <a:rPr lang="en-US" b="1" dirty="0" err="1" smtClean="0"/>
              <a:t>Lymphovascular</a:t>
            </a:r>
            <a:r>
              <a:rPr lang="en-US" b="1" dirty="0" smtClean="0"/>
              <a:t> </a:t>
            </a:r>
            <a:r>
              <a:rPr lang="en-US" b="1" dirty="0" err="1" smtClean="0"/>
              <a:t>Invasion"</a:t>
            </a:r>
            <a:r>
              <a:rPr lang="en-US" dirty="0" err="1" smtClean="0"/>
              <a:t>:"Not</a:t>
            </a:r>
            <a:r>
              <a:rPr lang="en-US" dirty="0" smtClean="0"/>
              <a:t> identified",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smtClean="0">
                <a:solidFill>
                  <a:srgbClr val="FFFF00"/>
                </a:solidFill>
              </a:rPr>
              <a:t> </a:t>
            </a:r>
            <a:r>
              <a:rPr lang="en-US" b="1" dirty="0" smtClean="0">
                <a:solidFill>
                  <a:srgbClr val="FFFF00"/>
                </a:solidFill>
              </a:rPr>
              <a:t>"Anatomic Site of </a:t>
            </a:r>
            <a:r>
              <a:rPr lang="en-US" b="1" dirty="0" err="1" smtClean="0">
                <a:solidFill>
                  <a:srgbClr val="FFFF00"/>
                </a:solidFill>
              </a:rPr>
              <a:t>Tumor"</a:t>
            </a:r>
            <a:r>
              <a:rPr lang="en-US" dirty="0" err="1" smtClean="0">
                <a:solidFill>
                  <a:srgbClr val="FFFF00"/>
                </a:solidFill>
              </a:rPr>
              <a:t>:"Right</a:t>
            </a:r>
            <a:r>
              <a:rPr lang="en-US" dirty="0" smtClean="0">
                <a:solidFill>
                  <a:srgbClr val="FFFF00"/>
                </a:solidFill>
              </a:rPr>
              <a:t> thumb",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        </a:t>
            </a:r>
            <a:r>
              <a:rPr lang="en-US" dirty="0" smtClean="0">
                <a:solidFill>
                  <a:srgbClr val="002060"/>
                </a:solidFill>
              </a:rPr>
              <a:t> </a:t>
            </a:r>
            <a:r>
              <a:rPr lang="en-US" b="1" dirty="0" smtClean="0">
                <a:solidFill>
                  <a:srgbClr val="002060"/>
                </a:solidFill>
              </a:rPr>
              <a:t>"Depth of </a:t>
            </a:r>
            <a:r>
              <a:rPr lang="en-US" b="1" dirty="0" err="1" smtClean="0">
                <a:solidFill>
                  <a:srgbClr val="002060"/>
                </a:solidFill>
              </a:rPr>
              <a:t>Invasion"</a:t>
            </a:r>
            <a:r>
              <a:rPr lang="en-US" dirty="0" err="1" smtClean="0">
                <a:solidFill>
                  <a:srgbClr val="002060"/>
                </a:solidFill>
              </a:rPr>
              <a:t>:"Subcutaneous</a:t>
            </a:r>
            <a:r>
              <a:rPr lang="en-US" dirty="0" smtClean="0">
                <a:solidFill>
                  <a:srgbClr val="002060"/>
                </a:solidFill>
              </a:rPr>
              <a:t> tissue to the level of bone",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/>
              <a:t>         </a:t>
            </a:r>
            <a:r>
              <a:rPr lang="en-US" b="1" dirty="0" smtClean="0">
                <a:solidFill>
                  <a:srgbClr val="FF0000"/>
                </a:solidFill>
              </a:rPr>
              <a:t>"Total Lymph Nodes"</a:t>
            </a:r>
            <a:r>
              <a:rPr lang="en-US" dirty="0" smtClean="0">
                <a:solidFill>
                  <a:srgbClr val="FF0000"/>
                </a:solidFill>
              </a:rPr>
              <a:t>:"0",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         </a:t>
            </a:r>
            <a:r>
              <a:rPr lang="en-US" b="1" dirty="0" smtClean="0"/>
              <a:t>"Underlying Bone </a:t>
            </a:r>
            <a:r>
              <a:rPr lang="en-US" b="1" dirty="0" err="1" smtClean="0"/>
              <a:t>Invasion"</a:t>
            </a:r>
            <a:r>
              <a:rPr lang="en-US" dirty="0" err="1" smtClean="0"/>
              <a:t>:"Not</a:t>
            </a:r>
            <a:r>
              <a:rPr lang="en-US" dirty="0" smtClean="0"/>
              <a:t> identified",</a:t>
            </a:r>
            <a:br>
              <a:rPr lang="en-US" dirty="0" smtClean="0"/>
            </a:br>
            <a:r>
              <a:rPr lang="en-US" dirty="0" smtClean="0"/>
              <a:t>         </a:t>
            </a:r>
            <a:r>
              <a:rPr lang="en-US" b="1" dirty="0" smtClean="0"/>
              <a:t>"Total Lymph </a:t>
            </a:r>
            <a:r>
              <a:rPr lang="en-US" b="1" dirty="0" err="1" smtClean="0"/>
              <a:t>Nodes_Extranodal</a:t>
            </a:r>
            <a:r>
              <a:rPr lang="en-US" b="1" dirty="0" smtClean="0"/>
              <a:t> Extension"</a:t>
            </a:r>
            <a:r>
              <a:rPr lang="en-US" dirty="0" smtClean="0"/>
              <a:t>:"_",</a:t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smtClean="0">
                <a:solidFill>
                  <a:schemeClr val="accent1"/>
                </a:solidFill>
              </a:rPr>
              <a:t> </a:t>
            </a:r>
            <a:r>
              <a:rPr lang="en-US" b="1" dirty="0" smtClean="0">
                <a:solidFill>
                  <a:schemeClr val="accent1"/>
                </a:solidFill>
              </a:rPr>
              <a:t>"</a:t>
            </a:r>
            <a:r>
              <a:rPr lang="en-US" b="1" dirty="0" err="1" smtClean="0">
                <a:solidFill>
                  <a:schemeClr val="accent1"/>
                </a:solidFill>
              </a:rPr>
              <a:t>Margins"</a:t>
            </a:r>
            <a:r>
              <a:rPr lang="en-US" dirty="0" err="1" smtClean="0">
                <a:solidFill>
                  <a:schemeClr val="accent1"/>
                </a:solidFill>
              </a:rPr>
              <a:t>:"Clear</a:t>
            </a:r>
            <a:r>
              <a:rPr lang="en-US" dirty="0" smtClean="0">
                <a:solidFill>
                  <a:schemeClr val="accent1"/>
                </a:solidFill>
              </a:rPr>
              <a:t>",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        </a:t>
            </a:r>
            <a:r>
              <a:rPr lang="en-US" dirty="0" smtClean="0">
                <a:solidFill>
                  <a:schemeClr val="accent6"/>
                </a:solidFill>
              </a:rPr>
              <a:t> </a:t>
            </a:r>
            <a:r>
              <a:rPr lang="en-US" b="1" dirty="0" smtClean="0">
                <a:solidFill>
                  <a:schemeClr val="accent6"/>
                </a:solidFill>
              </a:rPr>
              <a:t>"Histologic Type of Tumor_Grade"</a:t>
            </a:r>
            <a:r>
              <a:rPr lang="en-US" dirty="0" smtClean="0">
                <a:solidFill>
                  <a:schemeClr val="accent6"/>
                </a:solidFill>
              </a:rPr>
              <a:t>:"2 of 3",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         </a:t>
            </a:r>
            <a:r>
              <a:rPr lang="en-US" b="1" dirty="0" smtClean="0">
                <a:solidFill>
                  <a:schemeClr val="accent6"/>
                </a:solidFill>
              </a:rPr>
              <a:t>"Histologic Type of Tumor_Size"</a:t>
            </a:r>
            <a:r>
              <a:rPr lang="en-US" dirty="0" smtClean="0">
                <a:solidFill>
                  <a:schemeClr val="accent6"/>
                </a:solidFill>
              </a:rPr>
              <a:t>:"5.8 x 5.2 cm",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/>
              <a:t>         </a:t>
            </a:r>
            <a:r>
              <a:rPr lang="en-US" b="1" dirty="0" smtClean="0">
                <a:solidFill>
                  <a:srgbClr val="FF0000"/>
                </a:solidFill>
              </a:rPr>
              <a:t>"Total Lymph </a:t>
            </a:r>
            <a:r>
              <a:rPr lang="en-US" b="1" dirty="0" err="1" smtClean="0">
                <a:solidFill>
                  <a:srgbClr val="FF0000"/>
                </a:solidFill>
              </a:rPr>
              <a:t>Nodes_Other</a:t>
            </a:r>
            <a:r>
              <a:rPr lang="en-US" b="1" dirty="0" smtClean="0">
                <a:solidFill>
                  <a:srgbClr val="FF0000"/>
                </a:solidFill>
              </a:rPr>
              <a:t> Metastatic Sites"</a:t>
            </a:r>
            <a:r>
              <a:rPr lang="en-US" dirty="0" smtClean="0">
                <a:solidFill>
                  <a:srgbClr val="FF0000"/>
                </a:solidFill>
              </a:rPr>
              <a:t>:"_ N/A"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      }</a:t>
            </a:r>
            <a:br>
              <a:rPr lang="en-US" dirty="0" smtClean="0"/>
            </a:br>
            <a:r>
              <a:rPr lang="en-US" dirty="0" smtClean="0"/>
              <a:t>   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Extracting data points and corresponding values contained in the note</a:t>
            </a:r>
          </a:p>
          <a:p>
            <a:r>
              <a:rPr lang="en-US" dirty="0" smtClean="0"/>
              <a:t>Input: Structured pathology note</a:t>
            </a:r>
          </a:p>
          <a:p>
            <a:r>
              <a:rPr lang="en-US" dirty="0" smtClean="0"/>
              <a:t>Algorithm: Regular Expression, Rule-based </a:t>
            </a:r>
          </a:p>
          <a:p>
            <a:r>
              <a:rPr lang="en-US" dirty="0" smtClean="0"/>
              <a:t>Output: Cancer types, data points and values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keyword “Staging summary”</a:t>
            </a:r>
          </a:p>
          <a:p>
            <a:r>
              <a:rPr lang="en-US" dirty="0" smtClean="0"/>
              <a:t>Divide text contained in each note into group(s) based on “Staging summary” </a:t>
            </a:r>
          </a:p>
          <a:p>
            <a:pPr lvl="1"/>
            <a:r>
              <a:rPr lang="en-US" dirty="0" smtClean="0"/>
              <a:t>Boundary of each group: from current “Staging summary” to previous line before the next one that contain “Staging summary”</a:t>
            </a:r>
          </a:p>
          <a:p>
            <a:r>
              <a:rPr lang="en-US" dirty="0" smtClean="0"/>
              <a:t>Capture cancer type by collecting previous text before “Staging summary” in that line</a:t>
            </a:r>
          </a:p>
          <a:p>
            <a:pPr lvl="1"/>
            <a:r>
              <a:rPr lang="en-US" dirty="0" smtClean="0"/>
              <a:t>If length of previous text is greater than some threshold, ignore this part (Do not make this “Staging summary” as a keyword)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6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group of text, we process line by line</a:t>
            </a:r>
          </a:p>
          <a:p>
            <a:r>
              <a:rPr lang="en-US" dirty="0"/>
              <a:t>C</a:t>
            </a:r>
            <a:r>
              <a:rPr lang="en-US" dirty="0" smtClean="0"/>
              <a:t>ut-off the end of text with keyword “</a:t>
            </a:r>
            <a:r>
              <a:rPr lang="en-US" dirty="0" err="1" smtClean="0"/>
              <a:t>tnm</a:t>
            </a:r>
            <a:r>
              <a:rPr lang="en-US" dirty="0" smtClean="0"/>
              <a:t>(</a:t>
            </a:r>
            <a:r>
              <a:rPr lang="en-US" dirty="0" err="1" smtClean="0"/>
              <a:t>tmn</a:t>
            </a:r>
            <a:r>
              <a:rPr lang="en-US" dirty="0" smtClean="0"/>
              <a:t>) staging”  </a:t>
            </a:r>
          </a:p>
          <a:p>
            <a:pPr lvl="1"/>
            <a:r>
              <a:rPr lang="en-US" dirty="0" smtClean="0"/>
              <a:t>If “</a:t>
            </a:r>
            <a:r>
              <a:rPr lang="en-US" dirty="0" err="1" smtClean="0"/>
              <a:t>tnm</a:t>
            </a:r>
            <a:r>
              <a:rPr lang="en-US" dirty="0" smtClean="0"/>
              <a:t> staging:” is found, cut-off at the end of that line (case 1)</a:t>
            </a:r>
          </a:p>
          <a:p>
            <a:pPr lvl="1"/>
            <a:r>
              <a:rPr lang="en-US" dirty="0" smtClean="0"/>
              <a:t>Else, process the next line that is not empty</a:t>
            </a:r>
          </a:p>
          <a:p>
            <a:pPr lvl="2"/>
            <a:r>
              <a:rPr lang="en-US" dirty="0" smtClean="0"/>
              <a:t>If “</a:t>
            </a:r>
            <a:r>
              <a:rPr lang="en-US" dirty="0" err="1" smtClean="0"/>
              <a:t>tnm</a:t>
            </a:r>
            <a:r>
              <a:rPr lang="en-US" dirty="0" smtClean="0"/>
              <a:t> staging:” is found, cut-off at the end of that line (case 2)</a:t>
            </a:r>
          </a:p>
          <a:p>
            <a:pPr lvl="2"/>
            <a:r>
              <a:rPr lang="en-US" dirty="0" smtClean="0"/>
              <a:t>Else, process the following lines until the empty line is found (case 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694" y="5418018"/>
            <a:ext cx="3640110" cy="1206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6" y="4505247"/>
            <a:ext cx="3284373" cy="584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742" y="5268958"/>
            <a:ext cx="4432948" cy="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0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of text contains several blocks of information</a:t>
            </a:r>
          </a:p>
          <a:p>
            <a:pPr lvl="1"/>
            <a:r>
              <a:rPr lang="en-US" dirty="0" smtClean="0"/>
              <a:t>Block is defined as data point and value (may contain sub-data point)</a:t>
            </a:r>
          </a:p>
          <a:p>
            <a:r>
              <a:rPr lang="en-US" dirty="0" smtClean="0"/>
              <a:t>Divide text into blocks and Process block by block </a:t>
            </a:r>
          </a:p>
          <a:p>
            <a:pPr lvl="1"/>
            <a:r>
              <a:rPr lang="en-US" dirty="0" smtClean="0"/>
              <a:t>Step 1: First check whether there is sub-data point by checking for “\t” </a:t>
            </a:r>
          </a:p>
          <a:p>
            <a:pPr lvl="1"/>
            <a:r>
              <a:rPr lang="en-US" dirty="0" smtClean="0"/>
              <a:t>Step 2: No sub-data point: simply process by taking data point and its value in one line</a:t>
            </a:r>
          </a:p>
          <a:p>
            <a:pPr lvl="1"/>
            <a:r>
              <a:rPr lang="en-US" dirty="0" smtClean="0"/>
              <a:t>With sub-data point: recursively repeat step1 and 2</a:t>
            </a:r>
          </a:p>
        </p:txBody>
      </p:sp>
    </p:spTree>
    <p:extLst>
      <p:ext uri="{BB962C8B-B14F-4D97-AF65-F5344CB8AC3E}">
        <p14:creationId xmlns:p14="http://schemas.microsoft.com/office/powerpoint/2010/main" val="36405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multiple layers of dictionaries  </a:t>
            </a:r>
          </a:p>
          <a:p>
            <a:pPr lvl="1"/>
            <a:r>
              <a:rPr lang="en-US" dirty="0" smtClean="0"/>
              <a:t>Key: note no e.g. 0,1,…,n</a:t>
            </a:r>
          </a:p>
          <a:p>
            <a:pPr lvl="1"/>
            <a:r>
              <a:rPr lang="en-US" dirty="0" smtClean="0"/>
              <a:t>Value: a dictionary with a size of (total number of cancer type)+1</a:t>
            </a:r>
          </a:p>
          <a:p>
            <a:pPr lvl="2"/>
            <a:r>
              <a:rPr lang="en-US" dirty="0" smtClean="0"/>
              <a:t>Key: Cancer type</a:t>
            </a:r>
          </a:p>
          <a:p>
            <a:pPr lvl="2"/>
            <a:r>
              <a:rPr lang="en-US" dirty="0" smtClean="0"/>
              <a:t>ValueType1: a dictionary of data points and their value </a:t>
            </a:r>
          </a:p>
          <a:p>
            <a:pPr lvl="3"/>
            <a:r>
              <a:rPr lang="en-US" dirty="0"/>
              <a:t>Key: data point</a:t>
            </a:r>
          </a:p>
          <a:p>
            <a:pPr lvl="3"/>
            <a:r>
              <a:rPr lang="en-US" dirty="0"/>
              <a:t>Value: </a:t>
            </a:r>
            <a:r>
              <a:rPr lang="en-US" dirty="0" smtClean="0"/>
              <a:t>a list of value </a:t>
            </a:r>
            <a:r>
              <a:rPr lang="en-US" dirty="0"/>
              <a:t>corresponding to its data </a:t>
            </a:r>
            <a:r>
              <a:rPr lang="en-US" dirty="0" smtClean="0"/>
              <a:t>point and the original text</a:t>
            </a:r>
          </a:p>
          <a:p>
            <a:pPr lvl="2"/>
            <a:r>
              <a:rPr lang="en-US" dirty="0" smtClean="0"/>
              <a:t>ValueType2:  </a:t>
            </a:r>
          </a:p>
          <a:p>
            <a:pPr lvl="3"/>
            <a:r>
              <a:rPr lang="en-US" dirty="0" smtClean="0"/>
              <a:t>Key: “content”</a:t>
            </a:r>
          </a:p>
          <a:p>
            <a:pPr lvl="3"/>
            <a:r>
              <a:rPr lang="en-US" dirty="0" smtClean="0"/>
              <a:t>Value: the remaining content in the note that have not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3477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77" y="1554163"/>
            <a:ext cx="4486275" cy="318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3" y="5251283"/>
            <a:ext cx="447675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40" y="3492583"/>
            <a:ext cx="4448175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403" y="1951580"/>
            <a:ext cx="6934451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256" y="4975059"/>
            <a:ext cx="4457700" cy="14382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406316" y="4735513"/>
            <a:ext cx="0" cy="42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0132" y="5462337"/>
            <a:ext cx="4873792" cy="36094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76060" y="1780424"/>
            <a:ext cx="7113793" cy="2697914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1852" y="4511842"/>
            <a:ext cx="600327" cy="9504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0132" y="5809665"/>
            <a:ext cx="4873792" cy="360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66210" y="4942013"/>
            <a:ext cx="4873792" cy="1579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353924" y="5988761"/>
            <a:ext cx="926560" cy="1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745579" y="2461669"/>
            <a:ext cx="2225842" cy="269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24331" y="3353716"/>
            <a:ext cx="4807625" cy="105243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153274" y="2820905"/>
            <a:ext cx="200526" cy="4571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confidence score is to test ou</a:t>
            </a:r>
            <a:r>
              <a:rPr lang="en-US" dirty="0" smtClean="0"/>
              <a:t>r extracted result, not for the actual data. E.g. it wont tell you how accurate the actual data is. </a:t>
            </a:r>
            <a:endParaRPr lang="en-US" dirty="0"/>
          </a:p>
          <a:p>
            <a:r>
              <a:rPr lang="en-US" dirty="0" smtClean="0"/>
              <a:t>Confidence score </a:t>
            </a:r>
            <a:r>
              <a:rPr lang="en-US" dirty="0" smtClean="0"/>
              <a:t>analysis is important because the data is not clean. Some errors are unavoidable, and we have to check. </a:t>
            </a:r>
          </a:p>
        </p:txBody>
      </p:sp>
    </p:spTree>
    <p:extLst>
      <p:ext uri="{BB962C8B-B14F-4D97-AF65-F5344CB8AC3E}">
        <p14:creationId xmlns:p14="http://schemas.microsoft.com/office/powerpoint/2010/main" val="4208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439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Extracting Data points</vt:lpstr>
      <vt:lpstr>Some results</vt:lpstr>
      <vt:lpstr>Overview</vt:lpstr>
      <vt:lpstr>Algorithm</vt:lpstr>
      <vt:lpstr>Algorithm</vt:lpstr>
      <vt:lpstr>Algorithm</vt:lpstr>
      <vt:lpstr>Result</vt:lpstr>
      <vt:lpstr>Result</vt:lpstr>
      <vt:lpstr>Confidence score</vt:lpstr>
    </vt:vector>
  </TitlesOfParts>
  <Company>Northwestern Memorial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Data points</dc:title>
  <dc:creator>Wongchaisuwat, Papis</dc:creator>
  <cp:lastModifiedBy>Liu, Liu</cp:lastModifiedBy>
  <cp:revision>40</cp:revision>
  <dcterms:created xsi:type="dcterms:W3CDTF">2015-07-28T21:07:47Z</dcterms:created>
  <dcterms:modified xsi:type="dcterms:W3CDTF">2015-08-05T18:59:58Z</dcterms:modified>
</cp:coreProperties>
</file>