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Raleway"/>
      <p:regular r:id="rId59"/>
      <p:bold r:id="rId60"/>
      <p:italic r:id="rId61"/>
      <p:boldItalic r:id="rId62"/>
    </p:embeddedFont>
    <p:embeddedFont>
      <p:font typeface="Roboto"/>
      <p:regular r:id="rId63"/>
      <p:bold r:id="rId64"/>
      <p:italic r:id="rId65"/>
      <p:boldItalic r:id="rId66"/>
    </p:embeddedFont>
    <p:embeddedFont>
      <p:font typeface="Raleway Thin"/>
      <p:bold r:id="rId67"/>
      <p:boldItalic r:id="rId68"/>
    </p:embeddedFont>
    <p:embeddedFont>
      <p:font typeface="Century Gothic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E1304A-31E1-42D6-A0E5-1085DD93C7F9}">
  <a:tblStyle styleId="{4FE1304A-31E1-42D6-A0E5-1085DD93C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03C9A4-C6E2-4E9A-A7ED-DA270FC30C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A3C2D1-9E85-489F-89AC-CBC1EE3853F7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CenturyGothic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enturyGothic-italic.fntdata"/><Relationship Id="rId70" Type="http://schemas.openxmlformats.org/officeDocument/2006/relationships/font" Target="fonts/CenturyGothic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5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-italic.fntdata"/><Relationship Id="rId24" Type="http://schemas.openxmlformats.org/officeDocument/2006/relationships/slide" Target="slides/slide19.xml"/><Relationship Id="rId68" Type="http://schemas.openxmlformats.org/officeDocument/2006/relationships/font" Target="fonts/RalewayThin-boldItalic.fntdata"/><Relationship Id="rId23" Type="http://schemas.openxmlformats.org/officeDocument/2006/relationships/slide" Target="slides/slide18.xml"/><Relationship Id="rId67" Type="http://schemas.openxmlformats.org/officeDocument/2006/relationships/font" Target="fonts/RalewayThin-bold.fntdata"/><Relationship Id="rId60" Type="http://schemas.openxmlformats.org/officeDocument/2006/relationships/font" Target="fonts/Raleway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CenturyGothic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statistics/292056/video-game-market-value-worldwide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a06676c2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a06676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2a5d2b2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2a5d2b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a06676c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a0667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aabfc5a0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aabfc5a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aabfc5a0_0_6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aabfc5a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9c78441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9c7844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aabfc5a0_0_6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aabfc5a0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aabfc5a0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aabfc5a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aabfc5a0_0_6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aabfc5a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a06676c2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a06676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Stats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https://www.statista.com/statistics/292056/video-game-market-value-worldwide/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9ab70ad1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9ab70ad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6369652d8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6369652d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6369652d8_2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6369652d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aabfc5a0_0_6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aabfc5a0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aabfc5a0_0_6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aabfc5a0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aabfc5a0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3aabfc5a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splits can lead to overfitting&gt; by increasing minisplit you reduce overfitting&gt; so to find middle point we did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Talk about cp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3aabfc5a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3aabfc5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634244027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6342440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3aabfc5a0_3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3aabfc5a0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06676c2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06676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3aabfc5a0_3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3aabfc5a0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Steam Spy Players Estimate: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Steam Spy Owners&gt; These two come after release of game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3aabfc5a0_0_7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3aabfc5a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39c784414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39c7844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3aabfc5a0_0_6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3aabfc5a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6328cf6e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6328cf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6369652d8_2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46369652d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6369652d8_2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6369652d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6369652d8_2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6369652d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46328cf6e8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46328cf6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6328cf6e8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6328cf6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34244027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342440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46369652d8_2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46369652d8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39c78441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39c7844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Popularity of game is most imp&gt; players and owners ^ = higher meta score=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It makes sense that the higher number of players and owners result in higher metascores for games, as these scores are weighted average of reviews on the games.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Scores are primarily based on overall popularity of the game… not on other external benefits or categories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3aabfc5a0_0_6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3aabfc5a0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39c784414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39c7844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3a06676c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3a06676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3a06676c2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3a06676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3a06676c2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3a06676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3a06676c2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3a06676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year is our data set from??? 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Data set (number of records, number of predictors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genre of games&gt; metacritic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Languages&gt; Size by 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Free/ vs non free games?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3a06676c2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3a06676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3aabfc5a0_3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3aabfc5a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3aabfc5a0_3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3aabfc5a0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3aabfc5a0_3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3aabfc5a0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abfc5a0_0_6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abfc5a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Got rid of varialbes that have “true” for everything because it wouldn’t influence the results&gt; Also because we kept getting an error message that there needs to be 2 or more levels for it to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9c784414_2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9c78441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aabfc5a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aabfc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267850"/>
            <a:ext cx="68661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aleway Thin"/>
              <a:buNone/>
              <a:defRPr sz="4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267850"/>
            <a:ext cx="6866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</a:rPr>
              <a:t>Predicting </a:t>
            </a:r>
            <a:r>
              <a:rPr lang="en" sz="5500">
                <a:solidFill>
                  <a:srgbClr val="FFFFFF"/>
                </a:solidFill>
              </a:rPr>
              <a:t>MetaScores</a:t>
            </a:r>
            <a:r>
              <a:rPr lang="en" sz="5500">
                <a:solidFill>
                  <a:srgbClr val="FFFFFF"/>
                </a:solidFill>
              </a:rPr>
              <a:t> </a:t>
            </a:r>
            <a:endParaRPr sz="5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</a:rPr>
              <a:t>of</a:t>
            </a:r>
            <a:r>
              <a:rPr lang="en" sz="5500">
                <a:solidFill>
                  <a:srgbClr val="FFFFFF"/>
                </a:solidFill>
              </a:rPr>
              <a:t> Video Games</a:t>
            </a:r>
            <a:endParaRPr sz="5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Ana Maharjan, Nicole Nguyen, Shaun Tan, Leo Liu, Unii Saikhanbileg</a:t>
            </a:r>
            <a:endParaRPr sz="1600"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25" y="526649"/>
            <a:ext cx="7121376" cy="410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1452425" y="10416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5110025" y="11178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2062025" y="10416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2671625" y="10416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3281225" y="11178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3890825" y="11178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4500425" y="11178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5719625" y="11178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Indie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Adventure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Strategy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RPG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6404050" y="11178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RPG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7036875" y="11178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RPG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257" name="Google Shape;2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5825" y="526650"/>
            <a:ext cx="759375" cy="9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5825" y="1498250"/>
            <a:ext cx="759375" cy="93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5828" y="2462925"/>
            <a:ext cx="759374" cy="107736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/>
        </p:nvSpPr>
        <p:spPr>
          <a:xfrm>
            <a:off x="842825" y="1041625"/>
            <a:ext cx="849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Action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5825" y="3573034"/>
            <a:ext cx="759375" cy="108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" name="Google Shape;267;p22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68" name="Google Shape;268;p22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25" y="480100"/>
            <a:ext cx="5391951" cy="41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7" name="Google Shape;277;p23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78" name="Google Shape;278;p2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0" y="496622"/>
            <a:ext cx="5417475" cy="41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ctrTitle"/>
          </p:nvPr>
        </p:nvSpPr>
        <p:spPr>
          <a:xfrm>
            <a:off x="404850" y="1991850"/>
            <a:ext cx="8334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Predictive Modeling Methods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3543275" y="1444438"/>
            <a:ext cx="2178900" cy="2141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625050" y="1444438"/>
            <a:ext cx="2178900" cy="2141700"/>
          </a:xfrm>
          <a:prstGeom prst="ellipse">
            <a:avLst/>
          </a:prstGeom>
          <a:solidFill>
            <a:srgbClr val="FFD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6340050" y="1444438"/>
            <a:ext cx="2178900" cy="21417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898488" y="1916788"/>
            <a:ext cx="16320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</a:rPr>
              <a:t>Linear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</a:rPr>
              <a:t>Regression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3787838" y="2280700"/>
            <a:ext cx="1788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</a:rPr>
              <a:t>kNN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</a:rPr>
              <a:t>Regression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6576450" y="1916788"/>
            <a:ext cx="17061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</a:rPr>
              <a:t>Regression Tree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2037200" y="3889100"/>
            <a:ext cx="675900" cy="6645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5605250" y="880275"/>
            <a:ext cx="675900" cy="6645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652250" y="499275"/>
            <a:ext cx="675900" cy="664500"/>
          </a:xfrm>
          <a:prstGeom prst="ellipse">
            <a:avLst/>
          </a:prstGeom>
          <a:solidFill>
            <a:srgbClr val="FFD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576050" y="3830750"/>
            <a:ext cx="325500" cy="320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5833850" y="3144950"/>
            <a:ext cx="325500" cy="320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2481050" y="1011350"/>
            <a:ext cx="325500" cy="320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119850" y="4287950"/>
            <a:ext cx="325500" cy="320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3268050" y="3488900"/>
            <a:ext cx="270900" cy="2694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7434050" y="554150"/>
            <a:ext cx="325500" cy="320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4273763" y="607457"/>
            <a:ext cx="242700" cy="2415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3054563" y="2131457"/>
            <a:ext cx="242700" cy="2415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6407386" y="4037376"/>
            <a:ext cx="471600" cy="469200"/>
          </a:xfrm>
          <a:prstGeom prst="ellipse">
            <a:avLst/>
          </a:prstGeom>
          <a:solidFill>
            <a:srgbClr val="FFD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8152522" y="1163777"/>
            <a:ext cx="178200" cy="1773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3731059" y="1082752"/>
            <a:ext cx="178200" cy="1773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2455525" y="3752600"/>
            <a:ext cx="4253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Set Seed:</a:t>
            </a:r>
            <a:r>
              <a:rPr b="1" lang="en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1, 212, 123, 413, 1234</a:t>
            </a:r>
            <a:endParaRPr b="1"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Training </a:t>
            </a:r>
            <a:r>
              <a:rPr b="1" lang="en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80%</a:t>
            </a: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 - Validation </a:t>
            </a:r>
            <a:r>
              <a:rPr b="1" lang="en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20%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ctrTitle"/>
          </p:nvPr>
        </p:nvSpPr>
        <p:spPr>
          <a:xfrm>
            <a:off x="6096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Linear Regression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9" name="Google Shape;3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321950" y="316200"/>
            <a:ext cx="8215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Linear Regression Steps</a:t>
            </a:r>
            <a:endParaRPr sz="3600"/>
          </a:p>
        </p:txBody>
      </p:sp>
      <p:sp>
        <p:nvSpPr>
          <p:cNvPr id="325" name="Google Shape;325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6" name="Google Shape;326;p27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327" name="Google Shape;327;p2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4449788" y="1599250"/>
            <a:ext cx="4265739" cy="747300"/>
            <a:chOff x="4530625" y="1327410"/>
            <a:chExt cx="4265739" cy="747300"/>
          </a:xfrm>
        </p:grpSpPr>
        <p:cxnSp>
          <p:nvCxnSpPr>
            <p:cNvPr id="330" name="Google Shape;330;p27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27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6376264" y="1327410"/>
              <a:ext cx="24201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Checking Significance of Categorical Variables 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5288412" y="2716014"/>
            <a:ext cx="3302029" cy="747300"/>
            <a:chOff x="5064450" y="2238819"/>
            <a:chExt cx="3302029" cy="747300"/>
          </a:xfrm>
        </p:grpSpPr>
        <p:cxnSp>
          <p:nvCxnSpPr>
            <p:cNvPr id="335" name="Google Shape;335;p27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6" name="Google Shape;336;p27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6239179" y="22388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Predict with Validation Dataset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39" name="Google Shape;339;p27"/>
          <p:cNvGrpSpPr/>
          <p:nvPr/>
        </p:nvGrpSpPr>
        <p:grpSpPr>
          <a:xfrm>
            <a:off x="409625" y="1979550"/>
            <a:ext cx="3990638" cy="747300"/>
            <a:chOff x="222188" y="1748600"/>
            <a:chExt cx="3990638" cy="747300"/>
          </a:xfrm>
        </p:grpSpPr>
        <p:cxnSp>
          <p:nvCxnSpPr>
            <p:cNvPr id="340" name="Google Shape;340;p27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1" name="Google Shape;341;p27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222188" y="1748600"/>
              <a:ext cx="26601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Create Models: Base, Forward, Backward, Stepwise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44" name="Google Shape;344;p27"/>
          <p:cNvGrpSpPr/>
          <p:nvPr/>
        </p:nvGrpSpPr>
        <p:grpSpPr>
          <a:xfrm>
            <a:off x="145489" y="3278119"/>
            <a:ext cx="3045744" cy="747300"/>
            <a:chOff x="720051" y="2507609"/>
            <a:chExt cx="3045744" cy="747300"/>
          </a:xfrm>
        </p:grpSpPr>
        <p:cxnSp>
          <p:nvCxnSpPr>
            <p:cNvPr id="345" name="Google Shape;345;p27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6" name="Google Shape;346;p27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72005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Compare Accuracies 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of Models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49" name="Google Shape;349;p27"/>
          <p:cNvGrpSpPr/>
          <p:nvPr/>
        </p:nvGrpSpPr>
        <p:grpSpPr>
          <a:xfrm>
            <a:off x="2758502" y="1308748"/>
            <a:ext cx="3626977" cy="3371357"/>
            <a:chOff x="3640743" y="1368287"/>
            <a:chExt cx="1762636" cy="2194323"/>
          </a:xfrm>
        </p:grpSpPr>
        <p:sp>
          <p:nvSpPr>
            <p:cNvPr id="350" name="Google Shape;350;p27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1" name="Google Shape;351;p27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2" name="Google Shape;352;p27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3" name="Google Shape;353;p27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4" name="Google Shape;354;p27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</p:sp>
        <p:sp>
          <p:nvSpPr>
            <p:cNvPr id="355" name="Google Shape;355;p27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56" name="Google Shape;356;p27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57" name="Google Shape;357;p27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</p:sp>
        <p:sp>
          <p:nvSpPr>
            <p:cNvPr id="358" name="Google Shape;358;p27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</p:sp>
        <p:sp>
          <p:nvSpPr>
            <p:cNvPr id="359" name="Google Shape;359;p27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</p:sp>
        <p:sp>
          <p:nvSpPr>
            <p:cNvPr id="360" name="Google Shape;360;p27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</p:sp>
        <p:sp>
          <p:nvSpPr>
            <p:cNvPr id="361" name="Google Shape;361;p27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</p:sp>
        <p:sp>
          <p:nvSpPr>
            <p:cNvPr id="362" name="Google Shape;362;p27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</p:sp>
        <p:sp>
          <p:nvSpPr>
            <p:cNvPr id="363" name="Google Shape;363;p27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</p:sp>
      </p:grpSp>
      <p:sp>
        <p:nvSpPr>
          <p:cNvPr id="364" name="Google Shape;364;p27"/>
          <p:cNvSpPr/>
          <p:nvPr/>
        </p:nvSpPr>
        <p:spPr>
          <a:xfrm>
            <a:off x="5838875" y="1685400"/>
            <a:ext cx="333300" cy="3333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3048050" y="2114975"/>
            <a:ext cx="333300" cy="3333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6105575" y="2772200"/>
            <a:ext cx="333300" cy="3333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2272800" y="3485125"/>
            <a:ext cx="333300" cy="3333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283900" y="4790025"/>
            <a:ext cx="357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Appendix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400100" y="365175"/>
            <a:ext cx="834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Measures</a:t>
            </a:r>
            <a:endParaRPr/>
          </a:p>
        </p:txBody>
      </p:sp>
      <p:sp>
        <p:nvSpPr>
          <p:cNvPr id="374" name="Google Shape;374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28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376" name="Google Shape;376;p2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78" name="Google Shape;378;p28"/>
          <p:cNvGraphicFramePr/>
          <p:nvPr/>
        </p:nvGraphicFramePr>
        <p:xfrm>
          <a:off x="928775" y="13708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2398275"/>
                <a:gridCol w="2413825"/>
                <a:gridCol w="2382750"/>
              </a:tblGrid>
              <a:tr h="73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413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Root Mean Squared Error</a:t>
                      </a:r>
                      <a:endParaRPr b="1" sz="10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MAE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Mean Absolute Error</a:t>
                      </a:r>
                      <a:endParaRPr b="1" sz="10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4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Base Model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9.957493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7.659212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Forward Selection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9.878002</a:t>
                      </a:r>
                      <a:endParaRPr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7.590239</a:t>
                      </a:r>
                      <a:endParaRPr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Backward Selection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9.972383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7.679073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4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Stepwise Selection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9.972383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7.679073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Selection Method</a:t>
            </a:r>
            <a:endParaRPr/>
          </a:p>
        </p:txBody>
      </p:sp>
      <p:sp>
        <p:nvSpPr>
          <p:cNvPr id="384" name="Google Shape;384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5" name="Google Shape;385;p29"/>
          <p:cNvGraphicFramePr/>
          <p:nvPr/>
        </p:nvGraphicFramePr>
        <p:xfrm>
          <a:off x="1247125" y="106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2370400"/>
                <a:gridCol w="976325"/>
                <a:gridCol w="2447550"/>
                <a:gridCol w="966550"/>
              </a:tblGrid>
              <a:tr h="3652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Positive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Negative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</a:tr>
              <a:tr h="30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CategoryMMO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4.821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PCReqsHaveRec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-3.057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CategorySinglePlayer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3.914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CategoryCoop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-2.001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CategoryIncludeLevelEditor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2.906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GenreIsSimulation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-1.684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GenreIsSports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2.740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GenreIsIndie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-1.614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PlatformMac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2.271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GenreIsAction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-1.419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GenreIsRPG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1.668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MacsReqsHaveRec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1.413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Package Count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1.083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PriceInitial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.0134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RequiredAge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.0103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386" name="Google Shape;386;p29"/>
          <p:cNvGrpSpPr/>
          <p:nvPr/>
        </p:nvGrpSpPr>
        <p:grpSpPr>
          <a:xfrm>
            <a:off x="8050683" y="87672"/>
            <a:ext cx="796797" cy="796884"/>
            <a:chOff x="1922075" y="1629000"/>
            <a:chExt cx="437200" cy="437200"/>
          </a:xfrm>
        </p:grpSpPr>
        <p:sp>
          <p:nvSpPr>
            <p:cNvPr id="387" name="Google Shape;387;p2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ctrTitle"/>
          </p:nvPr>
        </p:nvSpPr>
        <p:spPr>
          <a:xfrm>
            <a:off x="6096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kNN Regression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798450" y="464400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Industry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012925" y="1457950"/>
            <a:ext cx="74139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89</a:t>
            </a: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Billion USD (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2019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Forecasted Growth of 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3.6</a:t>
            </a: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%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between 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2015-2020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(Statista)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 flipH="1" rot="1012444">
            <a:off x="757837" y="1655560"/>
            <a:ext cx="210349" cy="198970"/>
            <a:chOff x="2594325" y="1627175"/>
            <a:chExt cx="440850" cy="440850"/>
          </a:xfrm>
        </p:grpSpPr>
        <p:sp>
          <p:nvSpPr>
            <p:cNvPr id="67" name="Google Shape;67;p1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3"/>
          <p:cNvGrpSpPr/>
          <p:nvPr/>
        </p:nvGrpSpPr>
        <p:grpSpPr>
          <a:xfrm flipH="1" rot="1012444">
            <a:off x="757837" y="2417560"/>
            <a:ext cx="210349" cy="198970"/>
            <a:chOff x="2594325" y="1627175"/>
            <a:chExt cx="440850" cy="440850"/>
          </a:xfrm>
        </p:grpSpPr>
        <p:sp>
          <p:nvSpPr>
            <p:cNvPr id="71" name="Google Shape;71;p1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3"/>
          <p:cNvGrpSpPr/>
          <p:nvPr/>
        </p:nvGrpSpPr>
        <p:grpSpPr>
          <a:xfrm flipH="1" rot="1012444">
            <a:off x="757837" y="3179560"/>
            <a:ext cx="210349" cy="198970"/>
            <a:chOff x="2594325" y="1627175"/>
            <a:chExt cx="440850" cy="440850"/>
          </a:xfrm>
        </p:grpSpPr>
        <p:sp>
          <p:nvSpPr>
            <p:cNvPr id="75" name="Google Shape;75;p1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/>
        </p:nvSpPr>
        <p:spPr>
          <a:xfrm>
            <a:off x="1012925" y="3066450"/>
            <a:ext cx="74139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7,672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games were released on Steam in 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2017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/>
          <p:nvPr/>
        </p:nvSpPr>
        <p:spPr>
          <a:xfrm>
            <a:off x="5121450" y="1675575"/>
            <a:ext cx="3087900" cy="2599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 txBox="1"/>
          <p:nvPr>
            <p:ph type="title"/>
          </p:nvPr>
        </p:nvSpPr>
        <p:spPr>
          <a:xfrm>
            <a:off x="1373700" y="440975"/>
            <a:ext cx="6396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NN Regression</a:t>
            </a:r>
            <a:r>
              <a:rPr lang="en"/>
              <a:t> Steps</a:t>
            </a:r>
            <a:endParaRPr/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980950" y="1872300"/>
            <a:ext cx="37008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 package “caret”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all </a:t>
            </a:r>
            <a:r>
              <a:rPr lang="en" sz="1600"/>
              <a:t>variables</a:t>
            </a:r>
            <a:r>
              <a:rPr lang="en" sz="1600"/>
              <a:t> to numeric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 10</a:t>
            </a:r>
            <a:r>
              <a:rPr lang="en" sz="1600"/>
              <a:t>-fold cross validation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Repeat </a:t>
            </a:r>
            <a:r>
              <a:rPr lang="en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" sz="1600">
                <a:solidFill>
                  <a:schemeClr val="dk2"/>
                </a:solidFill>
              </a:rPr>
              <a:t> times </a:t>
            </a:r>
            <a:endParaRPr sz="1600"/>
          </a:p>
        </p:txBody>
      </p:sp>
      <p:sp>
        <p:nvSpPr>
          <p:cNvPr id="402" name="Google Shape;402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153" y="1525653"/>
            <a:ext cx="3165197" cy="2543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04" name="Google Shape;404;p31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405" name="Google Shape;405;p3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/>
          <p:nvPr/>
        </p:nvSpPr>
        <p:spPr>
          <a:xfrm>
            <a:off x="5121450" y="1675575"/>
            <a:ext cx="3087900" cy="2599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 txBox="1"/>
          <p:nvPr>
            <p:ph type="title"/>
          </p:nvPr>
        </p:nvSpPr>
        <p:spPr>
          <a:xfrm>
            <a:off x="1373700" y="440975"/>
            <a:ext cx="6396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 Steps</a:t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980950" y="1872300"/>
            <a:ext cx="37008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 package “caret”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all variables to numeric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 10</a:t>
            </a:r>
            <a:r>
              <a:rPr lang="en" sz="1600"/>
              <a:t>-fold cross validation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Repeat </a:t>
            </a:r>
            <a:r>
              <a:rPr lang="en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" sz="1600">
                <a:solidFill>
                  <a:schemeClr val="dk2"/>
                </a:solidFill>
              </a:rPr>
              <a:t> times </a:t>
            </a:r>
            <a:endParaRPr sz="1600"/>
          </a:p>
        </p:txBody>
      </p:sp>
      <p:sp>
        <p:nvSpPr>
          <p:cNvPr id="414" name="Google Shape;414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153" y="1525653"/>
            <a:ext cx="3165197" cy="2543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16" name="Google Shape;416;p32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417" name="Google Shape;417;p32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2"/>
          <p:cNvSpPr/>
          <p:nvPr/>
        </p:nvSpPr>
        <p:spPr>
          <a:xfrm>
            <a:off x="5479500" y="2257850"/>
            <a:ext cx="2371800" cy="2478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/>
          <p:nvPr/>
        </p:nvSpPr>
        <p:spPr>
          <a:xfrm>
            <a:off x="1525800" y="2946925"/>
            <a:ext cx="2598300" cy="169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5002050" y="1162425"/>
            <a:ext cx="3330900" cy="168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 b="53637" l="0" r="0" t="0"/>
          <a:stretch/>
        </p:blipFill>
        <p:spPr>
          <a:xfrm>
            <a:off x="4849675" y="1010075"/>
            <a:ext cx="3330851" cy="16859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p33"/>
          <p:cNvSpPr/>
          <p:nvPr/>
        </p:nvSpPr>
        <p:spPr>
          <a:xfrm>
            <a:off x="4957650" y="3238825"/>
            <a:ext cx="3375300" cy="140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9" name="Google Shape;429;p33"/>
          <p:cNvGrpSpPr/>
          <p:nvPr/>
        </p:nvGrpSpPr>
        <p:grpSpPr>
          <a:xfrm>
            <a:off x="8050683" y="87672"/>
            <a:ext cx="796797" cy="796884"/>
            <a:chOff x="1922075" y="1629000"/>
            <a:chExt cx="437200" cy="437200"/>
          </a:xfrm>
        </p:grpSpPr>
        <p:sp>
          <p:nvSpPr>
            <p:cNvPr id="430" name="Google Shape;430;p3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2" name="Google Shape;4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38" y="3086425"/>
            <a:ext cx="3375317" cy="14070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3" name="Google Shape;4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400" y="2794537"/>
            <a:ext cx="2598302" cy="1686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4" name="Google Shape;434;p33"/>
          <p:cNvSpPr txBox="1"/>
          <p:nvPr/>
        </p:nvSpPr>
        <p:spPr>
          <a:xfrm>
            <a:off x="571500" y="1209650"/>
            <a:ext cx="38100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Fit training data with k-values from </a:t>
            </a:r>
            <a:r>
              <a:rPr lang="en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1-80</a:t>
            </a: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Choose k-value with best RMSE</a:t>
            </a:r>
            <a:endParaRPr sz="16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0" y="152400"/>
            <a:ext cx="9144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kNN Regression Steps</a:t>
            </a:r>
            <a:endParaRPr sz="4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6172200" y="2666925"/>
            <a:ext cx="876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4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4510375" y="1410125"/>
            <a:ext cx="3303900" cy="323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750" y="1272100"/>
            <a:ext cx="3303875" cy="3231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44" name="Google Shape;444;p34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445" name="Google Shape;445;p34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4"/>
          <p:cNvSpPr txBox="1"/>
          <p:nvPr/>
        </p:nvSpPr>
        <p:spPr>
          <a:xfrm>
            <a:off x="962075" y="1761550"/>
            <a:ext cx="29148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Predict metascore with validation dataset</a:t>
            </a:r>
            <a:endParaRPr sz="16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Compare accuracy of prediction with  validation dataset</a:t>
            </a:r>
            <a:endParaRPr sz="16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0" y="228600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kNN Regression Steps</a:t>
            </a:r>
            <a:endParaRPr sz="4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400100" y="365175"/>
            <a:ext cx="834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Measures</a:t>
            </a:r>
            <a:endParaRPr/>
          </a:p>
        </p:txBody>
      </p:sp>
      <p:sp>
        <p:nvSpPr>
          <p:cNvPr id="454" name="Google Shape;454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5" name="Google Shape;455;p35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456" name="Google Shape;456;p35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58" name="Google Shape;458;p35"/>
          <p:cNvGraphicFramePr/>
          <p:nvPr/>
        </p:nvGraphicFramePr>
        <p:xfrm>
          <a:off x="809775" y="1980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2496700"/>
                <a:gridCol w="2512900"/>
                <a:gridCol w="2480525"/>
              </a:tblGrid>
              <a:tr h="73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</a:t>
                      </a:r>
                      <a:r>
                        <a:rPr lang="en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413</a:t>
                      </a:r>
                      <a:r>
                        <a:rPr lang="en" sz="1600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)</a:t>
                      </a:r>
                      <a:endParaRPr sz="1600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Root Mean Squared Error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MAE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Mean Absolute Error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4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 Regression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9.806265</a:t>
                      </a:r>
                      <a:endParaRPr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7.862462</a:t>
                      </a:r>
                      <a:endParaRPr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/>
          <p:nvPr>
            <p:ph type="ctrTitle"/>
          </p:nvPr>
        </p:nvSpPr>
        <p:spPr>
          <a:xfrm>
            <a:off x="6096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Regression Tree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4" name="Google Shape;4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 Steps</a:t>
            </a:r>
            <a:endParaRPr/>
          </a:p>
        </p:txBody>
      </p:sp>
      <p:sp>
        <p:nvSpPr>
          <p:cNvPr id="470" name="Google Shape;470;p37"/>
          <p:cNvSpPr txBox="1"/>
          <p:nvPr>
            <p:ph idx="1" type="body"/>
          </p:nvPr>
        </p:nvSpPr>
        <p:spPr>
          <a:xfrm>
            <a:off x="798450" y="1260025"/>
            <a:ext cx="68661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Prune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Unpruned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Prune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/>
          </a:p>
        </p:txBody>
      </p:sp>
      <p:sp>
        <p:nvSpPr>
          <p:cNvPr id="471" name="Google Shape;471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25" y="1726050"/>
            <a:ext cx="6334125" cy="419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3" name="Google Shape;473;p37"/>
          <p:cNvSpPr/>
          <p:nvPr/>
        </p:nvSpPr>
        <p:spPr>
          <a:xfrm>
            <a:off x="6409850" y="1788775"/>
            <a:ext cx="1970700" cy="498900"/>
          </a:xfrm>
          <a:prstGeom prst="ellipse">
            <a:avLst/>
          </a:prstGeom>
          <a:noFill/>
          <a:ln cap="flat" cmpd="sng" w="285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>
            <a:off x="7309050" y="1260025"/>
            <a:ext cx="249600" cy="419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7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476" name="Google Shape;476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8" name="Google Shape;4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950" y="3134350"/>
            <a:ext cx="6686550" cy="1066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38"/>
          <p:cNvSpPr txBox="1"/>
          <p:nvPr>
            <p:ph type="title"/>
          </p:nvPr>
        </p:nvSpPr>
        <p:spPr>
          <a:xfrm>
            <a:off x="769600" y="482725"/>
            <a:ext cx="7731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</a:t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769600" y="1473650"/>
            <a:ext cx="2710200" cy="857400"/>
          </a:xfrm>
          <a:prstGeom prst="homePlate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3191275" y="1473650"/>
            <a:ext cx="2775900" cy="8574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5672596" y="1473650"/>
            <a:ext cx="2828400" cy="857400"/>
          </a:xfrm>
          <a:prstGeom prst="chevron">
            <a:avLst>
              <a:gd fmla="val 50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8"/>
          <p:cNvSpPr txBox="1"/>
          <p:nvPr/>
        </p:nvSpPr>
        <p:spPr>
          <a:xfrm>
            <a:off x="1247975" y="1652725"/>
            <a:ext cx="18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Automatic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3914975" y="1652725"/>
            <a:ext cx="18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Un-pruned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6318750" y="1652725"/>
            <a:ext cx="18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Self-pruned</a:t>
            </a:r>
            <a:endParaRPr sz="2000">
              <a:solidFill>
                <a:srgbClr val="434343"/>
              </a:solidFill>
            </a:endParaRPr>
          </a:p>
        </p:txBody>
      </p:sp>
      <p:grpSp>
        <p:nvGrpSpPr>
          <p:cNvPr id="491" name="Google Shape;491;p38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492" name="Google Shape;492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4" name="Google Shape;4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0" y="2464575"/>
            <a:ext cx="2605452" cy="180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226" y="2406168"/>
            <a:ext cx="2828400" cy="196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476" y="2464575"/>
            <a:ext cx="2818920" cy="195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371527" y="589625"/>
            <a:ext cx="8391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Measures</a:t>
            </a:r>
            <a:endParaRPr/>
          </a:p>
        </p:txBody>
      </p:sp>
      <p:sp>
        <p:nvSpPr>
          <p:cNvPr id="502" name="Google Shape;502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3" name="Google Shape;503;p39"/>
          <p:cNvGraphicFramePr/>
          <p:nvPr/>
        </p:nvGraphicFramePr>
        <p:xfrm>
          <a:off x="1157375" y="1675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2241100"/>
                <a:gridCol w="2255625"/>
                <a:gridCol w="2226575"/>
              </a:tblGrid>
              <a:tr h="7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Root Mean Squared Error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MAE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Mean Absolute Error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Automatic Pruning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9.482993</a:t>
                      </a:r>
                      <a:endParaRPr sz="1600">
                        <a:solidFill>
                          <a:srgbClr val="434343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7.501056</a:t>
                      </a:r>
                      <a:endParaRPr sz="1600">
                        <a:solidFill>
                          <a:srgbClr val="434343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Unpruned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14.19547</a:t>
                      </a:r>
                      <a:endParaRPr b="1" sz="16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10.75955</a:t>
                      </a:r>
                      <a:endParaRPr b="1" sz="16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Manual Pruning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9.797779</a:t>
                      </a:r>
                      <a:endParaRPr sz="16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7.601913</a:t>
                      </a:r>
                      <a:endParaRPr b="1" sz="16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504" name="Google Shape;504;p39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505" name="Google Shape;50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9"/>
          <p:cNvSpPr txBox="1"/>
          <p:nvPr/>
        </p:nvSpPr>
        <p:spPr>
          <a:xfrm>
            <a:off x="2438475" y="4192475"/>
            <a:ext cx="3455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Using a minsplit=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, minbucket=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39"/>
          <p:cNvSpPr/>
          <p:nvPr/>
        </p:nvSpPr>
        <p:spPr>
          <a:xfrm rot="-2271820">
            <a:off x="2241091" y="3975259"/>
            <a:ext cx="266380" cy="325792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Split/ Min Bucket</a:t>
            </a:r>
            <a:endParaRPr/>
          </a:p>
        </p:txBody>
      </p:sp>
      <p:sp>
        <p:nvSpPr>
          <p:cNvPr id="514" name="Google Shape;514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5" name="Google Shape;515;p40"/>
          <p:cNvPicPr preferRelativeResize="0"/>
          <p:nvPr/>
        </p:nvPicPr>
        <p:blipFill rotWithShape="1">
          <a:blip r:embed="rId3">
            <a:alphaModFix/>
          </a:blip>
          <a:srcRect b="0" l="1029" r="0" t="0"/>
          <a:stretch/>
        </p:blipFill>
        <p:spPr>
          <a:xfrm>
            <a:off x="2443750" y="2242250"/>
            <a:ext cx="6168675" cy="6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0"/>
          <p:cNvPicPr preferRelativeResize="0"/>
          <p:nvPr/>
        </p:nvPicPr>
        <p:blipFill rotWithShape="1">
          <a:blip r:embed="rId4">
            <a:alphaModFix/>
          </a:blip>
          <a:srcRect b="0" l="1029" r="0" t="0"/>
          <a:stretch/>
        </p:blipFill>
        <p:spPr>
          <a:xfrm>
            <a:off x="2443750" y="3027375"/>
            <a:ext cx="6188499" cy="6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0"/>
          <p:cNvSpPr txBox="1"/>
          <p:nvPr/>
        </p:nvSpPr>
        <p:spPr>
          <a:xfrm>
            <a:off x="830975" y="2339375"/>
            <a:ext cx="1757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split= 20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bucket= 10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830975" y="3101375"/>
            <a:ext cx="1909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split= 100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bucket= 50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9" name="Google Shape;519;p40"/>
          <p:cNvPicPr preferRelativeResize="0"/>
          <p:nvPr/>
        </p:nvPicPr>
        <p:blipFill rotWithShape="1">
          <a:blip r:embed="rId5">
            <a:alphaModFix/>
          </a:blip>
          <a:srcRect b="0" l="0" r="11126" t="0"/>
          <a:stretch/>
        </p:blipFill>
        <p:spPr>
          <a:xfrm>
            <a:off x="2379450" y="3945700"/>
            <a:ext cx="5986825" cy="6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0"/>
          <p:cNvSpPr txBox="1"/>
          <p:nvPr/>
        </p:nvSpPr>
        <p:spPr>
          <a:xfrm>
            <a:off x="830975" y="3942125"/>
            <a:ext cx="1757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split= 200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bucket= 100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898283" y="240072"/>
            <a:ext cx="796797" cy="796884"/>
            <a:chOff x="1922075" y="1629000"/>
            <a:chExt cx="437200" cy="437200"/>
          </a:xfrm>
        </p:grpSpPr>
        <p:sp>
          <p:nvSpPr>
            <p:cNvPr id="522" name="Google Shape;522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40"/>
          <p:cNvGrpSpPr/>
          <p:nvPr/>
        </p:nvGrpSpPr>
        <p:grpSpPr>
          <a:xfrm flipH="1" rot="1012444">
            <a:off x="621400" y="2425285"/>
            <a:ext cx="210349" cy="198970"/>
            <a:chOff x="2594325" y="1627175"/>
            <a:chExt cx="440850" cy="440850"/>
          </a:xfrm>
        </p:grpSpPr>
        <p:sp>
          <p:nvSpPr>
            <p:cNvPr id="525" name="Google Shape;525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 flipH="1" rot="1012444">
            <a:off x="621400" y="3187285"/>
            <a:ext cx="210349" cy="198970"/>
            <a:chOff x="2594325" y="1627175"/>
            <a:chExt cx="440850" cy="440850"/>
          </a:xfrm>
        </p:grpSpPr>
        <p:sp>
          <p:nvSpPr>
            <p:cNvPr id="529" name="Google Shape;529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 flipH="1" rot="1012444">
            <a:off x="621400" y="4052185"/>
            <a:ext cx="210349" cy="198970"/>
            <a:chOff x="2594325" y="1627175"/>
            <a:chExt cx="440850" cy="440850"/>
          </a:xfrm>
        </p:grpSpPr>
        <p:sp>
          <p:nvSpPr>
            <p:cNvPr id="533" name="Google Shape;533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40"/>
          <p:cNvSpPr/>
          <p:nvPr/>
        </p:nvSpPr>
        <p:spPr>
          <a:xfrm>
            <a:off x="4399375" y="2067625"/>
            <a:ext cx="1030500" cy="2633100"/>
          </a:xfrm>
          <a:prstGeom prst="rect">
            <a:avLst/>
          </a:prstGeom>
          <a:noFill/>
          <a:ln cap="flat" cmpd="sng" w="28575">
            <a:solidFill>
              <a:srgbClr val="FFD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 rot="6958877">
            <a:off x="3597726" y="4320108"/>
            <a:ext cx="1553835" cy="196291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40"/>
          <p:cNvPicPr preferRelativeResize="0"/>
          <p:nvPr/>
        </p:nvPicPr>
        <p:blipFill rotWithShape="1">
          <a:blip r:embed="rId6">
            <a:alphaModFix/>
          </a:blip>
          <a:srcRect b="0" l="1107" r="0" t="0"/>
          <a:stretch/>
        </p:blipFill>
        <p:spPr>
          <a:xfrm>
            <a:off x="2443750" y="1346625"/>
            <a:ext cx="6078750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0"/>
          <p:cNvSpPr txBox="1"/>
          <p:nvPr/>
        </p:nvSpPr>
        <p:spPr>
          <a:xfrm>
            <a:off x="830975" y="1272575"/>
            <a:ext cx="1757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split= 2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 bucket=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40" name="Google Shape;540;p40"/>
          <p:cNvGrpSpPr/>
          <p:nvPr/>
        </p:nvGrpSpPr>
        <p:grpSpPr>
          <a:xfrm flipH="1" rot="1012444">
            <a:off x="621400" y="1358485"/>
            <a:ext cx="210349" cy="198970"/>
            <a:chOff x="2594325" y="1627175"/>
            <a:chExt cx="440850" cy="440850"/>
          </a:xfrm>
        </p:grpSpPr>
        <p:sp>
          <p:nvSpPr>
            <p:cNvPr id="541" name="Google Shape;541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40"/>
          <p:cNvSpPr/>
          <p:nvPr/>
        </p:nvSpPr>
        <p:spPr>
          <a:xfrm>
            <a:off x="4334575" y="1257363"/>
            <a:ext cx="1160100" cy="731700"/>
          </a:xfrm>
          <a:prstGeom prst="rect">
            <a:avLst/>
          </a:prstGeom>
          <a:noFill/>
          <a:ln cap="flat" cmpd="sng" w="28575">
            <a:solidFill>
              <a:srgbClr val="FFD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0"/>
          <p:cNvSpPr/>
          <p:nvPr/>
        </p:nvSpPr>
        <p:spPr>
          <a:xfrm rot="-2450898">
            <a:off x="5169931" y="1129671"/>
            <a:ext cx="694433" cy="196313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98450" y="5175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Metacritic</a:t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3373525" y="1620400"/>
            <a:ext cx="4911300" cy="1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Aggregate of world’s most respected critics who assign scores to their reviews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Apply a weighted average to summarize the range of their opinions.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Range of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1 - 100</a:t>
            </a:r>
            <a:endParaRPr b="1" sz="2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 flipH="1" rot="1012444">
            <a:off x="3120037" y="1731760"/>
            <a:ext cx="210349" cy="198970"/>
            <a:chOff x="2594325" y="1627175"/>
            <a:chExt cx="440850" cy="440850"/>
          </a:xfrm>
        </p:grpSpPr>
        <p:sp>
          <p:nvSpPr>
            <p:cNvPr id="88" name="Google Shape;88;p1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 flipH="1" rot="1012444">
            <a:off x="3120037" y="2462585"/>
            <a:ext cx="210349" cy="198970"/>
            <a:chOff x="2594325" y="1627175"/>
            <a:chExt cx="440850" cy="440850"/>
          </a:xfrm>
        </p:grpSpPr>
        <p:sp>
          <p:nvSpPr>
            <p:cNvPr id="92" name="Google Shape;92;p1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4"/>
          <p:cNvGrpSpPr/>
          <p:nvPr/>
        </p:nvGrpSpPr>
        <p:grpSpPr>
          <a:xfrm flipH="1" rot="1012444">
            <a:off x="3120037" y="3324135"/>
            <a:ext cx="210349" cy="198970"/>
            <a:chOff x="2594325" y="1627175"/>
            <a:chExt cx="440850" cy="440850"/>
          </a:xfrm>
        </p:grpSpPr>
        <p:sp>
          <p:nvSpPr>
            <p:cNvPr id="96" name="Google Shape;96;p1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75" y="302075"/>
            <a:ext cx="1092175" cy="10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595" y="2532753"/>
            <a:ext cx="1781775" cy="17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41"/>
          <p:cNvSpPr txBox="1"/>
          <p:nvPr>
            <p:ph type="title"/>
          </p:nvPr>
        </p:nvSpPr>
        <p:spPr>
          <a:xfrm>
            <a:off x="769600" y="482725"/>
            <a:ext cx="7731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Pruned Regression Tree</a:t>
            </a:r>
            <a:endParaRPr/>
          </a:p>
        </p:txBody>
      </p:sp>
      <p:grpSp>
        <p:nvGrpSpPr>
          <p:cNvPr id="552" name="Google Shape;552;p41"/>
          <p:cNvGrpSpPr/>
          <p:nvPr/>
        </p:nvGrpSpPr>
        <p:grpSpPr>
          <a:xfrm>
            <a:off x="8126883" y="240072"/>
            <a:ext cx="796797" cy="796884"/>
            <a:chOff x="1922075" y="1629000"/>
            <a:chExt cx="437200" cy="437200"/>
          </a:xfrm>
        </p:grpSpPr>
        <p:sp>
          <p:nvSpPr>
            <p:cNvPr id="553" name="Google Shape;553;p4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1"/>
          <p:cNvSpPr txBox="1"/>
          <p:nvPr/>
        </p:nvSpPr>
        <p:spPr>
          <a:xfrm>
            <a:off x="697975" y="1539525"/>
            <a:ext cx="29256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Most Important Variables: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SteamSpyPlayersEstimate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SteamSpyOwners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PackageCount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AchievementCount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PCReqsHaveRec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PlatformMac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GenreIsAction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3977275" y="1444150"/>
            <a:ext cx="4676100" cy="323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875" y="1286375"/>
            <a:ext cx="4676025" cy="324204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</a:t>
            </a:r>
            <a:endParaRPr/>
          </a:p>
        </p:txBody>
      </p:sp>
      <p:sp>
        <p:nvSpPr>
          <p:cNvPr id="563" name="Google Shape;563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4" name="Google Shape;564;p42"/>
          <p:cNvGraphicFramePr/>
          <p:nvPr/>
        </p:nvGraphicFramePr>
        <p:xfrm>
          <a:off x="643025" y="1917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1970975"/>
                <a:gridCol w="1983750"/>
                <a:gridCol w="1958200"/>
                <a:gridCol w="1958200"/>
              </a:tblGrid>
              <a:tr h="7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et.seed(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413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)</a:t>
                      </a:r>
                      <a:endParaRPr sz="16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Forward Selection Linear Regression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 Regression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Manual Regression Tree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9.878002</a:t>
                      </a:r>
                      <a:endParaRPr b="1" sz="16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9.806265</a:t>
                      </a:r>
                      <a:endParaRPr sz="1600">
                        <a:solidFill>
                          <a:srgbClr val="434343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9.474227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565" name="Google Shape;565;p4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66" name="Google Shape;566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type="title"/>
          </p:nvPr>
        </p:nvSpPr>
        <p:spPr>
          <a:xfrm>
            <a:off x="798450" y="14700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 of Choice: </a:t>
            </a:r>
            <a:endParaRPr sz="2400"/>
          </a:p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7889925" y="298074"/>
            <a:ext cx="966282" cy="92274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 txBox="1"/>
          <p:nvPr>
            <p:ph type="title"/>
          </p:nvPr>
        </p:nvSpPr>
        <p:spPr>
          <a:xfrm>
            <a:off x="429000" y="2015125"/>
            <a:ext cx="82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B600"/>
                </a:solidFill>
              </a:rPr>
              <a:t>Manual </a:t>
            </a:r>
            <a:r>
              <a:rPr lang="en" sz="5500">
                <a:solidFill>
                  <a:srgbClr val="FFB600"/>
                </a:solidFill>
              </a:rPr>
              <a:t>Regression Tree</a:t>
            </a:r>
            <a:endParaRPr sz="5500">
              <a:solidFill>
                <a:srgbClr val="FFB6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1824000" y="3810000"/>
            <a:ext cx="5496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With Minbucket= </a:t>
            </a:r>
            <a:r>
              <a:rPr lang="en" sz="2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</a:t>
            </a:r>
            <a:r>
              <a:rPr lang="en" sz="20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, Minsplit= </a:t>
            </a:r>
            <a:r>
              <a:rPr lang="en" sz="2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</a:t>
            </a:r>
            <a:endParaRPr sz="2000">
              <a:solidFill>
                <a:srgbClr val="FFB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type="ctrTitle"/>
          </p:nvPr>
        </p:nvSpPr>
        <p:spPr>
          <a:xfrm>
            <a:off x="663225" y="1459775"/>
            <a:ext cx="79368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Further Torturing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of the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2" name="Google Shape;5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/>
          <p:nvPr>
            <p:ph type="title"/>
          </p:nvPr>
        </p:nvSpPr>
        <p:spPr>
          <a:xfrm>
            <a:off x="1138950" y="396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588" name="Google Shape;588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9" name="Google Shape;589;p45"/>
          <p:cNvPicPr preferRelativeResize="0"/>
          <p:nvPr/>
        </p:nvPicPr>
        <p:blipFill rotWithShape="1">
          <a:blip r:embed="rId3">
            <a:alphaModFix/>
          </a:blip>
          <a:srcRect b="5120" l="0" r="1545" t="-5120"/>
          <a:stretch/>
        </p:blipFill>
        <p:spPr>
          <a:xfrm>
            <a:off x="649100" y="2478700"/>
            <a:ext cx="3978475" cy="21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225" y="1979200"/>
            <a:ext cx="3564415" cy="22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5"/>
          <p:cNvSpPr txBox="1"/>
          <p:nvPr/>
        </p:nvSpPr>
        <p:spPr>
          <a:xfrm>
            <a:off x="5242975" y="4210500"/>
            <a:ext cx="397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https://www.metacritic.com/about-metascores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2" name="Google Shape;59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00" y="1624275"/>
            <a:ext cx="4294524" cy="94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45"/>
          <p:cNvGrpSpPr/>
          <p:nvPr/>
        </p:nvGrpSpPr>
        <p:grpSpPr>
          <a:xfrm>
            <a:off x="8039888" y="292404"/>
            <a:ext cx="789616" cy="841424"/>
            <a:chOff x="5970800" y="1619250"/>
            <a:chExt cx="428650" cy="456725"/>
          </a:xfrm>
        </p:grpSpPr>
        <p:sp>
          <p:nvSpPr>
            <p:cNvPr id="594" name="Google Shape;594;p45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45"/>
          <p:cNvSpPr txBox="1"/>
          <p:nvPr/>
        </p:nvSpPr>
        <p:spPr>
          <a:xfrm>
            <a:off x="3829075" y="1133825"/>
            <a:ext cx="1551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Threshold =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73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5242975" y="2218147"/>
            <a:ext cx="3394800" cy="85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5"/>
          <p:cNvSpPr/>
          <p:nvPr/>
        </p:nvSpPr>
        <p:spPr>
          <a:xfrm>
            <a:off x="5242975" y="3018076"/>
            <a:ext cx="3394800" cy="110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/>
          <p:nvPr/>
        </p:nvSpPr>
        <p:spPr>
          <a:xfrm>
            <a:off x="2228600" y="2061075"/>
            <a:ext cx="5213400" cy="1724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6"/>
          <p:cNvSpPr txBox="1"/>
          <p:nvPr>
            <p:ph type="title"/>
          </p:nvPr>
        </p:nvSpPr>
        <p:spPr>
          <a:xfrm>
            <a:off x="909400" y="4407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kNN Classification</a:t>
            </a:r>
            <a:endParaRPr sz="4500"/>
          </a:p>
        </p:txBody>
      </p:sp>
      <p:sp>
        <p:nvSpPr>
          <p:cNvPr id="608" name="Google Shape;608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9" name="Google Shape;609;p46"/>
          <p:cNvGrpSpPr/>
          <p:nvPr/>
        </p:nvGrpSpPr>
        <p:grpSpPr>
          <a:xfrm>
            <a:off x="8039888" y="292404"/>
            <a:ext cx="789616" cy="841424"/>
            <a:chOff x="5970800" y="1619250"/>
            <a:chExt cx="428650" cy="456725"/>
          </a:xfrm>
        </p:grpSpPr>
        <p:sp>
          <p:nvSpPr>
            <p:cNvPr id="610" name="Google Shape;610;p4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5" name="Google Shape;6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00" y="1908675"/>
            <a:ext cx="5213501" cy="1724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/>
          <p:nvPr>
            <p:ph type="title"/>
          </p:nvPr>
        </p:nvSpPr>
        <p:spPr>
          <a:xfrm>
            <a:off x="798450" y="703100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621" name="Google Shape;621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22" name="Google Shape;622;p47"/>
          <p:cNvGraphicFramePr/>
          <p:nvPr/>
        </p:nvGraphicFramePr>
        <p:xfrm>
          <a:off x="779525" y="21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469175"/>
                <a:gridCol w="1253875"/>
                <a:gridCol w="1361525"/>
              </a:tblGrid>
              <a:tr h="5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set.seed(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12345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)</a:t>
                      </a:r>
                      <a:endParaRPr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Prediction</a:t>
                      </a:r>
                      <a:endParaRPr b="1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600"/>
                    </a:solidFill>
                  </a:tcPr>
                </a:tc>
                <a:tc hMerge="1"/>
              </a:tr>
              <a:tr h="5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Observed</a:t>
                      </a:r>
                      <a:endParaRPr b="1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102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124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74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145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623" name="Google Shape;623;p47"/>
          <p:cNvGrpSpPr/>
          <p:nvPr/>
        </p:nvGrpSpPr>
        <p:grpSpPr>
          <a:xfrm>
            <a:off x="8039888" y="292404"/>
            <a:ext cx="789616" cy="841424"/>
            <a:chOff x="5970800" y="1619250"/>
            <a:chExt cx="428650" cy="456725"/>
          </a:xfrm>
        </p:grpSpPr>
        <p:sp>
          <p:nvSpPr>
            <p:cNvPr id="624" name="Google Shape;624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29" name="Google Shape;629;p47"/>
          <p:cNvGraphicFramePr/>
          <p:nvPr/>
        </p:nvGraphicFramePr>
        <p:xfrm>
          <a:off x="5439188" y="214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439650"/>
                <a:gridCol w="1449175"/>
              </a:tblGrid>
              <a:tr h="5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</a:t>
                      </a:r>
                      <a:endParaRPr b="1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 Rate</a:t>
                      </a:r>
                      <a:endParaRPr b="1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0.5550562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Sensitivity</a:t>
                      </a:r>
                      <a:endParaRPr b="1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0.6621005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Specificity</a:t>
                      </a:r>
                      <a:endParaRPr b="1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0.4513274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AUC</a:t>
                      </a:r>
                      <a:endParaRPr b="1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0.5567139</a:t>
                      </a:r>
                      <a:endParaRPr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8"/>
          <p:cNvSpPr txBox="1"/>
          <p:nvPr>
            <p:ph type="title"/>
          </p:nvPr>
        </p:nvSpPr>
        <p:spPr>
          <a:xfrm>
            <a:off x="909400" y="904150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Logistic </a:t>
            </a:r>
            <a:r>
              <a:rPr lang="en" sz="4500"/>
              <a:t>Classification</a:t>
            </a:r>
            <a:endParaRPr sz="4500"/>
          </a:p>
        </p:txBody>
      </p:sp>
      <p:sp>
        <p:nvSpPr>
          <p:cNvPr id="635" name="Google Shape;635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48"/>
          <p:cNvSpPr txBox="1"/>
          <p:nvPr/>
        </p:nvSpPr>
        <p:spPr>
          <a:xfrm>
            <a:off x="1151300" y="2684525"/>
            <a:ext cx="7214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meta_logistic = glm(categories ~ ., training_class, family="binomial")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backward = step(meta_logistic,direction="backward")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forward = step(category_null,scope=list(upper=meta_logistic),direction="forward")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both = step(meta_logistic,direction="both")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37" name="Google Shape;637;p48"/>
          <p:cNvGrpSpPr/>
          <p:nvPr/>
        </p:nvGrpSpPr>
        <p:grpSpPr>
          <a:xfrm>
            <a:off x="8039888" y="292404"/>
            <a:ext cx="789616" cy="841424"/>
            <a:chOff x="5970800" y="1619250"/>
            <a:chExt cx="428650" cy="456725"/>
          </a:xfrm>
        </p:grpSpPr>
        <p:sp>
          <p:nvSpPr>
            <p:cNvPr id="638" name="Google Shape;638;p4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"/>
          <p:cNvSpPr txBox="1"/>
          <p:nvPr>
            <p:ph type="title"/>
          </p:nvPr>
        </p:nvSpPr>
        <p:spPr>
          <a:xfrm>
            <a:off x="798450" y="669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648" name="Google Shape;648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49" name="Google Shape;649;p49"/>
          <p:cNvGraphicFramePr/>
          <p:nvPr/>
        </p:nvGraphicFramePr>
        <p:xfrm>
          <a:off x="494150" y="206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904575"/>
                <a:gridCol w="719025"/>
                <a:gridCol w="686200"/>
              </a:tblGrid>
              <a:tr h="5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Set.seed</a:t>
                      </a:r>
                      <a:endParaRPr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(12345)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Prediction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600"/>
                    </a:solidFill>
                  </a:tcPr>
                </a:tc>
                <a:tc hMerge="1"/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Observed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4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121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105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76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143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650" name="Google Shape;650;p49"/>
          <p:cNvGrpSpPr/>
          <p:nvPr/>
        </p:nvGrpSpPr>
        <p:grpSpPr>
          <a:xfrm>
            <a:off x="8039888" y="292404"/>
            <a:ext cx="789616" cy="841424"/>
            <a:chOff x="5970800" y="1619250"/>
            <a:chExt cx="428650" cy="456725"/>
          </a:xfrm>
        </p:grpSpPr>
        <p:sp>
          <p:nvSpPr>
            <p:cNvPr id="651" name="Google Shape;651;p4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56" name="Google Shape;656;p49"/>
          <p:cNvGraphicFramePr/>
          <p:nvPr/>
        </p:nvGraphicFramePr>
        <p:xfrm>
          <a:off x="2945438" y="185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261500"/>
                <a:gridCol w="960875"/>
                <a:gridCol w="1074550"/>
                <a:gridCol w="1188250"/>
                <a:gridCol w="1173775"/>
              </a:tblGrid>
              <a:tr h="5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Base Logistic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Forward Logistic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Backward Logistic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Both 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Logistic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 Rate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0.5932584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0.5730337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0.5955056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0.5955056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Sensitivity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0.652968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0.6118721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0.6347032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0.6347032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Specificity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0.5353982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0.5353982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0.5575221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0.5575221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AUC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0.5941831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0.5736352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0.5961127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0.5961127</a:t>
                      </a:r>
                      <a:endParaRPr sz="12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2" name="Google Shape;662;p50"/>
          <p:cNvGrpSpPr/>
          <p:nvPr/>
        </p:nvGrpSpPr>
        <p:grpSpPr>
          <a:xfrm>
            <a:off x="8039888" y="292404"/>
            <a:ext cx="789616" cy="841424"/>
            <a:chOff x="5970800" y="1619250"/>
            <a:chExt cx="428650" cy="456725"/>
          </a:xfrm>
        </p:grpSpPr>
        <p:sp>
          <p:nvSpPr>
            <p:cNvPr id="663" name="Google Shape;663;p5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68" name="Google Shape;668;p50"/>
          <p:cNvGraphicFramePr/>
          <p:nvPr/>
        </p:nvGraphicFramePr>
        <p:xfrm>
          <a:off x="929675" y="599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2459150"/>
                <a:gridCol w="1012875"/>
                <a:gridCol w="2539200"/>
                <a:gridCol w="1002750"/>
              </a:tblGrid>
              <a:tr h="427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Positive</a:t>
                      </a:r>
                      <a:endParaRPr b="1"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Negative</a:t>
                      </a:r>
                      <a:endParaRPr b="1"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</a:tr>
              <a:tr h="3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CategoryMultiplayer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2.103e-01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SteamSpyOwners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-3.293e-07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CategoryInAppPurchase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1.072e+00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PCReqsHaveRec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-2.832e-01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GenreIsRPG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2.373e-01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MovieCount 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-5.644e-02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PriceInitial  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1.692e-02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GenreIsSimulation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-4.401e-01   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SteamSpyPlayersEstimate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1.903e-06 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CategoryCoop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-4.707e-01  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MacReqsHaveMin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4.396e-01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AchievementCount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-3.202e-03 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CategoryIncludeLevelEditor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4.382e-01  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GenreIsIndie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-2.156e-01 </a:t>
                      </a: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PackageCount  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1.835e-01 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GenreIsFreeToPlay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-8.974e-01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CategorySinglePlayer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5.892e-01 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CategoryMMO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9.927e-01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010400" y="4390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Agenda</a:t>
            </a:r>
            <a:endParaRPr sz="44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5"/>
          <p:cNvGrpSpPr/>
          <p:nvPr/>
        </p:nvGrpSpPr>
        <p:grpSpPr>
          <a:xfrm flipH="1" rot="1012444">
            <a:off x="1367450" y="1604442"/>
            <a:ext cx="210349" cy="198970"/>
            <a:chOff x="2594325" y="1627175"/>
            <a:chExt cx="440850" cy="440850"/>
          </a:xfrm>
        </p:grpSpPr>
        <p:sp>
          <p:nvSpPr>
            <p:cNvPr id="109" name="Google Shape;109;p1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5"/>
          <p:cNvGrpSpPr/>
          <p:nvPr/>
        </p:nvGrpSpPr>
        <p:grpSpPr>
          <a:xfrm flipH="1" rot="958883">
            <a:off x="1361729" y="2082408"/>
            <a:ext cx="221766" cy="199488"/>
            <a:chOff x="2594325" y="1627175"/>
            <a:chExt cx="440850" cy="440850"/>
          </a:xfrm>
        </p:grpSpPr>
        <p:sp>
          <p:nvSpPr>
            <p:cNvPr id="113" name="Google Shape;113;p1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 flipH="1" rot="958883">
            <a:off x="1361729" y="2560633"/>
            <a:ext cx="221766" cy="199488"/>
            <a:chOff x="2594325" y="1627175"/>
            <a:chExt cx="440850" cy="440850"/>
          </a:xfrm>
        </p:grpSpPr>
        <p:sp>
          <p:nvSpPr>
            <p:cNvPr id="117" name="Google Shape;117;p1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5"/>
          <p:cNvGrpSpPr/>
          <p:nvPr/>
        </p:nvGrpSpPr>
        <p:grpSpPr>
          <a:xfrm flipH="1" rot="958883">
            <a:off x="1361729" y="3038858"/>
            <a:ext cx="221766" cy="199488"/>
            <a:chOff x="2594325" y="1627175"/>
            <a:chExt cx="440850" cy="440850"/>
          </a:xfrm>
        </p:grpSpPr>
        <p:sp>
          <p:nvSpPr>
            <p:cNvPr id="121" name="Google Shape;121;p1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 flipH="1" rot="958883">
            <a:off x="1361738" y="3517083"/>
            <a:ext cx="221766" cy="199488"/>
            <a:chOff x="2594325" y="1627175"/>
            <a:chExt cx="440850" cy="440850"/>
          </a:xfrm>
        </p:grpSpPr>
        <p:sp>
          <p:nvSpPr>
            <p:cNvPr id="125" name="Google Shape;125;p1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5"/>
          <p:cNvSpPr txBox="1"/>
          <p:nvPr/>
        </p:nvSpPr>
        <p:spPr>
          <a:xfrm>
            <a:off x="1665700" y="925650"/>
            <a:ext cx="37446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Overview of Dataset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Data Pre-Processing Steps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Predictive Modeling Methods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Further Exploration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1"/>
          <p:cNvSpPr txBox="1"/>
          <p:nvPr>
            <p:ph type="title"/>
          </p:nvPr>
        </p:nvSpPr>
        <p:spPr>
          <a:xfrm>
            <a:off x="750238" y="11247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</a:t>
            </a:r>
            <a:endParaRPr/>
          </a:p>
        </p:txBody>
      </p:sp>
      <p:sp>
        <p:nvSpPr>
          <p:cNvPr id="674" name="Google Shape;674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75" name="Google Shape;675;p51"/>
          <p:cNvGraphicFramePr/>
          <p:nvPr/>
        </p:nvGraphicFramePr>
        <p:xfrm>
          <a:off x="979338" y="2391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2373225"/>
                <a:gridCol w="2357825"/>
                <a:gridCol w="2357825"/>
              </a:tblGrid>
              <a:tr h="7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12345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)</a:t>
                      </a:r>
                      <a:endParaRPr sz="16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 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Classification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Logistic Classification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 Rate</a:t>
                      </a:r>
                      <a:endParaRPr b="1" sz="16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55.5%</a:t>
                      </a:r>
                      <a:endParaRPr sz="1600">
                        <a:solidFill>
                          <a:srgbClr val="434343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60.0%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676" name="Google Shape;676;p5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77" name="Google Shape;677;p5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2"/>
          <p:cNvSpPr txBox="1"/>
          <p:nvPr>
            <p:ph type="title"/>
          </p:nvPr>
        </p:nvSpPr>
        <p:spPr>
          <a:xfrm>
            <a:off x="798450" y="288975"/>
            <a:ext cx="754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684" name="Google Shape;684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52"/>
          <p:cNvSpPr txBox="1"/>
          <p:nvPr/>
        </p:nvSpPr>
        <p:spPr>
          <a:xfrm>
            <a:off x="1066750" y="1146375"/>
            <a:ext cx="72789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Overall popularity (# of players, owners) →</a:t>
            </a:r>
            <a:r>
              <a:rPr b="1"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higher scores</a:t>
            </a:r>
            <a:endParaRPr b="1"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*****</a:t>
            </a: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Marketing/Brand Image is </a:t>
            </a:r>
            <a:r>
              <a:rPr b="1"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very </a:t>
            </a: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important for a high Metascore*****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There are still additional variables that can help the score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Packages, Achievements, PC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Spec Requirements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Platform is Mac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	Genre: Action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86" name="Google Shape;686;p52"/>
          <p:cNvGrpSpPr/>
          <p:nvPr/>
        </p:nvGrpSpPr>
        <p:grpSpPr>
          <a:xfrm flipH="1" rot="1012444">
            <a:off x="894350" y="3183710"/>
            <a:ext cx="210349" cy="198970"/>
            <a:chOff x="2594325" y="1627175"/>
            <a:chExt cx="440850" cy="440850"/>
          </a:xfrm>
        </p:grpSpPr>
        <p:sp>
          <p:nvSpPr>
            <p:cNvPr id="687" name="Google Shape;687;p52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2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2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52"/>
          <p:cNvSpPr/>
          <p:nvPr/>
        </p:nvSpPr>
        <p:spPr>
          <a:xfrm>
            <a:off x="7889925" y="298074"/>
            <a:ext cx="966282" cy="92274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52"/>
          <p:cNvGrpSpPr/>
          <p:nvPr/>
        </p:nvGrpSpPr>
        <p:grpSpPr>
          <a:xfrm flipH="1" rot="1012444">
            <a:off x="894350" y="1747760"/>
            <a:ext cx="210349" cy="198970"/>
            <a:chOff x="2594325" y="1627175"/>
            <a:chExt cx="440850" cy="440850"/>
          </a:xfrm>
        </p:grpSpPr>
        <p:sp>
          <p:nvSpPr>
            <p:cNvPr id="692" name="Google Shape;692;p52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2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3"/>
          <p:cNvSpPr txBox="1"/>
          <p:nvPr>
            <p:ph type="ctrTitle"/>
          </p:nvPr>
        </p:nvSpPr>
        <p:spPr>
          <a:xfrm>
            <a:off x="6096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Lessons </a:t>
            </a:r>
            <a:r>
              <a:rPr lang="en">
                <a:solidFill>
                  <a:srgbClr val="FFFFFF"/>
                </a:solidFill>
              </a:rPr>
              <a:t>Learned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0" name="Google Shape;7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4"/>
          <p:cNvSpPr/>
          <p:nvPr/>
        </p:nvSpPr>
        <p:spPr>
          <a:xfrm>
            <a:off x="5674650" y="2103000"/>
            <a:ext cx="2557800" cy="1599300"/>
          </a:xfrm>
          <a:prstGeom prst="rect">
            <a:avLst/>
          </a:prstGeom>
          <a:solidFill>
            <a:srgbClr val="FFFB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4"/>
          <p:cNvSpPr/>
          <p:nvPr/>
        </p:nvSpPr>
        <p:spPr>
          <a:xfrm>
            <a:off x="3127150" y="2103000"/>
            <a:ext cx="2557800" cy="1599300"/>
          </a:xfrm>
          <a:prstGeom prst="rect">
            <a:avLst/>
          </a:prstGeom>
          <a:solidFill>
            <a:srgbClr val="FFF6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4"/>
          <p:cNvSpPr/>
          <p:nvPr/>
        </p:nvSpPr>
        <p:spPr>
          <a:xfrm>
            <a:off x="769600" y="2103000"/>
            <a:ext cx="2357400" cy="159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4"/>
          <p:cNvSpPr/>
          <p:nvPr/>
        </p:nvSpPr>
        <p:spPr>
          <a:xfrm>
            <a:off x="5653445" y="1549850"/>
            <a:ext cx="2828400" cy="553200"/>
          </a:xfrm>
          <a:prstGeom prst="chevron">
            <a:avLst>
              <a:gd fmla="val 50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769600" y="1549850"/>
            <a:ext cx="2710200" cy="553200"/>
          </a:xfrm>
          <a:prstGeom prst="homePlate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3138845" y="1549850"/>
            <a:ext cx="2828400" cy="5532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 txBox="1"/>
          <p:nvPr>
            <p:ph type="title"/>
          </p:nvPr>
        </p:nvSpPr>
        <p:spPr>
          <a:xfrm>
            <a:off x="1880400" y="403275"/>
            <a:ext cx="5383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r>
              <a:rPr lang="en"/>
              <a:t> </a:t>
            </a:r>
            <a:endParaRPr/>
          </a:p>
        </p:txBody>
      </p:sp>
      <p:sp>
        <p:nvSpPr>
          <p:cNvPr id="712" name="Google Shape;712;p54"/>
          <p:cNvSpPr txBox="1"/>
          <p:nvPr>
            <p:ph idx="1" type="body"/>
          </p:nvPr>
        </p:nvSpPr>
        <p:spPr>
          <a:xfrm>
            <a:off x="845800" y="1548750"/>
            <a:ext cx="22329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Understand the Dataset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Ensure that you know every variable and have a solid foundation of the data</a:t>
            </a:r>
            <a:endParaRPr/>
          </a:p>
        </p:txBody>
      </p:sp>
      <p:sp>
        <p:nvSpPr>
          <p:cNvPr id="713" name="Google Shape;713;p54"/>
          <p:cNvSpPr txBox="1"/>
          <p:nvPr>
            <p:ph idx="2" type="body"/>
          </p:nvPr>
        </p:nvSpPr>
        <p:spPr>
          <a:xfrm>
            <a:off x="3526175" y="1472550"/>
            <a:ext cx="1963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Think about the Bigger Picture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 txBox="1"/>
          <p:nvPr>
            <p:ph idx="3" type="body"/>
          </p:nvPr>
        </p:nvSpPr>
        <p:spPr>
          <a:xfrm>
            <a:off x="5977950" y="1431900"/>
            <a:ext cx="1963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Teamwork also makes the data work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5" name="Google Shape;715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 txBox="1"/>
          <p:nvPr/>
        </p:nvSpPr>
        <p:spPr>
          <a:xfrm>
            <a:off x="6013250" y="2117525"/>
            <a:ext cx="2068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We found ourselves most productive when together</a:t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8229625" y="1410950"/>
            <a:ext cx="374700" cy="9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4"/>
          <p:cNvSpPr txBox="1"/>
          <p:nvPr/>
        </p:nvSpPr>
        <p:spPr>
          <a:xfrm>
            <a:off x="3420875" y="2083800"/>
            <a:ext cx="2068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Always perform your code by thinking of its effect on the whole file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idx="1" type="body"/>
          </p:nvPr>
        </p:nvSpPr>
        <p:spPr>
          <a:xfrm>
            <a:off x="17571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“A good teacher can inspire hope, ignite the imagination, and instill a love of learning.” - Brad Henry</a:t>
            </a:r>
            <a:endParaRPr sz="2600"/>
          </a:p>
        </p:txBody>
      </p:sp>
      <p:sp>
        <p:nvSpPr>
          <p:cNvPr id="725" name="Google Shape;725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55"/>
          <p:cNvSpPr txBox="1"/>
          <p:nvPr/>
        </p:nvSpPr>
        <p:spPr>
          <a:xfrm>
            <a:off x="914400" y="228600"/>
            <a:ext cx="3819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Most Importantly...</a:t>
            </a:r>
            <a:endParaRPr sz="3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27" name="Google Shape;727;p55"/>
          <p:cNvSpPr txBox="1"/>
          <p:nvPr/>
        </p:nvSpPr>
        <p:spPr>
          <a:xfrm>
            <a:off x="5343625" y="3648075"/>
            <a:ext cx="34101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Thank You </a:t>
            </a:r>
            <a:endParaRPr sz="3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Professor Zafari!</a:t>
            </a:r>
            <a:endParaRPr sz="3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3" name="Google Shape;733;p56"/>
          <p:cNvSpPr txBox="1"/>
          <p:nvPr>
            <p:ph idx="4294967295" type="ctrTitle"/>
          </p:nvPr>
        </p:nvSpPr>
        <p:spPr>
          <a:xfrm>
            <a:off x="685800" y="1507150"/>
            <a:ext cx="7418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 you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734" name="Google Shape;734;p56"/>
          <p:cNvSpPr txBox="1"/>
          <p:nvPr>
            <p:ph idx="4294967295" type="subTitle"/>
          </p:nvPr>
        </p:nvSpPr>
        <p:spPr>
          <a:xfrm>
            <a:off x="5012900" y="3047950"/>
            <a:ext cx="35133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735" name="Google Shape;735;p56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1" name="Google Shape;741;p57"/>
          <p:cNvGraphicFramePr/>
          <p:nvPr/>
        </p:nvGraphicFramePr>
        <p:xfrm>
          <a:off x="839150" y="11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447475"/>
                <a:gridCol w="4402725"/>
                <a:gridCol w="1655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 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Type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QueryName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name of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RequiredAge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age required in order to play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DemoCount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free demos were released to try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DeveloperCount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developers worked on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DLC 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additional downloadable content were added for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Metacritic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weighted average numeric score done by Metacritics – professional critics in the field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MovieCount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movies were released to showcase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PackageCount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packages were offered with this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57"/>
          <p:cNvSpPr txBox="1"/>
          <p:nvPr>
            <p:ph type="title"/>
          </p:nvPr>
        </p:nvSpPr>
        <p:spPr>
          <a:xfrm>
            <a:off x="681450" y="3755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Dictionary</a:t>
            </a:r>
            <a:endParaRPr sz="3600"/>
          </a:p>
        </p:txBody>
      </p:sp>
      <p:sp>
        <p:nvSpPr>
          <p:cNvPr id="743" name="Google Shape;743;p57"/>
          <p:cNvSpPr txBox="1"/>
          <p:nvPr/>
        </p:nvSpPr>
        <p:spPr>
          <a:xfrm>
            <a:off x="7718025" y="256075"/>
            <a:ext cx="1435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Appendix A</a:t>
            </a:r>
            <a:r>
              <a:rPr b="1" lang="en" sz="18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sz="18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9" name="Google Shape;749;p58"/>
          <p:cNvGraphicFramePr/>
          <p:nvPr/>
        </p:nvGraphicFramePr>
        <p:xfrm>
          <a:off x="558975" y="9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447475"/>
                <a:gridCol w="4402725"/>
                <a:gridCol w="152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RecommendationCount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users recommended the game to other users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PublisherCount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publishers published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ScreenshotCount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many screenshots people take when playing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SteamSpyOwners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owners  of the game – includes free weekend trials and other possibly spurious numbers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 sz="8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SteamSpyPlayersEstimate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Estimate of total number of people who have played the game since March 2009 (Published in 2016)</a:t>
                      </a:r>
                      <a:endParaRPr sz="8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AchievementCount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achievements a player can get for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ControllerSupport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can be played with a controller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0" name="Google Shape;750;p58"/>
          <p:cNvGraphicFramePr/>
          <p:nvPr/>
        </p:nvGraphicFramePr>
        <p:xfrm>
          <a:off x="558975" y="378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{23A3C2D1-9E85-489F-89AC-CBC1EE3853F7}</a:tableStyleId>
              </a:tblPr>
              <a:tblGrid>
                <a:gridCol w="1447475"/>
                <a:gridCol w="4402725"/>
              </a:tblGrid>
              <a:tr h="33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IsFree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is free to play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1" name="Google Shape;751;p58"/>
          <p:cNvGraphicFramePr/>
          <p:nvPr/>
        </p:nvGraphicFramePr>
        <p:xfrm>
          <a:off x="6409175" y="378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522675"/>
              </a:tblGrid>
              <a:tr h="33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2" name="Google Shape;752;p58"/>
          <p:cNvGraphicFramePr/>
          <p:nvPr/>
        </p:nvGraphicFramePr>
        <p:xfrm>
          <a:off x="558975" y="5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447475"/>
                <a:gridCol w="4402725"/>
                <a:gridCol w="152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 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Type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753" name="Google Shape;753;p58"/>
          <p:cNvSpPr txBox="1"/>
          <p:nvPr/>
        </p:nvSpPr>
        <p:spPr>
          <a:xfrm>
            <a:off x="7931850" y="256075"/>
            <a:ext cx="122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Appendix A2</a:t>
            </a:r>
            <a:endParaRPr b="1" sz="17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54" name="Google Shape;754;p58"/>
          <p:cNvGraphicFramePr/>
          <p:nvPr/>
        </p:nvGraphicFramePr>
        <p:xfrm>
          <a:off x="558975" y="411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447475"/>
                <a:gridCol w="4402725"/>
                <a:gridCol w="1522675"/>
              </a:tblGrid>
              <a:tr h="39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FreeVerAvail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there is a free version available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9" name="Google Shape;759;p59"/>
          <p:cNvGraphicFramePr/>
          <p:nvPr/>
        </p:nvGraphicFramePr>
        <p:xfrm>
          <a:off x="630175" y="102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222225"/>
                <a:gridCol w="4402725"/>
                <a:gridCol w="1655175"/>
              </a:tblGrid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PurchaseAvail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there is a purchasable version available to get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PlatformLinux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can be played on Linux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PlatformMac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can be played on Mac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PCReqsHaveRec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there is a recommended spec to play the game on Windows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LinuxReqsHaveMin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there is a minimum requirement to play the game on Linux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LinuxReqsHaveRec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there is a recommended spec to play the game on Linux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MacReqsHaveMin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there is a minimum requirement to play the game on Mac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MacReqsHaveRec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there is a recommended spec to play the game on Mac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CategorySinglePlayer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is single player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CategoryMultiplayer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is multiplayer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60" name="Google Shape;760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1" name="Google Shape;761;p59"/>
          <p:cNvGraphicFramePr/>
          <p:nvPr/>
        </p:nvGraphicFramePr>
        <p:xfrm>
          <a:off x="630163" y="66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222250"/>
                <a:gridCol w="4402725"/>
                <a:gridCol w="1655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 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Type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762" name="Google Shape;762;p59"/>
          <p:cNvSpPr txBox="1"/>
          <p:nvPr/>
        </p:nvSpPr>
        <p:spPr>
          <a:xfrm>
            <a:off x="7898463" y="233725"/>
            <a:ext cx="122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Appendix A</a:t>
            </a:r>
            <a:r>
              <a:rPr b="1" lang="en" sz="17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1" sz="17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7" name="Google Shape;767;p60"/>
          <p:cNvGraphicFramePr/>
          <p:nvPr/>
        </p:nvGraphicFramePr>
        <p:xfrm>
          <a:off x="699000" y="14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504725"/>
                <a:gridCol w="4623500"/>
                <a:gridCol w="1142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CategoryMMO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is massively multiplayer online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CategoryInApPurchase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has in-game purchases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CategoryIncludeLevelEditor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is a level editor-styled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CategoryVRSupport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hosts VR support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GenreIsIndie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Indie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GenreIsAction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Action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GenreIsAdventure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Adventure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GenreIsCasual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Casual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GenreIsStrategy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Strategy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68" name="Google Shape;768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9" name="Google Shape;769;p60"/>
          <p:cNvGraphicFramePr/>
          <p:nvPr/>
        </p:nvGraphicFramePr>
        <p:xfrm>
          <a:off x="699000" y="10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504725"/>
                <a:gridCol w="4623500"/>
                <a:gridCol w="1142500"/>
              </a:tblGrid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CategoryCoop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Whether the game is cooperative ( Can players work together as teammates)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0" name="Google Shape;770;p60"/>
          <p:cNvGraphicFramePr/>
          <p:nvPr/>
        </p:nvGraphicFramePr>
        <p:xfrm>
          <a:off x="699000" y="6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504725"/>
                <a:gridCol w="4623500"/>
                <a:gridCol w="1142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 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Type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771" name="Google Shape;771;p60"/>
          <p:cNvSpPr txBox="1"/>
          <p:nvPr/>
        </p:nvSpPr>
        <p:spPr>
          <a:xfrm>
            <a:off x="8050863" y="233725"/>
            <a:ext cx="122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Appendix A4</a:t>
            </a:r>
            <a:endParaRPr b="1" sz="17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1118750" y="4089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Our Dataset</a:t>
            </a:r>
            <a:endParaRPr sz="4400">
              <a:solidFill>
                <a:srgbClr val="FFB600"/>
              </a:solidFill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501750" y="1494901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37" name="Google Shape;137;p1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 txBox="1"/>
          <p:nvPr>
            <p:ph idx="4294967295" type="ctrTitle"/>
          </p:nvPr>
        </p:nvSpPr>
        <p:spPr>
          <a:xfrm>
            <a:off x="1063725" y="3257600"/>
            <a:ext cx="2917200" cy="16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13,357</a:t>
            </a:r>
            <a:r>
              <a:rPr lang="en" sz="1100">
                <a:solidFill>
                  <a:srgbClr val="FFB600"/>
                </a:solidFill>
              </a:rPr>
              <a:t>  </a:t>
            </a:r>
            <a:r>
              <a:rPr lang="en" sz="1400">
                <a:solidFill>
                  <a:srgbClr val="FFB600"/>
                </a:solidFill>
              </a:rPr>
              <a:t>Records</a:t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r>
              <a:rPr lang="en" sz="3000">
                <a:solidFill>
                  <a:srgbClr val="FFB600"/>
                </a:solidFill>
              </a:rPr>
              <a:t> </a:t>
            </a:r>
            <a:r>
              <a:rPr lang="en" sz="1400">
                <a:solidFill>
                  <a:srgbClr val="FFB600"/>
                </a:solidFill>
              </a:rPr>
              <a:t>Variables</a:t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B600"/>
                </a:solidFill>
              </a:rPr>
              <a:t>Released in</a:t>
            </a:r>
            <a:r>
              <a:rPr b="1" lang="en" sz="14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3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b="1" sz="3000">
              <a:solidFill>
                <a:srgbClr val="FFB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616850" y="1759125"/>
            <a:ext cx="1449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Raleway"/>
                <a:ea typeface="Raleway"/>
                <a:cs typeface="Raleway"/>
                <a:sym typeface="Raleway"/>
              </a:rPr>
              <a:t>Raw Dataset</a:t>
            </a:r>
            <a:endParaRPr b="1" sz="1600" u="sng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5973375" y="1759125"/>
            <a:ext cx="1589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Raleway"/>
                <a:ea typeface="Raleway"/>
                <a:cs typeface="Raleway"/>
                <a:sym typeface="Raleway"/>
              </a:rPr>
              <a:t>Final Dataset</a:t>
            </a:r>
            <a:endParaRPr b="1" sz="1600" u="sng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746075" y="1266300"/>
            <a:ext cx="2858400" cy="149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3007665" y="1266300"/>
            <a:ext cx="2738400" cy="149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70815" y="1266300"/>
            <a:ext cx="2738400" cy="1497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4294967295" type="ctrTitle"/>
          </p:nvPr>
        </p:nvSpPr>
        <p:spPr>
          <a:xfrm>
            <a:off x="5058525" y="3081225"/>
            <a:ext cx="3419100" cy="16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2,225</a:t>
            </a:r>
            <a:r>
              <a:rPr b="1" lang="en" sz="11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" sz="1400">
                <a:solidFill>
                  <a:srgbClr val="FFB600"/>
                </a:solidFill>
              </a:rPr>
              <a:t>Records</a:t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43</a:t>
            </a:r>
            <a:r>
              <a:rPr lang="en" sz="3000">
                <a:solidFill>
                  <a:srgbClr val="FFB600"/>
                </a:solidFill>
              </a:rPr>
              <a:t> </a:t>
            </a:r>
            <a:r>
              <a:rPr lang="en" sz="1400">
                <a:solidFill>
                  <a:srgbClr val="FFB600"/>
                </a:solidFill>
              </a:rPr>
              <a:t>Predictors</a:t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" sz="1100">
                <a:solidFill>
                  <a:srgbClr val="FFB600"/>
                </a:solidFill>
              </a:rPr>
              <a:t> </a:t>
            </a:r>
            <a:r>
              <a:rPr lang="en" sz="1400">
                <a:solidFill>
                  <a:srgbClr val="FFB600"/>
                </a:solidFill>
              </a:rPr>
              <a:t>Target Variable: </a:t>
            </a:r>
            <a:r>
              <a:rPr lang="en" sz="2000">
                <a:solidFill>
                  <a:srgbClr val="FFB600"/>
                </a:solidFill>
              </a:rPr>
              <a:t>Metacritic</a:t>
            </a:r>
            <a:endParaRPr sz="20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242638" y="2885575"/>
            <a:ext cx="618300" cy="4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1"/>
          <p:cNvSpPr txBox="1"/>
          <p:nvPr>
            <p:ph idx="12" type="sldNum"/>
          </p:nvPr>
        </p:nvSpPr>
        <p:spPr>
          <a:xfrm>
            <a:off x="8604400" y="51999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77" name="Google Shape;777;p61"/>
          <p:cNvGraphicFramePr/>
          <p:nvPr/>
        </p:nvGraphicFramePr>
        <p:xfrm>
          <a:off x="727188" y="207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647775"/>
                <a:gridCol w="4202425"/>
                <a:gridCol w="1655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GenreIsFreeToPlay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Free To Play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GenreIsSports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Sports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GenreIsRacing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Racing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GenreIsMassivelyMultiplayer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Massively Multiplayer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PriceInitial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initial price of the game upon release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Numeric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NumLanguages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languages supported by the game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Numeric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" name="Google Shape;778;p61"/>
          <p:cNvGraphicFramePr/>
          <p:nvPr/>
        </p:nvGraphicFramePr>
        <p:xfrm>
          <a:off x="727188" y="175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647800"/>
                <a:gridCol w="4202400"/>
                <a:gridCol w="1655175"/>
              </a:tblGrid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GenreIsSimulation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Simulation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" name="Google Shape;779;p61"/>
          <p:cNvGraphicFramePr/>
          <p:nvPr/>
        </p:nvGraphicFramePr>
        <p:xfrm>
          <a:off x="727200" y="105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647775"/>
                <a:gridCol w="4202425"/>
                <a:gridCol w="1655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 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Type</a:t>
                      </a:r>
                      <a:endParaRPr b="1" sz="1000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267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780" name="Google Shape;780;p61"/>
          <p:cNvSpPr txBox="1"/>
          <p:nvPr/>
        </p:nvSpPr>
        <p:spPr>
          <a:xfrm>
            <a:off x="7898463" y="233725"/>
            <a:ext cx="122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Appendix A3</a:t>
            </a:r>
            <a:endParaRPr b="1" sz="17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81" name="Google Shape;781;p61"/>
          <p:cNvGraphicFramePr/>
          <p:nvPr/>
        </p:nvGraphicFramePr>
        <p:xfrm>
          <a:off x="727200" y="14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{F203C9A4-C6E2-4E9A-A7ED-DA270FC30C89}</a:tableStyleId>
              </a:tblPr>
              <a:tblGrid>
                <a:gridCol w="1647800"/>
                <a:gridCol w="4202400"/>
                <a:gridCol w="1655175"/>
              </a:tblGrid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GenreIsRPG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 the genre of the game is RPG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/>
                    </a:p>
                  </a:txBody>
                  <a:tcPr marT="91425" marB="91425" marR="91425" marL="91425">
                    <a:lnL cap="flat" cmpd="sng" w="1267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/>
          <p:nvPr>
            <p:ph type="title"/>
          </p:nvPr>
        </p:nvSpPr>
        <p:spPr>
          <a:xfrm>
            <a:off x="548050" y="954175"/>
            <a:ext cx="43428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5</a:t>
            </a:r>
            <a:r>
              <a:rPr lang="en" sz="2400"/>
              <a:t> Seeds: </a:t>
            </a:r>
            <a:r>
              <a:rPr lang="en" sz="2400">
                <a:solidFill>
                  <a:srgbClr val="FFB600"/>
                </a:solidFill>
              </a:rPr>
              <a:t>Regression Tree</a:t>
            </a:r>
            <a:endParaRPr sz="2400">
              <a:solidFill>
                <a:srgbClr val="FFB600"/>
              </a:solidFill>
            </a:endParaRPr>
          </a:p>
        </p:txBody>
      </p:sp>
      <p:graphicFrame>
        <p:nvGraphicFramePr>
          <p:cNvPr id="787" name="Google Shape;787;p62"/>
          <p:cNvGraphicFramePr/>
          <p:nvPr/>
        </p:nvGraphicFramePr>
        <p:xfrm>
          <a:off x="548050" y="16142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1341325"/>
                <a:gridCol w="1350025"/>
                <a:gridCol w="1332625"/>
                <a:gridCol w="1341325"/>
                <a:gridCol w="1341325"/>
                <a:gridCol w="1341325"/>
              </a:tblGrid>
              <a:tr h="53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Automatic Pruning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RMSE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MAE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MPE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MAPE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Set.seed(1)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-0.7465511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11.13694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8.6073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-4.321549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13.93217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Set.seed(212)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0.03547142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12.10555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9.45788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-3.076916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14.66531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Set.seed(123)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0.331228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10.28418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7.943594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-2.316857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12.50561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Set.seed(413)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0.3035671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9.482993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7.501056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-1.408526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11.02485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Set.seed(1234)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-0.592503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10.5475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8.085755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-3.527331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12.78858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8" name="Google Shape;788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9" name="Google Shape;789;p62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790" name="Google Shape;790;p62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2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2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3"/>
          <p:cNvSpPr txBox="1"/>
          <p:nvPr>
            <p:ph type="title"/>
          </p:nvPr>
        </p:nvSpPr>
        <p:spPr>
          <a:xfrm>
            <a:off x="548050" y="954175"/>
            <a:ext cx="43428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5</a:t>
            </a:r>
            <a:r>
              <a:rPr lang="en" sz="2400"/>
              <a:t> Seeds: </a:t>
            </a:r>
            <a:r>
              <a:rPr lang="en" sz="2400">
                <a:solidFill>
                  <a:srgbClr val="FFB600"/>
                </a:solidFill>
              </a:rPr>
              <a:t>Regression Tree</a:t>
            </a:r>
            <a:endParaRPr sz="2400">
              <a:solidFill>
                <a:srgbClr val="FFB600"/>
              </a:solidFill>
            </a:endParaRPr>
          </a:p>
        </p:txBody>
      </p:sp>
      <p:graphicFrame>
        <p:nvGraphicFramePr>
          <p:cNvPr id="798" name="Google Shape;798;p63"/>
          <p:cNvGraphicFramePr/>
          <p:nvPr/>
        </p:nvGraphicFramePr>
        <p:xfrm>
          <a:off x="548050" y="16142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1341325"/>
                <a:gridCol w="1350025"/>
                <a:gridCol w="1332625"/>
                <a:gridCol w="1341325"/>
                <a:gridCol w="1341325"/>
                <a:gridCol w="1341325"/>
              </a:tblGrid>
              <a:tr h="53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Unpruned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RMSE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MAE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MPE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MAPE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Set.seed(1)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0.5280899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13.84854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11.07191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-1.691374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16.81575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Set.seed(212)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-0.6426966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13.39814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10.34607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-3.24976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16.05028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Set.seed(123)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-0.6449438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13.28351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10.1191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-2.987217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15.39325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Set.seed(413)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-1.020225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14.19547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10.75955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-5.320908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17.70835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Set.seed(1234)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-0.08539326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13.03582 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10.14382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-2.402584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15.42945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9" name="Google Shape;799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0" name="Google Shape;800;p63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801" name="Google Shape;801;p6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4"/>
          <p:cNvSpPr txBox="1"/>
          <p:nvPr>
            <p:ph type="title"/>
          </p:nvPr>
        </p:nvSpPr>
        <p:spPr>
          <a:xfrm>
            <a:off x="548050" y="954175"/>
            <a:ext cx="43428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5</a:t>
            </a:r>
            <a:r>
              <a:rPr lang="en" sz="2400"/>
              <a:t> Seeds: </a:t>
            </a:r>
            <a:r>
              <a:rPr lang="en" sz="2400">
                <a:solidFill>
                  <a:srgbClr val="FFB600"/>
                </a:solidFill>
              </a:rPr>
              <a:t>Regression Tree</a:t>
            </a:r>
            <a:endParaRPr sz="2400">
              <a:solidFill>
                <a:srgbClr val="FFB600"/>
              </a:solidFill>
            </a:endParaRPr>
          </a:p>
        </p:txBody>
      </p:sp>
      <p:graphicFrame>
        <p:nvGraphicFramePr>
          <p:cNvPr id="809" name="Google Shape;809;p64"/>
          <p:cNvGraphicFramePr/>
          <p:nvPr/>
        </p:nvGraphicFramePr>
        <p:xfrm>
          <a:off x="548050" y="16142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{4FE1304A-31E1-42D6-A0E5-1085DD93C7F9}</a:tableStyleId>
              </a:tblPr>
              <a:tblGrid>
                <a:gridCol w="1341325"/>
                <a:gridCol w="1350025"/>
                <a:gridCol w="1332625"/>
                <a:gridCol w="1341325"/>
                <a:gridCol w="1341325"/>
                <a:gridCol w="1341325"/>
              </a:tblGrid>
              <a:tr h="53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Manual Pruning</a:t>
                      </a:r>
                      <a:endParaRPr b="1" sz="12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RMSE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MAE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MPE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MAPE</a:t>
                      </a:r>
                      <a:endParaRPr sz="12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cp=6.6326e-03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0.8322644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11.11379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8.574401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1.082698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12.02646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212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cp=7.6838e-03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-0.05661751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10.62791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8.240208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-0.2635683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11.67324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cp=1.1431e-02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-0.3514711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10.60646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8.189484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-0.4372384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11.51917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413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cp=6.1910e-03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-0.04574363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9.474227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7.440955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-0.2205658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10.37508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1234</a:t>
                      </a:r>
                      <a:br>
                        <a:rPr lang="en" sz="1100"/>
                      </a:br>
                      <a:r>
                        <a:rPr lang="en" sz="1100"/>
                        <a:t>cp= 8.1875e-03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0.455884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10.59614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8.109552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0.4456527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11.3952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0" name="Google Shape;810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1" name="Google Shape;811;p6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812" name="Google Shape;812;p6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6096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Pre-Processing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875335" y="132736"/>
            <a:ext cx="1148730" cy="1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33850" y="4635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Pre-Processing</a:t>
            </a:r>
            <a:endParaRPr sz="4400"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61" name="Google Shape;161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 rot="1012444">
            <a:off x="850000" y="1510885"/>
            <a:ext cx="210349" cy="198970"/>
            <a:chOff x="2594325" y="1627175"/>
            <a:chExt cx="440850" cy="440850"/>
          </a:xfrm>
        </p:grpSpPr>
        <p:sp>
          <p:nvSpPr>
            <p:cNvPr id="167" name="Google Shape;167;p1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8"/>
          <p:cNvSpPr txBox="1"/>
          <p:nvPr/>
        </p:nvSpPr>
        <p:spPr>
          <a:xfrm>
            <a:off x="1204954" y="1423925"/>
            <a:ext cx="3444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Check for Missing Values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204954" y="1996975"/>
            <a:ext cx="3444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Remove Irrelevant Columns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175658" y="2570025"/>
            <a:ext cx="3444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Remove Values Under 0 for Metacritic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175658" y="3224349"/>
            <a:ext cx="3444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Remove Repeated Rows for QueryID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204954" y="3878674"/>
            <a:ext cx="3444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Check for and Remove Outliers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 flipH="1" rot="958883">
            <a:off x="851304" y="2142271"/>
            <a:ext cx="221766" cy="199488"/>
            <a:chOff x="2594325" y="1627175"/>
            <a:chExt cx="440850" cy="440850"/>
          </a:xfrm>
        </p:grpSpPr>
        <p:sp>
          <p:nvSpPr>
            <p:cNvPr id="176" name="Google Shape;176;p1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 flipH="1" rot="958883">
            <a:off x="851304" y="2697362"/>
            <a:ext cx="221766" cy="199488"/>
            <a:chOff x="2594325" y="1627175"/>
            <a:chExt cx="440850" cy="440850"/>
          </a:xfrm>
        </p:grpSpPr>
        <p:sp>
          <p:nvSpPr>
            <p:cNvPr id="180" name="Google Shape;180;p1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8"/>
          <p:cNvGrpSpPr/>
          <p:nvPr/>
        </p:nvGrpSpPr>
        <p:grpSpPr>
          <a:xfrm flipH="1" rot="958883">
            <a:off x="851304" y="3369654"/>
            <a:ext cx="221766" cy="199488"/>
            <a:chOff x="2594325" y="1627175"/>
            <a:chExt cx="440850" cy="440850"/>
          </a:xfrm>
        </p:grpSpPr>
        <p:sp>
          <p:nvSpPr>
            <p:cNvPr id="184" name="Google Shape;184;p1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8"/>
          <p:cNvGrpSpPr/>
          <p:nvPr/>
        </p:nvGrpSpPr>
        <p:grpSpPr>
          <a:xfrm flipH="1" rot="958883">
            <a:off x="905138" y="4023983"/>
            <a:ext cx="221766" cy="199488"/>
            <a:chOff x="2594325" y="1627175"/>
            <a:chExt cx="440850" cy="440850"/>
          </a:xfrm>
        </p:grpSpPr>
        <p:sp>
          <p:nvSpPr>
            <p:cNvPr id="188" name="Google Shape;188;p1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153" y="1645813"/>
            <a:ext cx="3778251" cy="2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33850" y="4635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Pre-Processing</a:t>
            </a:r>
            <a:endParaRPr sz="4400"/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99" name="Google Shape;199;p1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9"/>
          <p:cNvSpPr txBox="1"/>
          <p:nvPr/>
        </p:nvSpPr>
        <p:spPr>
          <a:xfrm>
            <a:off x="1043450" y="1579425"/>
            <a:ext cx="3061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Reformat Language Column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1043450" y="3986350"/>
            <a:ext cx="6268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s.factor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Data_final[,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] = as.factor(ifelse(Data_final[,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]=="True",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1,0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))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6" name="Google Shape;206;p19"/>
          <p:cNvGrpSpPr/>
          <p:nvPr/>
        </p:nvGrpSpPr>
        <p:grpSpPr>
          <a:xfrm flipH="1" rot="1023434">
            <a:off x="849534" y="1630887"/>
            <a:ext cx="208156" cy="198870"/>
            <a:chOff x="2594325" y="1627175"/>
            <a:chExt cx="440850" cy="440850"/>
          </a:xfrm>
        </p:grpSpPr>
        <p:sp>
          <p:nvSpPr>
            <p:cNvPr id="207" name="Google Shape;207;p1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9"/>
          <p:cNvGrpSpPr/>
          <p:nvPr/>
        </p:nvGrpSpPr>
        <p:grpSpPr>
          <a:xfrm flipH="1" rot="1023434">
            <a:off x="849534" y="4055773"/>
            <a:ext cx="208156" cy="198870"/>
            <a:chOff x="2594325" y="1627175"/>
            <a:chExt cx="440850" cy="440850"/>
          </a:xfrm>
        </p:grpSpPr>
        <p:sp>
          <p:nvSpPr>
            <p:cNvPr id="211" name="Google Shape;211;p1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950" y="2045925"/>
            <a:ext cx="5015074" cy="1746207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0"/>
          <p:cNvCxnSpPr>
            <a:endCxn id="220" idx="0"/>
          </p:cNvCxnSpPr>
          <p:nvPr/>
        </p:nvCxnSpPr>
        <p:spPr>
          <a:xfrm flipH="1">
            <a:off x="3363725" y="2344075"/>
            <a:ext cx="2380500" cy="1636800"/>
          </a:xfrm>
          <a:prstGeom prst="straightConnector1">
            <a:avLst/>
          </a:prstGeom>
          <a:noFill/>
          <a:ln cap="flat" cmpd="sng" w="285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3379000" y="2514250"/>
            <a:ext cx="2358000" cy="1452300"/>
          </a:xfrm>
          <a:prstGeom prst="straightConnector1">
            <a:avLst/>
          </a:prstGeom>
          <a:noFill/>
          <a:ln cap="flat" cmpd="sng" w="285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0"/>
          <p:cNvSpPr txBox="1"/>
          <p:nvPr>
            <p:ph type="title"/>
          </p:nvPr>
        </p:nvSpPr>
        <p:spPr>
          <a:xfrm>
            <a:off x="1138950" y="2215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Dictionary</a:t>
            </a:r>
            <a:endParaRPr sz="4000"/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4" name="Google Shape;224;p20"/>
          <p:cNvCxnSpPr>
            <a:endCxn id="225" idx="4"/>
          </p:cNvCxnSpPr>
          <p:nvPr/>
        </p:nvCxnSpPr>
        <p:spPr>
          <a:xfrm flipH="1">
            <a:off x="4572099" y="1718075"/>
            <a:ext cx="9300" cy="2070600"/>
          </a:xfrm>
          <a:prstGeom prst="straightConnector1">
            <a:avLst/>
          </a:prstGeom>
          <a:noFill/>
          <a:ln cap="flat" cmpd="sng" w="285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0"/>
          <p:cNvSpPr/>
          <p:nvPr/>
        </p:nvSpPr>
        <p:spPr>
          <a:xfrm>
            <a:off x="3794799" y="2322275"/>
            <a:ext cx="1554600" cy="1466400"/>
          </a:xfrm>
          <a:prstGeom prst="ellipse">
            <a:avLst/>
          </a:prstGeom>
          <a:solidFill>
            <a:srgbClr val="FFE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Metascore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77250" y="2053800"/>
            <a:ext cx="2325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Indie, Action, Strategy, RPG, Casual, Adventure, Racing, Simulation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5095025" y="986975"/>
            <a:ext cx="3140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RequiredAge, RecommendationCount, DeveloperCount, DemoCount, LanguageSupport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60600" y="3699125"/>
            <a:ext cx="2250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Subscription, Purchase, Free, ControllerSupport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6605700" y="1977600"/>
            <a:ext cx="2250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VR Support, InAppPurchase, Multiplayer, Singleplayer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6394425" y="3699125"/>
            <a:ext cx="2369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Mac, Linux, PC, ReqsHaveMin, ReqsHaveRec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5318915" y="3531178"/>
            <a:ext cx="1075500" cy="10791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5318913" y="3980875"/>
            <a:ext cx="1075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Platforms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5536777" y="1803603"/>
            <a:ext cx="1075500" cy="10791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5536775" y="2253300"/>
            <a:ext cx="1075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Category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2502252" y="1879803"/>
            <a:ext cx="1075500" cy="10791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2502250" y="2329500"/>
            <a:ext cx="1075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Genre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4019515" y="1073878"/>
            <a:ext cx="1075500" cy="10791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4034250" y="1523575"/>
            <a:ext cx="1075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</a:t>
            </a:r>
            <a:endParaRPr b="1"/>
          </a:p>
        </p:txBody>
      </p:sp>
      <p:sp>
        <p:nvSpPr>
          <p:cNvPr id="239" name="Google Shape;239;p20"/>
          <p:cNvSpPr/>
          <p:nvPr/>
        </p:nvSpPr>
        <p:spPr>
          <a:xfrm>
            <a:off x="2811502" y="3537378"/>
            <a:ext cx="1075500" cy="10791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825975" y="3980875"/>
            <a:ext cx="1075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Availability</a:t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324650" y="4715100"/>
            <a:ext cx="2722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See Appendix A1-A3 for entire dictionary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