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84" r:id="rId10"/>
    <p:sldId id="282" r:id="rId11"/>
    <p:sldId id="281" r:id="rId12"/>
    <p:sldId id="265" r:id="rId13"/>
    <p:sldId id="280" r:id="rId14"/>
    <p:sldId id="278" r:id="rId15"/>
    <p:sldId id="274" r:id="rId16"/>
    <p:sldId id="279" r:id="rId17"/>
    <p:sldId id="285" r:id="rId18"/>
    <p:sldId id="286" r:id="rId19"/>
    <p:sldId id="268" r:id="rId20"/>
    <p:sldId id="269" r:id="rId21"/>
    <p:sldId id="288" r:id="rId22"/>
    <p:sldId id="289" r:id="rId23"/>
    <p:sldId id="290" r:id="rId24"/>
    <p:sldId id="291" r:id="rId25"/>
    <p:sldId id="270" r:id="rId26"/>
    <p:sldId id="271" r:id="rId27"/>
    <p:sldId id="300" r:id="rId28"/>
    <p:sldId id="272" r:id="rId29"/>
    <p:sldId id="302" r:id="rId30"/>
    <p:sldId id="298" r:id="rId31"/>
    <p:sldId id="29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00"/>
    <a:srgbClr val="2683C6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86" autoAdjust="0"/>
    <p:restoredTop sz="88920" autoAdjust="0"/>
  </p:normalViewPr>
  <p:slideViewPr>
    <p:cSldViewPr snapToGrid="0" showGuides="1">
      <p:cViewPr varScale="1">
        <p:scale>
          <a:sx n="105" d="100"/>
          <a:sy n="105" d="100"/>
        </p:scale>
        <p:origin x="228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81B28-4EBA-4ED5-9A61-D023BF65381D}" type="datetimeFigureOut">
              <a:rPr lang="es-CL" smtClean="0"/>
              <a:t>21-08-18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F29C1-17B8-407E-BA9C-5E42A4724F0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515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siguiente diapositiva tiene el significado de los números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1272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9932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0" dirty="0"/>
              <a:t>¿Por qué nos interesa llenarlo en orden?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5863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Por simplicidad diremos que un heap que tiene la raíz vacía es igual a un heap vacío, inexistente.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DC6A-3AB1-43D4-9731-46B6F4C08A6F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0539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extracción entrega el elemento con más prioridad sencillamente por definición de heap, así que no es necesario demostrar eso.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6807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Al insertarlo en el hijo de menor altura, nos aseguramos de que el heap crezca de manera balanceada: un elemento solo puede ser insertado en el piso i+1 solo si el piso i está completamente lleno.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DC6A-3AB1-43D4-9731-46B6F4C08A6F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1667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 otro que hay que demostrar es que tiene los mismos elementos que tenía el heap antes, y además ahora contiene al elemento nuevo, pero eso es harto más sencillo.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4072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Considerando que el heap crece balanceadamente, la altura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s-CL" dirty="0"/>
                  <a:t>. A partir de eso, la complejidad es trivial.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Considerando que el heap crece balanceadamente, la altura es </a:t>
                </a:r>
                <a:r>
                  <a:rPr lang="es-CL" b="0" i="0">
                    <a:latin typeface="Cambria Math" panose="02040503050406030204" pitchFamily="18" charset="0"/>
                  </a:rPr>
                  <a:t>𝑂(log⁡𝑛)</a:t>
                </a:r>
                <a:endParaRPr lang="es-CL" dirty="0"/>
              </a:p>
              <a:p>
                <a:r>
                  <a:rPr lang="es-CL" dirty="0"/>
                  <a:t>A partir de eso, la complejidad es trivial.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8574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Esto facilita </a:t>
            </a:r>
            <a:r>
              <a:rPr lang="es-CL" b="1" dirty="0"/>
              <a:t>mucho</a:t>
            </a:r>
            <a:r>
              <a:rPr lang="es-CL" dirty="0"/>
              <a:t> la implementación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9CF18-4B62-49DE-8F68-B553BDE95281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4943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b="1" dirty="0"/>
                  <a:t>¿Hay alguna relación entre los índices y el parentesco?</a:t>
                </a:r>
              </a:p>
              <a:p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b="0" dirty="0"/>
                  <a:t> es el hijo izquierdo de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b="0" dirty="0"/>
                  <a:t>,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 +1</m:t>
                    </m:r>
                  </m:oMath>
                </a14:m>
                <a:r>
                  <a:rPr lang="es-CL" b="0" dirty="0"/>
                  <a:t> es el hijo derecho de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b="0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s-CL" b="0" dirty="0"/>
                  <a:t> es el padre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b="1" dirty="0"/>
                  <a:t>¿Hay alguna relación entre los índices y el parentesco?</a:t>
                </a:r>
              </a:p>
              <a:p>
                <a:r>
                  <a:rPr lang="es-CL" b="0" i="0" dirty="0">
                    <a:latin typeface="Cambria Math" panose="02040503050406030204" pitchFamily="18" charset="0"/>
                  </a:rPr>
                  <a:t>2𝑖</a:t>
                </a:r>
                <a:r>
                  <a:rPr lang="es-CL" b="0" dirty="0"/>
                  <a:t> es el hijo izquierdo de </a:t>
                </a:r>
                <a:r>
                  <a:rPr lang="es-CL" b="0" i="0" dirty="0">
                    <a:latin typeface="Cambria Math" panose="02040503050406030204" pitchFamily="18" charset="0"/>
                  </a:rPr>
                  <a:t>𝑖</a:t>
                </a:r>
                <a:r>
                  <a:rPr lang="es-CL" b="0" dirty="0"/>
                  <a:t>, </a:t>
                </a:r>
                <a:r>
                  <a:rPr lang="es-CL" b="0" i="0" dirty="0">
                    <a:latin typeface="Cambria Math" panose="02040503050406030204" pitchFamily="18" charset="0"/>
                  </a:rPr>
                  <a:t>2𝑖 +1</a:t>
                </a:r>
                <a:r>
                  <a:rPr lang="es-CL" b="0" dirty="0"/>
                  <a:t> es el hijo derecho de </a:t>
                </a:r>
                <a:r>
                  <a:rPr lang="es-CL" b="0" i="0" dirty="0">
                    <a:latin typeface="Cambria Math" panose="02040503050406030204" pitchFamily="18" charset="0"/>
                  </a:rPr>
                  <a:t>𝑖</a:t>
                </a:r>
                <a:r>
                  <a:rPr lang="es-CL" b="0" dirty="0"/>
                  <a:t>.</a:t>
                </a:r>
              </a:p>
              <a:p>
                <a:pPr/>
                <a:r>
                  <a:rPr lang="es-CL" b="0" i="0">
                    <a:latin typeface="Cambria Math" panose="02040503050406030204" pitchFamily="18" charset="0"/>
                  </a:rPr>
                  <a:t>⌊𝑖/2⌋</a:t>
                </a:r>
                <a:r>
                  <a:rPr lang="es-CL" b="0" dirty="0"/>
                  <a:t> es el padre de </a:t>
                </a:r>
                <a:r>
                  <a:rPr lang="es-CL" b="0" i="0">
                    <a:latin typeface="Cambria Math" panose="02040503050406030204" pitchFamily="18" charset="0"/>
                  </a:rPr>
                  <a:t>𝑖</a:t>
                </a:r>
                <a:endParaRPr lang="es-CL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2593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Hacer subir el elemento en i hasta donde le corresponda.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794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L" dirty="0"/>
              <a:t>Es como una cola, pero en lugar de ser FIFO, el siguiente siempre es el con más prioridad.</a:t>
            </a:r>
          </a:p>
          <a:p>
            <a:pPr marL="171450" indent="-171450">
              <a:buFontTx/>
              <a:buChar char="-"/>
            </a:pPr>
            <a:r>
              <a:rPr lang="es-CL" dirty="0"/>
              <a:t>La condición de un paciente puede empeorar en cualquier momento </a:t>
            </a:r>
            <a:r>
              <a:rPr lang="es-CL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9001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Hacer bajar el elemento en i hasta donde le corresponda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4956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DC6A-3AB1-43D4-9731-46B6F4C08A6F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3956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 otro es que aprovecha muy mal la caché, ya que está saltando todo el rato entre celdas no adyacentes.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DC6A-3AB1-43D4-9731-46B6F4C08A6F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3824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Automáticamente hace crecer el heap de manera balanceada!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1354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171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Hasta que estén todos de acuerdo en que es</a:t>
                </a:r>
                <a:r>
                  <a:rPr lang="es-CL" baseline="0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para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datos nuevos.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Hasta que estén todos de acuerdo en que es</a:t>
                </a:r>
                <a:r>
                  <a:rPr lang="es-CL" baseline="0" dirty="0"/>
                  <a:t> </a:t>
                </a:r>
                <a:r>
                  <a:rPr lang="es-CL" b="0" i="0">
                    <a:latin typeface="Cambria Math" panose="02040503050406030204" pitchFamily="18" charset="0"/>
                  </a:rPr>
                  <a:t>𝑂(𝑛^2)</a:t>
                </a:r>
                <a:r>
                  <a:rPr lang="es-CL" dirty="0"/>
                  <a:t> para </a:t>
                </a:r>
                <a:r>
                  <a:rPr lang="es-CL" b="0" i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datos nuevos.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0557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¿Me creen si les digo que cada operación puede hacerse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s-CL" dirty="0"/>
                  <a:t>?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¿Me creen si les digo que cada operación puede hacerse en </a:t>
                </a:r>
                <a:r>
                  <a:rPr lang="es-CL" b="0" i="0">
                    <a:latin typeface="Cambria Math" panose="02040503050406030204" pitchFamily="18" charset="0"/>
                  </a:rPr>
                  <a:t>𝑂(log⁡𝑛 )</a:t>
                </a:r>
                <a:r>
                  <a:rPr lang="es-CL" dirty="0"/>
                  <a:t>?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5143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CL" dirty="0"/>
              <a:t>Un heap binario no es más que el elemento con más prioridad, como padre de dos heaps binarios con el resto de los datos repartidos equitativamente (ni tanto).</a:t>
            </a:r>
          </a:p>
          <a:p>
            <a:pPr marL="0" indent="0">
              <a:buFontTx/>
              <a:buNone/>
            </a:pPr>
            <a:endParaRPr lang="es-CL" dirty="0"/>
          </a:p>
          <a:p>
            <a:pPr marL="0" indent="0">
              <a:buFontTx/>
              <a:buNone/>
            </a:pPr>
            <a:r>
              <a:rPr lang="es-CL" dirty="0"/>
              <a:t>Una lista ordenada es un heap unario </a:t>
            </a:r>
            <a:r>
              <a:rPr lang="es-CL" dirty="0">
                <a:sym typeface="Wingdings" panose="05000000000000000000" pitchFamily="2" charset="2"/>
              </a:rPr>
              <a:t> con dos hijos basta, pero con más también funciona (heap ternario, </a:t>
            </a:r>
            <a:r>
              <a:rPr lang="es-CL" dirty="0" err="1">
                <a:sym typeface="Wingdings" panose="05000000000000000000" pitchFamily="2" charset="2"/>
              </a:rPr>
              <a:t>etc</a:t>
            </a:r>
            <a:r>
              <a:rPr lang="es-CL" dirty="0">
                <a:sym typeface="Wingdings" panose="05000000000000000000" pitchFamily="2" charset="2"/>
              </a:rPr>
              <a:t>)</a:t>
            </a:r>
            <a:endParaRPr lang="es-CL" dirty="0"/>
          </a:p>
          <a:p>
            <a:pPr marL="0" indent="0">
              <a:buFontTx/>
              <a:buNone/>
            </a:pP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3928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Notar que los elementos que están en cada grupo son completamente arbitrarios: no hay ninguna relación de orden entre ellos.</a:t>
            </a:r>
          </a:p>
          <a:p>
            <a:r>
              <a:rPr lang="es-CL" dirty="0"/>
              <a:t>De esto se deduce que para cada nodo en el árbol, este es más prioritario que sus dos hijos.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7DE2A-000A-42C7-9D2D-308529E8345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6715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0" dirty="0"/>
              <a:t>La relación es igual que en un árbol genealógico:</a:t>
            </a:r>
          </a:p>
          <a:p>
            <a:r>
              <a:rPr lang="es-CL" b="0" dirty="0"/>
              <a:t>C es padre de G</a:t>
            </a:r>
          </a:p>
          <a:p>
            <a:r>
              <a:rPr lang="es-CL" b="0" dirty="0"/>
              <a:t>G es hermano de F</a:t>
            </a:r>
          </a:p>
          <a:p>
            <a:r>
              <a:rPr lang="es-CL" b="0" dirty="0"/>
              <a:t>F es sobrino de B</a:t>
            </a:r>
          </a:p>
          <a:p>
            <a:r>
              <a:rPr lang="es-CL" b="0" dirty="0"/>
              <a:t>Y así…</a:t>
            </a:r>
          </a:p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4897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812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193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8E6D-2243-4D06-A158-F16F080E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sala de urgencias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F0A36-F8D9-4E17-A9C8-72A03F5E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287532"/>
            <a:ext cx="8771959" cy="49040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Al llegar a una sala de urgencia, la persona es evaluada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Se le asigna un número del 1 al 5 según la urgencia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Cuando se desocupa un box, se hace pasar a la siguiente persona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La persona que pasa es la con mayor urgencia que aún está en espera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 En caso de empate, pasa la persona que llegó primero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L" dirty="0"/>
          </a:p>
          <a:p>
            <a:pPr marL="0" indent="0">
              <a:lnSpc>
                <a:spcPct val="120000"/>
              </a:lnSpc>
              <a:buNone/>
            </a:pPr>
            <a:r>
              <a:rPr lang="es-CL" dirty="0"/>
              <a:t>¿Cuánto cuesta decidir cuál es la próxima persona que hay que hacer pasar?</a:t>
            </a:r>
          </a:p>
        </p:txBody>
      </p:sp>
    </p:spTree>
    <p:extLst>
      <p:ext uri="{BB962C8B-B14F-4D97-AF65-F5344CB8AC3E}">
        <p14:creationId xmlns:p14="http://schemas.microsoft.com/office/powerpoint/2010/main" val="3264738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Un heap binario:</a:t>
            </a:r>
            <a:br>
              <a:rPr lang="es-CL" dirty="0"/>
            </a:br>
            <a:r>
              <a:rPr lang="es-CL" dirty="0"/>
              <a:t>Cada hijo de la raíz es un heap binario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A45FEC-2BE8-4FBA-8F5F-6DD73AA26775}"/>
              </a:ext>
            </a:extLst>
          </p:cNvPr>
          <p:cNvSpPr/>
          <p:nvPr/>
        </p:nvSpPr>
        <p:spPr>
          <a:xfrm>
            <a:off x="2072809" y="3986910"/>
            <a:ext cx="1475254" cy="1756744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F0"/>
                </a:solidFill>
              </a:rPr>
              <a:t>…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26466DB-0D5E-416B-A5ED-E520FAD3A164}"/>
              </a:ext>
            </a:extLst>
          </p:cNvPr>
          <p:cNvSpPr/>
          <p:nvPr/>
        </p:nvSpPr>
        <p:spPr>
          <a:xfrm>
            <a:off x="3664370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7030A0"/>
                </a:solidFill>
              </a:rPr>
              <a:t>…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FC3D8C1-18B0-4855-8841-432105BDB2E0}"/>
              </a:ext>
            </a:extLst>
          </p:cNvPr>
          <p:cNvSpPr/>
          <p:nvPr/>
        </p:nvSpPr>
        <p:spPr>
          <a:xfrm>
            <a:off x="4841472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968A736-105A-4C75-8FE3-834CB75D17D7}"/>
              </a:ext>
            </a:extLst>
          </p:cNvPr>
          <p:cNvSpPr/>
          <p:nvPr/>
        </p:nvSpPr>
        <p:spPr>
          <a:xfrm>
            <a:off x="6008788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FF99CC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468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Un heap binario: Recursivo a todo nivel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6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2518607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016790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27AEC21-CD50-4B37-A20E-8590AC425A23}"/>
              </a:ext>
            </a:extLst>
          </p:cNvPr>
          <p:cNvSpPr/>
          <p:nvPr/>
        </p:nvSpPr>
        <p:spPr>
          <a:xfrm>
            <a:off x="2226778" y="5165766"/>
            <a:ext cx="583658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214B012-0930-49FB-853E-AAB6CFB9AB1E}"/>
              </a:ext>
            </a:extLst>
          </p:cNvPr>
          <p:cNvSpPr/>
          <p:nvPr/>
        </p:nvSpPr>
        <p:spPr>
          <a:xfrm>
            <a:off x="2810436" y="5165766"/>
            <a:ext cx="583658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53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9F18-6BD5-45B7-85D4-2EC0FED5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del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9791-B553-4D80-BF85-06AC661F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s-CL" dirty="0"/>
              <a:t>Al insertar y extraer elementos, el heap debe reestructurarse para conservar sus propiedades</a:t>
            </a:r>
          </a:p>
          <a:p>
            <a:pPr>
              <a:lnSpc>
                <a:spcPct val="110000"/>
              </a:lnSpc>
            </a:pPr>
            <a:endParaRPr lang="es-CL" dirty="0"/>
          </a:p>
          <a:p>
            <a:pPr>
              <a:lnSpc>
                <a:spcPct val="110000"/>
              </a:lnSpc>
            </a:pPr>
            <a:r>
              <a:rPr lang="es-CL" dirty="0"/>
              <a:t>¿Cómo se definen estas operaciones (de manera recursiva)?</a:t>
            </a:r>
          </a:p>
          <a:p>
            <a:pPr>
              <a:lnSpc>
                <a:spcPct val="110000"/>
              </a:lnSpc>
            </a:pPr>
            <a:endParaRPr lang="es-CL" dirty="0"/>
          </a:p>
          <a:p>
            <a:pPr>
              <a:lnSpc>
                <a:spcPct val="110000"/>
              </a:lnSpc>
            </a:pPr>
            <a:r>
              <a:rPr lang="es-CL" dirty="0"/>
              <a:t>Idealmente queremos que el heap llene los niveles en orden</a:t>
            </a:r>
            <a:endParaRPr lang="es-CL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4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F48B14-F106-4E70-90E6-E77B25D90E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𝒆𝒙𝒕𝒓𝒂𝒄𝒕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i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𝒃𝒆𝒔𝒕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𝒓𝒐𝒐𝒕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                 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𝒏𝒆𝒙𝒕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sz="2400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i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𝒕𝒊𝒆𝒏𝒆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𝒖𝒏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𝒉𝒊𝒋𝒐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i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𝒏𝒆𝒙𝒕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𝒆𝒙𝒕𝒓𝒂𝒄𝒕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s-CL" sz="2400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i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𝒕𝒊𝒆𝒏𝒆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𝒅𝒐𝒔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𝒉𝒊𝒋𝒐𝒔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i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𝒆𝒍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𝒉𝒊𝒋𝒐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𝒎𝒂𝒚𝒐𝒓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𝒑𝒓𝒊𝒐𝒓𝒊𝒅𝒂𝒅</m:t>
                    </m:r>
                  </m:oMath>
                </a14:m>
                <a:endParaRPr lang="es-CL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𝒏𝒆𝒙𝒕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𝒆𝒙𝒕𝒓𝒂𝒄𝒕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s-CL" sz="2400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i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𝒓𝒐𝒐𝒕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𝒏𝒆𝒙𝒕</m:t>
                    </m:r>
                  </m:oMath>
                </a14:m>
                <a:endParaRPr lang="es-CL" sz="2400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i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𝒃𝒆𝒔𝒕</m:t>
                    </m:r>
                  </m:oMath>
                </a14:m>
                <a:endParaRPr lang="es-CL" sz="2400" b="1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F48B14-F106-4E70-90E6-E77B25D90E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90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5570-01D2-4024-9211-527BED4C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Finitud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C20F-A9AA-4D09-BBE3-182803CC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La cantidad de niveles de un heap es finita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En cada llamada a </a:t>
            </a:r>
            <a:r>
              <a:rPr lang="es-CL" b="1" dirty="0" err="1">
                <a:solidFill>
                  <a:schemeClr val="accent4"/>
                </a:solidFill>
              </a:rPr>
              <a:t>extract</a:t>
            </a:r>
            <a:r>
              <a:rPr lang="es-CL" dirty="0"/>
              <a:t> ejecutamos una cantidad fija de pasos y bajamos un nivel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Por lo tanto, la extracción termina en tiempo finito</a:t>
            </a:r>
          </a:p>
        </p:txBody>
      </p:sp>
    </p:spTree>
    <p:extLst>
      <p:ext uri="{BB962C8B-B14F-4D97-AF65-F5344CB8AC3E}">
        <p14:creationId xmlns:p14="http://schemas.microsoft.com/office/powerpoint/2010/main" val="2929803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46A6-E1D5-4F06-988A-035E337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Corrección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4F9BCF-3D13-43F6-9364-BCFF24A21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dirty="0"/>
                  <a:t>PD: La extracción en un heap de altura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2000" dirty="0"/>
                  <a:t> preserva las propiedades del heap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dirty="0"/>
                  <a:t>Por </a:t>
                </a:r>
                <a:r>
                  <a:rPr lang="es-CL" sz="2000" b="1" dirty="0">
                    <a:solidFill>
                      <a:schemeClr val="accent2"/>
                    </a:solidFill>
                  </a:rPr>
                  <a:t>inducción</a:t>
                </a:r>
                <a:r>
                  <a:rPr lang="es-CL" sz="2000" dirty="0"/>
                  <a:t> sobre la altura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Caso Base</a:t>
                </a:r>
                <a:r>
                  <a:rPr lang="es-CL" sz="2000" dirty="0"/>
                  <a:t>: La extracción en un heap de altura 1 deja un heap vacío, el cual es un heap válido.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HI: </a:t>
                </a:r>
                <a:r>
                  <a:rPr lang="es-CL" sz="2000" dirty="0"/>
                  <a:t>La extracción en un heap de altura </a:t>
                </a:r>
                <a14:m>
                  <m:oMath xmlns:m="http://schemas.openxmlformats.org/officeDocument/2006/math"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000" b="1" dirty="0"/>
                  <a:t> </a:t>
                </a:r>
                <a:r>
                  <a:rPr lang="es-CL" sz="2000" dirty="0"/>
                  <a:t>preserva las propiedades del heap.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dirty="0"/>
                  <a:t>Al extraer en un heap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de altura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000" dirty="0"/>
                  <a:t>, se identifica cuál de los hijos tiene la raíz más prioritaria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sz="2000" dirty="0"/>
                  <a:t>, y se extrae de ahí. Este hijo tiene altura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000" dirty="0"/>
                  <a:t>, por lo que luego de extraer su raíz sigue siendo un heap. Luego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deja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sz="2000" dirty="0"/>
                  <a:t> como su propia raíz, la cual es mayor a las raíces de ambos hijos. Por lo tanto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sigue siendo un heap.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dirty="0"/>
                  <a:t>Es decir, para cualquier altura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2000" dirty="0"/>
                  <a:t>, la </a:t>
                </a:r>
                <a:r>
                  <a:rPr lang="es-CL" sz="2000" dirty="0" err="1"/>
                  <a:t>extración</a:t>
                </a:r>
                <a:r>
                  <a:rPr lang="es-CL" sz="2000" dirty="0"/>
                  <a:t> preserva las propiedades del heap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4F9BCF-3D13-43F6-9364-BCFF24A21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4" t="-515" r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612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6F49C3-3212-4290-A5C3-4AE7B2F2686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𝒊𝒏𝒔𝒆𝒓𝒕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𝒕𝒊𝒆𝒏𝒆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𝒉𝒊𝒋𝒐𝒔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𝒖𝒏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𝒏𝒖𝒆𝒗𝒐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𝒉𝒊𝒋𝒐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𝒑𝒂𝒓𝒂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𝒓𝒐𝒐𝒕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</m:oMath>
                </a14:m>
                <a:r>
                  <a:rPr lang="es-CL" sz="2400" b="1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𝒆𝒍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𝒉𝒊𝒋𝒐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𝒎𝒆𝒏𝒐𝒓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𝒂𝒍𝒕𝒖𝒓𝒂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𝒊𝒏𝒔𝒆𝒓𝒕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𝒓𝒐𝒐𝒕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&gt;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𝒓𝒐𝒐𝒕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sz="2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𝒓𝒐𝒐𝒕</m:t>
                    </m:r>
                    <m:r>
                      <a:rPr lang="es-CL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s-CL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𝒓𝒐𝒐𝒕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6F49C3-3212-4290-A5C3-4AE7B2F26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58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B761-590D-42D6-A83F-5539144B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Finitud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18F7-5B93-4483-A991-0708ABE3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La cantidad de niveles de un heap es finita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En cada llamada a </a:t>
            </a:r>
            <a:r>
              <a:rPr lang="es-CL" b="1" dirty="0" err="1">
                <a:solidFill>
                  <a:schemeClr val="accent4"/>
                </a:solidFill>
              </a:rPr>
              <a:t>insert</a:t>
            </a:r>
            <a:r>
              <a:rPr lang="es-CL" dirty="0"/>
              <a:t> ejecutamos una cantidad fija de pasos y bajamos un nivel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Por lo tanto la extracción termina en tiempo finito</a:t>
            </a:r>
          </a:p>
        </p:txBody>
      </p:sp>
    </p:spTree>
    <p:extLst>
      <p:ext uri="{BB962C8B-B14F-4D97-AF65-F5344CB8AC3E}">
        <p14:creationId xmlns:p14="http://schemas.microsoft.com/office/powerpoint/2010/main" val="152808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1999-B37D-4494-815A-517B2E0B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Corrección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9E0A8-9826-4A94-B40D-337D0B602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dirty="0"/>
                  <a:t>PD: La inserción en un heap de altura </a:t>
                </a:r>
                <a14:m>
                  <m:oMath xmlns:m="http://schemas.openxmlformats.org/officeDocument/2006/math">
                    <m:r>
                      <a:rPr lang="es-CL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2000" dirty="0"/>
                  <a:t> preserva las propiedades del heap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dirty="0"/>
                  <a:t>Por </a:t>
                </a:r>
                <a:r>
                  <a:rPr lang="es-CL" sz="2000" b="1" dirty="0">
                    <a:solidFill>
                      <a:schemeClr val="accent2"/>
                    </a:solidFill>
                  </a:rPr>
                  <a:t>inducción</a:t>
                </a:r>
                <a:r>
                  <a:rPr lang="es-CL" sz="2000" dirty="0"/>
                  <a:t> sobre la altura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Caso Base</a:t>
                </a:r>
                <a:r>
                  <a:rPr lang="es-CL" sz="2000" dirty="0"/>
                  <a:t>: La inserción de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000" dirty="0"/>
                  <a:t> en un heap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de altura 1 crea un nuevo hijo para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, con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000" dirty="0"/>
                  <a:t> como raíz. Si la raíz de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tiene menos prioridad que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000" dirty="0"/>
                  <a:t>, entonces se intercambian. Así,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queda como un heap, ya que su raíz es la de mayor prioridad y su hijo es un heap.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b="1" dirty="0"/>
                  <a:t>HI: </a:t>
                </a:r>
                <a:r>
                  <a:rPr lang="es-CL" sz="2000" dirty="0"/>
                  <a:t>La inserción en un heap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de altura </a:t>
                </a:r>
                <a14:m>
                  <m:oMath xmlns:m="http://schemas.openxmlformats.org/officeDocument/2006/math">
                    <m:r>
                      <a:rPr lang="es-CL"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000" b="1" dirty="0"/>
                  <a:t> </a:t>
                </a:r>
                <a:r>
                  <a:rPr lang="es-CL" sz="2000" dirty="0"/>
                  <a:t>preserva las propiedades del heap.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dirty="0"/>
                  <a:t>Al insertar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000" dirty="0"/>
                  <a:t> en un heap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de altura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000" dirty="0"/>
                  <a:t> se inserta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s-CL" sz="2000" dirty="0"/>
                  <a:t>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sz="2000" dirty="0"/>
                  <a:t> uno de sus hijos. Ya que estos son de altura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000" dirty="0"/>
                  <a:t>, quedan como heap luego de la inserción. Luego intercambia las raíces entre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y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CL" sz="2000" dirty="0"/>
                  <a:t> si estas violan la propiedad del heap. Tanto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CL" sz="2000" dirty="0"/>
                  <a:t> como su hermano siguen siendo un heap, y ahora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sz="2000" dirty="0"/>
                  <a:t> tiene como cabeza al elemento más prioritario, por lo que sigue siendo un heap.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000" dirty="0"/>
                  <a:t>Es decir, para cualquier altura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2000" dirty="0"/>
                  <a:t>, la inserción preserva las propiedades del heap.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9E0A8-9826-4A94-B40D-337D0B602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4" t="-515" r="-881" b="-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980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9F18-6BD5-45B7-85D4-2EC0FED5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Altura de un heap binario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19791-B553-4D80-BF85-06AC661F13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824419"/>
                <a:ext cx="8641072" cy="427322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Dado que el número de pasos de los algoritmos depende de la altura del heap,</a:t>
                </a:r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… ¿cuál es la altura de un heap con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datos?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Considerando eso,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¿Cuál es la complejidad de sus operaciones?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19791-B553-4D80-BF85-06AC661F1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824419"/>
                <a:ext cx="8641072" cy="4273222"/>
              </a:xfrm>
              <a:blipFill>
                <a:blip r:embed="rId3"/>
                <a:stretch>
                  <a:fillRect l="-441" t="-1786" r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03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AA2B1BC-D97D-411A-81DE-CAFF5BF3D1D8}"/>
              </a:ext>
            </a:extLst>
          </p:cNvPr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182880" y="595344"/>
          <a:ext cx="8778240" cy="4830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8022">
                  <a:extLst>
                    <a:ext uri="{9D8B030D-6E8A-4147-A177-3AD203B41FA5}">
                      <a16:colId xmlns:a16="http://schemas.microsoft.com/office/drawing/2014/main" val="3720796563"/>
                    </a:ext>
                  </a:extLst>
                </a:gridCol>
                <a:gridCol w="2753175">
                  <a:extLst>
                    <a:ext uri="{9D8B030D-6E8A-4147-A177-3AD203B41FA5}">
                      <a16:colId xmlns:a16="http://schemas.microsoft.com/office/drawing/2014/main" val="3695053102"/>
                    </a:ext>
                  </a:extLst>
                </a:gridCol>
                <a:gridCol w="1596044">
                  <a:extLst>
                    <a:ext uri="{9D8B030D-6E8A-4147-A177-3AD203B41FA5}">
                      <a16:colId xmlns:a16="http://schemas.microsoft.com/office/drawing/2014/main" val="3281377341"/>
                    </a:ext>
                  </a:extLst>
                </a:gridCol>
                <a:gridCol w="3630999">
                  <a:extLst>
                    <a:ext uri="{9D8B030D-6E8A-4147-A177-3AD203B41FA5}">
                      <a16:colId xmlns:a16="http://schemas.microsoft.com/office/drawing/2014/main" val="540650608"/>
                    </a:ext>
                  </a:extLst>
                </a:gridCol>
              </a:tblGrid>
              <a:tr h="805016">
                <a:tc>
                  <a:txBody>
                    <a:bodyPr/>
                    <a:lstStyle/>
                    <a:p>
                      <a:pPr algn="ctr"/>
                      <a:r>
                        <a:rPr lang="es-CL" b="1" dirty="0"/>
                        <a:t>Nivel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/>
                        <a:t>Tipo de urgencia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/>
                        <a:t>Color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/>
                        <a:t>Tiempo de espera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903818"/>
                  </a:ext>
                </a:extLst>
              </a:tr>
              <a:tr h="805016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RESUCITACIÓN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ROJO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Atención de forma inmediata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1632"/>
                  </a:ext>
                </a:extLst>
              </a:tr>
              <a:tr h="805016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EMERGENCIA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NARANJA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10 – 15 minutos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0834"/>
                  </a:ext>
                </a:extLst>
              </a:tr>
              <a:tr h="805016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F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URGENCIA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F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AMARILLO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F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tx1"/>
                          </a:solidFill>
                        </a:rPr>
                        <a:t>60 minutos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F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553904"/>
                  </a:ext>
                </a:extLst>
              </a:tr>
              <a:tr h="805016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URGENCIA MENOR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VERDE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2 horas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524698"/>
                  </a:ext>
                </a:extLst>
              </a:tr>
              <a:tr h="805016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SIN URGENCIA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AZUL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chemeClr val="bg1"/>
                          </a:solidFill>
                        </a:rPr>
                        <a:t>4 horas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235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58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DCB0-E910-44C6-A0B7-6287864E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Una implementación simple</a:t>
            </a:r>
            <a:br>
              <a:rPr lang="es-CL" dirty="0"/>
            </a:br>
            <a:r>
              <a:rPr lang="es-CL" dirty="0"/>
              <a:t>de un heap binario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5853-0835-4DA9-A27B-93E44AFC3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970360" cy="427322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Si podemos suponer una </a:t>
            </a:r>
            <a:r>
              <a:rPr lang="es-CL" sz="2700" dirty="0"/>
              <a:t>cantidad máxima de datos que pueden estar en el heap simultáneamente</a:t>
            </a:r>
          </a:p>
          <a:p>
            <a:pPr>
              <a:lnSpc>
                <a:spcPct val="100000"/>
              </a:lnSpc>
            </a:pPr>
            <a:endParaRPr lang="es-CL" sz="27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700" dirty="0"/>
              <a:t>… y como la inserción puede hacerse en cualquier hoja</a:t>
            </a:r>
            <a:endParaRPr lang="es-CL" sz="27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endParaRPr lang="es-CL" sz="27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700" dirty="0"/>
              <a:t>Entonces, es posible implementar el heap de forma compacta en un </a:t>
            </a:r>
            <a:r>
              <a:rPr lang="es-CL" sz="2700" b="1" dirty="0">
                <a:solidFill>
                  <a:schemeClr val="accent2"/>
                </a:solidFill>
              </a:rPr>
              <a:t>arreglo</a:t>
            </a:r>
          </a:p>
        </p:txBody>
      </p:sp>
    </p:spTree>
    <p:extLst>
      <p:ext uri="{BB962C8B-B14F-4D97-AF65-F5344CB8AC3E}">
        <p14:creationId xmlns:p14="http://schemas.microsoft.com/office/powerpoint/2010/main" val="3155074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 heap binario como un arreglo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325693" y="139763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310907" y="2382854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C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46159" y="1818106"/>
            <a:ext cx="811052" cy="56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15327" y="336806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061630" y="2803320"/>
            <a:ext cx="321418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5800542" y="336806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G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731374" y="2803320"/>
            <a:ext cx="315471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331542" y="2382854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838935" y="336806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F1BD2D-D22A-40D0-978E-82D13FB2F97F}"/>
              </a:ext>
            </a:extLst>
          </p:cNvPr>
          <p:cNvSpPr/>
          <p:nvPr/>
        </p:nvSpPr>
        <p:spPr>
          <a:xfrm>
            <a:off x="2592631" y="4358154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H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297884-E712-4541-BC61-0D47104E5B7A}"/>
              </a:ext>
            </a:extLst>
          </p:cNvPr>
          <p:cNvSpPr/>
          <p:nvPr/>
        </p:nvSpPr>
        <p:spPr>
          <a:xfrm>
            <a:off x="3085238" y="4358154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3085238" y="2803320"/>
            <a:ext cx="318445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2838935" y="3788535"/>
            <a:ext cx="72141" cy="569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  <a:endCxn id="50" idx="0"/>
          </p:cNvCxnSpPr>
          <p:nvPr/>
        </p:nvCxnSpPr>
        <p:spPr>
          <a:xfrm>
            <a:off x="3259401" y="3788535"/>
            <a:ext cx="72141" cy="569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821852" y="3368069"/>
            <a:ext cx="492607" cy="49260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752009" y="2803320"/>
            <a:ext cx="316147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577846" y="1818106"/>
            <a:ext cx="819988" cy="5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9D790-0EFB-49A8-A24F-5C38D5F39BE8}"/>
              </a:ext>
            </a:extLst>
          </p:cNvPr>
          <p:cNvSpPr/>
          <p:nvPr/>
        </p:nvSpPr>
        <p:spPr>
          <a:xfrm>
            <a:off x="4448997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CD855D-3284-4E8E-AA9B-5F545F8F231F}"/>
              </a:ext>
            </a:extLst>
          </p:cNvPr>
          <p:cNvSpPr/>
          <p:nvPr/>
        </p:nvSpPr>
        <p:spPr>
          <a:xfrm>
            <a:off x="1569272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7944C7-1ECB-4493-AF60-73A2408E9E56}"/>
              </a:ext>
            </a:extLst>
          </p:cNvPr>
          <p:cNvSpPr/>
          <p:nvPr/>
        </p:nvSpPr>
        <p:spPr>
          <a:xfrm>
            <a:off x="3009134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5A3469-B464-4DEA-B3D7-9CAC890A3CD5}"/>
              </a:ext>
            </a:extLst>
          </p:cNvPr>
          <p:cNvSpPr/>
          <p:nvPr/>
        </p:nvSpPr>
        <p:spPr>
          <a:xfrm>
            <a:off x="3729065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000799B-FCC7-4B6B-8349-1BDB355AC526}"/>
              </a:ext>
            </a:extLst>
          </p:cNvPr>
          <p:cNvSpPr/>
          <p:nvPr/>
        </p:nvSpPr>
        <p:spPr>
          <a:xfrm>
            <a:off x="2289202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607992-6797-4F9E-84B0-AD1BCE1639C8}"/>
              </a:ext>
            </a:extLst>
          </p:cNvPr>
          <p:cNvSpPr/>
          <p:nvPr/>
        </p:nvSpPr>
        <p:spPr>
          <a:xfrm>
            <a:off x="7335072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AFF8C4-8010-436A-8219-8FBD4786F143}"/>
              </a:ext>
            </a:extLst>
          </p:cNvPr>
          <p:cNvSpPr/>
          <p:nvPr/>
        </p:nvSpPr>
        <p:spPr>
          <a:xfrm>
            <a:off x="5889109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1F5460-04D9-4219-B061-AE363C92C983}"/>
              </a:ext>
            </a:extLst>
          </p:cNvPr>
          <p:cNvSpPr/>
          <p:nvPr/>
        </p:nvSpPr>
        <p:spPr>
          <a:xfrm>
            <a:off x="5170542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13384C-16AB-49CF-8A54-985AE2639D2C}"/>
              </a:ext>
            </a:extLst>
          </p:cNvPr>
          <p:cNvSpPr/>
          <p:nvPr/>
        </p:nvSpPr>
        <p:spPr>
          <a:xfrm>
            <a:off x="6607676" y="5253554"/>
            <a:ext cx="63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H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861DB01-D674-4B8A-901E-0168004C5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781822"/>
              </p:ext>
            </p:extLst>
          </p:nvPr>
        </p:nvGraphicFramePr>
        <p:xfrm>
          <a:off x="1506159" y="5928207"/>
          <a:ext cx="64800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144700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8896172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733273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57505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261909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72434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555858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76529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6265188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5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6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7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212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27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D78F-2991-4019-9B1F-6DDE12E3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Cambio de prioridad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CF32-99B6-4943-81BA-6A9572FD4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824419"/>
            <a:ext cx="8790939" cy="4273222"/>
          </a:xfrm>
        </p:spPr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Supongamos que tenemos acceso directo a un elemento del heap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¿Cómo podemos cambiar la prioridad de ese elemento?</a:t>
            </a:r>
          </a:p>
        </p:txBody>
      </p:sp>
    </p:spTree>
    <p:extLst>
      <p:ext uri="{BB962C8B-B14F-4D97-AF65-F5344CB8AC3E}">
        <p14:creationId xmlns:p14="http://schemas.microsoft.com/office/powerpoint/2010/main" val="1555143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𝒔𝒊𝒇𝒕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𝒖𝒑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𝒕𝒊𝒆𝒏𝒆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𝒑𝒂𝒅𝒓𝒆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b="1" i="1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𝒆𝒍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𝒑𝒂𝒅𝒓𝒆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s-CL" b="1" i="1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s-CL" b="1" i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𝒖𝒑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s-CL" b="1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89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𝒔𝒊𝒇𝒕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𝒅𝒐𝒘𝒏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𝒕𝒊𝒆𝒏𝒆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𝒉𝒊𝒋𝒐𝒔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b="1" i="1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𝒆𝒍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𝒉𝒊𝒋𝒐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𝒎𝒂𝒚𝒐𝒓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𝒑𝒓𝒊𝒐𝒓𝒊𝒅𝒂𝒅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s-CL" b="1" i="1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s-CL" b="1" i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𝒅𝒐𝒘𝒏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s-CL" b="1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857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9039-40FC-4D31-BA84-B68AD126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i="1" dirty="0" err="1"/>
              <a:t>Selection</a:t>
            </a:r>
            <a:r>
              <a:rPr lang="es-CL" i="1" dirty="0"/>
              <a:t> s</a:t>
            </a:r>
            <a:r>
              <a:rPr lang="es-CL" i="1" dirty="0" err="1"/>
              <a:t>ort</a:t>
            </a:r>
            <a:r>
              <a:rPr lang="es-CL" dirty="0" err="1"/>
              <a:t> usando </a:t>
            </a:r>
            <a:r>
              <a:rPr lang="es-CL" i="1" dirty="0" err="1"/>
              <a:t>heaps</a:t>
            </a:r>
            <a:r>
              <a:rPr lang="es-CL" dirty="0" err="1"/>
              <a:t> …</a:t>
            </a:r>
            <a:endParaRPr lang="es-CL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3EC0-F21B-4732-9ECC-097731FEF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La clase pasada vimos selection sort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¿Será posible usar un heap para mejorar su rendimiento?</a:t>
            </a:r>
          </a:p>
        </p:txBody>
      </p:sp>
    </p:spTree>
    <p:extLst>
      <p:ext uri="{BB962C8B-B14F-4D97-AF65-F5344CB8AC3E}">
        <p14:creationId xmlns:p14="http://schemas.microsoft.com/office/powerpoint/2010/main" val="1261988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6CC5-0C9B-40C5-AF8F-ECD1A823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… se llama </a:t>
            </a:r>
            <a:r>
              <a:rPr lang="es-CL" i="1"/>
              <a:t>heapsort</a:t>
            </a:r>
            <a:endParaRPr lang="es-C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2334E-5B1E-48BE-BDCF-CDA8BDF83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Para la secuencia inicial de datos, A.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Convertir A en un min-heap con los datos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Definir una secuencia ordenada, B, inicialmente vacía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Extraer el menor dato </a:t>
                </a:r>
                <a14:m>
                  <m:oMath xmlns:m="http://schemas.openxmlformats.org/officeDocument/2006/math">
                    <m:r>
                      <a:rPr lang="es-CL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 A e insertarlo al final de B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Si quedan elementos en A,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2334E-5B1E-48BE-BDCF-CDA8BDF83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72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6F0D99-FEED-4751-8CED-655C235A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</a:t>
            </a:r>
            <a:r>
              <a:rPr lang="es-CL" i="1" dirty="0"/>
              <a:t>heapsort</a:t>
            </a:r>
            <a:endParaRPr lang="es-C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9EFD4A-6DAB-4BCE-8CA7-F300775A7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¿Cómo se demuestra que heapsort es correcto?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¿Cuál es su complejidad?</a:t>
            </a:r>
          </a:p>
        </p:txBody>
      </p:sp>
    </p:spTree>
    <p:extLst>
      <p:ext uri="{BB962C8B-B14F-4D97-AF65-F5344CB8AC3E}">
        <p14:creationId xmlns:p14="http://schemas.microsoft.com/office/powerpoint/2010/main" val="3517040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6997-5AC0-4994-A446-D7DB8408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Necesidad de memoria para heapsort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3F0F-81D3-414F-B015-6368BA3F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En la práctica, se usa un mismo arreglo para el arreglo inicial A y el arreglo resultado B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Eso significa que </a:t>
            </a:r>
            <a:r>
              <a:rPr lang="es-CL" b="1" dirty="0">
                <a:solidFill>
                  <a:schemeClr val="accent2"/>
                </a:solidFill>
              </a:rPr>
              <a:t>heapsort</a:t>
            </a:r>
            <a:r>
              <a:rPr lang="es-CL" dirty="0"/>
              <a:t> no requiere memoria adicional</a:t>
            </a:r>
            <a:endParaRPr lang="es-CL" i="1" dirty="0"/>
          </a:p>
        </p:txBody>
      </p:sp>
    </p:spTree>
    <p:extLst>
      <p:ext uri="{BB962C8B-B14F-4D97-AF65-F5344CB8AC3E}">
        <p14:creationId xmlns:p14="http://schemas.microsoft.com/office/powerpoint/2010/main" val="37590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8376-D836-4DE2-8140-298CC60D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Implementando el </a:t>
            </a:r>
            <a:r>
              <a:rPr lang="es-CL" i="1" dirty="0"/>
              <a:t>heap</a:t>
            </a:r>
            <a:r>
              <a:rPr lang="es-CL" dirty="0"/>
              <a:t> como arreglo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10B5C-4BB1-437C-891C-489138EB1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0" y="1824419"/>
                <a:ext cx="8981439" cy="427322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500" dirty="0"/>
                  <a:t>Se puede definir la inserción y la extracción desde </a:t>
                </a:r>
                <a14:m>
                  <m:oMath xmlns:m="http://schemas.openxmlformats.org/officeDocument/2006/math">
                    <m:r>
                      <a:rPr lang="es-CL" sz="23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sz="23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3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𝒖𝒑</m:t>
                    </m:r>
                  </m:oMath>
                </a14:m>
                <a:r>
                  <a:rPr lang="es-CL" sz="2300" b="1" dirty="0">
                    <a:solidFill>
                      <a:schemeClr val="accent4"/>
                    </a:solidFill>
                  </a:rPr>
                  <a:t> </a:t>
                </a:r>
                <a:r>
                  <a:rPr lang="es-CL" sz="2500" dirty="0"/>
                  <a:t>y </a:t>
                </a:r>
                <a14:m>
                  <m:oMath xmlns:m="http://schemas.openxmlformats.org/officeDocument/2006/math">
                    <m:r>
                      <a:rPr lang="es-CL" sz="23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𝒅𝒐𝒘𝒏</m:t>
                    </m:r>
                  </m:oMath>
                </a14:m>
                <a:r>
                  <a:rPr lang="es-CL" sz="25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s-CL" sz="25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500" dirty="0"/>
                  <a:t>Esto facilita </a:t>
                </a:r>
                <a:r>
                  <a:rPr lang="es-CL" sz="2500" b="1" dirty="0"/>
                  <a:t>mucho</a:t>
                </a:r>
                <a:r>
                  <a:rPr lang="es-CL" sz="2500" dirty="0"/>
                  <a:t> la implementación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10B5C-4BB1-437C-891C-489138EB1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" y="1824419"/>
                <a:ext cx="8981439" cy="4273222"/>
              </a:xfrm>
              <a:blipFill>
                <a:blip r:embed="rId2"/>
                <a:stretch>
                  <a:fillRect l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93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CB71-203B-4E68-8BDA-656E531D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cola de prioridades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C9496-E3B6-4932-A298-2E1944CC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CL" dirty="0"/>
              <a:t>Una estructura de datos con las siguientes operaciones: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Insertar un dato con determinada prioridad en la cola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Extraer el dato con más prioridad de la cola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E idealmente: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Cambiar la prioridad de un dato ya insertado</a:t>
            </a:r>
          </a:p>
        </p:txBody>
      </p:sp>
    </p:spTree>
    <p:extLst>
      <p:ext uri="{BB962C8B-B14F-4D97-AF65-F5344CB8AC3E}">
        <p14:creationId xmlns:p14="http://schemas.microsoft.com/office/powerpoint/2010/main" val="619835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𝒊𝒏𝒔𝒆𝒓𝒕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𝒍𝒂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𝒑𝒓𝒊𝒎𝒆𝒓𝒂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𝒄𝒆𝒍𝒅𝒂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𝒃𝒍𝒂𝒏𝒄𝒐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𝒖𝒑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s-CL" b="1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48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𝒆𝒙𝒕𝒓𝒂𝒄𝒕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𝒍𝒂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𝒖𝒍𝒕𝒊𝒎𝒂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𝒄𝒆𝒍𝒅𝒂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𝒏𝒐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𝒗𝒂𝒄𝒊𝒂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𝒃𝒆𝒔𝒕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𝒔𝒊𝒇𝒕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𝒅𝒐𝒘𝒏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s-CL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𝒃𝒆𝒔𝒕</m:t>
                    </m:r>
                  </m:oMath>
                </a14:m>
                <a:r>
                  <a:rPr lang="es-CL" b="1" i="1" dirty="0"/>
                  <a:t>		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25934-89F7-4C3B-813D-3D430E971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20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8E6D-2243-4D06-A158-F16F080E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 de orden de la cola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5287E-8170-4B07-A634-506930F86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dirty="0"/>
                  <a:t>Claramente hay que mantener cierto orden de los datos</a:t>
                </a:r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¿Cuál es el costo —en términos del número de operaciones o pasos básicos— de mantener los datos </a:t>
                </a:r>
                <a:r>
                  <a:rPr lang="es-CL" b="1" dirty="0">
                    <a:solidFill>
                      <a:schemeClr val="accent2"/>
                    </a:solidFill>
                  </a:rPr>
                  <a:t>ordenados</a:t>
                </a:r>
                <a:r>
                  <a:rPr lang="es-CL" dirty="0"/>
                  <a:t>?</a:t>
                </a:r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¿Y al llegar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datos nuevos?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5287E-8170-4B07-A634-506930F86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1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70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8E6D-2243-4D06-A158-F16F080E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 necesario un orden total?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287E-8170-4B07-A634-506930F8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Solo necesitamos cual es el dato más prioritario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Quizás podamos darnos el lujo de no tener un orden total de los datos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¡Necesitamos algún tipo de estructura interna!</a:t>
            </a:r>
          </a:p>
        </p:txBody>
      </p:sp>
    </p:spTree>
    <p:extLst>
      <p:ext uri="{BB962C8B-B14F-4D97-AF65-F5344CB8AC3E}">
        <p14:creationId xmlns:p14="http://schemas.microsoft.com/office/powerpoint/2010/main" val="245942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2579-35D9-4A6E-8E8D-8715CC31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Cómo aprovechar la propiedad de orden parcial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E126-101C-46F4-9DBB-F4AF9AF3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668776"/>
            <a:ext cx="8641076" cy="427322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¿Qué información contenida en la estructura debe estar fácilmente disponible en todo momento?</a:t>
            </a:r>
          </a:p>
          <a:p>
            <a:pPr>
              <a:lnSpc>
                <a:spcPct val="100000"/>
              </a:lnSpc>
            </a:pPr>
            <a:r>
              <a:rPr lang="es-CL" dirty="0"/>
              <a:t>¿Será posible hacer una estructura recursiva?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CL" dirty="0"/>
              <a:t>¿Por qué querríamos tener estructuras recursivas?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CL" dirty="0"/>
              <a:t>los algoritmos para recorrerlas o buscar información en ellas son también recursivos y, por lo tanto, más simples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CL" dirty="0"/>
              <a:t>la implementación de la estructura se simplifica</a:t>
            </a:r>
          </a:p>
        </p:txBody>
      </p:sp>
    </p:spTree>
    <p:extLst>
      <p:ext uri="{BB962C8B-B14F-4D97-AF65-F5344CB8AC3E}">
        <p14:creationId xmlns:p14="http://schemas.microsoft.com/office/powerpoint/2010/main" val="149768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FA9F-56E4-4CB3-82B5-E6314E55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El </a:t>
            </a:r>
            <a:r>
              <a:rPr lang="es-CL" b="1" i="1" dirty="0"/>
              <a:t>heap</a:t>
            </a:r>
            <a:r>
              <a:rPr lang="es-CL" b="1" dirty="0"/>
              <a:t> binario</a:t>
            </a:r>
            <a:r>
              <a:rPr lang="es-CL" dirty="0"/>
              <a:t>:</a:t>
            </a:r>
            <a:br>
              <a:rPr lang="es-CL" dirty="0"/>
            </a:br>
            <a:r>
              <a:rPr lang="es-CL" dirty="0"/>
              <a:t>Una estructura recursiva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39BD-2A17-4BF7-A945-0CF82DAF4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CL" dirty="0"/>
              <a:t>Es un </a:t>
            </a:r>
            <a:r>
              <a:rPr lang="es-CL" b="1" dirty="0">
                <a:solidFill>
                  <a:schemeClr val="accent2"/>
                </a:solidFill>
              </a:rPr>
              <a:t>árbol binario</a:t>
            </a:r>
            <a:r>
              <a:rPr lang="es-CL" dirty="0"/>
              <a:t>, con el elemento más prioritario como raíz: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CL" dirty="0"/>
              <a:t>( ver próx. diapositiva )</a:t>
            </a:r>
          </a:p>
          <a:p>
            <a:pPr>
              <a:lnSpc>
                <a:spcPct val="110000"/>
              </a:lnSpc>
            </a:pPr>
            <a:r>
              <a:rPr lang="es-CL" dirty="0"/>
              <a:t>Los demás datos están divididos en dos grupos: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s-CL" dirty="0"/>
              <a:t>( ver diapositivas subsiguientes )</a:t>
            </a:r>
          </a:p>
          <a:p>
            <a:pPr lvl="1">
              <a:lnSpc>
                <a:spcPct val="110000"/>
              </a:lnSpc>
            </a:pPr>
            <a:r>
              <a:rPr lang="es-CL" dirty="0"/>
              <a:t>cada grupo está organizado a su vez —recursivamente— como un heap binario</a:t>
            </a:r>
          </a:p>
          <a:p>
            <a:pPr lvl="1">
              <a:lnSpc>
                <a:spcPct val="110000"/>
              </a:lnSpc>
            </a:pPr>
            <a:r>
              <a:rPr lang="es-CL" dirty="0"/>
              <a:t>estos dos heaps binarios cuelgan de la raíz como sus hijos</a:t>
            </a:r>
          </a:p>
        </p:txBody>
      </p:sp>
    </p:spTree>
    <p:extLst>
      <p:ext uri="{BB962C8B-B14F-4D97-AF65-F5344CB8AC3E}">
        <p14:creationId xmlns:p14="http://schemas.microsoft.com/office/powerpoint/2010/main" val="284155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A955347-DC1A-4629-BADD-30834A28F572}"/>
              </a:ext>
            </a:extLst>
          </p:cNvPr>
          <p:cNvCxnSpPr>
            <a:cxnSpLocks/>
          </p:cNvCxnSpPr>
          <p:nvPr/>
        </p:nvCxnSpPr>
        <p:spPr>
          <a:xfrm>
            <a:off x="0" y="3652340"/>
            <a:ext cx="7160218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D8997D-DD0D-466A-93D6-FAF447551FCB}"/>
              </a:ext>
            </a:extLst>
          </p:cNvPr>
          <p:cNvCxnSpPr>
            <a:cxnSpLocks/>
          </p:cNvCxnSpPr>
          <p:nvPr/>
        </p:nvCxnSpPr>
        <p:spPr>
          <a:xfrm>
            <a:off x="0" y="2485027"/>
            <a:ext cx="70387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Anatomía de un árbol binario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C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G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F1BD2D-D22A-40D0-978E-82D13FB2F97F}"/>
              </a:ext>
            </a:extLst>
          </p:cNvPr>
          <p:cNvSpPr/>
          <p:nvPr/>
        </p:nvSpPr>
        <p:spPr>
          <a:xfrm>
            <a:off x="2226778" y="51599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H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297884-E712-4541-BC61-0D47104E5B7A}"/>
              </a:ext>
            </a:extLst>
          </p:cNvPr>
          <p:cNvSpPr/>
          <p:nvPr/>
        </p:nvSpPr>
        <p:spPr>
          <a:xfrm>
            <a:off x="2810436" y="51599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2518607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  <a:endCxn id="50" idx="0"/>
          </p:cNvCxnSpPr>
          <p:nvPr/>
        </p:nvCxnSpPr>
        <p:spPr>
          <a:xfrm>
            <a:off x="3016790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82D82-7E39-4AA6-AF8C-A5F9C3818A95}"/>
              </a:ext>
            </a:extLst>
          </p:cNvPr>
          <p:cNvSpPr txBox="1"/>
          <p:nvPr/>
        </p:nvSpPr>
        <p:spPr>
          <a:xfrm>
            <a:off x="4266859" y="12334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Raíz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6DD3AEE-5AF8-4068-B606-9EB2B2B5FB11}"/>
              </a:ext>
            </a:extLst>
          </p:cNvPr>
          <p:cNvCxnSpPr>
            <a:cxnSpLocks/>
          </p:cNvCxnSpPr>
          <p:nvPr/>
        </p:nvCxnSpPr>
        <p:spPr>
          <a:xfrm>
            <a:off x="0" y="4822544"/>
            <a:ext cx="70387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3B384D-CDE9-4B36-8CA8-1247B459AD3B}"/>
              </a:ext>
            </a:extLst>
          </p:cNvPr>
          <p:cNvSpPr txBox="1"/>
          <p:nvPr/>
        </p:nvSpPr>
        <p:spPr>
          <a:xfrm>
            <a:off x="303965" y="1763746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66CA2A-F3EA-432D-8C42-87CE38F3B5A5}"/>
              </a:ext>
            </a:extLst>
          </p:cNvPr>
          <p:cNvSpPr txBox="1"/>
          <p:nvPr/>
        </p:nvSpPr>
        <p:spPr>
          <a:xfrm>
            <a:off x="290839" y="293316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915B08-0850-4140-9D12-0D70B92BF085}"/>
              </a:ext>
            </a:extLst>
          </p:cNvPr>
          <p:cNvSpPr txBox="1"/>
          <p:nvPr/>
        </p:nvSpPr>
        <p:spPr>
          <a:xfrm>
            <a:off x="277713" y="4089134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E13CD1-E58C-4816-9A4E-943E1ADD632A}"/>
              </a:ext>
            </a:extLst>
          </p:cNvPr>
          <p:cNvSpPr txBox="1"/>
          <p:nvPr/>
        </p:nvSpPr>
        <p:spPr>
          <a:xfrm>
            <a:off x="277713" y="5267159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4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FB4501B-78B5-47A9-B5BA-30B0D2B47C83}"/>
              </a:ext>
            </a:extLst>
          </p:cNvPr>
          <p:cNvSpPr/>
          <p:nvPr/>
        </p:nvSpPr>
        <p:spPr>
          <a:xfrm>
            <a:off x="6911605" y="1652280"/>
            <a:ext cx="248613" cy="4091374"/>
          </a:xfrm>
          <a:prstGeom prst="rightBrace">
            <a:avLst>
              <a:gd name="adj1" fmla="val 144443"/>
              <a:gd name="adj2" fmla="val 4869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38A03F-0464-499A-B7F7-1662414121A5}"/>
              </a:ext>
            </a:extLst>
          </p:cNvPr>
          <p:cNvSpPr txBox="1"/>
          <p:nvPr/>
        </p:nvSpPr>
        <p:spPr>
          <a:xfrm>
            <a:off x="7119657" y="3459961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Altura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574F6A-E756-4D78-AD8F-E81845A9A862}"/>
              </a:ext>
            </a:extLst>
          </p:cNvPr>
          <p:cNvCxnSpPr/>
          <p:nvPr/>
        </p:nvCxnSpPr>
        <p:spPr>
          <a:xfrm>
            <a:off x="8326877" y="1652278"/>
            <a:ext cx="0" cy="4091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6F4B85-0D98-41C5-8A50-2F51A8AD99E7}"/>
              </a:ext>
            </a:extLst>
          </p:cNvPr>
          <p:cNvSpPr txBox="1"/>
          <p:nvPr/>
        </p:nvSpPr>
        <p:spPr>
          <a:xfrm>
            <a:off x="7654513" y="1268728"/>
            <a:ext cx="13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Profundidad</a:t>
            </a:r>
          </a:p>
        </p:txBody>
      </p:sp>
    </p:spTree>
    <p:extLst>
      <p:ext uri="{BB962C8B-B14F-4D97-AF65-F5344CB8AC3E}">
        <p14:creationId xmlns:p14="http://schemas.microsoft.com/office/powerpoint/2010/main" val="102452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Un heap binario: La raíz y sus dos hijos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D553C0C-DBC9-4170-9A02-9BA7AA24A9BC}"/>
              </a:ext>
            </a:extLst>
          </p:cNvPr>
          <p:cNvSpPr/>
          <p:nvPr/>
        </p:nvSpPr>
        <p:spPr>
          <a:xfrm>
            <a:off x="4626976" y="2823418"/>
            <a:ext cx="2224674" cy="174714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50"/>
                </a:solidFill>
              </a:rPr>
              <a:t>…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219B239-55F4-4317-A722-76FEDA3FADB4}"/>
              </a:ext>
            </a:extLst>
          </p:cNvPr>
          <p:cNvSpPr/>
          <p:nvPr/>
        </p:nvSpPr>
        <p:spPr>
          <a:xfrm>
            <a:off x="2072809" y="2823418"/>
            <a:ext cx="2644412" cy="292023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FFC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1661820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4812</TotalTime>
  <Words>1693</Words>
  <Application>Microsoft Macintosh PowerPoint</Application>
  <PresentationFormat>On-screen Show (4:3)</PresentationFormat>
  <Paragraphs>296</Paragraphs>
  <Slides>31</Slides>
  <Notes>24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IIC2133</vt:lpstr>
      <vt:lpstr>La sala de urgencias</vt:lpstr>
      <vt:lpstr>PowerPoint Presentation</vt:lpstr>
      <vt:lpstr>La cola de prioridades</vt:lpstr>
      <vt:lpstr>Propiedad de orden de la cola</vt:lpstr>
      <vt:lpstr>¿Es necesario un orden total?</vt:lpstr>
      <vt:lpstr>Cómo aprovechar la propiedad de orden parcial</vt:lpstr>
      <vt:lpstr>El heap binario: Una estructura recursiva</vt:lpstr>
      <vt:lpstr>Anatomía de un árbol binario</vt:lpstr>
      <vt:lpstr>Un heap binario: La raíz y sus dos hijos</vt:lpstr>
      <vt:lpstr>Un heap binario: Cada hijo de la raíz es un heap binario</vt:lpstr>
      <vt:lpstr>Un heap binario: Recursivo a todo nivel</vt:lpstr>
      <vt:lpstr>Operaciones del Heap</vt:lpstr>
      <vt:lpstr>PowerPoint Presentation</vt:lpstr>
      <vt:lpstr>Finitud</vt:lpstr>
      <vt:lpstr>Corrección</vt:lpstr>
      <vt:lpstr>PowerPoint Presentation</vt:lpstr>
      <vt:lpstr>Finitud</vt:lpstr>
      <vt:lpstr>Corrección</vt:lpstr>
      <vt:lpstr>Altura de un heap binario</vt:lpstr>
      <vt:lpstr>Una implementación simple de un heap binario</vt:lpstr>
      <vt:lpstr>Un heap binario como un arreglo</vt:lpstr>
      <vt:lpstr>Cambio de prioridad</vt:lpstr>
      <vt:lpstr>PowerPoint Presentation</vt:lpstr>
      <vt:lpstr>PowerPoint Presentation</vt:lpstr>
      <vt:lpstr>Selection sort usando heaps …</vt:lpstr>
      <vt:lpstr>… se llama heapsort</vt:lpstr>
      <vt:lpstr>Propiedades de heapsort</vt:lpstr>
      <vt:lpstr>Necesidad de memoria para heapsort</vt:lpstr>
      <vt:lpstr>Implementando el heap como arreglo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sala de urgencias</dc:title>
  <dc:creator>Vicente Errázuriz Quiroga</dc:creator>
  <cp:lastModifiedBy>Yadran</cp:lastModifiedBy>
  <cp:revision>100</cp:revision>
  <cp:lastPrinted>2018-08-11T21:29:24Z</cp:lastPrinted>
  <dcterms:created xsi:type="dcterms:W3CDTF">2018-03-03T21:25:13Z</dcterms:created>
  <dcterms:modified xsi:type="dcterms:W3CDTF">2018-08-22T01:33:53Z</dcterms:modified>
</cp:coreProperties>
</file>